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B0E8BA-1C83-4EBC-AC23-C3ED017DE9A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7241F6-D36C-448C-8394-B5C9316159EF}" type="slidenum">
              <a:rPr lang="en-CA" smtClean="0"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1628800"/>
            <a:ext cx="6172200" cy="1894362"/>
          </a:xfrm>
        </p:spPr>
        <p:txBody>
          <a:bodyPr/>
          <a:lstStyle/>
          <a:p>
            <a:r>
              <a:rPr lang="en-US" dirty="0" err="1" smtClean="0"/>
              <a:t>Simpletron</a:t>
            </a:r>
            <a:r>
              <a:rPr lang="en-US" dirty="0" smtClean="0"/>
              <a:t> Machine Language</a:t>
            </a:r>
            <a:br>
              <a:rPr lang="en-US" dirty="0" smtClean="0"/>
            </a:b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Langage</a:t>
            </a:r>
            <a:r>
              <a:rPr lang="en-US" dirty="0" smtClean="0"/>
              <a:t> </a:t>
            </a:r>
            <a:r>
              <a:rPr lang="en-US" dirty="0" err="1" smtClean="0"/>
              <a:t>simpletronique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20072" y="5229200"/>
            <a:ext cx="2768352" cy="625624"/>
          </a:xfrm>
        </p:spPr>
        <p:txBody>
          <a:bodyPr/>
          <a:lstStyle/>
          <a:p>
            <a:r>
              <a:rPr lang="en-US" dirty="0" smtClean="0"/>
              <a:t>Par Joel </a:t>
            </a:r>
            <a:r>
              <a:rPr lang="en-US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14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CA" sz="3600" dirty="0" smtClean="0"/>
              <a:t>Proposition de </a:t>
            </a:r>
            <a:br>
              <a:rPr lang="en-CA" sz="3600" dirty="0" smtClean="0"/>
            </a:br>
            <a:r>
              <a:rPr lang="en-CA" sz="3600" dirty="0" smtClean="0"/>
              <a:t>Schematisation de </a:t>
            </a:r>
            <a:r>
              <a:rPr lang="en-CA" sz="3600" dirty="0" err="1" smtClean="0"/>
              <a:t>l’Exercice</a:t>
            </a:r>
            <a:r>
              <a:rPr lang="en-CA" sz="3600" dirty="0" smtClean="0"/>
              <a:t> 1</a:t>
            </a:r>
            <a:endParaRPr lang="en-CA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1156657" y="2320091"/>
            <a:ext cx="319931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Lecture de la Variable A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2" y="4005064"/>
            <a:ext cx="424847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Chargement</a:t>
            </a:r>
            <a:r>
              <a:rPr lang="en-CA" dirty="0" smtClean="0"/>
              <a:t> de A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l’accumulateur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4608005" y="323125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210  08</a:t>
            </a:r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1127514" y="3226711"/>
            <a:ext cx="322846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Lecture de la Variable B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63014" y="143372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U</a:t>
            </a:r>
            <a:r>
              <a:rPr lang="fr-CA" dirty="0" smtClean="0"/>
              <a:t>n programme LS qui lit deux nombres au clavier, les additionne puis affiche le résultat à l’écran.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856" y="23391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210  07</a:t>
            </a:r>
            <a:endParaRPr lang="en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7741113" y="40288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310  08</a:t>
            </a:r>
            <a:endParaRPr lang="en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1881" y="4972526"/>
            <a:ext cx="41761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Addition de B  (A+B)  1 </a:t>
            </a:r>
            <a:r>
              <a:rPr lang="en-CA" dirty="0" err="1" smtClean="0"/>
              <a:t>seul</a:t>
            </a:r>
            <a:r>
              <a:rPr lang="en-CA" smtClean="0"/>
              <a:t> neurone</a:t>
            </a:r>
            <a:endParaRPr lang="en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7740352" y="4972526"/>
            <a:ext cx="94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110  08</a:t>
            </a:r>
            <a:endParaRPr lang="en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683568" y="5589240"/>
            <a:ext cx="404076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Enregistrement</a:t>
            </a:r>
            <a:r>
              <a:rPr lang="en-CA" dirty="0" smtClean="0"/>
              <a:t> du </a:t>
            </a:r>
            <a:r>
              <a:rPr lang="en-CA" dirty="0" err="1" smtClean="0"/>
              <a:t>resultat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C</a:t>
            </a:r>
            <a:endParaRPr lang="en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4847591" y="5589240"/>
            <a:ext cx="11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320  09</a:t>
            </a:r>
            <a:endParaRPr lang="en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1569824" y="6237312"/>
            <a:ext cx="22682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Affichage</a:t>
            </a:r>
            <a:r>
              <a:rPr lang="en-CA" dirty="0" smtClean="0"/>
              <a:t> de C</a:t>
            </a:r>
            <a:endParaRPr lang="en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064530" y="6237312"/>
            <a:ext cx="10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220  09</a:t>
            </a:r>
            <a:endParaRPr lang="en-CA" dirty="0"/>
          </a:p>
        </p:txBody>
      </p:sp>
      <p:cxnSp>
        <p:nvCxnSpPr>
          <p:cNvPr id="20" name="Connecteur droit avec flèche 19"/>
          <p:cNvCxnSpPr>
            <a:stCxn id="18" idx="3"/>
          </p:cNvCxnSpPr>
          <p:nvPr/>
        </p:nvCxnSpPr>
        <p:spPr>
          <a:xfrm>
            <a:off x="5072643" y="642197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460520" y="6237312"/>
            <a:ext cx="112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440  00</a:t>
            </a:r>
            <a:endParaRPr lang="en-CA" dirty="0"/>
          </a:p>
        </p:txBody>
      </p:sp>
      <p:sp>
        <p:nvSpPr>
          <p:cNvPr id="23" name="ZoneTexte 22"/>
          <p:cNvSpPr txBox="1"/>
          <p:nvPr/>
        </p:nvSpPr>
        <p:spPr>
          <a:xfrm>
            <a:off x="5524720" y="6215729"/>
            <a:ext cx="935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FIN</a:t>
            </a:r>
            <a:endParaRPr lang="en-CA" dirty="0"/>
          </a:p>
        </p:txBody>
      </p:sp>
      <p:cxnSp>
        <p:nvCxnSpPr>
          <p:cNvPr id="25" name="Connecteur droit avec flèche 24"/>
          <p:cNvCxnSpPr>
            <a:stCxn id="4" idx="2"/>
            <a:endCxn id="7" idx="0"/>
          </p:cNvCxnSpPr>
          <p:nvPr/>
        </p:nvCxnSpPr>
        <p:spPr>
          <a:xfrm flipH="1">
            <a:off x="2741745" y="2689423"/>
            <a:ext cx="14571" cy="53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7" idx="2"/>
            <a:endCxn id="5" idx="1"/>
          </p:cNvCxnSpPr>
          <p:nvPr/>
        </p:nvCxnSpPr>
        <p:spPr>
          <a:xfrm rot="16200000" flipH="1">
            <a:off x="2819970" y="3517817"/>
            <a:ext cx="593687" cy="750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endCxn id="15" idx="0"/>
          </p:cNvCxnSpPr>
          <p:nvPr/>
        </p:nvCxnSpPr>
        <p:spPr>
          <a:xfrm rot="10800000" flipV="1">
            <a:off x="2703952" y="5157192"/>
            <a:ext cx="787929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5" idx="2"/>
            <a:endCxn id="12" idx="0"/>
          </p:cNvCxnSpPr>
          <p:nvPr/>
        </p:nvCxnSpPr>
        <p:spPr>
          <a:xfrm flipH="1">
            <a:off x="5579961" y="4374396"/>
            <a:ext cx="36156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2"/>
            <a:endCxn id="17" idx="0"/>
          </p:cNvCxnSpPr>
          <p:nvPr/>
        </p:nvCxnSpPr>
        <p:spPr>
          <a:xfrm flipH="1">
            <a:off x="2703950" y="5958572"/>
            <a:ext cx="1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ulle ronde 34"/>
          <p:cNvSpPr/>
          <p:nvPr/>
        </p:nvSpPr>
        <p:spPr>
          <a:xfrm>
            <a:off x="179512" y="3789040"/>
            <a:ext cx="2345297" cy="1584176"/>
          </a:xfrm>
          <a:prstGeom prst="wedgeEllipseCallout">
            <a:avLst>
              <a:gd name="adj1" fmla="val 13659"/>
              <a:gd name="adj2" fmla="val 66409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ZoneTexte 35"/>
          <p:cNvSpPr txBox="1"/>
          <p:nvPr/>
        </p:nvSpPr>
        <p:spPr>
          <a:xfrm>
            <a:off x="234146" y="3894046"/>
            <a:ext cx="223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Au lieu de </a:t>
            </a:r>
            <a:r>
              <a:rPr lang="en-CA" dirty="0" err="1" smtClean="0"/>
              <a:t>créer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nouvelle variable </a:t>
            </a:r>
            <a:r>
              <a:rPr lang="en-CA" dirty="0"/>
              <a:t>C</a:t>
            </a:r>
            <a:r>
              <a:rPr lang="en-CA" dirty="0" smtClean="0"/>
              <a:t>, </a:t>
            </a:r>
            <a:r>
              <a:rPr lang="en-CA" dirty="0" err="1"/>
              <a:t>j</a:t>
            </a:r>
            <a:r>
              <a:rPr lang="en-CA" dirty="0" err="1" smtClean="0"/>
              <a:t>’aurai</a:t>
            </a:r>
            <a:r>
              <a:rPr lang="en-CA" dirty="0" smtClean="0"/>
              <a:t> </a:t>
            </a:r>
            <a:r>
              <a:rPr lang="en-CA" dirty="0" err="1" smtClean="0"/>
              <a:t>pu</a:t>
            </a:r>
            <a:r>
              <a:rPr lang="en-CA" dirty="0" smtClean="0"/>
              <a:t> </a:t>
            </a:r>
            <a:r>
              <a:rPr lang="en-CA" dirty="0" err="1" smtClean="0"/>
              <a:t>écraser</a:t>
            </a:r>
            <a:r>
              <a:rPr lang="en-CA" dirty="0" smtClean="0"/>
              <a:t> A,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écraser</a:t>
            </a:r>
            <a:r>
              <a:rPr lang="en-CA" dirty="0" smtClean="0"/>
              <a:t>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84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Proposition de </a:t>
            </a:r>
            <a:br>
              <a:rPr lang="en-CA" sz="3600" dirty="0" smtClean="0"/>
            </a:br>
            <a:r>
              <a:rPr lang="en-CA" sz="3600" dirty="0" smtClean="0"/>
              <a:t>Schematisation de </a:t>
            </a:r>
            <a:r>
              <a:rPr lang="en-CA" sz="3600" dirty="0" err="1" smtClean="0"/>
              <a:t>l’Exercice</a:t>
            </a:r>
            <a:r>
              <a:rPr lang="en-CA" sz="3600" dirty="0" smtClean="0"/>
              <a:t> 2</a:t>
            </a:r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627449" y="165487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U</a:t>
            </a:r>
            <a:r>
              <a:rPr lang="fr-CA" dirty="0" smtClean="0"/>
              <a:t>n programme LS qui lit deux nombres au clavier puis détermine le plus grand des deux.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2492896"/>
            <a:ext cx="28803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Lecture de la variable A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23528" y="3284984"/>
            <a:ext cx="288032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CA" dirty="0" smtClean="0"/>
              <a:t>Lecture de la variable B</a:t>
            </a:r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3779912" y="3838982"/>
            <a:ext cx="443643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Chargement</a:t>
            </a:r>
            <a:r>
              <a:rPr lang="en-US" dirty="0" smtClean="0"/>
              <a:t> de A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l’accumulateur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4355976" y="4653136"/>
            <a:ext cx="314101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CA" dirty="0" smtClean="0"/>
              <a:t>Soustraction de B   (A-B)</a:t>
            </a:r>
            <a:endParaRPr lang="en-CA" dirty="0"/>
          </a:p>
        </p:txBody>
      </p:sp>
      <p:sp>
        <p:nvSpPr>
          <p:cNvPr id="9" name="Ellipse 8"/>
          <p:cNvSpPr/>
          <p:nvPr/>
        </p:nvSpPr>
        <p:spPr>
          <a:xfrm>
            <a:off x="4932040" y="5445224"/>
            <a:ext cx="151216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/>
          <p:cNvSpPr txBox="1"/>
          <p:nvPr/>
        </p:nvSpPr>
        <p:spPr>
          <a:xfrm>
            <a:off x="5035175" y="5501321"/>
            <a:ext cx="134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 </a:t>
            </a:r>
            <a:r>
              <a:rPr lang="en-CA" dirty="0" err="1" smtClean="0"/>
              <a:t>résultat</a:t>
            </a:r>
            <a:r>
              <a:rPr lang="en-CA" dirty="0" smtClean="0"/>
              <a:t> </a:t>
            </a:r>
            <a:r>
              <a:rPr lang="en-CA" dirty="0" err="1" smtClean="0"/>
              <a:t>négatif</a:t>
            </a:r>
            <a:endParaRPr lang="en-CA" dirty="0"/>
          </a:p>
        </p:txBody>
      </p:sp>
      <p:cxnSp>
        <p:nvCxnSpPr>
          <p:cNvPr id="12" name="Connecteur droit avec flèche 11"/>
          <p:cNvCxnSpPr>
            <a:stCxn id="9" idx="6"/>
          </p:cNvCxnSpPr>
          <p:nvPr/>
        </p:nvCxnSpPr>
        <p:spPr>
          <a:xfrm>
            <a:off x="6444208" y="58412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45196" y="5455155"/>
            <a:ext cx="77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OUI</a:t>
            </a:r>
            <a:endParaRPr lang="en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6876256" y="5690927"/>
            <a:ext cx="12241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Affiche</a:t>
            </a:r>
            <a:r>
              <a:rPr lang="en-CA" dirty="0" smtClean="0"/>
              <a:t> B </a:t>
            </a:r>
            <a:endParaRPr lang="en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8167499" y="5702768"/>
            <a:ext cx="72498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FIN</a:t>
            </a:r>
            <a:endParaRPr lang="en-CA" dirty="0"/>
          </a:p>
        </p:txBody>
      </p:sp>
      <p:cxnSp>
        <p:nvCxnSpPr>
          <p:cNvPr id="19" name="Connecteur droit avec flèche 18"/>
          <p:cNvCxnSpPr>
            <a:endCxn id="17" idx="1"/>
          </p:cNvCxnSpPr>
          <p:nvPr/>
        </p:nvCxnSpPr>
        <p:spPr>
          <a:xfrm>
            <a:off x="8100392" y="5875593"/>
            <a:ext cx="67107" cy="1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2"/>
          </p:cNvCxnSpPr>
          <p:nvPr/>
        </p:nvCxnSpPr>
        <p:spPr>
          <a:xfrm flipH="1">
            <a:off x="3995936" y="58412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99792" y="5690927"/>
            <a:ext cx="129614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Affiche</a:t>
            </a:r>
            <a:r>
              <a:rPr lang="en-CA" dirty="0" smtClean="0"/>
              <a:t> A</a:t>
            </a:r>
            <a:endParaRPr lang="en-CA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2339752" y="5875593"/>
            <a:ext cx="360040" cy="1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475656" y="5690927"/>
            <a:ext cx="8640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FIN</a:t>
            </a:r>
            <a:endParaRPr lang="en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4103948" y="5518102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</a:t>
            </a:r>
            <a:endParaRPr lang="en-CA" dirty="0"/>
          </a:p>
        </p:txBody>
      </p:sp>
      <p:cxnSp>
        <p:nvCxnSpPr>
          <p:cNvPr id="30" name="Connecteur droit avec flèche 29"/>
          <p:cNvCxnSpPr>
            <a:stCxn id="5" idx="2"/>
            <a:endCxn id="6" idx="0"/>
          </p:cNvCxnSpPr>
          <p:nvPr/>
        </p:nvCxnSpPr>
        <p:spPr>
          <a:xfrm>
            <a:off x="1763688" y="2862228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6" idx="2"/>
            <a:endCxn id="7" idx="1"/>
          </p:cNvCxnSpPr>
          <p:nvPr/>
        </p:nvCxnSpPr>
        <p:spPr>
          <a:xfrm rot="16200000" flipH="1">
            <a:off x="2587134" y="2830870"/>
            <a:ext cx="369332" cy="2016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7" idx="2"/>
            <a:endCxn id="8" idx="0"/>
          </p:cNvCxnSpPr>
          <p:nvPr/>
        </p:nvCxnSpPr>
        <p:spPr>
          <a:xfrm flipH="1">
            <a:off x="5926481" y="4208314"/>
            <a:ext cx="71649" cy="444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8" idx="2"/>
            <a:endCxn id="9" idx="0"/>
          </p:cNvCxnSpPr>
          <p:nvPr/>
        </p:nvCxnSpPr>
        <p:spPr>
          <a:xfrm flipH="1">
            <a:off x="5688124" y="5022468"/>
            <a:ext cx="23835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56388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210  09</a:t>
            </a:r>
            <a:endParaRPr lang="en-CA" dirty="0"/>
          </a:p>
        </p:txBody>
      </p:sp>
      <p:sp>
        <p:nvSpPr>
          <p:cNvPr id="39" name="ZoneTexte 38"/>
          <p:cNvSpPr txBox="1"/>
          <p:nvPr/>
        </p:nvSpPr>
        <p:spPr>
          <a:xfrm>
            <a:off x="3563888" y="3284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210  10</a:t>
            </a:r>
            <a:endParaRPr lang="en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5467071" y="3469650"/>
            <a:ext cx="10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310  09</a:t>
            </a:r>
            <a:endParaRPr lang="en-CA" dirty="0"/>
          </a:p>
        </p:txBody>
      </p:sp>
      <p:sp>
        <p:nvSpPr>
          <p:cNvPr id="41" name="ZoneTexte 40"/>
          <p:cNvSpPr txBox="1"/>
          <p:nvPr/>
        </p:nvSpPr>
        <p:spPr>
          <a:xfrm>
            <a:off x="7496986" y="46798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120  10</a:t>
            </a:r>
            <a:endParaRPr lang="en-CA" dirty="0"/>
          </a:p>
        </p:txBody>
      </p:sp>
      <p:sp>
        <p:nvSpPr>
          <p:cNvPr id="42" name="ZoneTexte 41"/>
          <p:cNvSpPr txBox="1"/>
          <p:nvPr/>
        </p:nvSpPr>
        <p:spPr>
          <a:xfrm>
            <a:off x="5184068" y="62373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420  07</a:t>
            </a:r>
            <a:endParaRPr lang="en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2761861" y="61457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220  09</a:t>
            </a:r>
            <a:endParaRPr lang="en-CA" dirty="0"/>
          </a:p>
        </p:txBody>
      </p:sp>
      <p:sp>
        <p:nvSpPr>
          <p:cNvPr id="44" name="ZoneTexte 43"/>
          <p:cNvSpPr txBox="1"/>
          <p:nvPr/>
        </p:nvSpPr>
        <p:spPr>
          <a:xfrm>
            <a:off x="6904239" y="6164433"/>
            <a:ext cx="95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220  10</a:t>
            </a:r>
            <a:endParaRPr lang="en-CA" dirty="0"/>
          </a:p>
        </p:txBody>
      </p:sp>
      <p:sp>
        <p:nvSpPr>
          <p:cNvPr id="45" name="ZoneTexte 44"/>
          <p:cNvSpPr txBox="1"/>
          <p:nvPr/>
        </p:nvSpPr>
        <p:spPr>
          <a:xfrm>
            <a:off x="1367644" y="60827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440  00</a:t>
            </a:r>
            <a:endParaRPr lang="en-CA" dirty="0"/>
          </a:p>
        </p:txBody>
      </p:sp>
      <p:sp>
        <p:nvSpPr>
          <p:cNvPr id="46" name="ZoneTexte 45"/>
          <p:cNvSpPr txBox="1"/>
          <p:nvPr/>
        </p:nvSpPr>
        <p:spPr>
          <a:xfrm>
            <a:off x="7893029" y="6164433"/>
            <a:ext cx="99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440  00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45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10146"/>
          </a:xfrm>
        </p:spPr>
        <p:txBody>
          <a:bodyPr>
            <a:normAutofit/>
          </a:bodyPr>
          <a:lstStyle/>
          <a:p>
            <a:r>
              <a:rPr lang="en-CA" sz="3200" dirty="0"/>
              <a:t>Proposition de </a:t>
            </a:r>
            <a:br>
              <a:rPr lang="en-CA" sz="3200" dirty="0"/>
            </a:br>
            <a:r>
              <a:rPr lang="en-CA" sz="3200" dirty="0"/>
              <a:t>Schematisation de </a:t>
            </a:r>
            <a:r>
              <a:rPr lang="en-CA" sz="3200" dirty="0" err="1"/>
              <a:t>l’Exercice</a:t>
            </a:r>
            <a:r>
              <a:rPr lang="en-CA" sz="3200" dirty="0"/>
              <a:t> </a:t>
            </a:r>
            <a:r>
              <a:rPr lang="en-CA" sz="3200" dirty="0" smtClean="0"/>
              <a:t>1.1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58349" y="170080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U</a:t>
            </a:r>
            <a:r>
              <a:rPr lang="fr-CA" dirty="0" smtClean="0"/>
              <a:t>n </a:t>
            </a:r>
            <a:r>
              <a:rPr lang="fr-CA" dirty="0"/>
              <a:t>programme en LS qui lit des nombres tant qu’ils sont positifs. La lecture cesse dès qu’un nombre négatif est saisi. Le programme effectue ensuite leur somme puis affiche le résultat.</a:t>
            </a:r>
            <a:endParaRPr lang="en-CA" dirty="0"/>
          </a:p>
        </p:txBody>
      </p:sp>
      <p:sp>
        <p:nvSpPr>
          <p:cNvPr id="5" name="ZoneTexte 4"/>
          <p:cNvSpPr txBox="1"/>
          <p:nvPr/>
        </p:nvSpPr>
        <p:spPr>
          <a:xfrm>
            <a:off x="458349" y="3789040"/>
            <a:ext cx="30603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Lecture de la Variable A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8349" y="3015323"/>
            <a:ext cx="4833731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Variable B = total (initialisée à 0 au départ)</a:t>
            </a:r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3518689" y="4452301"/>
            <a:ext cx="46085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Chargemnent</a:t>
            </a:r>
            <a:r>
              <a:rPr lang="en-CA" dirty="0" smtClean="0"/>
              <a:t> de A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l’accumulateur</a:t>
            </a:r>
            <a:endParaRPr lang="en-CA" dirty="0"/>
          </a:p>
        </p:txBody>
      </p:sp>
      <p:sp>
        <p:nvSpPr>
          <p:cNvPr id="8" name="Ellipse 7"/>
          <p:cNvSpPr/>
          <p:nvPr/>
        </p:nvSpPr>
        <p:spPr>
          <a:xfrm>
            <a:off x="4274773" y="4967832"/>
            <a:ext cx="2304256" cy="1202987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ZoneTexte 8"/>
          <p:cNvSpPr txBox="1"/>
          <p:nvPr/>
        </p:nvSpPr>
        <p:spPr>
          <a:xfrm>
            <a:off x="4427984" y="5108989"/>
            <a:ext cx="215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Si la valeur dans l’accumulateur est </a:t>
            </a:r>
            <a:r>
              <a:rPr lang="fr-CA" dirty="0" smtClean="0"/>
              <a:t>négative</a:t>
            </a:r>
            <a:r>
              <a:rPr lang="fr-CA" dirty="0"/>
              <a:t>.</a:t>
            </a:r>
            <a:endParaRPr lang="en-CA" dirty="0"/>
          </a:p>
        </p:txBody>
      </p:sp>
      <p:cxnSp>
        <p:nvCxnSpPr>
          <p:cNvPr id="11" name="Connecteur droit avec flèche 10"/>
          <p:cNvCxnSpPr>
            <a:stCxn id="8" idx="6"/>
            <a:endCxn id="17" idx="1"/>
          </p:cNvCxnSpPr>
          <p:nvPr/>
        </p:nvCxnSpPr>
        <p:spPr>
          <a:xfrm>
            <a:off x="6579029" y="5569326"/>
            <a:ext cx="720080" cy="1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410943" y="6170819"/>
            <a:ext cx="0" cy="50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579029" y="52473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OUI</a:t>
            </a:r>
            <a:endParaRPr lang="en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7299109" y="5247488"/>
            <a:ext cx="126957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Affichage</a:t>
            </a:r>
            <a:r>
              <a:rPr lang="en-CA" dirty="0" smtClean="0"/>
              <a:t> de B</a:t>
            </a:r>
            <a:endParaRPr lang="en-CA" dirty="0"/>
          </a:p>
        </p:txBody>
      </p:sp>
      <p:sp>
        <p:nvSpPr>
          <p:cNvPr id="19" name="ZoneTexte 18"/>
          <p:cNvSpPr txBox="1"/>
          <p:nvPr/>
        </p:nvSpPr>
        <p:spPr>
          <a:xfrm>
            <a:off x="7616501" y="6294036"/>
            <a:ext cx="63478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FIN</a:t>
            </a:r>
            <a:endParaRPr lang="en-CA" dirty="0"/>
          </a:p>
        </p:txBody>
      </p:sp>
      <p:cxnSp>
        <p:nvCxnSpPr>
          <p:cNvPr id="21" name="Connecteur droit avec flèche 20"/>
          <p:cNvCxnSpPr>
            <a:stCxn id="17" idx="2"/>
            <a:endCxn id="19" idx="0"/>
          </p:cNvCxnSpPr>
          <p:nvPr/>
        </p:nvCxnSpPr>
        <p:spPr>
          <a:xfrm flipH="1">
            <a:off x="7933894" y="5893819"/>
            <a:ext cx="1" cy="400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691680" y="3384655"/>
            <a:ext cx="1" cy="404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7" idx="1"/>
          </p:cNvCxnSpPr>
          <p:nvPr/>
        </p:nvCxnSpPr>
        <p:spPr>
          <a:xfrm>
            <a:off x="1691682" y="4158373"/>
            <a:ext cx="1827007" cy="478594"/>
          </a:xfrm>
          <a:prstGeom prst="bentConnector3">
            <a:avLst>
              <a:gd name="adj1" fmla="val 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" idx="2"/>
            <a:endCxn id="8" idx="0"/>
          </p:cNvCxnSpPr>
          <p:nvPr/>
        </p:nvCxnSpPr>
        <p:spPr>
          <a:xfrm flipH="1">
            <a:off x="5426901" y="4821633"/>
            <a:ext cx="396044" cy="14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640663" y="6173373"/>
            <a:ext cx="7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</a:t>
            </a:r>
            <a:endParaRPr lang="en-CA" dirty="0"/>
          </a:p>
        </p:txBody>
      </p:sp>
      <p:sp>
        <p:nvSpPr>
          <p:cNvPr id="3" name="ZoneTexte 2"/>
          <p:cNvSpPr txBox="1"/>
          <p:nvPr/>
        </p:nvSpPr>
        <p:spPr>
          <a:xfrm>
            <a:off x="3619373" y="3789040"/>
            <a:ext cx="13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210  08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624923" y="403964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310  08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310464" y="538465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420  0x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750440" y="584765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220  09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579029" y="627187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440  00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77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22445" y="4598774"/>
            <a:ext cx="29523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Enregistrement du total dans la variable B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-1253120" y="2731470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Retourne au début du programme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3482685" y="3461724"/>
            <a:ext cx="381723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Addition du total à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l’accumulateur</a:t>
            </a:r>
            <a:r>
              <a:rPr lang="en-US" dirty="0" smtClean="0"/>
              <a:t>      (A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338798" y="2492896"/>
            <a:ext cx="0" cy="96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1"/>
            <a:endCxn id="4" idx="0"/>
          </p:cNvCxnSpPr>
          <p:nvPr/>
        </p:nvCxnSpPr>
        <p:spPr>
          <a:xfrm rot="10800000" flipV="1">
            <a:off x="2798609" y="3784890"/>
            <a:ext cx="684076" cy="813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lle ronde 14"/>
          <p:cNvSpPr/>
          <p:nvPr/>
        </p:nvSpPr>
        <p:spPr>
          <a:xfrm>
            <a:off x="4706821" y="4397828"/>
            <a:ext cx="2457467" cy="1191412"/>
          </a:xfrm>
          <a:prstGeom prst="wedgeEllipseCallout">
            <a:avLst>
              <a:gd name="adj1" fmla="val -67626"/>
              <a:gd name="adj2" fmla="val -36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ZoneTexte 15"/>
          <p:cNvSpPr txBox="1"/>
          <p:nvPr/>
        </p:nvSpPr>
        <p:spPr>
          <a:xfrm>
            <a:off x="5066861" y="4498300"/>
            <a:ext cx="233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Remarque : </a:t>
            </a:r>
            <a:r>
              <a:rPr lang="en-CA" dirty="0" err="1" smtClean="0"/>
              <a:t>Ici</a:t>
            </a:r>
            <a:r>
              <a:rPr lang="en-CA" dirty="0" smtClean="0"/>
              <a:t>, </a:t>
            </a:r>
            <a:r>
              <a:rPr lang="en-CA" dirty="0" err="1"/>
              <a:t>j</a:t>
            </a:r>
            <a:r>
              <a:rPr lang="en-CA" dirty="0" err="1" smtClean="0"/>
              <a:t>’écrase</a:t>
            </a:r>
            <a:r>
              <a:rPr lang="en-CA" dirty="0" smtClean="0"/>
              <a:t> </a:t>
            </a:r>
            <a:r>
              <a:rPr lang="en-CA" dirty="0" smtClean="0"/>
              <a:t>la </a:t>
            </a:r>
            <a:r>
              <a:rPr lang="en-CA" dirty="0" err="1" smtClean="0"/>
              <a:t>valeur</a:t>
            </a:r>
            <a:r>
              <a:rPr lang="en-CA" dirty="0" smtClean="0"/>
              <a:t> </a:t>
            </a:r>
            <a:r>
              <a:rPr lang="en-CA" dirty="0" err="1" smtClean="0"/>
              <a:t>précédente</a:t>
            </a:r>
            <a:r>
              <a:rPr lang="en-CA" dirty="0" smtClean="0"/>
              <a:t> de B</a:t>
            </a:r>
            <a:endParaRPr lang="en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4542078" y="2124023"/>
            <a:ext cx="7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</a:t>
            </a:r>
            <a:endParaRPr lang="en-CA" dirty="0"/>
          </a:p>
        </p:txBody>
      </p:sp>
      <p:sp>
        <p:nvSpPr>
          <p:cNvPr id="23" name="ZoneTexte 22"/>
          <p:cNvSpPr txBox="1"/>
          <p:nvPr/>
        </p:nvSpPr>
        <p:spPr>
          <a:xfrm>
            <a:off x="1315075" y="764704"/>
            <a:ext cx="287112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Lecture de la variable A</a:t>
            </a:r>
            <a:endParaRPr lang="en-CA" dirty="0"/>
          </a:p>
        </p:txBody>
      </p:sp>
      <p:cxnSp>
        <p:nvCxnSpPr>
          <p:cNvPr id="25" name="Connecteur en angle 24"/>
          <p:cNvCxnSpPr>
            <a:stCxn id="4" idx="1"/>
            <a:endCxn id="23" idx="1"/>
          </p:cNvCxnSpPr>
          <p:nvPr/>
        </p:nvCxnSpPr>
        <p:spPr>
          <a:xfrm rot="10800000">
            <a:off x="1315075" y="949370"/>
            <a:ext cx="7370" cy="3972570"/>
          </a:xfrm>
          <a:prstGeom prst="bentConnector3">
            <a:avLst>
              <a:gd name="adj1" fmla="val 5417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338798" y="116632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59734" y="308701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110  09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771580" y="419183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320  09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757394" y="2585607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410  00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605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</TotalTime>
  <Words>286</Words>
  <Application>Microsoft Office PowerPoint</Application>
  <PresentationFormat>Affichage à l'écran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Simpletron Machine Language ou Langage simpletronique</vt:lpstr>
      <vt:lpstr>Proposition de  Schematisation de l’Exercice 1</vt:lpstr>
      <vt:lpstr>Proposition de  Schematisation de l’Exercice 2</vt:lpstr>
      <vt:lpstr>Proposition de  Schematisation de l’Exercice 1.1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Simpletron Machine Language ou Langage simpletronique</dc:title>
  <dc:creator>Joel Sande</dc:creator>
  <cp:lastModifiedBy>Joel Sande</cp:lastModifiedBy>
  <cp:revision>13</cp:revision>
  <dcterms:created xsi:type="dcterms:W3CDTF">2017-11-29T02:15:49Z</dcterms:created>
  <dcterms:modified xsi:type="dcterms:W3CDTF">2017-11-29T03:59:51Z</dcterms:modified>
</cp:coreProperties>
</file>