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EBBF1-0F4D-45FD-978C-08179D431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9BB44-81CD-4155-8D5F-930C2F51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59C2D-819B-4262-8075-109A9DC6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964AC-A962-4F70-9841-F49C9D8C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F9591-A95E-48CF-9167-BF987BCE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7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4005-FC31-4178-8923-486E6E29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7A8FED-449E-4CEA-9638-98244B460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A9924-DD16-45C5-ABB3-2E4BF03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3BEE7-BEB4-4636-B2EF-3CD8A64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D1150-7885-4E95-BD1A-09031E3E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0C6D2E-CE6A-422F-8E91-C6AE1A706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167099-C2FA-4814-A822-7A08389F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5C582-0D2E-40DB-8AF3-659577CC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1549E7-1DE2-4DE8-A248-5BDEB22D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F4D8F-0563-4541-81FA-7554E10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5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6580E-3765-4E17-96A8-212D6E60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AB9FB-6653-4C9C-818E-FF2E1C6B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EA2D8-A4F3-498B-A601-06350532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95663-52F7-486E-92AC-4354C734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394E0-9992-4944-A51B-68EC5621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6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C96EC-D2E3-4B4D-AEB8-ADDC8EE3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161F8-0E5D-4C89-B072-08FFE520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0D04C-FD3F-4C97-A948-EDE482D8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5923C-17CC-4BC7-AC2E-56E2E651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453E0-2F14-409E-94DD-89230700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294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1963A-5F43-4734-A53E-319E158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0F6C6-F7B8-4C84-9934-FB7AA66C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D7912-4627-4AAB-8B88-AC019D9F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06BEC-C480-4ADC-9BC2-43214BA7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D1FB3-1711-4F23-8AE2-7235C7E7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17053F-1983-4A00-B5BC-3E7CCB32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561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BF6CA-A44D-42BF-B659-FA6589C2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AA579-0080-4821-9BFC-6A8957A0A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8E77DC-B3E4-4CF4-BCA3-7E481D17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206BB3-2E6C-4804-984A-150FCE01E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8D8E7-315B-4CBC-B35C-4D074CD1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2FEBC-9E8E-403D-85A7-A2BD766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33B964-EF77-4DFB-BD3C-6F59CCB5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A22919-2044-4829-BC18-C03E1002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871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A3BAD-99ED-4432-A8F3-3574E49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AC029F-1A2D-4BED-9BAD-B39785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990526-7EB6-4923-B464-E3964D4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A3A61-B4D2-4311-9149-498CA4CC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840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127E20-FC3B-4D51-B710-4961602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7188F9-BC64-47CA-B4D7-046F8A0C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112A8-3435-4EBD-90CF-B75D4D46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22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C1541-0A63-4A0E-89DE-12D6159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D15C2-9F97-4F30-BDE3-72EA72E4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49F632-6D35-407A-8392-89AEA511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51A14D-1A15-45A1-9D8D-04E05D42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74F0A-8545-469E-AA3A-A7692538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222785-0DAB-400F-81B9-E2D7086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07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1588D-32F2-4F80-905A-E18BA21E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26AF85-E9B6-4EA5-B917-2C4FD88FD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5B0A-DAD6-4E29-8C1E-55BF0DC5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13945-24B6-4206-9F9E-35A3E41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7D789-E338-4612-89FE-0B9820CA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E7B58-B701-4C2F-98BE-F5F3D8C0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7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3AEFD5-34A5-419F-9444-56A7F58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778E64-87B2-4FFF-81A3-4C6BBEEF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9C14B-7873-4F1A-ACC0-CEA1737F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5210-70C7-46EB-BF5E-367E4F9FAA7C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60B4A-DE79-4E06-8753-1A298EDB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A84C0-A0FB-4881-B7F1-2F7883D6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32F-D998-43A6-81CD-F1445D8A2E2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1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4BE7C-E7C9-4F37-B1FE-24D239D3B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Git &amp; </a:t>
            </a:r>
            <a:r>
              <a:rPr lang="fr-CA" dirty="0" err="1"/>
              <a:t>Github</a:t>
            </a:r>
            <a:br>
              <a:rPr lang="fr-CA" dirty="0"/>
            </a:br>
            <a:r>
              <a:rPr lang="fr-CA" sz="2400" dirty="0"/>
              <a:t>partie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1485AD-79CB-44D8-8C0E-15CDB8A98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287" y="5518672"/>
            <a:ext cx="4891144" cy="77186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Fait par Joel Sandé</a:t>
            </a:r>
          </a:p>
          <a:p>
            <a:pPr algn="r"/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Hiver 2021</a:t>
            </a:r>
          </a:p>
        </p:txBody>
      </p:sp>
    </p:spTree>
    <p:extLst>
      <p:ext uri="{BB962C8B-B14F-4D97-AF65-F5344CB8AC3E}">
        <p14:creationId xmlns:p14="http://schemas.microsoft.com/office/powerpoint/2010/main" val="9878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9596F-AA27-4777-A81C-462AE79B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89"/>
          </a:xfrm>
        </p:spPr>
        <p:txBody>
          <a:bodyPr/>
          <a:lstStyle/>
          <a:p>
            <a:r>
              <a:rPr lang="fr-CA" dirty="0"/>
              <a:t>Comment on </a:t>
            </a:r>
            <a:r>
              <a:rPr lang="fr-CA" dirty="0">
                <a:solidFill>
                  <a:srgbClr val="0070C0"/>
                </a:solidFill>
              </a:rPr>
              <a:t>push un tag </a:t>
            </a:r>
            <a:r>
              <a:rPr lang="fr-CA" dirty="0"/>
              <a:t>sur </a:t>
            </a:r>
            <a:r>
              <a:rPr lang="fr-CA" dirty="0" err="1"/>
              <a:t>Github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4FC49-5F8A-4691-915E-084C7B3B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614"/>
            <a:ext cx="10515600" cy="4961349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D’abord pour commencer, pour supprimer un tag :</a:t>
            </a:r>
          </a:p>
          <a:p>
            <a:pPr marL="0" indent="0">
              <a:buNone/>
            </a:pPr>
            <a:r>
              <a:rPr lang="fr-CA" dirty="0">
                <a:solidFill>
                  <a:srgbClr val="0070C0"/>
                </a:solidFill>
              </a:rPr>
              <a:t>$ git tag --</a:t>
            </a:r>
            <a:r>
              <a:rPr lang="fr-CA" dirty="0" err="1">
                <a:solidFill>
                  <a:srgbClr val="0070C0"/>
                </a:solidFill>
              </a:rPr>
              <a:t>delete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B050"/>
                </a:solidFill>
              </a:rPr>
              <a:t>nom_du_tag</a:t>
            </a:r>
            <a:r>
              <a:rPr lang="fr-CA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fr-CA" dirty="0">
              <a:solidFill>
                <a:srgbClr val="0070C0"/>
              </a:solidFill>
            </a:endParaRPr>
          </a:p>
          <a:p>
            <a:r>
              <a:rPr lang="fr-CA" dirty="0"/>
              <a:t>Vous vous souvenez que lorsque vous voulez envoyer (push) les modifications sur </a:t>
            </a:r>
            <a:r>
              <a:rPr lang="fr-CA" dirty="0" err="1"/>
              <a:t>Github</a:t>
            </a:r>
            <a:r>
              <a:rPr lang="fr-CA" dirty="0"/>
              <a:t>, vous utilisiez cette commande :</a:t>
            </a:r>
          </a:p>
          <a:p>
            <a:pPr marL="0" indent="0">
              <a:buNone/>
            </a:pPr>
            <a:r>
              <a:rPr lang="fr-CA" dirty="0">
                <a:solidFill>
                  <a:srgbClr val="0070C0"/>
                </a:solidFill>
              </a:rPr>
              <a:t>$ git push </a:t>
            </a:r>
            <a:r>
              <a:rPr lang="fr-CA" dirty="0" err="1">
                <a:solidFill>
                  <a:srgbClr val="0070C0"/>
                </a:solidFill>
              </a:rPr>
              <a:t>origin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B050"/>
                </a:solidFill>
              </a:rPr>
              <a:t>nom_de_la_branch</a:t>
            </a:r>
            <a:endParaRPr lang="fr-C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Et bien, ce push ne fonctionne pas avec les Tags; il faut envoyer les tags dans une seconde commande :</a:t>
            </a:r>
          </a:p>
          <a:p>
            <a:pPr marL="0" indent="0">
              <a:buNone/>
            </a:pPr>
            <a:r>
              <a:rPr lang="fr-CA" dirty="0">
                <a:solidFill>
                  <a:srgbClr val="0070C0"/>
                </a:solidFill>
              </a:rPr>
              <a:t>$ git push </a:t>
            </a:r>
            <a:r>
              <a:rPr lang="fr-CA" dirty="0" err="1">
                <a:solidFill>
                  <a:srgbClr val="0070C0"/>
                </a:solidFill>
              </a:rPr>
              <a:t>origin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B050"/>
                </a:solidFill>
              </a:rPr>
              <a:t>nom_du_tag</a:t>
            </a:r>
            <a:endParaRPr lang="fr-C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0070C0"/>
              </a:solidFill>
            </a:endParaRPr>
          </a:p>
          <a:p>
            <a:r>
              <a:rPr lang="fr-CA" dirty="0"/>
              <a:t>Ou pour envoyer tous les tags à la fois :</a:t>
            </a:r>
          </a:p>
          <a:p>
            <a:pPr marL="0" indent="0">
              <a:buNone/>
            </a:pPr>
            <a:r>
              <a:rPr lang="fr-CA" dirty="0">
                <a:solidFill>
                  <a:srgbClr val="0070C0"/>
                </a:solidFill>
              </a:rPr>
              <a:t>$ git push </a:t>
            </a:r>
            <a:r>
              <a:rPr lang="fr-CA" dirty="0" err="1">
                <a:solidFill>
                  <a:srgbClr val="0070C0"/>
                </a:solidFill>
              </a:rPr>
              <a:t>origin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>
                <a:solidFill>
                  <a:srgbClr val="00B050"/>
                </a:solidFill>
              </a:rPr>
              <a:t>--tags</a:t>
            </a:r>
          </a:p>
          <a:p>
            <a:pPr marL="0" indent="0">
              <a:buNone/>
            </a:pPr>
            <a:endParaRPr lang="fr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CA" dirty="0"/>
              <a:t>Moralité : Quand je clone, je clone avec les tags, mais quand je push, je push sans les tags.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354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AB8B5-70BB-4ACA-ACEC-91E9EBCC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BE534-F3CA-484B-930F-42DB1017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dirty="0" err="1"/>
              <a:t>echo</a:t>
            </a:r>
            <a:r>
              <a:rPr lang="fr-CA" sz="2000" dirty="0"/>
              <a:t> "Message que vous voulez ajouter dans le fichier" </a:t>
            </a:r>
            <a:r>
              <a:rPr lang="fr-CA" sz="2000" b="1" dirty="0"/>
              <a:t>&gt;&gt;</a:t>
            </a:r>
            <a:r>
              <a:rPr lang="fr-CA" sz="2000" dirty="0"/>
              <a:t> </a:t>
            </a:r>
            <a:r>
              <a:rPr lang="fr-CA" sz="2000" dirty="0" err="1"/>
              <a:t>nom_du_fichier</a:t>
            </a:r>
            <a:r>
              <a:rPr lang="fr-CA" sz="2000" dirty="0"/>
              <a:t> </a:t>
            </a:r>
          </a:p>
          <a:p>
            <a:endParaRPr lang="fr-CA" sz="2000" dirty="0"/>
          </a:p>
          <a:p>
            <a:r>
              <a:rPr lang="fr-CA" sz="2000" dirty="0" err="1"/>
              <a:t>echo</a:t>
            </a:r>
            <a:r>
              <a:rPr lang="fr-CA" sz="2000" dirty="0"/>
              <a:t> "Ce message-ci, écrasera le contenu précédent du fichier dans le fichier" </a:t>
            </a:r>
            <a:r>
              <a:rPr lang="fr-CA" sz="2000" b="1" dirty="0"/>
              <a:t>&gt;</a:t>
            </a:r>
            <a:r>
              <a:rPr lang="fr-CA" sz="2000" dirty="0"/>
              <a:t> </a:t>
            </a:r>
            <a:r>
              <a:rPr lang="fr-CA" sz="2000" dirty="0" err="1"/>
              <a:t>nom_du_fichier</a:t>
            </a:r>
            <a:r>
              <a:rPr lang="fr-CA" sz="2000" dirty="0"/>
              <a:t> 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58382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FA30-CBE1-40E7-8E69-3D910E2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git </a:t>
            </a:r>
            <a:r>
              <a:rPr lang="fr-CA" dirty="0" err="1"/>
              <a:t>blame</a:t>
            </a:r>
            <a:r>
              <a:rPr lang="fr-CA" dirty="0"/>
              <a:t> (pour avoir plus d’information sur un fichier)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4AA638-0011-483A-90EE-0211870F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00" t="53714" r="45397" b="11676"/>
          <a:stretch/>
        </p:blipFill>
        <p:spPr>
          <a:xfrm>
            <a:off x="3872089" y="2603858"/>
            <a:ext cx="7481711" cy="3379252"/>
          </a:xfrm>
        </p:spPr>
      </p:pic>
    </p:spTree>
    <p:extLst>
      <p:ext uri="{BB962C8B-B14F-4D97-AF65-F5344CB8AC3E}">
        <p14:creationId xmlns:p14="http://schemas.microsoft.com/office/powerpoint/2010/main" val="114966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80A35-AF26-4668-B294-C02372FC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53"/>
          </a:xfrm>
        </p:spPr>
        <p:txBody>
          <a:bodyPr>
            <a:normAutofit fontScale="90000"/>
          </a:bodyPr>
          <a:lstStyle/>
          <a:p>
            <a:r>
              <a:rPr lang="fr-CA" dirty="0"/>
              <a:t>git show (permet de voir le contenu d’un fichier en détails)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C31948-F60D-43E3-829D-9D71FAD0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1" t="48408" r="40223" b="5493"/>
          <a:stretch/>
        </p:blipFill>
        <p:spPr>
          <a:xfrm>
            <a:off x="2280355" y="1452712"/>
            <a:ext cx="9241886" cy="4949852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1B8D1F-014B-4A1F-932A-90C6EF28B594}"/>
              </a:ext>
            </a:extLst>
          </p:cNvPr>
          <p:cNvCxnSpPr/>
          <p:nvPr/>
        </p:nvCxnSpPr>
        <p:spPr>
          <a:xfrm>
            <a:off x="1332089" y="1433689"/>
            <a:ext cx="2257778" cy="3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AF1FAB2-3A1D-48D3-9707-D5C8E032954B}"/>
              </a:ext>
            </a:extLst>
          </p:cNvPr>
          <p:cNvCxnSpPr>
            <a:cxnSpLocks/>
          </p:cNvCxnSpPr>
          <p:nvPr/>
        </p:nvCxnSpPr>
        <p:spPr>
          <a:xfrm>
            <a:off x="1557867" y="2065867"/>
            <a:ext cx="1964266" cy="25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8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73119-8450-424E-9878-39FE56F4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Gitignore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3F56A-322E-47C0-A7E3-413C47FE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61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76CBC-55E5-4E95-AB16-6D43A21F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32510-04CB-46DA-9916-0E3CCF7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éditer manuellement un merge en cas de conflits dans le fichiers, il suffit de retirer les lignes rajoutées par git, puis enregistrer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commit.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6677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E5672-3418-4936-A75B-2E117BAF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suivre…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BA4E9F-4CBB-4A01-8282-628AD411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suite, dans les autres cours du programme.</a:t>
            </a:r>
          </a:p>
          <a:p>
            <a:endParaRPr lang="fr-CA" dirty="0"/>
          </a:p>
          <a:p>
            <a:r>
              <a:rPr lang="fr-CA" dirty="0"/>
              <a:t>Ne vous inquiétez pas, vous allez finir par le maitriser; c’est le début qui est difficile à intégrer.</a:t>
            </a:r>
          </a:p>
        </p:txBody>
      </p:sp>
    </p:spTree>
    <p:extLst>
      <p:ext uri="{BB962C8B-B14F-4D97-AF65-F5344CB8AC3E}">
        <p14:creationId xmlns:p14="http://schemas.microsoft.com/office/powerpoint/2010/main" val="45774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0C256-DBC4-445D-A91A-842FF30A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77" y="225275"/>
            <a:ext cx="10515600" cy="1325563"/>
          </a:xfrm>
        </p:spPr>
        <p:txBody>
          <a:bodyPr/>
          <a:lstStyle/>
          <a:p>
            <a:r>
              <a:rPr lang="fr-CA" dirty="0"/>
              <a:t>Que contient un commit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09CE4-13DC-499C-9E38-824EAC064094}"/>
              </a:ext>
            </a:extLst>
          </p:cNvPr>
          <p:cNvSpPr/>
          <p:nvPr/>
        </p:nvSpPr>
        <p:spPr>
          <a:xfrm>
            <a:off x="742279" y="1473798"/>
            <a:ext cx="2108498" cy="478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CB2ACF-7B4D-45BF-ACC2-DF369B3C982F}"/>
              </a:ext>
            </a:extLst>
          </p:cNvPr>
          <p:cNvSpPr txBox="1"/>
          <p:nvPr/>
        </p:nvSpPr>
        <p:spPr>
          <a:xfrm>
            <a:off x="1010323" y="1550838"/>
            <a:ext cx="1625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Branche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9AF609E-6EFE-4438-B1DD-407E9E8F0E9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05941" y="5685378"/>
            <a:ext cx="0" cy="4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583D04-318B-46F8-B7DD-5C74FA7A5F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796527" y="4277785"/>
            <a:ext cx="9414" cy="5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5407A50-C8ED-422F-AF60-C303CAD70447}"/>
              </a:ext>
            </a:extLst>
          </p:cNvPr>
          <p:cNvCxnSpPr>
            <a:cxnSpLocks/>
          </p:cNvCxnSpPr>
          <p:nvPr/>
        </p:nvCxnSpPr>
        <p:spPr>
          <a:xfrm>
            <a:off x="1796527" y="2877672"/>
            <a:ext cx="0" cy="43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osange 12">
            <a:extLst>
              <a:ext uri="{FF2B5EF4-FFF2-40B4-BE49-F238E27FC236}">
                <a16:creationId xmlns:a16="http://schemas.microsoft.com/office/drawing/2014/main" id="{F766FF44-ED21-48BD-8698-0BD76734BEAE}"/>
              </a:ext>
            </a:extLst>
          </p:cNvPr>
          <p:cNvSpPr/>
          <p:nvPr/>
        </p:nvSpPr>
        <p:spPr>
          <a:xfrm>
            <a:off x="1360850" y="2102166"/>
            <a:ext cx="860598" cy="77550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9CE637AC-9552-45AA-97E0-D3ABAC3FF023}"/>
              </a:ext>
            </a:extLst>
          </p:cNvPr>
          <p:cNvSpPr/>
          <p:nvPr/>
        </p:nvSpPr>
        <p:spPr>
          <a:xfrm>
            <a:off x="1342023" y="3327763"/>
            <a:ext cx="909008" cy="9500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1228B097-8A53-45D9-A55F-6964EA1CD160}"/>
              </a:ext>
            </a:extLst>
          </p:cNvPr>
          <p:cNvSpPr/>
          <p:nvPr/>
        </p:nvSpPr>
        <p:spPr>
          <a:xfrm>
            <a:off x="1360850" y="4793170"/>
            <a:ext cx="890181" cy="89220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F291AC-010C-449B-9023-03B48265B99A}"/>
              </a:ext>
            </a:extLst>
          </p:cNvPr>
          <p:cNvSpPr txBox="1"/>
          <p:nvPr/>
        </p:nvSpPr>
        <p:spPr>
          <a:xfrm>
            <a:off x="1645920" y="5056094"/>
            <a:ext cx="3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E2DCB85-3A94-4EEF-8BA8-07B6C15C77D2}"/>
              </a:ext>
            </a:extLst>
          </p:cNvPr>
          <p:cNvSpPr txBox="1"/>
          <p:nvPr/>
        </p:nvSpPr>
        <p:spPr>
          <a:xfrm>
            <a:off x="1645920" y="2291379"/>
            <a:ext cx="3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F7889D-1D0B-4EB6-9BE1-6DC0D7095EF2}"/>
              </a:ext>
            </a:extLst>
          </p:cNvPr>
          <p:cNvSpPr txBox="1"/>
          <p:nvPr/>
        </p:nvSpPr>
        <p:spPr>
          <a:xfrm>
            <a:off x="1652199" y="3576279"/>
            <a:ext cx="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</a:t>
            </a:r>
          </a:p>
        </p:txBody>
      </p:sp>
      <p:sp>
        <p:nvSpPr>
          <p:cNvPr id="41" name="Losange 40">
            <a:extLst>
              <a:ext uri="{FF2B5EF4-FFF2-40B4-BE49-F238E27FC236}">
                <a16:creationId xmlns:a16="http://schemas.microsoft.com/office/drawing/2014/main" id="{3BA68C2F-0084-4E07-BF6D-11B3A5C5AD4F}"/>
              </a:ext>
            </a:extLst>
          </p:cNvPr>
          <p:cNvSpPr/>
          <p:nvPr/>
        </p:nvSpPr>
        <p:spPr>
          <a:xfrm>
            <a:off x="4722606" y="1609934"/>
            <a:ext cx="1373393" cy="155281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B096A34-01AE-46E0-AD58-8431B533C751}"/>
              </a:ext>
            </a:extLst>
          </p:cNvPr>
          <p:cNvSpPr txBox="1"/>
          <p:nvPr/>
        </p:nvSpPr>
        <p:spPr>
          <a:xfrm>
            <a:off x="6696277" y="1712066"/>
            <a:ext cx="4651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 commit est identifié par</a:t>
            </a:r>
          </a:p>
          <a:p>
            <a:endParaRPr lang="fr-CA" dirty="0"/>
          </a:p>
          <a:p>
            <a:r>
              <a:rPr lang="fr-CA" dirty="0"/>
              <a:t>SHA-1 : identifiant unique de 40 caractères</a:t>
            </a:r>
          </a:p>
          <a:p>
            <a:r>
              <a:rPr lang="fr-CA" dirty="0"/>
              <a:t>Un ensemble de modifications</a:t>
            </a:r>
          </a:p>
          <a:p>
            <a:r>
              <a:rPr lang="fr-CA" dirty="0"/>
              <a:t>Un commentaire décrivant le commit </a:t>
            </a:r>
          </a:p>
          <a:p>
            <a:r>
              <a:rPr lang="fr-CA" dirty="0"/>
              <a:t>Les informations sur l’auteur (nom et email)</a:t>
            </a:r>
          </a:p>
          <a:p>
            <a:r>
              <a:rPr lang="fr-CA" dirty="0"/>
              <a:t>La date de création</a:t>
            </a:r>
          </a:p>
          <a:p>
            <a:r>
              <a:rPr lang="fr-CA" dirty="0"/>
              <a:t>La liste des SHA-1 de son ou ses parents</a:t>
            </a:r>
          </a:p>
          <a:p>
            <a:endParaRPr lang="fr-CA" dirty="0"/>
          </a:p>
          <a:p>
            <a:r>
              <a:rPr lang="fr-CA" dirty="0"/>
              <a:t>Dans cet exemple, le commit A n’a pas de parents. </a:t>
            </a:r>
          </a:p>
          <a:p>
            <a:r>
              <a:rPr lang="fr-CA" dirty="0"/>
              <a:t>B en a un seul, qui est A. </a:t>
            </a:r>
          </a:p>
          <a:p>
            <a:r>
              <a:rPr lang="fr-CA" dirty="0"/>
              <a:t>C en a 2 qui sont B et A.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937AD43-6AE6-4176-B018-C4EC3C9403B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409303" y="3162747"/>
            <a:ext cx="0" cy="27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02834-190B-4AEA-9F0C-2AC2FDEF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Tag</a:t>
            </a: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173EA77E-C20C-40A1-B6C3-4C262BA609C5}"/>
              </a:ext>
            </a:extLst>
          </p:cNvPr>
          <p:cNvSpPr/>
          <p:nvPr/>
        </p:nvSpPr>
        <p:spPr>
          <a:xfrm>
            <a:off x="653348" y="1641092"/>
            <a:ext cx="785308" cy="451821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1B9ABB6-E63F-4637-8248-62D82A5095C4}"/>
              </a:ext>
            </a:extLst>
          </p:cNvPr>
          <p:cNvCxnSpPr/>
          <p:nvPr/>
        </p:nvCxnSpPr>
        <p:spPr>
          <a:xfrm>
            <a:off x="1486174" y="1530214"/>
            <a:ext cx="0" cy="44734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736F45-0B8A-47D4-A57B-71A51A935577}"/>
              </a:ext>
            </a:extLst>
          </p:cNvPr>
          <p:cNvSpPr txBox="1"/>
          <p:nvPr/>
        </p:nvSpPr>
        <p:spPr>
          <a:xfrm>
            <a:off x="1438656" y="1651412"/>
            <a:ext cx="357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 intitulé suivi d’</a:t>
            </a:r>
          </a:p>
          <a:p>
            <a:r>
              <a:rPr lang="fr-CA" dirty="0"/>
              <a:t>Un pointeur vers un commit (SHA-1)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B2EC46-46E8-409D-BAB6-FA38D3109A3F}"/>
              </a:ext>
            </a:extLst>
          </p:cNvPr>
          <p:cNvSpPr txBox="1"/>
          <p:nvPr/>
        </p:nvSpPr>
        <p:spPr>
          <a:xfrm>
            <a:off x="728652" y="1682336"/>
            <a:ext cx="78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Tag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0536D3-83EC-419D-BAB7-13BCAE071728}"/>
              </a:ext>
            </a:extLst>
          </p:cNvPr>
          <p:cNvSpPr txBox="1"/>
          <p:nvPr/>
        </p:nvSpPr>
        <p:spPr>
          <a:xfrm>
            <a:off x="6314779" y="1569490"/>
            <a:ext cx="1532306" cy="37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Branche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CCD080D-1625-4E45-A220-3A02B01B61B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084930" y="5714744"/>
            <a:ext cx="0" cy="6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72420BE-D044-40DD-8415-EF592A68CB3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7074977" y="4249337"/>
            <a:ext cx="9953" cy="56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27806B4-DD56-4EF8-90CE-BF56B1D86735}"/>
              </a:ext>
            </a:extLst>
          </p:cNvPr>
          <p:cNvCxnSpPr>
            <a:cxnSpLocks/>
          </p:cNvCxnSpPr>
          <p:nvPr/>
        </p:nvCxnSpPr>
        <p:spPr>
          <a:xfrm>
            <a:off x="7074977" y="2905498"/>
            <a:ext cx="0" cy="44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13">
            <a:extLst>
              <a:ext uri="{FF2B5EF4-FFF2-40B4-BE49-F238E27FC236}">
                <a16:creationId xmlns:a16="http://schemas.microsoft.com/office/drawing/2014/main" id="{84B9F470-87C8-4394-A3CE-908BAA60A5BE}"/>
              </a:ext>
            </a:extLst>
          </p:cNvPr>
          <p:cNvSpPr/>
          <p:nvPr/>
        </p:nvSpPr>
        <p:spPr>
          <a:xfrm>
            <a:off x="6665305" y="2120818"/>
            <a:ext cx="811357" cy="78482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C25A1790-5CA4-4EDD-8A0B-1F72B2866702}"/>
              </a:ext>
            </a:extLst>
          </p:cNvPr>
          <p:cNvSpPr/>
          <p:nvPr/>
        </p:nvSpPr>
        <p:spPr>
          <a:xfrm>
            <a:off x="6646478" y="3346414"/>
            <a:ext cx="856997" cy="90292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D0E66174-77CF-4525-B790-4CF4D8C87621}"/>
              </a:ext>
            </a:extLst>
          </p:cNvPr>
          <p:cNvSpPr/>
          <p:nvPr/>
        </p:nvSpPr>
        <p:spPr>
          <a:xfrm>
            <a:off x="6665306" y="4811821"/>
            <a:ext cx="839248" cy="90292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8782AC-04AC-4E29-B6A1-DB31F18CEB01}"/>
              </a:ext>
            </a:extLst>
          </p:cNvPr>
          <p:cNvSpPr txBox="1"/>
          <p:nvPr/>
        </p:nvSpPr>
        <p:spPr>
          <a:xfrm>
            <a:off x="6950376" y="5074746"/>
            <a:ext cx="304262" cy="3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A0988E-ABB4-460E-AACD-060038896E94}"/>
              </a:ext>
            </a:extLst>
          </p:cNvPr>
          <p:cNvSpPr txBox="1"/>
          <p:nvPr/>
        </p:nvSpPr>
        <p:spPr>
          <a:xfrm>
            <a:off x="6950375" y="2310031"/>
            <a:ext cx="304255" cy="3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ACDD8D-99C3-498E-AD2A-FD2FF1858FD4}"/>
              </a:ext>
            </a:extLst>
          </p:cNvPr>
          <p:cNvSpPr txBox="1"/>
          <p:nvPr/>
        </p:nvSpPr>
        <p:spPr>
          <a:xfrm>
            <a:off x="6956654" y="3594931"/>
            <a:ext cx="322006" cy="3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315A7279-B6F6-434D-B6FE-FD96E94C40FB}"/>
              </a:ext>
            </a:extLst>
          </p:cNvPr>
          <p:cNvSpPr/>
          <p:nvPr/>
        </p:nvSpPr>
        <p:spPr>
          <a:xfrm>
            <a:off x="5602468" y="2292238"/>
            <a:ext cx="1053950" cy="45724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2EA43FC-C6A9-43C5-B308-17CFED5719EF}"/>
              </a:ext>
            </a:extLst>
          </p:cNvPr>
          <p:cNvSpPr txBox="1"/>
          <p:nvPr/>
        </p:nvSpPr>
        <p:spPr>
          <a:xfrm>
            <a:off x="5675585" y="2310031"/>
            <a:ext cx="650783" cy="3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5BA4B27-FD8C-4B3C-8481-37890AF588F3}"/>
              </a:ext>
            </a:extLst>
          </p:cNvPr>
          <p:cNvSpPr txBox="1"/>
          <p:nvPr/>
        </p:nvSpPr>
        <p:spPr>
          <a:xfrm>
            <a:off x="8816534" y="3418750"/>
            <a:ext cx="2941246" cy="12147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Le Tag par défaut se déplace toujours sur le dernier commit. Si je fais un autre commit D, il ira sur D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7B9842A7-29BE-4DD7-BFF0-AFBB45CE9331}"/>
              </a:ext>
            </a:extLst>
          </p:cNvPr>
          <p:cNvSpPr/>
          <p:nvPr/>
        </p:nvSpPr>
        <p:spPr>
          <a:xfrm>
            <a:off x="5430550" y="3564390"/>
            <a:ext cx="1195954" cy="45724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C417774-3DC0-4B77-986F-D48B42CBA574}"/>
              </a:ext>
            </a:extLst>
          </p:cNvPr>
          <p:cNvSpPr txBox="1"/>
          <p:nvPr/>
        </p:nvSpPr>
        <p:spPr>
          <a:xfrm>
            <a:off x="5453300" y="3607852"/>
            <a:ext cx="9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mon tag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D6728FD-E0E5-4D02-AEE9-C9C957125C30}"/>
              </a:ext>
            </a:extLst>
          </p:cNvPr>
          <p:cNvSpPr txBox="1"/>
          <p:nvPr/>
        </p:nvSpPr>
        <p:spPr>
          <a:xfrm>
            <a:off x="8824568" y="5015784"/>
            <a:ext cx="2925178" cy="12147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Il est cependant possible de créer un Tag qui va rester attaché à un commit en particulier.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BCA098B-0D46-4676-B474-C6C494DDCE08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6421664" y="3792518"/>
            <a:ext cx="2402904" cy="18306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1F8EF32-8C95-4DE6-BE93-DC6E9EB7F243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6326368" y="2496915"/>
            <a:ext cx="2490166" cy="15292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èche : pentagone 52">
            <a:extLst>
              <a:ext uri="{FF2B5EF4-FFF2-40B4-BE49-F238E27FC236}">
                <a16:creationId xmlns:a16="http://schemas.microsoft.com/office/drawing/2014/main" id="{49081F23-6EA3-4FAF-968E-65A96A936A07}"/>
              </a:ext>
            </a:extLst>
          </p:cNvPr>
          <p:cNvSpPr/>
          <p:nvPr/>
        </p:nvSpPr>
        <p:spPr>
          <a:xfrm rot="10800000">
            <a:off x="7512963" y="2273701"/>
            <a:ext cx="1053950" cy="45724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15FCD0-63F2-42DE-A106-FDA316F4E2F9}"/>
              </a:ext>
            </a:extLst>
          </p:cNvPr>
          <p:cNvSpPr txBox="1"/>
          <p:nvPr/>
        </p:nvSpPr>
        <p:spPr>
          <a:xfrm>
            <a:off x="7802053" y="2314059"/>
            <a:ext cx="8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7634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DA086F3-4BDE-4110-8926-8E7A4A7F8903}"/>
              </a:ext>
            </a:extLst>
          </p:cNvPr>
          <p:cNvSpPr txBox="1"/>
          <p:nvPr/>
        </p:nvSpPr>
        <p:spPr>
          <a:xfrm>
            <a:off x="1376978" y="1138525"/>
            <a:ext cx="271092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Tag HEAD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7DB449F-4827-45EB-91D6-BED580675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2" t="12078" r="29059" b="12502"/>
          <a:stretch/>
        </p:blipFill>
        <p:spPr>
          <a:xfrm>
            <a:off x="6368525" y="85766"/>
            <a:ext cx="4769225" cy="6514327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158E2AF-230A-4EB8-B28E-C33F535F1E93}"/>
              </a:ext>
            </a:extLst>
          </p:cNvPr>
          <p:cNvCxnSpPr>
            <a:cxnSpLocks/>
          </p:cNvCxnSpPr>
          <p:nvPr/>
        </p:nvCxnSpPr>
        <p:spPr>
          <a:xfrm flipV="1">
            <a:off x="4087905" y="484094"/>
            <a:ext cx="5723069" cy="8390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70C6D92-100B-4D43-AB40-F7D8E2C12DF6}"/>
              </a:ext>
            </a:extLst>
          </p:cNvPr>
          <p:cNvSpPr txBox="1"/>
          <p:nvPr/>
        </p:nvSpPr>
        <p:spPr>
          <a:xfrm>
            <a:off x="591671" y="2549561"/>
            <a:ext cx="498079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Je vais à présent me positionner sur ce commit parlant de la mise-à-jour de Toronto.txt</a:t>
            </a:r>
          </a:p>
          <a:p>
            <a:endParaRPr lang="fr-CA" dirty="0"/>
          </a:p>
          <a:p>
            <a:r>
              <a:rPr lang="fr-CA" dirty="0">
                <a:solidFill>
                  <a:srgbClr val="0070C0"/>
                </a:solidFill>
              </a:rPr>
              <a:t>$ git </a:t>
            </a:r>
            <a:r>
              <a:rPr lang="fr-CA" dirty="0" err="1">
                <a:solidFill>
                  <a:srgbClr val="0070C0"/>
                </a:solidFill>
              </a:rPr>
              <a:t>checkout</a:t>
            </a:r>
            <a:r>
              <a:rPr lang="fr-CA" dirty="0">
                <a:solidFill>
                  <a:srgbClr val="0070C0"/>
                </a:solidFill>
              </a:rPr>
              <a:t> 41bf7…… </a:t>
            </a:r>
            <a:r>
              <a:rPr lang="fr-CA" dirty="0"/>
              <a:t>(click-droit sur son SHA-1)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3E89A24-24BD-4588-96F8-A7E5063ECBEB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5572461" y="3149726"/>
            <a:ext cx="796064" cy="19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7D270-A3FF-4B51-AB77-04AFF95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6D2B4-2D0F-434D-B5C2-C474058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61" y="1814159"/>
            <a:ext cx="2066365" cy="4515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/>
              <a:t>Le tête n’est plus le dernier commit mais ce commit-ci.</a:t>
            </a:r>
          </a:p>
          <a:p>
            <a:pPr marL="0" indent="0">
              <a:buNone/>
            </a:pPr>
            <a:r>
              <a:rPr lang="fr-CA" sz="2000" dirty="0"/>
              <a:t>Car, retourné dans le temps dans mes </a:t>
            </a:r>
            <a:r>
              <a:rPr lang="fr-CA" sz="2000" dirty="0" err="1"/>
              <a:t>commits</a:t>
            </a:r>
            <a:r>
              <a:rPr lang="fr-CA" sz="2000" dirty="0"/>
              <a:t>, les autres </a:t>
            </a:r>
            <a:r>
              <a:rPr lang="fr-CA" sz="2000" dirty="0" err="1"/>
              <a:t>commits</a:t>
            </a:r>
            <a:r>
              <a:rPr lang="fr-CA" sz="2000" dirty="0"/>
              <a:t> faits après n’existaient pas encore.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73D17B-C357-4E6C-AA9C-16E814E8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0" t="39216" r="19530" b="17803"/>
          <a:stretch/>
        </p:blipFill>
        <p:spPr>
          <a:xfrm>
            <a:off x="3248808" y="1814159"/>
            <a:ext cx="8104991" cy="467871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D6BF31A-2D99-4862-A796-064425CC5B13}"/>
              </a:ext>
            </a:extLst>
          </p:cNvPr>
          <p:cNvSpPr/>
          <p:nvPr/>
        </p:nvSpPr>
        <p:spPr>
          <a:xfrm>
            <a:off x="2775473" y="5529431"/>
            <a:ext cx="4690334" cy="527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35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5C1D28-1A1C-4052-BAEF-E1183910B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37" t="6995" r="16994" b="14633"/>
          <a:stretch/>
        </p:blipFill>
        <p:spPr>
          <a:xfrm>
            <a:off x="4148255" y="136756"/>
            <a:ext cx="7179678" cy="658448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4CC4C3-6D38-4E1E-BAD6-24D9524892C9}"/>
              </a:ext>
            </a:extLst>
          </p:cNvPr>
          <p:cNvSpPr txBox="1"/>
          <p:nvPr/>
        </p:nvSpPr>
        <p:spPr>
          <a:xfrm>
            <a:off x="539194" y="2641920"/>
            <a:ext cx="2754351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Le </a:t>
            </a:r>
            <a:r>
              <a:rPr lang="fr-CA" dirty="0">
                <a:solidFill>
                  <a:srgbClr val="00B0F0"/>
                </a:solidFill>
              </a:rPr>
              <a:t>HEAD</a:t>
            </a:r>
            <a:r>
              <a:rPr lang="fr-CA" dirty="0"/>
              <a:t> est à présent notre SHA-1</a:t>
            </a:r>
          </a:p>
          <a:p>
            <a:r>
              <a:rPr lang="fr-CA" dirty="0"/>
              <a:t>On voit que l’historique ne va PAS plus loin.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F52CE4-6F72-480A-AD1B-335430F6D297}"/>
              </a:ext>
            </a:extLst>
          </p:cNvPr>
          <p:cNvSpPr txBox="1"/>
          <p:nvPr/>
        </p:nvSpPr>
        <p:spPr>
          <a:xfrm>
            <a:off x="624467" y="624468"/>
            <a:ext cx="2798956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À présent, voyons voir l’historique de ce commit pour mieux comprendre :</a:t>
            </a:r>
          </a:p>
          <a:p>
            <a:r>
              <a:rPr lang="fr-CA" dirty="0">
                <a:solidFill>
                  <a:srgbClr val="00B0F0"/>
                </a:solidFill>
              </a:rPr>
              <a:t>$ git log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A34AD38-FCE7-4E03-8C21-9F5A0AFAA702}"/>
              </a:ext>
            </a:extLst>
          </p:cNvPr>
          <p:cNvCxnSpPr>
            <a:stCxn id="7" idx="3"/>
          </p:cNvCxnSpPr>
          <p:nvPr/>
        </p:nvCxnSpPr>
        <p:spPr>
          <a:xfrm flipV="1">
            <a:off x="3423423" y="1103971"/>
            <a:ext cx="646772" cy="1206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8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6FDB-B68F-4F85-BC01-4BD1006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8DB387-4488-48FF-95C7-C70659475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4" t="4078" r="17324" b="12314"/>
          <a:stretch/>
        </p:blipFill>
        <p:spPr>
          <a:xfrm>
            <a:off x="5533912" y="365125"/>
            <a:ext cx="5819888" cy="6304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8F9B2C-214B-48B8-BF0D-1BBA671F0031}"/>
              </a:ext>
            </a:extLst>
          </p:cNvPr>
          <p:cNvSpPr txBox="1"/>
          <p:nvPr/>
        </p:nvSpPr>
        <p:spPr>
          <a:xfrm>
            <a:off x="838200" y="2420471"/>
            <a:ext cx="4035014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Regardons le contenu du fichier Toronto :</a:t>
            </a:r>
          </a:p>
          <a:p>
            <a:r>
              <a:rPr lang="fr-CA" dirty="0">
                <a:solidFill>
                  <a:srgbClr val="00B0F0"/>
                </a:solidFill>
              </a:rPr>
              <a:t>$ git cat Toronto.txt</a:t>
            </a:r>
          </a:p>
          <a:p>
            <a:endParaRPr lang="fr-CA" dirty="0"/>
          </a:p>
          <a:p>
            <a:r>
              <a:rPr lang="fr-CA" dirty="0"/>
              <a:t>Vous vous souvenez qu’à ce moment là, on n’avait pas encore écrit nos lignes de Pull.</a:t>
            </a:r>
          </a:p>
          <a:p>
            <a:endParaRPr lang="fr-CA" dirty="0"/>
          </a:p>
          <a:p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A2DABA0-B939-4079-8713-FE8B67DED8D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55707" y="4728795"/>
            <a:ext cx="2533874" cy="12739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E00A3-9399-4764-9649-5F26ADCB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C04F4A-F191-42B5-8AA3-B2598B1E1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5" t="3608" r="13750" b="17019"/>
          <a:stretch/>
        </p:blipFill>
        <p:spPr>
          <a:xfrm>
            <a:off x="5292762" y="365125"/>
            <a:ext cx="6531685" cy="62066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CB44EC-AF33-42D9-AFA7-863B29038771}"/>
              </a:ext>
            </a:extLst>
          </p:cNvPr>
          <p:cNvSpPr txBox="1"/>
          <p:nvPr/>
        </p:nvSpPr>
        <p:spPr>
          <a:xfrm>
            <a:off x="1011219" y="2345167"/>
            <a:ext cx="2872292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Je vais tagger ce commit  du nom de </a:t>
            </a:r>
            <a:r>
              <a:rPr lang="fr-CA" dirty="0" err="1">
                <a:solidFill>
                  <a:srgbClr val="0070C0"/>
                </a:solidFill>
              </a:rPr>
              <a:t>Toronto_avant_pull</a:t>
            </a:r>
            <a:r>
              <a:rPr lang="fr-CA" dirty="0">
                <a:solidFill>
                  <a:srgbClr val="00B0F0"/>
                </a:solidFill>
              </a:rPr>
              <a:t> 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>
                <a:solidFill>
                  <a:srgbClr val="0070C0"/>
                </a:solidFill>
              </a:rPr>
              <a:t>$ git tag </a:t>
            </a:r>
            <a:r>
              <a:rPr lang="fr-CA" dirty="0" err="1">
                <a:solidFill>
                  <a:srgbClr val="0070C0"/>
                </a:solidFill>
              </a:rPr>
              <a:t>Toronto_avant_pull</a:t>
            </a:r>
            <a:endParaRPr lang="fr-CA" dirty="0">
              <a:solidFill>
                <a:srgbClr val="0070C0"/>
              </a:solidFill>
            </a:endParaRPr>
          </a:p>
          <a:p>
            <a:endParaRPr lang="fr-CA" dirty="0"/>
          </a:p>
          <a:p>
            <a:r>
              <a:rPr lang="fr-CA" dirty="0"/>
              <a:t>On peut voir que le nom du Tag a remplacé le nom du SHA-1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3F83F2B-CFBE-4840-8418-08695E761678}"/>
              </a:ext>
            </a:extLst>
          </p:cNvPr>
          <p:cNvCxnSpPr>
            <a:stCxn id="6" idx="2"/>
          </p:cNvCxnSpPr>
          <p:nvPr/>
        </p:nvCxnSpPr>
        <p:spPr>
          <a:xfrm>
            <a:off x="2447365" y="4653491"/>
            <a:ext cx="8138160" cy="14460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87180E5-6920-43ED-9DE5-4185B08217E5}"/>
              </a:ext>
            </a:extLst>
          </p:cNvPr>
          <p:cNvCxnSpPr>
            <a:stCxn id="6" idx="2"/>
          </p:cNvCxnSpPr>
          <p:nvPr/>
        </p:nvCxnSpPr>
        <p:spPr>
          <a:xfrm>
            <a:off x="2447365" y="4653491"/>
            <a:ext cx="3813586" cy="1209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9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B3F1E9-4E91-4BE1-8EFF-2B90F914B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35" t="1255" r="3735" b="7765"/>
          <a:stretch/>
        </p:blipFill>
        <p:spPr>
          <a:xfrm>
            <a:off x="4683673" y="0"/>
            <a:ext cx="7508327" cy="68580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0156750-A720-4167-ACE3-F6F291D3F265}"/>
              </a:ext>
            </a:extLst>
          </p:cNvPr>
          <p:cNvCxnSpPr>
            <a:cxnSpLocks/>
          </p:cNvCxnSpPr>
          <p:nvPr/>
        </p:nvCxnSpPr>
        <p:spPr>
          <a:xfrm>
            <a:off x="3861995" y="2592593"/>
            <a:ext cx="4604273" cy="4410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FFA656-271D-4BDE-A5C3-C0DDF106A42C}"/>
              </a:ext>
            </a:extLst>
          </p:cNvPr>
          <p:cNvCxnSpPr>
            <a:cxnSpLocks/>
          </p:cNvCxnSpPr>
          <p:nvPr/>
        </p:nvCxnSpPr>
        <p:spPr>
          <a:xfrm>
            <a:off x="3937299" y="1839558"/>
            <a:ext cx="1979407" cy="3334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15018FA-1B8F-4873-B0CC-C92FBAE51A8A}"/>
              </a:ext>
            </a:extLst>
          </p:cNvPr>
          <p:cNvCxnSpPr>
            <a:cxnSpLocks/>
          </p:cNvCxnSpPr>
          <p:nvPr/>
        </p:nvCxnSpPr>
        <p:spPr>
          <a:xfrm>
            <a:off x="3937299" y="1333948"/>
            <a:ext cx="1775012" cy="3980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BA525AC-F947-4DB4-9934-828AE5E4BE14}"/>
              </a:ext>
            </a:extLst>
          </p:cNvPr>
          <p:cNvCxnSpPr>
            <a:cxnSpLocks/>
          </p:cNvCxnSpPr>
          <p:nvPr/>
        </p:nvCxnSpPr>
        <p:spPr>
          <a:xfrm>
            <a:off x="3937299" y="4324575"/>
            <a:ext cx="4410635" cy="11618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E3999CF-5D25-4A40-B569-76DAAA099E48}"/>
              </a:ext>
            </a:extLst>
          </p:cNvPr>
          <p:cNvSpPr txBox="1"/>
          <p:nvPr/>
        </p:nvSpPr>
        <p:spPr>
          <a:xfrm>
            <a:off x="279699" y="22591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Besoin de volontaires pour commenter les flèches suivantes :</a:t>
            </a:r>
          </a:p>
        </p:txBody>
      </p:sp>
    </p:spTree>
    <p:extLst>
      <p:ext uri="{BB962C8B-B14F-4D97-AF65-F5344CB8AC3E}">
        <p14:creationId xmlns:p14="http://schemas.microsoft.com/office/powerpoint/2010/main" val="173894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586</Words>
  <Application>Microsoft Office PowerPoint</Application>
  <PresentationFormat>Grand écran</PresentationFormat>
  <Paragraphs>78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Git &amp; Github partie 3</vt:lpstr>
      <vt:lpstr>Que contient un commit ?</vt:lpstr>
      <vt:lpstr>Un Tag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Comment on push un tag sur Github</vt:lpstr>
      <vt:lpstr>Présentation PowerPoint</vt:lpstr>
      <vt:lpstr>git blame (pour avoir plus d’information sur un fichier)</vt:lpstr>
      <vt:lpstr>git show (permet de voir le contenu d’un fichier en détails)</vt:lpstr>
      <vt:lpstr>Gitignore</vt:lpstr>
      <vt:lpstr>Présentation PowerPoint</vt:lpstr>
      <vt:lpstr>À suivre…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partie 2</dc:title>
  <dc:creator>joel Sandé</dc:creator>
  <cp:lastModifiedBy>JOËL SANDÉ</cp:lastModifiedBy>
  <cp:revision>26</cp:revision>
  <dcterms:created xsi:type="dcterms:W3CDTF">2021-05-03T02:27:37Z</dcterms:created>
  <dcterms:modified xsi:type="dcterms:W3CDTF">2023-01-28T17:43:51Z</dcterms:modified>
</cp:coreProperties>
</file>