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DM Sans" panose="020B0604020202020204" charset="0"/>
      <p:regular r:id="rId12"/>
      <p:bold r:id="rId13"/>
      <p:italic r:id="rId14"/>
      <p:boldItalic r:id="rId15"/>
    </p:embeddedFont>
    <p:embeddedFont>
      <p:font typeface="DM Sans Medium" panose="020B060402020202020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0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4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59" y="82"/>
      </p:cViewPr>
      <p:guideLst>
        <p:guide orient="horz" pos="406"/>
        <p:guide pos="2880"/>
        <p:guide orient="horz" pos="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1c8f3ae66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1c8f3ae66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569d019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569d019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569d019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569d019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940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2396125"/>
            <a:ext cx="6591000" cy="18486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DM Sans Medium"/>
              <a:buNone/>
              <a:defRPr sz="38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Font typeface="DM Sans"/>
              <a:buNone/>
              <a:defRPr sz="3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Font typeface="DM Sans"/>
              <a:buNone/>
              <a:defRPr sz="3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Font typeface="DM Sans"/>
              <a:buNone/>
              <a:defRPr sz="3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Font typeface="DM Sans"/>
              <a:buNone/>
              <a:defRPr sz="3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Font typeface="DM Sans"/>
              <a:buNone/>
              <a:defRPr sz="3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Font typeface="DM Sans"/>
              <a:buNone/>
              <a:defRPr sz="3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Font typeface="DM Sans"/>
              <a:buNone/>
              <a:defRPr sz="3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Font typeface="DM Sans"/>
              <a:buNone/>
              <a:defRPr sz="3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283200" y="4839050"/>
            <a:ext cx="585600" cy="3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333300"/>
            <a:ext cx="4228800" cy="394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2"/>
          </p:nvPr>
        </p:nvSpPr>
        <p:spPr>
          <a:xfrm>
            <a:off x="311700" y="2001275"/>
            <a:ext cx="4228800" cy="394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1BB7C"/>
              </a:buClr>
              <a:buSzPts val="1800"/>
              <a:buFont typeface="DM Sans"/>
              <a:buNone/>
              <a:defRPr b="1">
                <a:solidFill>
                  <a:srgbClr val="51BB7C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1BB7C"/>
              </a:buClr>
              <a:buSzPts val="1800"/>
              <a:buFont typeface="DM Sans"/>
              <a:buNone/>
              <a:defRPr sz="1800" b="1">
                <a:solidFill>
                  <a:srgbClr val="51BB7C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1BB7C"/>
              </a:buClr>
              <a:buSzPts val="1800"/>
              <a:buFont typeface="DM Sans"/>
              <a:buNone/>
              <a:defRPr sz="1800" b="1">
                <a:solidFill>
                  <a:srgbClr val="51BB7C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1BB7C"/>
              </a:buClr>
              <a:buSzPts val="1800"/>
              <a:buFont typeface="DM Sans"/>
              <a:buNone/>
              <a:defRPr sz="1800" b="1">
                <a:solidFill>
                  <a:srgbClr val="51BB7C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1BB7C"/>
              </a:buClr>
              <a:buSzPts val="1800"/>
              <a:buFont typeface="DM Sans"/>
              <a:buNone/>
              <a:defRPr sz="1800" b="1">
                <a:solidFill>
                  <a:srgbClr val="51BB7C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1BB7C"/>
              </a:buClr>
              <a:buSzPts val="1800"/>
              <a:buFont typeface="DM Sans"/>
              <a:buNone/>
              <a:defRPr sz="1800" b="1">
                <a:solidFill>
                  <a:srgbClr val="51BB7C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1BB7C"/>
              </a:buClr>
              <a:buSzPts val="1800"/>
              <a:buFont typeface="DM Sans"/>
              <a:buNone/>
              <a:defRPr sz="1800" b="1">
                <a:solidFill>
                  <a:srgbClr val="51BB7C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1BB7C"/>
              </a:buClr>
              <a:buSzPts val="1800"/>
              <a:buFont typeface="DM Sans"/>
              <a:buNone/>
              <a:defRPr sz="1800" b="1">
                <a:solidFill>
                  <a:srgbClr val="51BB7C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1BB7C"/>
              </a:buClr>
              <a:buSzPts val="1800"/>
              <a:buFont typeface="DM Sans"/>
              <a:buNone/>
              <a:defRPr sz="1800" b="1">
                <a:solidFill>
                  <a:srgbClr val="51BB7C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9">
          <p15:clr>
            <a:srgbClr val="FA7B17"/>
          </p15:clr>
        </p15:guide>
        <p15:guide id="2" orient="horz" pos="241">
          <p15:clr>
            <a:srgbClr val="FA7B17"/>
          </p15:clr>
        </p15:guide>
        <p15:guide id="3" pos="196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White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9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87925"/>
            <a:ext cx="6895200" cy="70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520600" cy="31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4">
          <p15:clr>
            <a:srgbClr val="FA7B17"/>
          </p15:clr>
        </p15:guide>
        <p15:guide id="2" pos="2880">
          <p15:clr>
            <a:srgbClr val="FA7B17"/>
          </p15:clr>
        </p15:guide>
        <p15:guide id="3" orient="horz" pos="69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Green">
  <p:cSld name="TITLE_AND_BODY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98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520600" cy="3198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M Sans"/>
              <a:buChar char="●"/>
              <a:defRPr sz="1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387925"/>
            <a:ext cx="6540900" cy="7086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4">
          <p15:clr>
            <a:srgbClr val="FA7B17"/>
          </p15:clr>
        </p15:guide>
        <p15:guide id="2" pos="2880">
          <p15:clr>
            <a:srgbClr val="FA7B17"/>
          </p15:clr>
        </p15:guide>
        <p15:guide id="3" orient="horz" pos="691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Black">
  <p:cSld name="TITLE_AND_BODY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6" cy="514463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520600" cy="3198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M Sans"/>
              <a:buChar char="●"/>
              <a:defRPr sz="1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1700" y="387925"/>
            <a:ext cx="6540900" cy="7086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1">
          <p15:clr>
            <a:srgbClr val="FA7B17"/>
          </p15:clr>
        </p15:guide>
        <p15:guide id="2" pos="2880">
          <p15:clr>
            <a:srgbClr val="FA7B17"/>
          </p15:clr>
        </p15:guide>
        <p15:guide id="3" orient="horz" pos="696">
          <p15:clr>
            <a:srgbClr val="FA7B17"/>
          </p15:clr>
        </p15:guide>
        <p15:guide id="4" pos="2976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311700" y="2509875"/>
            <a:ext cx="6288600" cy="18486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DESIGN</a:t>
            </a:r>
            <a:br>
              <a:rPr lang="en" dirty="0"/>
            </a:br>
            <a:br>
              <a:rPr lang="en" dirty="0"/>
            </a:br>
            <a:r>
              <a:rPr lang="en" dirty="0"/>
              <a:t>By: Group 3</a:t>
            </a:r>
            <a:endParaRPr dirty="0"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314725" y="305425"/>
            <a:ext cx="4228800" cy="4146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latin typeface="DM Sans Medium"/>
                <a:ea typeface="DM Sans Medium"/>
                <a:cs typeface="DM Sans Medium"/>
                <a:sym typeface="DM Sans Medium"/>
              </a:rPr>
              <a:t>Module 0</a:t>
            </a:r>
            <a:r>
              <a:rPr lang="en" dirty="0">
                <a:latin typeface="DM Sans Medium"/>
                <a:ea typeface="DM Sans Medium"/>
                <a:cs typeface="DM Sans Medium"/>
                <a:sym typeface="DM Sans Medium"/>
              </a:rPr>
              <a:t>3</a:t>
            </a:r>
            <a:endParaRPr sz="1800" dirty="0"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2"/>
          </p:nvPr>
        </p:nvSpPr>
        <p:spPr>
          <a:xfrm>
            <a:off x="314725" y="2115075"/>
            <a:ext cx="4228800" cy="394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32B280"/>
                </a:solidFill>
              </a:rPr>
              <a:t>Full Stack Web Development</a:t>
            </a:r>
            <a:endParaRPr>
              <a:solidFill>
                <a:srgbClr val="32B2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382025"/>
            <a:ext cx="6540900" cy="7086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Group 3</a:t>
            </a:r>
            <a:endParaRPr sz="2800"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520600" cy="31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Ariel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Bagus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Dwita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Joel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C95241-CC9B-4546-924F-30D6BB473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2945683"/>
            <a:ext cx="5744308" cy="192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ABBD-3D1A-49B2-963C-1355BC0D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Database Design Schema</a:t>
            </a:r>
            <a:endParaRPr lang="en-ID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C318C8-3EB7-48D1-9941-A47F2B296182}"/>
              </a:ext>
            </a:extLst>
          </p:cNvPr>
          <p:cNvSpPr/>
          <p:nvPr/>
        </p:nvSpPr>
        <p:spPr>
          <a:xfrm>
            <a:off x="4082400" y="3708000"/>
            <a:ext cx="504000" cy="17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DB38C-DBEA-4308-BEBA-0ED2E439C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06" y="1424122"/>
            <a:ext cx="7615504" cy="37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2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0A91-0418-48AC-B257-E1DBE390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Table Detail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67DA9-84A1-456D-811A-B91BFABC6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500" y="1381075"/>
            <a:ext cx="4238700" cy="471171"/>
          </a:xfrm>
        </p:spPr>
        <p:txBody>
          <a:bodyPr/>
          <a:lstStyle/>
          <a:p>
            <a:pPr marL="127000" indent="0" algn="ctr">
              <a:buNone/>
            </a:pPr>
            <a:r>
              <a:rPr lang="en-US" dirty="0"/>
              <a:t>Member: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FDAD0-D0CD-4EF9-B418-547C5B290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049" y="1844443"/>
            <a:ext cx="4549534" cy="1158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7F8E09-D52D-436B-8CBA-547EDD6D4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49" y="3659009"/>
            <a:ext cx="2377646" cy="1295512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B224DEB-2759-47AD-9924-42D19311CC2C}"/>
              </a:ext>
            </a:extLst>
          </p:cNvPr>
          <p:cNvSpPr txBox="1">
            <a:spLocks/>
          </p:cNvSpPr>
          <p:nvPr/>
        </p:nvSpPr>
        <p:spPr>
          <a:xfrm>
            <a:off x="311700" y="3187838"/>
            <a:ext cx="1364700" cy="47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27000" indent="0">
              <a:buFont typeface="DM Sans"/>
              <a:buNone/>
            </a:pPr>
            <a:r>
              <a:rPr lang="en-US" dirty="0"/>
              <a:t>Activities: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591C73-9957-4C9A-BD07-29093EBF4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903" y="3674250"/>
            <a:ext cx="3779848" cy="1280271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3A1A6B1-DDDE-4326-A2E8-88ABEB4EACB4}"/>
              </a:ext>
            </a:extLst>
          </p:cNvPr>
          <p:cNvSpPr txBox="1">
            <a:spLocks/>
          </p:cNvSpPr>
          <p:nvPr/>
        </p:nvSpPr>
        <p:spPr>
          <a:xfrm>
            <a:off x="6991200" y="3187837"/>
            <a:ext cx="1841100" cy="47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27000" indent="0" algn="r">
              <a:buFont typeface="DM Sans"/>
              <a:buNone/>
            </a:pPr>
            <a:r>
              <a:rPr lang="en-US" dirty="0"/>
              <a:t>Transaction: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5857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07AB4B6-32D3-471A-B0A4-0AC5F27076CF}"/>
              </a:ext>
            </a:extLst>
          </p:cNvPr>
          <p:cNvSpPr txBox="1">
            <a:spLocks/>
          </p:cNvSpPr>
          <p:nvPr/>
        </p:nvSpPr>
        <p:spPr>
          <a:xfrm>
            <a:off x="311700" y="1294237"/>
            <a:ext cx="3378697" cy="47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27000" indent="0">
              <a:buFont typeface="DM Sans"/>
              <a:buNone/>
            </a:pPr>
            <a:r>
              <a:rPr lang="en-US" dirty="0"/>
              <a:t>Branch:</a:t>
            </a:r>
            <a:endParaRPr lang="en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CCA4BA-B680-48A1-8E93-0EAEE1CE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87925"/>
            <a:ext cx="6895200" cy="708600"/>
          </a:xfrm>
        </p:spPr>
        <p:txBody>
          <a:bodyPr/>
          <a:lstStyle/>
          <a:p>
            <a:r>
              <a:rPr lang="en-US" dirty="0"/>
              <a:t>Data Table Detail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4EFB9B-6A42-49BA-96AE-0A96CD200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0" y="1780650"/>
            <a:ext cx="2979678" cy="6172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BC5382-E139-4810-9CD6-3AD27E789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400" y="3383349"/>
            <a:ext cx="1996613" cy="1623201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5C6B431-0ADE-409B-B86B-E66E9A42482C}"/>
              </a:ext>
            </a:extLst>
          </p:cNvPr>
          <p:cNvSpPr txBox="1">
            <a:spLocks/>
          </p:cNvSpPr>
          <p:nvPr/>
        </p:nvSpPr>
        <p:spPr>
          <a:xfrm>
            <a:off x="7014899" y="2858918"/>
            <a:ext cx="1617901" cy="47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27000" indent="0" algn="r">
              <a:buFont typeface="DM Sans"/>
              <a:buNone/>
            </a:pPr>
            <a:r>
              <a:rPr lang="en-US" dirty="0"/>
              <a:t>Items:</a:t>
            </a:r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94BF6A-A72A-49BA-82AC-DD9D77E07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332" y="1765408"/>
            <a:ext cx="2263336" cy="1005927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9B0F2C5-F13D-4498-A224-B004747F8241}"/>
              </a:ext>
            </a:extLst>
          </p:cNvPr>
          <p:cNvSpPr txBox="1">
            <a:spLocks/>
          </p:cNvSpPr>
          <p:nvPr/>
        </p:nvSpPr>
        <p:spPr>
          <a:xfrm>
            <a:off x="5312971" y="1288981"/>
            <a:ext cx="3378697" cy="47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27000" indent="0" algn="r">
              <a:buFont typeface="DM Sans"/>
              <a:buNone/>
            </a:pPr>
            <a:r>
              <a:rPr lang="en-US" dirty="0"/>
              <a:t>Staff:</a:t>
            </a:r>
            <a:endParaRPr lang="en-ID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42A51E-C4BA-41AB-95BC-6D0B9F10E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14" y="3089248"/>
            <a:ext cx="3756986" cy="1943268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A96A490-E7DC-4CB2-8D57-0F76447BC45E}"/>
              </a:ext>
            </a:extLst>
          </p:cNvPr>
          <p:cNvSpPr txBox="1">
            <a:spLocks/>
          </p:cNvSpPr>
          <p:nvPr/>
        </p:nvSpPr>
        <p:spPr>
          <a:xfrm>
            <a:off x="311700" y="2574792"/>
            <a:ext cx="1617901" cy="47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27000" indent="0">
              <a:buFont typeface="DM Sans"/>
              <a:buNone/>
            </a:pPr>
            <a:r>
              <a:rPr lang="en-US" dirty="0"/>
              <a:t>Books: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1148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8FC1-3A03-4B53-97F1-A90E2124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Query Check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42A15-90C6-4134-96BB-412D58DC8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en-US" dirty="0"/>
              <a:t>Member’s Fine:</a:t>
            </a:r>
          </a:p>
          <a:p>
            <a:pPr marL="127000" indent="0">
              <a:buNone/>
            </a:pPr>
            <a:r>
              <a:rPr lang="en-US" dirty="0"/>
              <a:t>Assume Rp. 2.000 for each day from due date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95BDA-4A7C-48D9-B46B-5ECDC8F7F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078" y="2451551"/>
            <a:ext cx="4663844" cy="441998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D1A6164-B237-4AA6-BC7C-C33AD9E2712A}"/>
              </a:ext>
            </a:extLst>
          </p:cNvPr>
          <p:cNvSpPr txBox="1">
            <a:spLocks/>
          </p:cNvSpPr>
          <p:nvPr/>
        </p:nvSpPr>
        <p:spPr>
          <a:xfrm>
            <a:off x="2076022" y="3709700"/>
            <a:ext cx="3208778" cy="50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27000" indent="0">
              <a:buFont typeface="DM Sans"/>
              <a:buNone/>
            </a:pPr>
            <a:r>
              <a:rPr lang="en-US" dirty="0"/>
              <a:t>Output =&gt;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127A55-7DDD-4F12-96A0-45B116D69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78" y="3335320"/>
            <a:ext cx="3238781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2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8FC1-3A03-4B53-97F1-A90E2124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Query Check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42A15-90C6-4134-96BB-412D58DC8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en-US" dirty="0"/>
              <a:t>Locating staff working area:</a:t>
            </a:r>
            <a:endParaRPr lang="en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D1A6164-B237-4AA6-BC7C-C33AD9E2712A}"/>
              </a:ext>
            </a:extLst>
          </p:cNvPr>
          <p:cNvSpPr txBox="1">
            <a:spLocks/>
          </p:cNvSpPr>
          <p:nvPr/>
        </p:nvSpPr>
        <p:spPr>
          <a:xfrm>
            <a:off x="845058" y="3759250"/>
            <a:ext cx="3208778" cy="50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27000" indent="0">
              <a:buFont typeface="DM Sans"/>
              <a:buNone/>
            </a:pPr>
            <a:r>
              <a:rPr lang="en-US" dirty="0"/>
              <a:t>Output =&gt;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D20A4D-2A3B-4760-92BE-B24FAA3B6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266" y="2293596"/>
            <a:ext cx="3787468" cy="5563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31BC08-00D2-4E5F-A83A-BABBF6BFE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058" y="3544904"/>
            <a:ext cx="5121084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3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8FC1-3A03-4B53-97F1-A90E2124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Query Check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42A15-90C6-4134-96BB-412D58DC8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en-US" dirty="0"/>
              <a:t>Find out how many book does ‘Deni’ borrowed.</a:t>
            </a:r>
            <a:endParaRPr lang="en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D1A6164-B237-4AA6-BC7C-C33AD9E2712A}"/>
              </a:ext>
            </a:extLst>
          </p:cNvPr>
          <p:cNvSpPr txBox="1">
            <a:spLocks/>
          </p:cNvSpPr>
          <p:nvPr/>
        </p:nvSpPr>
        <p:spPr>
          <a:xfrm>
            <a:off x="845058" y="3759250"/>
            <a:ext cx="3208778" cy="50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27000" indent="0" algn="r">
              <a:buFont typeface="DM Sans"/>
              <a:buNone/>
            </a:pPr>
            <a:r>
              <a:rPr lang="en-US" dirty="0"/>
              <a:t>Output =&gt;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7B616-3C2C-4D0D-BA74-A6F162E7B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956" y="2133790"/>
            <a:ext cx="4016088" cy="845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9599E8-87D0-47DC-AC8F-6186A5801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57" y="3684423"/>
            <a:ext cx="1046171" cy="6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3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382025"/>
            <a:ext cx="6540900" cy="7086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End of Presentation</a:t>
            </a:r>
            <a:endParaRPr sz="2800"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520600" cy="31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Ariel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Bagus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Dwita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Joel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C95241-CC9B-4546-924F-30D6BB473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2945683"/>
            <a:ext cx="5744308" cy="192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75;p16">
            <a:extLst>
              <a:ext uri="{FF2B5EF4-FFF2-40B4-BE49-F238E27FC236}">
                <a16:creationId xmlns:a16="http://schemas.microsoft.com/office/drawing/2014/main" id="{569A6982-DB2C-4453-BA44-ED8CB4A119E6}"/>
              </a:ext>
            </a:extLst>
          </p:cNvPr>
          <p:cNvSpPr txBox="1">
            <a:spLocks/>
          </p:cNvSpPr>
          <p:nvPr/>
        </p:nvSpPr>
        <p:spPr>
          <a:xfrm>
            <a:off x="3802665" y="1701764"/>
            <a:ext cx="3207736" cy="95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M Sans"/>
              <a:buChar char="●"/>
              <a:defRPr sz="16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27000" indent="0" algn="ctr">
              <a:buNone/>
            </a:pPr>
            <a:r>
              <a:rPr lang="en-ID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1151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urwadhik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32B28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96</Words>
  <Application>Microsoft Office PowerPoint</Application>
  <PresentationFormat>On-screen Show (16:9)</PresentationFormat>
  <Paragraphs>34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DM Sans Medium</vt:lpstr>
      <vt:lpstr>Montserrat</vt:lpstr>
      <vt:lpstr>Arial</vt:lpstr>
      <vt:lpstr>DM Sans</vt:lpstr>
      <vt:lpstr>Purwadhika</vt:lpstr>
      <vt:lpstr>DATABASE DESIGN  By: Group 3</vt:lpstr>
      <vt:lpstr>Group 3</vt:lpstr>
      <vt:lpstr>Database Design Schema</vt:lpstr>
      <vt:lpstr>Data Table Detail</vt:lpstr>
      <vt:lpstr>Data Table Detail</vt:lpstr>
      <vt:lpstr>Random Query Check</vt:lpstr>
      <vt:lpstr>Random Query Check</vt:lpstr>
      <vt:lpstr>Random Query Check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CSS</dc:title>
  <dc:creator>ASUS</dc:creator>
  <cp:lastModifiedBy>Joel Legifani Manisali</cp:lastModifiedBy>
  <cp:revision>8</cp:revision>
  <dcterms:modified xsi:type="dcterms:W3CDTF">2022-09-22T03:48:41Z</dcterms:modified>
</cp:coreProperties>
</file>