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317" r:id="rId3"/>
    <p:sldId id="351" r:id="rId4"/>
    <p:sldId id="363" r:id="rId5"/>
    <p:sldId id="365" r:id="rId6"/>
    <p:sldId id="366" r:id="rId7"/>
  </p:sldIdLst>
  <p:sldSz cx="10160000" cy="5715000"/>
  <p:notesSz cx="6794500" cy="9906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32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0000FF"/>
    <a:srgbClr val="E7E5E6"/>
    <a:srgbClr val="FFCC4C"/>
    <a:srgbClr val="262626"/>
    <a:srgbClr val="E55948"/>
    <a:srgbClr val="37BEDE"/>
    <a:srgbClr val="19547C"/>
    <a:srgbClr val="F36A64"/>
    <a:srgbClr val="1683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32" autoAdjust="0"/>
  </p:normalViewPr>
  <p:slideViewPr>
    <p:cSldViewPr>
      <p:cViewPr varScale="1">
        <p:scale>
          <a:sx n="95" d="100"/>
          <a:sy n="95" d="100"/>
        </p:scale>
        <p:origin x="787" y="77"/>
      </p:cViewPr>
      <p:guideLst>
        <p:guide orient="horz" pos="1800"/>
        <p:guide pos="320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7C87DE-6A19-427F-9169-A3EFDBF37F6D}" type="datetimeFigureOut">
              <a:rPr lang="zh-TW" altLang="en-US" smtClean="0"/>
              <a:pPr/>
              <a:t>2023/11/2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09113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48100" y="9409113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53314-1AA8-4D2F-A23B-450B7157E1E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6EEE2A-E1DA-431F-81A2-EDD56C375C3D}" type="datetimeFigureOut">
              <a:rPr lang="zh-CN" altLang="en-US" smtClean="0"/>
              <a:pPr/>
              <a:t>2023/11/2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5250" y="742950"/>
            <a:ext cx="6604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8645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A40415-9386-408E-9CCF-54F7835AD1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017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5250" y="742950"/>
            <a:ext cx="6604000" cy="37147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40415-9386-408E-9CCF-54F7835AD1E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114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5250" y="742950"/>
            <a:ext cx="6604000" cy="37147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40415-9386-408E-9CCF-54F7835AD1E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860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5250" y="742950"/>
            <a:ext cx="6604000" cy="37147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40415-9386-408E-9CCF-54F7835AD1E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860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5250" y="742950"/>
            <a:ext cx="6604000" cy="37147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40415-9386-408E-9CCF-54F7835AD1E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621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5250" y="742950"/>
            <a:ext cx="6604000" cy="37147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40415-9386-408E-9CCF-54F7835AD1E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490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5250" y="742950"/>
            <a:ext cx="6604000" cy="37147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40415-9386-408E-9CCF-54F7835AD1E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849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2000" y="1775364"/>
            <a:ext cx="8636000" cy="12250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38500"/>
            <a:ext cx="71120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7F8A-2DED-43A8-93F3-596928EA0834}" type="datetime1">
              <a:rPr lang="zh-CN" altLang="en-US" smtClean="0"/>
              <a:pPr/>
              <a:t>2023/11/2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74CF-356A-4169-9D6E-C5675D7456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039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9C1B-8BA2-4E36-8901-F2BBBAFB0C75}" type="datetime1">
              <a:rPr lang="zh-CN" altLang="en-US" smtClean="0"/>
              <a:pPr/>
              <a:t>2023/11/2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74CF-356A-4169-9D6E-C5675D7456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189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6000" y="190500"/>
            <a:ext cx="2286000" cy="4064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8002" y="190500"/>
            <a:ext cx="6688667" cy="4064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F4961-4F1D-4B3D-91A1-65E20A6C0333}" type="datetime1">
              <a:rPr lang="zh-CN" altLang="en-US" smtClean="0"/>
              <a:pPr/>
              <a:t>2023/11/2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74CF-356A-4169-9D6E-C5675D7456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57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C2506-D1A4-4A38-8B8A-1B46B3D4CAE8}" type="datetime1">
              <a:rPr lang="zh-CN" altLang="en-US" smtClean="0"/>
              <a:pPr/>
              <a:t>2023/11/2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74CF-356A-4169-9D6E-C5675D7456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832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2570" y="3672426"/>
            <a:ext cx="86360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02570" y="2422261"/>
            <a:ext cx="86360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1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8F434-A498-4A45-9D6A-FA90057D6547}" type="datetime1">
              <a:rPr lang="zh-CN" altLang="en-US" smtClean="0"/>
              <a:pPr/>
              <a:t>2023/11/2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74CF-356A-4169-9D6E-C5675D7456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835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8000" y="1111250"/>
            <a:ext cx="4487333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64669" y="1111250"/>
            <a:ext cx="4487333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873C-BC78-4D5F-B9AF-B6A39C3E4A05}" type="datetime1">
              <a:rPr lang="zh-CN" altLang="en-US" smtClean="0"/>
              <a:pPr/>
              <a:t>2023/11/2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74CF-356A-4169-9D6E-C5675D7456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965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228865"/>
            <a:ext cx="91440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8000" y="1279268"/>
            <a:ext cx="448909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7" indent="0">
              <a:buNone/>
              <a:defRPr sz="2000" b="1"/>
            </a:lvl2pPr>
            <a:lvl3pPr marL="914373" indent="0">
              <a:buNone/>
              <a:defRPr sz="1800" b="1"/>
            </a:lvl3pPr>
            <a:lvl4pPr marL="1371560" indent="0">
              <a:buNone/>
              <a:defRPr sz="1600" b="1"/>
            </a:lvl4pPr>
            <a:lvl5pPr marL="1828746" indent="0">
              <a:buNone/>
              <a:defRPr sz="1600" b="1"/>
            </a:lvl5pPr>
            <a:lvl6pPr marL="2285933" indent="0">
              <a:buNone/>
              <a:defRPr sz="1600" b="1"/>
            </a:lvl6pPr>
            <a:lvl7pPr marL="2743119" indent="0">
              <a:buNone/>
              <a:defRPr sz="1600" b="1"/>
            </a:lvl7pPr>
            <a:lvl8pPr marL="3200304" indent="0">
              <a:buNone/>
              <a:defRPr sz="1600" b="1"/>
            </a:lvl8pPr>
            <a:lvl9pPr marL="365748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8000" y="1812396"/>
            <a:ext cx="448909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61145" y="1279268"/>
            <a:ext cx="4490861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7" indent="0">
              <a:buNone/>
              <a:defRPr sz="2000" b="1"/>
            </a:lvl2pPr>
            <a:lvl3pPr marL="914373" indent="0">
              <a:buNone/>
              <a:defRPr sz="1800" b="1"/>
            </a:lvl3pPr>
            <a:lvl4pPr marL="1371560" indent="0">
              <a:buNone/>
              <a:defRPr sz="1600" b="1"/>
            </a:lvl4pPr>
            <a:lvl5pPr marL="1828746" indent="0">
              <a:buNone/>
              <a:defRPr sz="1600" b="1"/>
            </a:lvl5pPr>
            <a:lvl6pPr marL="2285933" indent="0">
              <a:buNone/>
              <a:defRPr sz="1600" b="1"/>
            </a:lvl6pPr>
            <a:lvl7pPr marL="2743119" indent="0">
              <a:buNone/>
              <a:defRPr sz="1600" b="1"/>
            </a:lvl7pPr>
            <a:lvl8pPr marL="3200304" indent="0">
              <a:buNone/>
              <a:defRPr sz="1600" b="1"/>
            </a:lvl8pPr>
            <a:lvl9pPr marL="365748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61145" y="1812396"/>
            <a:ext cx="4490861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74DA-90F0-49F8-8A50-9D9B9D81DF6D}" type="datetime1">
              <a:rPr lang="zh-CN" altLang="en-US" smtClean="0"/>
              <a:pPr/>
              <a:t>2023/11/2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74CF-356A-4169-9D6E-C5675D7456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776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3BC7-8DD7-4B40-B29C-C95B4A9CD334}" type="datetime1">
              <a:rPr lang="zh-CN" altLang="en-US" smtClean="0"/>
              <a:pPr/>
              <a:t>2023/11/2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74CF-356A-4169-9D6E-C5675D7456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788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A4FB-78E3-4805-90E7-A63FB194938D}" type="datetime1">
              <a:rPr lang="zh-CN" altLang="en-US" smtClean="0"/>
              <a:pPr/>
              <a:t>2023/11/2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74CF-356A-4169-9D6E-C5675D7456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792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6" y="227551"/>
            <a:ext cx="3342570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72278" y="227542"/>
            <a:ext cx="5679722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08006" y="1195920"/>
            <a:ext cx="3342570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187" indent="0">
              <a:buNone/>
              <a:defRPr sz="1200"/>
            </a:lvl2pPr>
            <a:lvl3pPr marL="914373" indent="0">
              <a:buNone/>
              <a:defRPr sz="1000"/>
            </a:lvl3pPr>
            <a:lvl4pPr marL="1371560" indent="0">
              <a:buNone/>
              <a:defRPr sz="900"/>
            </a:lvl4pPr>
            <a:lvl5pPr marL="1828746" indent="0">
              <a:buNone/>
              <a:defRPr sz="900"/>
            </a:lvl5pPr>
            <a:lvl6pPr marL="2285933" indent="0">
              <a:buNone/>
              <a:defRPr sz="900"/>
            </a:lvl6pPr>
            <a:lvl7pPr marL="2743119" indent="0">
              <a:buNone/>
              <a:defRPr sz="900"/>
            </a:lvl7pPr>
            <a:lvl8pPr marL="3200304" indent="0">
              <a:buNone/>
              <a:defRPr sz="900"/>
            </a:lvl8pPr>
            <a:lvl9pPr marL="365748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B89F-38E2-4AB1-8977-B4B51AC3DC67}" type="datetime1">
              <a:rPr lang="zh-CN" altLang="en-US" smtClean="0"/>
              <a:pPr/>
              <a:t>2023/11/2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74CF-356A-4169-9D6E-C5675D7456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67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1431" y="4000500"/>
            <a:ext cx="60960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91431" y="510646"/>
            <a:ext cx="60960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187" indent="0">
              <a:buNone/>
              <a:defRPr sz="2800"/>
            </a:lvl2pPr>
            <a:lvl3pPr marL="914373" indent="0">
              <a:buNone/>
              <a:defRPr sz="2400"/>
            </a:lvl3pPr>
            <a:lvl4pPr marL="1371560" indent="0">
              <a:buNone/>
              <a:defRPr sz="2000"/>
            </a:lvl4pPr>
            <a:lvl5pPr marL="1828746" indent="0">
              <a:buNone/>
              <a:defRPr sz="2000"/>
            </a:lvl5pPr>
            <a:lvl6pPr marL="2285933" indent="0">
              <a:buNone/>
              <a:defRPr sz="2000"/>
            </a:lvl6pPr>
            <a:lvl7pPr marL="2743119" indent="0">
              <a:buNone/>
              <a:defRPr sz="2000"/>
            </a:lvl7pPr>
            <a:lvl8pPr marL="3200304" indent="0">
              <a:buNone/>
              <a:defRPr sz="2000"/>
            </a:lvl8pPr>
            <a:lvl9pPr marL="3657489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91431" y="4472782"/>
            <a:ext cx="60960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187" indent="0">
              <a:buNone/>
              <a:defRPr sz="1200"/>
            </a:lvl2pPr>
            <a:lvl3pPr marL="914373" indent="0">
              <a:buNone/>
              <a:defRPr sz="1000"/>
            </a:lvl3pPr>
            <a:lvl4pPr marL="1371560" indent="0">
              <a:buNone/>
              <a:defRPr sz="900"/>
            </a:lvl4pPr>
            <a:lvl5pPr marL="1828746" indent="0">
              <a:buNone/>
              <a:defRPr sz="900"/>
            </a:lvl5pPr>
            <a:lvl6pPr marL="2285933" indent="0">
              <a:buNone/>
              <a:defRPr sz="900"/>
            </a:lvl6pPr>
            <a:lvl7pPr marL="2743119" indent="0">
              <a:buNone/>
              <a:defRPr sz="900"/>
            </a:lvl7pPr>
            <a:lvl8pPr marL="3200304" indent="0">
              <a:buNone/>
              <a:defRPr sz="900"/>
            </a:lvl8pPr>
            <a:lvl9pPr marL="365748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CF89-7984-4FAF-98CA-5E4097ED419C}" type="datetime1">
              <a:rPr lang="zh-CN" altLang="en-US" smtClean="0"/>
              <a:pPr/>
              <a:t>2023/11/2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74CF-356A-4169-9D6E-C5675D7456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615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08000" y="228865"/>
            <a:ext cx="91440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8000" y="1333500"/>
            <a:ext cx="91440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08002" y="5296968"/>
            <a:ext cx="2370667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F0D24-BE8E-4A1A-A38D-BD7225D85289}" type="datetime1">
              <a:rPr lang="zh-CN" altLang="en-US" smtClean="0"/>
              <a:pPr/>
              <a:t>2023/11/2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71338" y="5296968"/>
            <a:ext cx="3217333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281333" y="5296968"/>
            <a:ext cx="2370667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E74CF-356A-4169-9D6E-C5675D7456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182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37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9" indent="-342889" algn="l" defTabSz="914373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28" indent="-285741" algn="l" defTabSz="91437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66" indent="-228593" algn="l" defTabSz="91437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52" indent="-228593" algn="l" defTabSz="914373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39" indent="-228593" algn="l" defTabSz="914373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25" indent="-228593" algn="l" defTabSz="91437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11" indent="-228593" algn="l" defTabSz="91437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97" indent="-228593" algn="l" defTabSz="91437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83" indent="-228593" algn="l" defTabSz="91437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7" algn="l" defTabSz="9143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3" algn="l" defTabSz="9143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0" algn="l" defTabSz="9143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46" algn="l" defTabSz="9143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33" algn="l" defTabSz="9143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19" algn="l" defTabSz="9143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04" algn="l" defTabSz="9143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89" algn="l" defTabSz="9143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五边形 10"/>
          <p:cNvSpPr/>
          <p:nvPr/>
        </p:nvSpPr>
        <p:spPr>
          <a:xfrm>
            <a:off x="-32568" y="1466266"/>
            <a:ext cx="9150842" cy="2062971"/>
          </a:xfrm>
          <a:prstGeom prst="homePlate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5192" y="1729758"/>
            <a:ext cx="7816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Clustering in Python</a:t>
            </a:r>
          </a:p>
          <a:p>
            <a:pPr algn="ctr"/>
            <a:r>
              <a:rPr lang="en-US" altLang="zh-TW" sz="3600" b="1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TW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-means clustering</a:t>
            </a:r>
            <a:r>
              <a:rPr lang="zh-TW" altLang="en-US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TW" sz="3600" b="1" dirty="0">
              <a:solidFill>
                <a:schemeClr val="accent4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五边形 11"/>
          <p:cNvSpPr/>
          <p:nvPr/>
        </p:nvSpPr>
        <p:spPr>
          <a:xfrm flipH="1">
            <a:off x="5726484" y="3137108"/>
            <a:ext cx="4427984" cy="863517"/>
          </a:xfrm>
          <a:prstGeom prst="homePlate">
            <a:avLst/>
          </a:prstGeom>
          <a:solidFill>
            <a:srgbClr val="E559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325091" y="3331939"/>
            <a:ext cx="303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Dr. Chun-Hao Chen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794032" y="5233764"/>
            <a:ext cx="295456" cy="295456"/>
          </a:xfrm>
          <a:prstGeom prst="rect">
            <a:avLst/>
          </a:prstGeom>
          <a:solidFill>
            <a:srgbClr val="FFC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161496" y="5233764"/>
            <a:ext cx="295456" cy="295456"/>
          </a:xfrm>
          <a:prstGeom prst="rect">
            <a:avLst/>
          </a:prstGeom>
          <a:solidFill>
            <a:srgbClr val="E559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8521536" y="5233764"/>
            <a:ext cx="295456" cy="295456"/>
          </a:xfrm>
          <a:prstGeom prst="rect">
            <a:avLst/>
          </a:prstGeom>
          <a:solidFill>
            <a:srgbClr val="37B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8889000" y="5233764"/>
            <a:ext cx="295456" cy="295456"/>
          </a:xfrm>
          <a:prstGeom prst="rect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20692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>
            <a:off x="508000" y="337220"/>
            <a:ext cx="3419872" cy="576064"/>
          </a:xfrm>
          <a:prstGeom prst="homePlate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7512" y="390064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TW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Outline</a:t>
            </a:r>
            <a:endParaRPr lang="zh-CN" altLang="en-US" sz="2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08000" y="5593804"/>
            <a:ext cx="9144000" cy="144016"/>
          </a:xfrm>
          <a:prstGeom prst="rect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7904955" y="477524"/>
            <a:ext cx="295456" cy="295456"/>
          </a:xfrm>
          <a:prstGeom prst="rect">
            <a:avLst/>
          </a:prstGeom>
          <a:solidFill>
            <a:srgbClr val="FFC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272419" y="477524"/>
            <a:ext cx="295456" cy="295456"/>
          </a:xfrm>
          <a:prstGeom prst="rect">
            <a:avLst/>
          </a:prstGeom>
          <a:solidFill>
            <a:srgbClr val="E559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8632459" y="477524"/>
            <a:ext cx="295456" cy="295456"/>
          </a:xfrm>
          <a:prstGeom prst="rect">
            <a:avLst/>
          </a:prstGeom>
          <a:solidFill>
            <a:srgbClr val="37B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8999923" y="477524"/>
            <a:ext cx="295456" cy="295456"/>
          </a:xfrm>
          <a:prstGeom prst="rect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对角圆角矩形 23"/>
          <p:cNvSpPr/>
          <p:nvPr/>
        </p:nvSpPr>
        <p:spPr>
          <a:xfrm>
            <a:off x="508000" y="1114600"/>
            <a:ext cx="6516216" cy="504056"/>
          </a:xfrm>
          <a:prstGeom prst="round2DiagRect">
            <a:avLst>
              <a:gd name="adj1" fmla="val 30205"/>
              <a:gd name="adj2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TW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TW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Import Library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对角圆角矩形 36"/>
          <p:cNvSpPr/>
          <p:nvPr/>
        </p:nvSpPr>
        <p:spPr>
          <a:xfrm>
            <a:off x="504734" y="1915492"/>
            <a:ext cx="6516216" cy="504056"/>
          </a:xfrm>
          <a:prstGeom prst="round2DiagRect">
            <a:avLst>
              <a:gd name="adj1" fmla="val 30205"/>
              <a:gd name="adj2" fmla="val 0"/>
            </a:avLst>
          </a:prstGeom>
          <a:solidFill>
            <a:srgbClr val="E559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TW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TW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Generate Clustering Instances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对角圆角矩形 37"/>
          <p:cNvSpPr/>
          <p:nvPr/>
        </p:nvSpPr>
        <p:spPr>
          <a:xfrm>
            <a:off x="504734" y="2763783"/>
            <a:ext cx="6516216" cy="504056"/>
          </a:xfrm>
          <a:prstGeom prst="round2DiagRect">
            <a:avLst>
              <a:gd name="adj1" fmla="val 30205"/>
              <a:gd name="adj2" fmla="val 0"/>
            </a:avLst>
          </a:prstGeom>
          <a:solidFill>
            <a:srgbClr val="37B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Symbol"/>
              </a:rPr>
              <a:t>3</a:t>
            </a:r>
            <a:r>
              <a:rPr lang="zh-TW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Symbol"/>
              </a:rPr>
              <a:t>、</a:t>
            </a:r>
            <a:r>
              <a:rPr lang="en-US" altLang="zh-TW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 </a:t>
            </a:r>
            <a:r>
              <a:rPr lang="en-US" altLang="zh-TW" sz="24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KMeans</a:t>
            </a:r>
            <a:r>
              <a:rPr lang="en-US" altLang="zh-TW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for Clustering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74CF-356A-4169-9D6E-C5675D7456C1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13" name="对角圆角矩形 37"/>
          <p:cNvSpPr/>
          <p:nvPr/>
        </p:nvSpPr>
        <p:spPr>
          <a:xfrm>
            <a:off x="504734" y="3606909"/>
            <a:ext cx="6516216" cy="504056"/>
          </a:xfrm>
          <a:prstGeom prst="round2DiagRect">
            <a:avLst>
              <a:gd name="adj1" fmla="val 30205"/>
              <a:gd name="adj2" fmla="val 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Symbol"/>
              </a:rPr>
              <a:t>4</a:t>
            </a:r>
            <a:r>
              <a:rPr lang="zh-TW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Symbol"/>
              </a:rPr>
              <a:t>、</a:t>
            </a:r>
            <a:r>
              <a:rPr lang="en-US" altLang="zh-TW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Clustering Result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711272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>
            <a:off x="508000" y="337220"/>
            <a:ext cx="5076056" cy="576064"/>
          </a:xfrm>
          <a:prstGeom prst="homePlate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6610" y="409228"/>
            <a:ext cx="3015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 Import Library 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08000" y="5593804"/>
            <a:ext cx="9144000" cy="144016"/>
          </a:xfrm>
          <a:prstGeom prst="rect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7904955" y="477524"/>
            <a:ext cx="295456" cy="295456"/>
          </a:xfrm>
          <a:prstGeom prst="rect">
            <a:avLst/>
          </a:prstGeom>
          <a:solidFill>
            <a:srgbClr val="FFC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272419" y="477524"/>
            <a:ext cx="295456" cy="295456"/>
          </a:xfrm>
          <a:prstGeom prst="rect">
            <a:avLst/>
          </a:prstGeom>
          <a:solidFill>
            <a:srgbClr val="E559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8632459" y="477524"/>
            <a:ext cx="295456" cy="295456"/>
          </a:xfrm>
          <a:prstGeom prst="rect">
            <a:avLst/>
          </a:prstGeom>
          <a:solidFill>
            <a:srgbClr val="37B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8999923" y="477524"/>
            <a:ext cx="295456" cy="295456"/>
          </a:xfrm>
          <a:prstGeom prst="rect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514" name="AutoShape 2" descr="ãFinancialãçåçæå°çµæ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64516" name="AutoShape 4" descr="ãFinancialãçåçæå°çµæ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7" name="TextBox 21"/>
          <p:cNvSpPr txBox="1"/>
          <p:nvPr/>
        </p:nvSpPr>
        <p:spPr>
          <a:xfrm>
            <a:off x="543496" y="1140629"/>
            <a:ext cx="85689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  <a:buFont typeface="Wingdings" pitchFamily="2" charset="2"/>
              <a:buChar char="ü"/>
            </a:pPr>
            <a:r>
              <a:rPr lang="en-US" altLang="zh-TW" dirty="0"/>
              <a:t>import </a:t>
            </a:r>
            <a:r>
              <a:rPr lang="en-US" altLang="zh-TW" dirty="0" err="1"/>
              <a:t>matplotlib.pyplot</a:t>
            </a:r>
            <a:r>
              <a:rPr lang="en-US" altLang="zh-TW" dirty="0"/>
              <a:t> as </a:t>
            </a:r>
            <a:r>
              <a:rPr lang="en-US" altLang="zh-TW" dirty="0" err="1"/>
              <a:t>plt</a:t>
            </a:r>
            <a:r>
              <a:rPr lang="en-US" altLang="zh-TW" dirty="0"/>
              <a:t> </a:t>
            </a:r>
          </a:p>
          <a:p>
            <a:pPr algn="just">
              <a:spcBef>
                <a:spcPts val="600"/>
              </a:spcBef>
              <a:buFont typeface="Wingdings" pitchFamily="2" charset="2"/>
              <a:buChar char="ü"/>
            </a:pPr>
            <a:r>
              <a:rPr lang="en-US" altLang="zh-TW" dirty="0"/>
              <a:t>from </a:t>
            </a:r>
            <a:r>
              <a:rPr lang="en-US" altLang="zh-TW" dirty="0" err="1"/>
              <a:t>sklearn.datasets</a:t>
            </a:r>
            <a:r>
              <a:rPr lang="en-US" altLang="zh-TW" dirty="0"/>
              <a:t> import </a:t>
            </a:r>
            <a:r>
              <a:rPr lang="en-US" altLang="zh-TW" dirty="0" err="1"/>
              <a:t>make_blobs</a:t>
            </a:r>
            <a:r>
              <a:rPr lang="en-US" altLang="zh-TW" dirty="0"/>
              <a:t> </a:t>
            </a:r>
          </a:p>
          <a:p>
            <a:pPr algn="just">
              <a:spcBef>
                <a:spcPts val="600"/>
              </a:spcBef>
              <a:buFont typeface="Wingdings" pitchFamily="2" charset="2"/>
              <a:buChar char="ü"/>
            </a:pPr>
            <a:r>
              <a:rPr lang="en-US" altLang="zh-TW" dirty="0"/>
              <a:t>from </a:t>
            </a:r>
            <a:r>
              <a:rPr lang="en-US" altLang="zh-TW" dirty="0" err="1"/>
              <a:t>sklearn.cluster</a:t>
            </a:r>
            <a:r>
              <a:rPr lang="en-US" altLang="zh-TW" dirty="0"/>
              <a:t> import </a:t>
            </a:r>
            <a:r>
              <a:rPr lang="en-US" altLang="zh-TW" dirty="0" err="1"/>
              <a:t>KMeans</a:t>
            </a:r>
            <a:r>
              <a:rPr lang="en-US" altLang="zh-TW" dirty="0"/>
              <a:t>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79072C0-8999-4CEB-95B6-6651EE0964FF}"/>
              </a:ext>
            </a:extLst>
          </p:cNvPr>
          <p:cNvSpPr/>
          <p:nvPr/>
        </p:nvSpPr>
        <p:spPr>
          <a:xfrm>
            <a:off x="4854572" y="1155361"/>
            <a:ext cx="1534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# Draw figures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1B58BFA-FA84-48C4-A3A2-52F2928873CC}"/>
              </a:ext>
            </a:extLst>
          </p:cNvPr>
          <p:cNvSpPr/>
          <p:nvPr/>
        </p:nvSpPr>
        <p:spPr>
          <a:xfrm>
            <a:off x="4830993" y="1505787"/>
            <a:ext cx="4322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# </a:t>
            </a:r>
            <a:r>
              <a:rPr lang="en-US" altLang="zh-TW" dirty="0" err="1"/>
              <a:t>make_blobs</a:t>
            </a:r>
            <a:r>
              <a:rPr lang="en-US" altLang="zh-TW" dirty="0"/>
              <a:t>: generate clustering instances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FCB6B5B-AF33-48A6-8FE4-75C2A67EB0E7}"/>
              </a:ext>
            </a:extLst>
          </p:cNvPr>
          <p:cNvSpPr/>
          <p:nvPr/>
        </p:nvSpPr>
        <p:spPr>
          <a:xfrm>
            <a:off x="4827972" y="1823031"/>
            <a:ext cx="3984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# </a:t>
            </a:r>
            <a:r>
              <a:rPr lang="en-US" altLang="zh-TW" dirty="0" err="1"/>
              <a:t>Kmeans</a:t>
            </a:r>
            <a:r>
              <a:rPr lang="en-US" altLang="zh-TW" dirty="0"/>
              <a:t>: k-means clustering algorithm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207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>
            <a:off x="508000" y="337220"/>
            <a:ext cx="5508104" cy="576064"/>
          </a:xfrm>
          <a:prstGeom prst="homePlate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6610" y="409228"/>
            <a:ext cx="517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 Generate Clustering Instances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08000" y="5593804"/>
            <a:ext cx="9144000" cy="144016"/>
          </a:xfrm>
          <a:prstGeom prst="rect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7904955" y="477524"/>
            <a:ext cx="295456" cy="295456"/>
          </a:xfrm>
          <a:prstGeom prst="rect">
            <a:avLst/>
          </a:prstGeom>
          <a:solidFill>
            <a:srgbClr val="FFC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272419" y="477524"/>
            <a:ext cx="295456" cy="295456"/>
          </a:xfrm>
          <a:prstGeom prst="rect">
            <a:avLst/>
          </a:prstGeom>
          <a:solidFill>
            <a:srgbClr val="E559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8632459" y="477524"/>
            <a:ext cx="295456" cy="295456"/>
          </a:xfrm>
          <a:prstGeom prst="rect">
            <a:avLst/>
          </a:prstGeom>
          <a:solidFill>
            <a:srgbClr val="37B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8999923" y="477524"/>
            <a:ext cx="295456" cy="295456"/>
          </a:xfrm>
          <a:prstGeom prst="rect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514" name="AutoShape 2" descr="ãFinancialãçåçæå°çµæ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64516" name="AutoShape 4" descr="ãFinancialãçåçæå°çµæ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7" name="TextBox 21"/>
          <p:cNvSpPr txBox="1"/>
          <p:nvPr/>
        </p:nvSpPr>
        <p:spPr>
          <a:xfrm>
            <a:off x="559664" y="1280748"/>
            <a:ext cx="9505056" cy="2932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1700"/>
              </a:lnSpc>
              <a:buFont typeface="Wingdings" panose="05000000000000000000" pitchFamily="2" charset="2"/>
              <a:buChar char="l"/>
            </a:pPr>
            <a:r>
              <a:rPr lang="en-US" altLang="zh-TW" dirty="0"/>
              <a:t>Example:</a:t>
            </a:r>
          </a:p>
          <a:p>
            <a:pPr marL="342900" indent="-342900" algn="just">
              <a:lnSpc>
                <a:spcPts val="1700"/>
              </a:lnSpc>
              <a:buFont typeface="+mj-lt"/>
              <a:buAutoNum type="arabicPeriod"/>
            </a:pPr>
            <a:r>
              <a:rPr lang="en-US" altLang="zh-TW" dirty="0"/>
              <a:t># create instances</a:t>
            </a:r>
          </a:p>
          <a:p>
            <a:pPr marL="342900" indent="-342900" algn="just">
              <a:lnSpc>
                <a:spcPts val="1700"/>
              </a:lnSpc>
              <a:buFont typeface="+mj-lt"/>
              <a:buAutoNum type="arabicPeriod"/>
            </a:pPr>
            <a:r>
              <a:rPr lang="en-US" altLang="zh-TW" dirty="0"/>
              <a:t># X: attribute values</a:t>
            </a:r>
          </a:p>
          <a:p>
            <a:pPr marL="342900" indent="-342900" algn="just">
              <a:lnSpc>
                <a:spcPts val="1700"/>
              </a:lnSpc>
              <a:buFont typeface="+mj-lt"/>
              <a:buAutoNum type="arabicPeriod"/>
            </a:pPr>
            <a:r>
              <a:rPr lang="en-US" altLang="zh-TW" dirty="0"/>
              <a:t># y: group label</a:t>
            </a:r>
          </a:p>
          <a:p>
            <a:pPr marL="342900" indent="-342900" algn="just">
              <a:lnSpc>
                <a:spcPts val="1700"/>
              </a:lnSpc>
              <a:buFont typeface="+mj-lt"/>
              <a:buAutoNum type="arabicPeriod"/>
            </a:pPr>
            <a:r>
              <a:rPr lang="en-US" altLang="zh-TW" dirty="0"/>
              <a:t>X, y = </a:t>
            </a:r>
            <a:r>
              <a:rPr lang="en-US" altLang="zh-TW" dirty="0" err="1"/>
              <a:t>make_blobs</a:t>
            </a:r>
            <a:r>
              <a:rPr lang="en-US" altLang="zh-TW" dirty="0"/>
              <a:t>(</a:t>
            </a:r>
          </a:p>
          <a:p>
            <a:pPr marL="342900" indent="-342900" algn="just">
              <a:lnSpc>
                <a:spcPts val="1700"/>
              </a:lnSpc>
              <a:buFont typeface="+mj-lt"/>
              <a:buAutoNum type="arabicPeriod"/>
            </a:pPr>
            <a:r>
              <a:rPr lang="en-US" altLang="zh-TW" dirty="0"/>
              <a:t>   </a:t>
            </a:r>
            <a:r>
              <a:rPr lang="en-US" altLang="zh-TW" dirty="0" err="1"/>
              <a:t>n_samples</a:t>
            </a:r>
            <a:r>
              <a:rPr lang="en-US" altLang="zh-TW" dirty="0"/>
              <a:t>=150, </a:t>
            </a:r>
            <a:r>
              <a:rPr lang="en-US" altLang="zh-TW" dirty="0" err="1"/>
              <a:t>n_features</a:t>
            </a:r>
            <a:r>
              <a:rPr lang="en-US" altLang="zh-TW" dirty="0"/>
              <a:t>=2,</a:t>
            </a:r>
          </a:p>
          <a:p>
            <a:pPr marL="342900" indent="-342900" algn="just">
              <a:lnSpc>
                <a:spcPts val="1700"/>
              </a:lnSpc>
              <a:buFont typeface="+mj-lt"/>
              <a:buAutoNum type="arabicPeriod"/>
            </a:pPr>
            <a:r>
              <a:rPr lang="en-US" altLang="zh-TW" dirty="0"/>
              <a:t>   centers=3, </a:t>
            </a:r>
            <a:r>
              <a:rPr lang="en-US" altLang="zh-TW" dirty="0" err="1"/>
              <a:t>cluster_std</a:t>
            </a:r>
            <a:r>
              <a:rPr lang="en-US" altLang="zh-TW" dirty="0"/>
              <a:t>=0.5,</a:t>
            </a:r>
          </a:p>
          <a:p>
            <a:pPr marL="342900" indent="-342900" algn="just">
              <a:lnSpc>
                <a:spcPts val="1700"/>
              </a:lnSpc>
              <a:buFont typeface="+mj-lt"/>
              <a:buAutoNum type="arabicPeriod"/>
            </a:pPr>
            <a:r>
              <a:rPr lang="en-US" altLang="zh-TW" dirty="0"/>
              <a:t>   shuffle=True, </a:t>
            </a:r>
            <a:r>
              <a:rPr lang="en-US" altLang="zh-TW" dirty="0" err="1"/>
              <a:t>random_state</a:t>
            </a:r>
            <a:r>
              <a:rPr lang="en-US" altLang="zh-TW" dirty="0"/>
              <a:t>=0</a:t>
            </a:r>
          </a:p>
          <a:p>
            <a:pPr marL="342900" indent="-342900" algn="just">
              <a:lnSpc>
                <a:spcPts val="1700"/>
              </a:lnSpc>
              <a:buFont typeface="+mj-lt"/>
              <a:buAutoNum type="arabicPeriod"/>
            </a:pPr>
            <a:r>
              <a:rPr lang="en-US" altLang="zh-TW" dirty="0"/>
              <a:t>)</a:t>
            </a:r>
          </a:p>
          <a:p>
            <a:pPr marL="342900" indent="-342900" algn="just">
              <a:lnSpc>
                <a:spcPts val="1700"/>
              </a:lnSpc>
              <a:buFont typeface="+mj-lt"/>
              <a:buAutoNum type="arabicPeriod"/>
            </a:pPr>
            <a:r>
              <a:rPr lang="en-US" altLang="zh-TW" dirty="0"/>
              <a:t>print(X)</a:t>
            </a:r>
          </a:p>
          <a:p>
            <a:pPr marL="342900" indent="-342900" algn="just">
              <a:lnSpc>
                <a:spcPts val="1700"/>
              </a:lnSpc>
              <a:buFont typeface="+mj-lt"/>
              <a:buAutoNum type="arabicPeriod"/>
            </a:pPr>
            <a:r>
              <a:rPr lang="en-US" altLang="zh-TW" dirty="0"/>
              <a:t>print(X[:, 0])</a:t>
            </a:r>
          </a:p>
          <a:p>
            <a:pPr marL="342900" indent="-342900" algn="just">
              <a:lnSpc>
                <a:spcPts val="1700"/>
              </a:lnSpc>
              <a:buFont typeface="+mj-lt"/>
              <a:buAutoNum type="arabicPeriod"/>
            </a:pPr>
            <a:r>
              <a:rPr lang="en-US" altLang="zh-TW" dirty="0"/>
              <a:t>print(X[:, 1])</a:t>
            </a:r>
          </a:p>
          <a:p>
            <a:pPr marL="342900" indent="-342900" algn="just">
              <a:lnSpc>
                <a:spcPts val="1700"/>
              </a:lnSpc>
              <a:buFont typeface="+mj-lt"/>
              <a:buAutoNum type="arabicPeriod"/>
            </a:pPr>
            <a:endParaRPr lang="en-US" altLang="zh-TW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97F5711-1F8F-4DF7-9F49-6A154BBF4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4768" y="1357552"/>
            <a:ext cx="4485155" cy="222310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zh-TW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n_sample</a:t>
            </a:r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5, </a:t>
            </a:r>
            <a:r>
              <a:rPr kumimoji="0" lang="en-US" altLang="zh-TW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 X is shown as follows: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endParaRPr kumimoji="0" lang="en-US" altLang="zh-TW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[-1.3049724 3.08471943] </a:t>
            </a:r>
            <a:br>
              <a:rPr kumimoji="0" lang="en-US" altLang="zh-TW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zh-TW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[ 0.92466065 4.50908658] </a:t>
            </a:r>
            <a:br>
              <a:rPr kumimoji="0" lang="en-US" altLang="zh-TW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zh-TW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[ 1.45131429 4.22810872]</a:t>
            </a:r>
            <a:br>
              <a:rPr kumimoji="0" lang="en-US" altLang="zh-TW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zh-TW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[ 2.43578638 0.95850117] </a:t>
            </a:r>
            <a:br>
              <a:rPr kumimoji="0" lang="en-US" altLang="zh-TW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zh-TW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[ 2.12728931 1.62480041]</a:t>
            </a:r>
            <a:endParaRPr kumimoji="0" lang="en-US" altLang="zh-TW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endParaRPr kumimoji="0" lang="en-US" altLang="zh-TW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#centers = 3, list y is shown as follows: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[2 0 0 1 1]</a:t>
            </a:r>
            <a:r>
              <a:rPr kumimoji="0" lang="zh-TW" altLang="zh-TW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TW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000" dirty="0">
                <a:latin typeface="Arial" panose="020B0604020202020204" pitchFamily="34" charset="0"/>
              </a:rPr>
              <a:t># </a:t>
            </a:r>
            <a:r>
              <a:rPr lang="en-US" altLang="zh-TW" sz="1000" dirty="0"/>
              <a:t>X[:, 0]</a:t>
            </a:r>
            <a:endParaRPr lang="en-US" altLang="zh-TW" sz="10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000" dirty="0">
                <a:latin typeface="Arial" panose="020B0604020202020204" pitchFamily="34" charset="0"/>
              </a:rPr>
              <a:t>[-1.3049724   0.92466065  1.45131429  2.43578638  2.12728931]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000" dirty="0">
                <a:latin typeface="Arial" panose="020B0604020202020204" pitchFamily="34" charset="0"/>
              </a:rPr>
              <a:t># </a:t>
            </a:r>
            <a:r>
              <a:rPr lang="en-US" altLang="zh-TW" sz="1000" dirty="0"/>
              <a:t>X[:, 1]</a:t>
            </a:r>
            <a:endParaRPr lang="en-US" altLang="zh-TW" sz="10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000" dirty="0">
                <a:latin typeface="Arial" panose="020B0604020202020204" pitchFamily="34" charset="0"/>
              </a:rPr>
              <a:t>[ 3.08471943  4.50908658  4.22810872  0.95850117  1.62480041]</a:t>
            </a:r>
            <a:endParaRPr kumimoji="0" lang="zh-TW" altLang="zh-TW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78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>
            <a:off x="508000" y="337220"/>
            <a:ext cx="5508104" cy="576064"/>
          </a:xfrm>
          <a:prstGeom prst="homePlate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6610" y="409228"/>
            <a:ext cx="517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Symbol"/>
              </a:rPr>
              <a:t>3</a:t>
            </a:r>
            <a:r>
              <a:rPr lang="zh-TW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Symbol"/>
              </a:rPr>
              <a:t>、</a:t>
            </a:r>
            <a:r>
              <a:rPr lang="en-US" altLang="zh-TW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 </a:t>
            </a:r>
            <a:r>
              <a:rPr lang="en-US" altLang="zh-TW" sz="24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KMeans</a:t>
            </a:r>
            <a:r>
              <a:rPr lang="en-US" altLang="zh-TW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for Clustering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08000" y="5593804"/>
            <a:ext cx="9144000" cy="144016"/>
          </a:xfrm>
          <a:prstGeom prst="rect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7904955" y="477524"/>
            <a:ext cx="295456" cy="295456"/>
          </a:xfrm>
          <a:prstGeom prst="rect">
            <a:avLst/>
          </a:prstGeom>
          <a:solidFill>
            <a:srgbClr val="FFC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272419" y="477524"/>
            <a:ext cx="295456" cy="295456"/>
          </a:xfrm>
          <a:prstGeom prst="rect">
            <a:avLst/>
          </a:prstGeom>
          <a:solidFill>
            <a:srgbClr val="E559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8632459" y="477524"/>
            <a:ext cx="295456" cy="295456"/>
          </a:xfrm>
          <a:prstGeom prst="rect">
            <a:avLst/>
          </a:prstGeom>
          <a:solidFill>
            <a:srgbClr val="37B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8999923" y="477524"/>
            <a:ext cx="295456" cy="295456"/>
          </a:xfrm>
          <a:prstGeom prst="rect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514" name="AutoShape 2" descr="ãFinancialãçåçæå°çµæ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64516" name="AutoShape 4" descr="ãFinancialãçåçæå°çµæ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7" name="TextBox 21"/>
          <p:cNvSpPr txBox="1"/>
          <p:nvPr/>
        </p:nvSpPr>
        <p:spPr>
          <a:xfrm>
            <a:off x="543496" y="985292"/>
            <a:ext cx="9505056" cy="1188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1700"/>
              </a:lnSpc>
              <a:buFont typeface="+mj-lt"/>
              <a:buAutoNum type="arabicPeriod"/>
            </a:pPr>
            <a:r>
              <a:rPr lang="en-US" altLang="zh-TW" dirty="0"/>
              <a:t>km = </a:t>
            </a:r>
            <a:r>
              <a:rPr lang="en-US" altLang="zh-TW" dirty="0" err="1"/>
              <a:t>KMeans</a:t>
            </a:r>
            <a:r>
              <a:rPr lang="en-US" altLang="zh-TW" dirty="0"/>
              <a:t>(</a:t>
            </a:r>
          </a:p>
          <a:p>
            <a:pPr marL="342900" indent="-342900" algn="just">
              <a:lnSpc>
                <a:spcPts val="1700"/>
              </a:lnSpc>
              <a:buFont typeface="+mj-lt"/>
              <a:buAutoNum type="arabicPeriod"/>
            </a:pPr>
            <a:r>
              <a:rPr lang="en-US" altLang="zh-TW" dirty="0"/>
              <a:t>    </a:t>
            </a:r>
            <a:r>
              <a:rPr lang="en-US" altLang="zh-TW" dirty="0" err="1"/>
              <a:t>n_clusters</a:t>
            </a:r>
            <a:r>
              <a:rPr lang="en-US" altLang="zh-TW" dirty="0"/>
              <a:t>=3, </a:t>
            </a:r>
            <a:r>
              <a:rPr lang="en-US" altLang="zh-TW" dirty="0" err="1"/>
              <a:t>init</a:t>
            </a:r>
            <a:r>
              <a:rPr lang="en-US" altLang="zh-TW" dirty="0"/>
              <a:t>='random', </a:t>
            </a:r>
            <a:r>
              <a:rPr lang="en-US" altLang="zh-TW" dirty="0" err="1"/>
              <a:t>n_init</a:t>
            </a:r>
            <a:r>
              <a:rPr lang="en-US" altLang="zh-TW" dirty="0"/>
              <a:t>=10, </a:t>
            </a:r>
            <a:r>
              <a:rPr lang="en-US" altLang="zh-TW" dirty="0" err="1"/>
              <a:t>max_iter</a:t>
            </a:r>
            <a:r>
              <a:rPr lang="en-US" altLang="zh-TW" dirty="0"/>
              <a:t>=300, </a:t>
            </a:r>
            <a:r>
              <a:rPr lang="en-US" altLang="zh-TW" dirty="0" err="1"/>
              <a:t>tol</a:t>
            </a:r>
            <a:r>
              <a:rPr lang="en-US" altLang="zh-TW" dirty="0"/>
              <a:t>=1e-04, </a:t>
            </a:r>
            <a:r>
              <a:rPr lang="en-US" altLang="zh-TW" dirty="0" err="1"/>
              <a:t>random_state</a:t>
            </a:r>
            <a:r>
              <a:rPr lang="en-US" altLang="zh-TW" dirty="0"/>
              <a:t>=0</a:t>
            </a:r>
          </a:p>
          <a:p>
            <a:pPr marL="342900" indent="-342900" algn="just">
              <a:lnSpc>
                <a:spcPts val="1700"/>
              </a:lnSpc>
              <a:buFont typeface="+mj-lt"/>
              <a:buAutoNum type="arabicPeriod"/>
            </a:pPr>
            <a:r>
              <a:rPr lang="en-US" altLang="zh-TW" dirty="0"/>
              <a:t>)</a:t>
            </a:r>
          </a:p>
          <a:p>
            <a:pPr marL="342900" indent="-342900" algn="just">
              <a:lnSpc>
                <a:spcPts val="1700"/>
              </a:lnSpc>
              <a:buFont typeface="+mj-lt"/>
              <a:buAutoNum type="arabicPeriod"/>
            </a:pPr>
            <a:r>
              <a:rPr lang="en-US" altLang="zh-TW" dirty="0" err="1"/>
              <a:t>y_km</a:t>
            </a:r>
            <a:r>
              <a:rPr lang="en-US" altLang="zh-TW" dirty="0"/>
              <a:t> = </a:t>
            </a:r>
            <a:r>
              <a:rPr lang="en-US" altLang="zh-TW" dirty="0" err="1"/>
              <a:t>km.fit_predict</a:t>
            </a:r>
            <a:r>
              <a:rPr lang="en-US" altLang="zh-TW" dirty="0"/>
              <a:t>(X) # Compute cluster centers and predict cluster index for each sample.</a:t>
            </a:r>
          </a:p>
          <a:p>
            <a:pPr marL="342900" indent="-342900" algn="just">
              <a:lnSpc>
                <a:spcPts val="1700"/>
              </a:lnSpc>
              <a:buFont typeface="+mj-lt"/>
              <a:buAutoNum type="arabicPeriod"/>
            </a:pPr>
            <a:r>
              <a:rPr lang="en-US" altLang="zh-TW" dirty="0"/>
              <a:t>print(</a:t>
            </a:r>
            <a:r>
              <a:rPr lang="en-US" altLang="zh-TW" dirty="0" err="1"/>
              <a:t>y_km</a:t>
            </a:r>
            <a:r>
              <a:rPr lang="en-US" altLang="zh-TW" dirty="0"/>
              <a:t>) # Continue previous example: </a:t>
            </a:r>
            <a:r>
              <a:rPr lang="en-US" altLang="zh-TW" dirty="0" err="1"/>
              <a:t>y_km</a:t>
            </a:r>
            <a:r>
              <a:rPr lang="en-US" altLang="zh-TW" dirty="0"/>
              <a:t> = [1 2 2 0 0]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C05B556-809C-4F90-A462-B4A5B68D30C4}"/>
              </a:ext>
            </a:extLst>
          </p:cNvPr>
          <p:cNvSpPr/>
          <p:nvPr/>
        </p:nvSpPr>
        <p:spPr>
          <a:xfrm>
            <a:off x="1119560" y="3376347"/>
            <a:ext cx="792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n_clusters</a:t>
            </a:r>
            <a:r>
              <a:rPr lang="en-US" altLang="zh-TW" dirty="0"/>
              <a:t>=3, </a:t>
            </a:r>
            <a:r>
              <a:rPr lang="en-US" altLang="zh-TW" dirty="0" err="1"/>
              <a:t>init</a:t>
            </a:r>
            <a:r>
              <a:rPr lang="en-US" altLang="zh-TW" dirty="0"/>
              <a:t>='random', </a:t>
            </a:r>
            <a:r>
              <a:rPr lang="en-US" altLang="zh-TW" dirty="0" err="1"/>
              <a:t>n_init</a:t>
            </a:r>
            <a:r>
              <a:rPr lang="en-US" altLang="zh-TW" dirty="0"/>
              <a:t>=10, </a:t>
            </a:r>
            <a:r>
              <a:rPr lang="en-US" altLang="zh-TW" dirty="0" err="1"/>
              <a:t>max_iter</a:t>
            </a:r>
            <a:r>
              <a:rPr lang="en-US" altLang="zh-TW" dirty="0"/>
              <a:t>=300, </a:t>
            </a:r>
            <a:r>
              <a:rPr lang="en-US" altLang="zh-TW" dirty="0" err="1"/>
              <a:t>tol</a:t>
            </a:r>
            <a:r>
              <a:rPr lang="en-US" altLang="zh-TW" dirty="0"/>
              <a:t>=1e-04, </a:t>
            </a:r>
            <a:r>
              <a:rPr lang="en-US" altLang="zh-TW" dirty="0" err="1"/>
              <a:t>random_state</a:t>
            </a:r>
            <a:r>
              <a:rPr lang="en-US" altLang="zh-TW" dirty="0"/>
              <a:t>=0</a:t>
            </a:r>
            <a:endParaRPr lang="zh-TW" altLang="en-US" dirty="0"/>
          </a:p>
        </p:txBody>
      </p:sp>
      <p:sp>
        <p:nvSpPr>
          <p:cNvPr id="6" name="箭號: 向下 5">
            <a:extLst>
              <a:ext uri="{FF2B5EF4-FFF2-40B4-BE49-F238E27FC236}">
                <a16:creationId xmlns:a16="http://schemas.microsoft.com/office/drawing/2014/main" id="{6A53BBC5-61CE-4A83-ADB6-5D0E699DAAD4}"/>
              </a:ext>
            </a:extLst>
          </p:cNvPr>
          <p:cNvSpPr/>
          <p:nvPr/>
        </p:nvSpPr>
        <p:spPr>
          <a:xfrm>
            <a:off x="1621699" y="3853691"/>
            <a:ext cx="216024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4E46438-A838-4EE8-8018-3A5DC6DC3E31}"/>
              </a:ext>
            </a:extLst>
          </p:cNvPr>
          <p:cNvSpPr/>
          <p:nvPr/>
        </p:nvSpPr>
        <p:spPr>
          <a:xfrm>
            <a:off x="865854" y="4088305"/>
            <a:ext cx="1943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212529"/>
                </a:solidFill>
                <a:latin typeface="-apple-system"/>
              </a:rPr>
              <a:t>number of clusters</a:t>
            </a:r>
            <a:endParaRPr lang="zh-TW" altLang="en-US" dirty="0"/>
          </a:p>
        </p:txBody>
      </p:sp>
      <p:sp>
        <p:nvSpPr>
          <p:cNvPr id="18" name="箭號: 向下 17">
            <a:extLst>
              <a:ext uri="{FF2B5EF4-FFF2-40B4-BE49-F238E27FC236}">
                <a16:creationId xmlns:a16="http://schemas.microsoft.com/office/drawing/2014/main" id="{437A890C-032A-4E0E-A84F-201E67FFB0D2}"/>
              </a:ext>
            </a:extLst>
          </p:cNvPr>
          <p:cNvSpPr/>
          <p:nvPr/>
        </p:nvSpPr>
        <p:spPr>
          <a:xfrm rot="10800000">
            <a:off x="3133985" y="3133234"/>
            <a:ext cx="216024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E0BE31C-C70A-4E6A-9182-C108B868F1F7}"/>
              </a:ext>
            </a:extLst>
          </p:cNvPr>
          <p:cNvSpPr/>
          <p:nvPr/>
        </p:nvSpPr>
        <p:spPr>
          <a:xfrm>
            <a:off x="2199680" y="2425452"/>
            <a:ext cx="20665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rgbClr val="212529"/>
                </a:solidFill>
                <a:latin typeface="-apple-system"/>
              </a:rPr>
              <a:t>Randomly generate </a:t>
            </a:r>
            <a:br>
              <a:rPr lang="en-US" altLang="zh-TW" dirty="0">
                <a:solidFill>
                  <a:srgbClr val="212529"/>
                </a:solidFill>
                <a:latin typeface="-apple-system"/>
              </a:rPr>
            </a:br>
            <a:r>
              <a:rPr lang="en-US" altLang="zh-TW" dirty="0">
                <a:solidFill>
                  <a:srgbClr val="212529"/>
                </a:solidFill>
                <a:latin typeface="-apple-system"/>
              </a:rPr>
              <a:t>initial centroids</a:t>
            </a:r>
            <a:endParaRPr lang="zh-TW" altLang="en-US" dirty="0"/>
          </a:p>
        </p:txBody>
      </p:sp>
      <p:sp>
        <p:nvSpPr>
          <p:cNvPr id="20" name="箭號: 向下 19">
            <a:extLst>
              <a:ext uri="{FF2B5EF4-FFF2-40B4-BE49-F238E27FC236}">
                <a16:creationId xmlns:a16="http://schemas.microsoft.com/office/drawing/2014/main" id="{F52AE69D-34D2-433F-A7D5-1DD92850E94D}"/>
              </a:ext>
            </a:extLst>
          </p:cNvPr>
          <p:cNvSpPr/>
          <p:nvPr/>
        </p:nvSpPr>
        <p:spPr>
          <a:xfrm>
            <a:off x="4129236" y="3853691"/>
            <a:ext cx="216024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6F5719A-FA86-4879-867A-9664985FA69B}"/>
              </a:ext>
            </a:extLst>
          </p:cNvPr>
          <p:cNvSpPr/>
          <p:nvPr/>
        </p:nvSpPr>
        <p:spPr>
          <a:xfrm>
            <a:off x="2775744" y="4119057"/>
            <a:ext cx="27147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Number of time the k-means algorithm will be run with different centroid seeds.</a:t>
            </a:r>
            <a:endParaRPr lang="zh-TW" altLang="en-US" sz="1600" dirty="0"/>
          </a:p>
        </p:txBody>
      </p:sp>
      <p:sp>
        <p:nvSpPr>
          <p:cNvPr id="23" name="箭號: 向下 22">
            <a:extLst>
              <a:ext uri="{FF2B5EF4-FFF2-40B4-BE49-F238E27FC236}">
                <a16:creationId xmlns:a16="http://schemas.microsoft.com/office/drawing/2014/main" id="{17016067-7C8C-4EAA-AF43-74BE2DD52239}"/>
              </a:ext>
            </a:extLst>
          </p:cNvPr>
          <p:cNvSpPr/>
          <p:nvPr/>
        </p:nvSpPr>
        <p:spPr>
          <a:xfrm rot="10800000">
            <a:off x="5387937" y="3110944"/>
            <a:ext cx="216024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8A8E8AF-E867-469A-A46D-92C860C5E5B6}"/>
              </a:ext>
            </a:extLst>
          </p:cNvPr>
          <p:cNvSpPr/>
          <p:nvPr/>
        </p:nvSpPr>
        <p:spPr>
          <a:xfrm>
            <a:off x="4414202" y="2597597"/>
            <a:ext cx="21453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rgbClr val="212529"/>
                </a:solidFill>
                <a:latin typeface="-apple-system"/>
              </a:rPr>
              <a:t>Number of iterations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A1AC565-4577-4CC1-BEE5-6BC480EB7CD7}"/>
              </a:ext>
            </a:extLst>
          </p:cNvPr>
          <p:cNvSpPr/>
          <p:nvPr/>
        </p:nvSpPr>
        <p:spPr>
          <a:xfrm>
            <a:off x="5495123" y="4136288"/>
            <a:ext cx="30412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D</a:t>
            </a:r>
            <a:r>
              <a:rPr lang="zh-TW" altLang="en-US" dirty="0"/>
              <a:t>ifference in the cluster centers of two consecutive iterations to declare convergence</a:t>
            </a:r>
          </a:p>
        </p:txBody>
      </p:sp>
      <p:sp>
        <p:nvSpPr>
          <p:cNvPr id="25" name="箭號: 向下 24">
            <a:extLst>
              <a:ext uri="{FF2B5EF4-FFF2-40B4-BE49-F238E27FC236}">
                <a16:creationId xmlns:a16="http://schemas.microsoft.com/office/drawing/2014/main" id="{90250174-44BB-4884-B9E9-FDFF2C00581F}"/>
              </a:ext>
            </a:extLst>
          </p:cNvPr>
          <p:cNvSpPr/>
          <p:nvPr/>
        </p:nvSpPr>
        <p:spPr>
          <a:xfrm>
            <a:off x="6528761" y="3853691"/>
            <a:ext cx="216024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941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>
            <a:off x="508000" y="337220"/>
            <a:ext cx="5508104" cy="576064"/>
          </a:xfrm>
          <a:prstGeom prst="homePlate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6610" y="409228"/>
            <a:ext cx="4252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Symbol"/>
              </a:rPr>
              <a:t>4</a:t>
            </a:r>
            <a:r>
              <a:rPr lang="zh-TW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Symbol"/>
              </a:rPr>
              <a:t>、</a:t>
            </a:r>
            <a:r>
              <a:rPr lang="en-US" altLang="zh-TW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Clustering Result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08000" y="5593804"/>
            <a:ext cx="9144000" cy="144016"/>
          </a:xfrm>
          <a:prstGeom prst="rect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7904955" y="477524"/>
            <a:ext cx="295456" cy="295456"/>
          </a:xfrm>
          <a:prstGeom prst="rect">
            <a:avLst/>
          </a:prstGeom>
          <a:solidFill>
            <a:srgbClr val="FFC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272419" y="477524"/>
            <a:ext cx="295456" cy="295456"/>
          </a:xfrm>
          <a:prstGeom prst="rect">
            <a:avLst/>
          </a:prstGeom>
          <a:solidFill>
            <a:srgbClr val="E559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8632459" y="477524"/>
            <a:ext cx="295456" cy="295456"/>
          </a:xfrm>
          <a:prstGeom prst="rect">
            <a:avLst/>
          </a:prstGeom>
          <a:solidFill>
            <a:srgbClr val="37B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8999923" y="477524"/>
            <a:ext cx="295456" cy="295456"/>
          </a:xfrm>
          <a:prstGeom prst="rect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514" name="AutoShape 2" descr="ãFinancialãçåçæå°çµæ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64516" name="AutoShape 4" descr="ãFinancialãçåçæå°çµæ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7" name="TextBox 21"/>
          <p:cNvSpPr txBox="1"/>
          <p:nvPr/>
        </p:nvSpPr>
        <p:spPr>
          <a:xfrm>
            <a:off x="155575" y="948582"/>
            <a:ext cx="10392864" cy="249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1700"/>
              </a:lnSpc>
              <a:buFont typeface="+mj-lt"/>
              <a:buAutoNum type="arabicPeriod"/>
            </a:pPr>
            <a:r>
              <a:rPr lang="en-US" altLang="zh-TW" sz="1600" dirty="0"/>
              <a:t># Draw the 3 clusters</a:t>
            </a:r>
          </a:p>
          <a:p>
            <a:pPr marL="342900" indent="-342900" algn="just">
              <a:lnSpc>
                <a:spcPts val="1700"/>
              </a:lnSpc>
              <a:buFont typeface="+mj-lt"/>
              <a:buAutoNum type="arabicPeriod"/>
            </a:pPr>
            <a:r>
              <a:rPr lang="en-US" altLang="zh-TW" sz="1600" dirty="0" err="1"/>
              <a:t>plt.scatter</a:t>
            </a:r>
            <a:r>
              <a:rPr lang="en-US" altLang="zh-TW" sz="1600" dirty="0"/>
              <a:t>( X[</a:t>
            </a:r>
            <a:r>
              <a:rPr lang="en-US" altLang="zh-TW" sz="1600" dirty="0" err="1"/>
              <a:t>y_km</a:t>
            </a:r>
            <a:r>
              <a:rPr lang="en-US" altLang="zh-TW" sz="1600" dirty="0"/>
              <a:t> == 0, 0], X[</a:t>
            </a:r>
            <a:r>
              <a:rPr lang="en-US" altLang="zh-TW" sz="1600" dirty="0" err="1"/>
              <a:t>y_km</a:t>
            </a:r>
            <a:r>
              <a:rPr lang="en-US" altLang="zh-TW" sz="1600" dirty="0"/>
              <a:t> == 0, 1], s=50, c='</a:t>
            </a:r>
            <a:r>
              <a:rPr lang="en-US" altLang="zh-TW" sz="1600" dirty="0" err="1"/>
              <a:t>lightgreen</a:t>
            </a:r>
            <a:r>
              <a:rPr lang="en-US" altLang="zh-TW" sz="1600" dirty="0"/>
              <a:t>', marker='s', </a:t>
            </a:r>
            <a:r>
              <a:rPr lang="en-US" altLang="zh-TW" sz="1600" dirty="0" err="1"/>
              <a:t>edgecolor</a:t>
            </a:r>
            <a:r>
              <a:rPr lang="en-US" altLang="zh-TW" sz="1600" dirty="0"/>
              <a:t>='gray', label='cluster 1')</a:t>
            </a:r>
          </a:p>
          <a:p>
            <a:pPr marL="342900" indent="-342900" algn="just">
              <a:lnSpc>
                <a:spcPts val="1700"/>
              </a:lnSpc>
              <a:buFont typeface="+mj-lt"/>
              <a:buAutoNum type="arabicPeriod"/>
            </a:pPr>
            <a:r>
              <a:rPr lang="en-US" altLang="zh-TW" sz="1600" dirty="0" err="1"/>
              <a:t>plt.scatter</a:t>
            </a:r>
            <a:r>
              <a:rPr lang="en-US" altLang="zh-TW" sz="1600" dirty="0"/>
              <a:t>( X[</a:t>
            </a:r>
            <a:r>
              <a:rPr lang="en-US" altLang="zh-TW" sz="1600" dirty="0" err="1"/>
              <a:t>y_km</a:t>
            </a:r>
            <a:r>
              <a:rPr lang="en-US" altLang="zh-TW" sz="1600" dirty="0"/>
              <a:t> == 1, 0], X[</a:t>
            </a:r>
            <a:r>
              <a:rPr lang="en-US" altLang="zh-TW" sz="1600" dirty="0" err="1"/>
              <a:t>y_km</a:t>
            </a:r>
            <a:r>
              <a:rPr lang="en-US" altLang="zh-TW" sz="1600" dirty="0"/>
              <a:t> == 1, 1], s=50, c='orange', marker='o', </a:t>
            </a:r>
            <a:r>
              <a:rPr lang="en-US" altLang="zh-TW" sz="1600" dirty="0" err="1"/>
              <a:t>edgecolor</a:t>
            </a:r>
            <a:r>
              <a:rPr lang="en-US" altLang="zh-TW" sz="1600" dirty="0"/>
              <a:t>='gray', label='cluster 2')</a:t>
            </a:r>
          </a:p>
          <a:p>
            <a:pPr marL="342900" indent="-342900" algn="just">
              <a:lnSpc>
                <a:spcPts val="1700"/>
              </a:lnSpc>
              <a:buFont typeface="+mj-lt"/>
              <a:buAutoNum type="arabicPeriod"/>
            </a:pPr>
            <a:r>
              <a:rPr lang="en-US" altLang="zh-TW" sz="1600" dirty="0" err="1"/>
              <a:t>plt.scatter</a:t>
            </a:r>
            <a:r>
              <a:rPr lang="en-US" altLang="zh-TW" sz="1600" dirty="0"/>
              <a:t>( X[</a:t>
            </a:r>
            <a:r>
              <a:rPr lang="en-US" altLang="zh-TW" sz="1600" dirty="0" err="1"/>
              <a:t>y_km</a:t>
            </a:r>
            <a:r>
              <a:rPr lang="en-US" altLang="zh-TW" sz="1600" dirty="0"/>
              <a:t> == 2, 0], X[</a:t>
            </a:r>
            <a:r>
              <a:rPr lang="en-US" altLang="zh-TW" sz="1600" dirty="0" err="1"/>
              <a:t>y_km</a:t>
            </a:r>
            <a:r>
              <a:rPr lang="en-US" altLang="zh-TW" sz="1600" dirty="0"/>
              <a:t> == 2, 1], s=50, c='</a:t>
            </a:r>
            <a:r>
              <a:rPr lang="en-US" altLang="zh-TW" sz="1600" dirty="0" err="1"/>
              <a:t>lightblue</a:t>
            </a:r>
            <a:r>
              <a:rPr lang="en-US" altLang="zh-TW" sz="1600" dirty="0"/>
              <a:t>', marker='v', </a:t>
            </a:r>
            <a:r>
              <a:rPr lang="en-US" altLang="zh-TW" sz="1600" dirty="0" err="1"/>
              <a:t>edgecolor</a:t>
            </a:r>
            <a:r>
              <a:rPr lang="en-US" altLang="zh-TW" sz="1600" dirty="0"/>
              <a:t>='gray', label='cluster 3')</a:t>
            </a:r>
          </a:p>
          <a:p>
            <a:pPr marL="342900" indent="-342900" algn="just">
              <a:lnSpc>
                <a:spcPts val="1700"/>
              </a:lnSpc>
              <a:buFont typeface="+mj-lt"/>
              <a:buAutoNum type="arabicPeriod"/>
            </a:pPr>
            <a:r>
              <a:rPr lang="en-US" altLang="zh-TW" sz="1600" dirty="0"/>
              <a:t># Draw the centroids</a:t>
            </a:r>
          </a:p>
          <a:p>
            <a:pPr marL="342900" indent="-342900" algn="just">
              <a:lnSpc>
                <a:spcPts val="1700"/>
              </a:lnSpc>
              <a:buFont typeface="+mj-lt"/>
              <a:buAutoNum type="arabicPeriod"/>
            </a:pPr>
            <a:r>
              <a:rPr lang="en-US" altLang="zh-TW" sz="1600" dirty="0" err="1"/>
              <a:t>plt.scatter</a:t>
            </a:r>
            <a:r>
              <a:rPr lang="en-US" altLang="zh-TW" sz="1600" dirty="0"/>
              <a:t>(</a:t>
            </a:r>
          </a:p>
          <a:p>
            <a:pPr marL="342900" indent="-342900" algn="just">
              <a:lnSpc>
                <a:spcPts val="1700"/>
              </a:lnSpc>
              <a:buFont typeface="+mj-lt"/>
              <a:buAutoNum type="arabicPeriod"/>
            </a:pPr>
            <a:r>
              <a:rPr lang="en-US" altLang="zh-TW" sz="1600" dirty="0" err="1"/>
              <a:t>km.cluster_centers</a:t>
            </a:r>
            <a:r>
              <a:rPr lang="en-US" altLang="zh-TW" sz="1600" dirty="0"/>
              <a:t>_[:, 0], </a:t>
            </a:r>
            <a:r>
              <a:rPr lang="en-US" altLang="zh-TW" sz="1600" dirty="0" err="1"/>
              <a:t>km.cluster_centers</a:t>
            </a:r>
            <a:r>
              <a:rPr lang="en-US" altLang="zh-TW" sz="1600" dirty="0"/>
              <a:t>_[:, 1], s=250, marker='*', c='red', </a:t>
            </a:r>
            <a:r>
              <a:rPr lang="en-US" altLang="zh-TW" sz="1600" dirty="0" err="1"/>
              <a:t>edgecolor</a:t>
            </a:r>
            <a:r>
              <a:rPr lang="en-US" altLang="zh-TW" sz="1600" dirty="0"/>
              <a:t>='gray', label='centroids'</a:t>
            </a:r>
          </a:p>
          <a:p>
            <a:pPr marL="342900" indent="-342900" algn="just">
              <a:lnSpc>
                <a:spcPts val="1700"/>
              </a:lnSpc>
              <a:buFont typeface="+mj-lt"/>
              <a:buAutoNum type="arabicPeriod"/>
            </a:pPr>
            <a:r>
              <a:rPr lang="en-US" altLang="zh-TW" sz="1600" dirty="0"/>
              <a:t>)</a:t>
            </a:r>
          </a:p>
          <a:p>
            <a:pPr marL="342900" indent="-342900" algn="just">
              <a:lnSpc>
                <a:spcPts val="1700"/>
              </a:lnSpc>
              <a:buFont typeface="+mj-lt"/>
              <a:buAutoNum type="arabicPeriod"/>
            </a:pPr>
            <a:r>
              <a:rPr lang="en-US" altLang="zh-TW" sz="1600" dirty="0" err="1"/>
              <a:t>plt.legend</a:t>
            </a:r>
            <a:r>
              <a:rPr lang="en-US" altLang="zh-TW" sz="1600" dirty="0"/>
              <a:t>(</a:t>
            </a:r>
            <a:r>
              <a:rPr lang="en-US" altLang="zh-TW" sz="1600" dirty="0" err="1"/>
              <a:t>scatterpoints</a:t>
            </a:r>
            <a:r>
              <a:rPr lang="en-US" altLang="zh-TW" sz="1600" dirty="0"/>
              <a:t>=1)</a:t>
            </a:r>
          </a:p>
          <a:p>
            <a:pPr marL="342900" indent="-342900" algn="just">
              <a:lnSpc>
                <a:spcPts val="1700"/>
              </a:lnSpc>
              <a:buFont typeface="+mj-lt"/>
              <a:buAutoNum type="arabicPeriod"/>
            </a:pPr>
            <a:r>
              <a:rPr lang="en-US" altLang="zh-TW" sz="1600" dirty="0" err="1"/>
              <a:t>plt.grid</a:t>
            </a:r>
            <a:r>
              <a:rPr lang="en-US" altLang="zh-TW" sz="1600" dirty="0"/>
              <a:t>()</a:t>
            </a:r>
          </a:p>
          <a:p>
            <a:pPr marL="342900" indent="-342900" algn="just">
              <a:lnSpc>
                <a:spcPts val="1700"/>
              </a:lnSpc>
              <a:buFont typeface="+mj-lt"/>
              <a:buAutoNum type="arabicPeriod"/>
            </a:pPr>
            <a:r>
              <a:rPr lang="en-US" altLang="zh-TW" sz="1600" dirty="0" err="1"/>
              <a:t>plt.show</a:t>
            </a:r>
            <a:r>
              <a:rPr lang="en-US" altLang="zh-TW" sz="1600" dirty="0"/>
              <a:t>()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68255ABF-7B75-4075-8229-11C97EA9ED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888" y="2857500"/>
            <a:ext cx="3754998" cy="258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68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21583</TotalTime>
  <Words>628</Words>
  <Application>Microsoft Office PowerPoint</Application>
  <PresentationFormat>自訂</PresentationFormat>
  <Paragraphs>69</Paragraphs>
  <Slides>6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-apple-system</vt:lpstr>
      <vt:lpstr>微软雅黑</vt:lpstr>
      <vt:lpstr>Arial</vt:lpstr>
      <vt:lpstr>Calibri</vt:lpstr>
      <vt:lpstr>Courier New</vt:lpstr>
      <vt:lpstr>Wingdings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cdjh062</cp:lastModifiedBy>
  <cp:revision>1275</cp:revision>
  <dcterms:created xsi:type="dcterms:W3CDTF">2014-09-02T00:06:22Z</dcterms:created>
  <dcterms:modified xsi:type="dcterms:W3CDTF">2023-11-02T08:09:21Z</dcterms:modified>
</cp:coreProperties>
</file>