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7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4591B-783D-4CDF-8F81-D7F4EDC2B5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735A03-4A3C-4BF5-8F8A-24FB1716E661}">
      <dgm:prSet/>
      <dgm:spPr/>
      <dgm:t>
        <a:bodyPr/>
        <a:lstStyle/>
        <a:p>
          <a:r>
            <a:rPr lang="en-US"/>
            <a:t>Test Goal: Which marketing approach drives more conversions — an ad or a PSA?</a:t>
          </a:r>
        </a:p>
      </dgm:t>
    </dgm:pt>
    <dgm:pt modelId="{0FA8D42D-1508-4C59-9E8C-904A48E217FE}" type="parTrans" cxnId="{36395776-B9E7-4BCC-8362-9F813B30F2B1}">
      <dgm:prSet/>
      <dgm:spPr/>
      <dgm:t>
        <a:bodyPr/>
        <a:lstStyle/>
        <a:p>
          <a:endParaRPr lang="en-US"/>
        </a:p>
      </dgm:t>
    </dgm:pt>
    <dgm:pt modelId="{3854295D-D646-4EBF-99A0-B79F0277D606}" type="sibTrans" cxnId="{36395776-B9E7-4BCC-8362-9F813B30F2B1}">
      <dgm:prSet/>
      <dgm:spPr/>
      <dgm:t>
        <a:bodyPr/>
        <a:lstStyle/>
        <a:p>
          <a:endParaRPr lang="en-US"/>
        </a:p>
      </dgm:t>
    </dgm:pt>
    <dgm:pt modelId="{EC712D36-13E4-4088-90AA-7888DC912A78}">
      <dgm:prSet/>
      <dgm:spPr/>
      <dgm:t>
        <a:bodyPr/>
        <a:lstStyle/>
        <a:p>
          <a:r>
            <a:rPr lang="en-US"/>
            <a:t>Outcome Metric: Binary (converted or not)</a:t>
          </a:r>
        </a:p>
      </dgm:t>
    </dgm:pt>
    <dgm:pt modelId="{E88D3F1B-D8D6-4A44-A4BD-D41D47C4B563}" type="parTrans" cxnId="{C538797B-7CEF-4223-9B64-E8604D3D251C}">
      <dgm:prSet/>
      <dgm:spPr/>
      <dgm:t>
        <a:bodyPr/>
        <a:lstStyle/>
        <a:p>
          <a:endParaRPr lang="en-US"/>
        </a:p>
      </dgm:t>
    </dgm:pt>
    <dgm:pt modelId="{EEB2E439-C500-444E-AA90-B1186151E8C8}" type="sibTrans" cxnId="{C538797B-7CEF-4223-9B64-E8604D3D251C}">
      <dgm:prSet/>
      <dgm:spPr/>
      <dgm:t>
        <a:bodyPr/>
        <a:lstStyle/>
        <a:p>
          <a:endParaRPr lang="en-US"/>
        </a:p>
      </dgm:t>
    </dgm:pt>
    <dgm:pt modelId="{B444EB95-8E57-4D0E-8D61-808B8FD5A0EB}">
      <dgm:prSet/>
      <dgm:spPr/>
      <dgm:t>
        <a:bodyPr/>
        <a:lstStyle/>
        <a:p>
          <a:r>
            <a:rPr lang="en-US"/>
            <a:t>Dataset: Synthetic data from Kaggle (for demonstration purposes)</a:t>
          </a:r>
        </a:p>
      </dgm:t>
    </dgm:pt>
    <dgm:pt modelId="{FA190B99-F6A1-460F-AA75-C9EB477AF1C2}" type="parTrans" cxnId="{86E1E739-AEF4-40A8-82AA-2D331AF008C2}">
      <dgm:prSet/>
      <dgm:spPr/>
      <dgm:t>
        <a:bodyPr/>
        <a:lstStyle/>
        <a:p>
          <a:endParaRPr lang="en-US"/>
        </a:p>
      </dgm:t>
    </dgm:pt>
    <dgm:pt modelId="{B1E70A28-254D-45AF-AC08-4F94CAD9B380}" type="sibTrans" cxnId="{86E1E739-AEF4-40A8-82AA-2D331AF008C2}">
      <dgm:prSet/>
      <dgm:spPr/>
      <dgm:t>
        <a:bodyPr/>
        <a:lstStyle/>
        <a:p>
          <a:endParaRPr lang="en-US"/>
        </a:p>
      </dgm:t>
    </dgm:pt>
    <dgm:pt modelId="{EA7A8C42-61C0-1B47-A52A-FE44D1583B03}" type="pres">
      <dgm:prSet presAssocID="{EBA4591B-783D-4CDF-8F81-D7F4EDC2B5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3B29E4-C20D-C24B-8EAC-F72B6D82BE8F}" type="pres">
      <dgm:prSet presAssocID="{1B735A03-4A3C-4BF5-8F8A-24FB1716E661}" presName="hierRoot1" presStyleCnt="0"/>
      <dgm:spPr/>
    </dgm:pt>
    <dgm:pt modelId="{B5B35647-8FD9-394D-B3FB-2CA6001C46FE}" type="pres">
      <dgm:prSet presAssocID="{1B735A03-4A3C-4BF5-8F8A-24FB1716E661}" presName="composite" presStyleCnt="0"/>
      <dgm:spPr/>
    </dgm:pt>
    <dgm:pt modelId="{8365EE05-3BCA-8247-8C6C-1ABD887EBDDD}" type="pres">
      <dgm:prSet presAssocID="{1B735A03-4A3C-4BF5-8F8A-24FB1716E661}" presName="background" presStyleLbl="node0" presStyleIdx="0" presStyleCnt="3"/>
      <dgm:spPr/>
    </dgm:pt>
    <dgm:pt modelId="{92E98E6E-A4BB-F449-B05E-E259BBFB136F}" type="pres">
      <dgm:prSet presAssocID="{1B735A03-4A3C-4BF5-8F8A-24FB1716E661}" presName="text" presStyleLbl="fgAcc0" presStyleIdx="0" presStyleCnt="3">
        <dgm:presLayoutVars>
          <dgm:chPref val="3"/>
        </dgm:presLayoutVars>
      </dgm:prSet>
      <dgm:spPr/>
    </dgm:pt>
    <dgm:pt modelId="{28FC03E0-8925-EC4C-AF9F-2C3426040F50}" type="pres">
      <dgm:prSet presAssocID="{1B735A03-4A3C-4BF5-8F8A-24FB1716E661}" presName="hierChild2" presStyleCnt="0"/>
      <dgm:spPr/>
    </dgm:pt>
    <dgm:pt modelId="{3B2DD1FA-2F7F-B941-99D3-33AC90538157}" type="pres">
      <dgm:prSet presAssocID="{EC712D36-13E4-4088-90AA-7888DC912A78}" presName="hierRoot1" presStyleCnt="0"/>
      <dgm:spPr/>
    </dgm:pt>
    <dgm:pt modelId="{26F63BF5-E38F-0243-92A5-683C8CDB5C7C}" type="pres">
      <dgm:prSet presAssocID="{EC712D36-13E4-4088-90AA-7888DC912A78}" presName="composite" presStyleCnt="0"/>
      <dgm:spPr/>
    </dgm:pt>
    <dgm:pt modelId="{3E294A9F-7B7D-1D4E-B797-258991D0CEBC}" type="pres">
      <dgm:prSet presAssocID="{EC712D36-13E4-4088-90AA-7888DC912A78}" presName="background" presStyleLbl="node0" presStyleIdx="1" presStyleCnt="3"/>
      <dgm:spPr/>
    </dgm:pt>
    <dgm:pt modelId="{8366DF03-D8BE-D04E-B12A-EBCEA1992FBC}" type="pres">
      <dgm:prSet presAssocID="{EC712D36-13E4-4088-90AA-7888DC912A78}" presName="text" presStyleLbl="fgAcc0" presStyleIdx="1" presStyleCnt="3">
        <dgm:presLayoutVars>
          <dgm:chPref val="3"/>
        </dgm:presLayoutVars>
      </dgm:prSet>
      <dgm:spPr/>
    </dgm:pt>
    <dgm:pt modelId="{B84FC5BF-7A77-7147-B34C-EC57C658863E}" type="pres">
      <dgm:prSet presAssocID="{EC712D36-13E4-4088-90AA-7888DC912A78}" presName="hierChild2" presStyleCnt="0"/>
      <dgm:spPr/>
    </dgm:pt>
    <dgm:pt modelId="{F8BDE642-4EAF-DC41-886F-7867A221BCEA}" type="pres">
      <dgm:prSet presAssocID="{B444EB95-8E57-4D0E-8D61-808B8FD5A0EB}" presName="hierRoot1" presStyleCnt="0"/>
      <dgm:spPr/>
    </dgm:pt>
    <dgm:pt modelId="{409F9445-C47E-3145-A191-03B0C2D29AB3}" type="pres">
      <dgm:prSet presAssocID="{B444EB95-8E57-4D0E-8D61-808B8FD5A0EB}" presName="composite" presStyleCnt="0"/>
      <dgm:spPr/>
    </dgm:pt>
    <dgm:pt modelId="{1D1FA7BF-6821-6C4F-8E8E-AD74BB8CE3A3}" type="pres">
      <dgm:prSet presAssocID="{B444EB95-8E57-4D0E-8D61-808B8FD5A0EB}" presName="background" presStyleLbl="node0" presStyleIdx="2" presStyleCnt="3"/>
      <dgm:spPr/>
    </dgm:pt>
    <dgm:pt modelId="{DBA0F479-E9F1-5446-85DB-292E37114101}" type="pres">
      <dgm:prSet presAssocID="{B444EB95-8E57-4D0E-8D61-808B8FD5A0EB}" presName="text" presStyleLbl="fgAcc0" presStyleIdx="2" presStyleCnt="3">
        <dgm:presLayoutVars>
          <dgm:chPref val="3"/>
        </dgm:presLayoutVars>
      </dgm:prSet>
      <dgm:spPr/>
    </dgm:pt>
    <dgm:pt modelId="{DECC5FA1-CD83-E84C-A54D-85D8515CC9A2}" type="pres">
      <dgm:prSet presAssocID="{B444EB95-8E57-4D0E-8D61-808B8FD5A0EB}" presName="hierChild2" presStyleCnt="0"/>
      <dgm:spPr/>
    </dgm:pt>
  </dgm:ptLst>
  <dgm:cxnLst>
    <dgm:cxn modelId="{C218B105-343C-9544-8A20-B4D698FD0FDD}" type="presOf" srcId="{B444EB95-8E57-4D0E-8D61-808B8FD5A0EB}" destId="{DBA0F479-E9F1-5446-85DB-292E37114101}" srcOrd="0" destOrd="0" presId="urn:microsoft.com/office/officeart/2005/8/layout/hierarchy1"/>
    <dgm:cxn modelId="{574B952B-1A8A-434E-87CC-9DC45B05F897}" type="presOf" srcId="{1B735A03-4A3C-4BF5-8F8A-24FB1716E661}" destId="{92E98E6E-A4BB-F449-B05E-E259BBFB136F}" srcOrd="0" destOrd="0" presId="urn:microsoft.com/office/officeart/2005/8/layout/hierarchy1"/>
    <dgm:cxn modelId="{60F48E39-1841-C140-82F7-0769A23E3ADA}" type="presOf" srcId="{EBA4591B-783D-4CDF-8F81-D7F4EDC2B592}" destId="{EA7A8C42-61C0-1B47-A52A-FE44D1583B03}" srcOrd="0" destOrd="0" presId="urn:microsoft.com/office/officeart/2005/8/layout/hierarchy1"/>
    <dgm:cxn modelId="{86E1E739-AEF4-40A8-82AA-2D331AF008C2}" srcId="{EBA4591B-783D-4CDF-8F81-D7F4EDC2B592}" destId="{B444EB95-8E57-4D0E-8D61-808B8FD5A0EB}" srcOrd="2" destOrd="0" parTransId="{FA190B99-F6A1-460F-AA75-C9EB477AF1C2}" sibTransId="{B1E70A28-254D-45AF-AC08-4F94CAD9B380}"/>
    <dgm:cxn modelId="{646A353D-342E-274E-A82A-2CAE41B4AF4A}" type="presOf" srcId="{EC712D36-13E4-4088-90AA-7888DC912A78}" destId="{8366DF03-D8BE-D04E-B12A-EBCEA1992FBC}" srcOrd="0" destOrd="0" presId="urn:microsoft.com/office/officeart/2005/8/layout/hierarchy1"/>
    <dgm:cxn modelId="{36395776-B9E7-4BCC-8362-9F813B30F2B1}" srcId="{EBA4591B-783D-4CDF-8F81-D7F4EDC2B592}" destId="{1B735A03-4A3C-4BF5-8F8A-24FB1716E661}" srcOrd="0" destOrd="0" parTransId="{0FA8D42D-1508-4C59-9E8C-904A48E217FE}" sibTransId="{3854295D-D646-4EBF-99A0-B79F0277D606}"/>
    <dgm:cxn modelId="{C538797B-7CEF-4223-9B64-E8604D3D251C}" srcId="{EBA4591B-783D-4CDF-8F81-D7F4EDC2B592}" destId="{EC712D36-13E4-4088-90AA-7888DC912A78}" srcOrd="1" destOrd="0" parTransId="{E88D3F1B-D8D6-4A44-A4BD-D41D47C4B563}" sibTransId="{EEB2E439-C500-444E-AA90-B1186151E8C8}"/>
    <dgm:cxn modelId="{337833E7-9D55-4842-A56B-5893236B23BF}" type="presParOf" srcId="{EA7A8C42-61C0-1B47-A52A-FE44D1583B03}" destId="{CA3B29E4-C20D-C24B-8EAC-F72B6D82BE8F}" srcOrd="0" destOrd="0" presId="urn:microsoft.com/office/officeart/2005/8/layout/hierarchy1"/>
    <dgm:cxn modelId="{BF271AEE-29EB-2145-A2D5-9CE4DD192B40}" type="presParOf" srcId="{CA3B29E4-C20D-C24B-8EAC-F72B6D82BE8F}" destId="{B5B35647-8FD9-394D-B3FB-2CA6001C46FE}" srcOrd="0" destOrd="0" presId="urn:microsoft.com/office/officeart/2005/8/layout/hierarchy1"/>
    <dgm:cxn modelId="{B263B034-48B3-EB49-98F3-05DCEC3C286C}" type="presParOf" srcId="{B5B35647-8FD9-394D-B3FB-2CA6001C46FE}" destId="{8365EE05-3BCA-8247-8C6C-1ABD887EBDDD}" srcOrd="0" destOrd="0" presId="urn:microsoft.com/office/officeart/2005/8/layout/hierarchy1"/>
    <dgm:cxn modelId="{8299556F-CB59-634D-A5E2-54EAD08FDDA0}" type="presParOf" srcId="{B5B35647-8FD9-394D-B3FB-2CA6001C46FE}" destId="{92E98E6E-A4BB-F449-B05E-E259BBFB136F}" srcOrd="1" destOrd="0" presId="urn:microsoft.com/office/officeart/2005/8/layout/hierarchy1"/>
    <dgm:cxn modelId="{61F7515C-91C5-8140-9447-0BC5D791649E}" type="presParOf" srcId="{CA3B29E4-C20D-C24B-8EAC-F72B6D82BE8F}" destId="{28FC03E0-8925-EC4C-AF9F-2C3426040F50}" srcOrd="1" destOrd="0" presId="urn:microsoft.com/office/officeart/2005/8/layout/hierarchy1"/>
    <dgm:cxn modelId="{A39CA719-88BE-3846-A73B-507D1FC471A1}" type="presParOf" srcId="{EA7A8C42-61C0-1B47-A52A-FE44D1583B03}" destId="{3B2DD1FA-2F7F-B941-99D3-33AC90538157}" srcOrd="1" destOrd="0" presId="urn:microsoft.com/office/officeart/2005/8/layout/hierarchy1"/>
    <dgm:cxn modelId="{80863672-E647-1848-AA56-81132EBE0224}" type="presParOf" srcId="{3B2DD1FA-2F7F-B941-99D3-33AC90538157}" destId="{26F63BF5-E38F-0243-92A5-683C8CDB5C7C}" srcOrd="0" destOrd="0" presId="urn:microsoft.com/office/officeart/2005/8/layout/hierarchy1"/>
    <dgm:cxn modelId="{397456E9-ACE0-0847-AB0F-386F35638AC3}" type="presParOf" srcId="{26F63BF5-E38F-0243-92A5-683C8CDB5C7C}" destId="{3E294A9F-7B7D-1D4E-B797-258991D0CEBC}" srcOrd="0" destOrd="0" presId="urn:microsoft.com/office/officeart/2005/8/layout/hierarchy1"/>
    <dgm:cxn modelId="{1696C773-4549-5848-99E5-8C1EFD6D2105}" type="presParOf" srcId="{26F63BF5-E38F-0243-92A5-683C8CDB5C7C}" destId="{8366DF03-D8BE-D04E-B12A-EBCEA1992FBC}" srcOrd="1" destOrd="0" presId="urn:microsoft.com/office/officeart/2005/8/layout/hierarchy1"/>
    <dgm:cxn modelId="{BF405B03-EE89-7B4E-AF0E-A9C2CDE3B2CD}" type="presParOf" srcId="{3B2DD1FA-2F7F-B941-99D3-33AC90538157}" destId="{B84FC5BF-7A77-7147-B34C-EC57C658863E}" srcOrd="1" destOrd="0" presId="urn:microsoft.com/office/officeart/2005/8/layout/hierarchy1"/>
    <dgm:cxn modelId="{AF62AB46-0E70-D44D-9214-B5559693B25C}" type="presParOf" srcId="{EA7A8C42-61C0-1B47-A52A-FE44D1583B03}" destId="{F8BDE642-4EAF-DC41-886F-7867A221BCEA}" srcOrd="2" destOrd="0" presId="urn:microsoft.com/office/officeart/2005/8/layout/hierarchy1"/>
    <dgm:cxn modelId="{6C7BA677-A330-594E-9093-0A1A1FC8BF42}" type="presParOf" srcId="{F8BDE642-4EAF-DC41-886F-7867A221BCEA}" destId="{409F9445-C47E-3145-A191-03B0C2D29AB3}" srcOrd="0" destOrd="0" presId="urn:microsoft.com/office/officeart/2005/8/layout/hierarchy1"/>
    <dgm:cxn modelId="{88E757A1-9ECA-0841-AAEF-505B43F00259}" type="presParOf" srcId="{409F9445-C47E-3145-A191-03B0C2D29AB3}" destId="{1D1FA7BF-6821-6C4F-8E8E-AD74BB8CE3A3}" srcOrd="0" destOrd="0" presId="urn:microsoft.com/office/officeart/2005/8/layout/hierarchy1"/>
    <dgm:cxn modelId="{99763ECC-24E3-7249-9A04-DAE9700AFF4B}" type="presParOf" srcId="{409F9445-C47E-3145-A191-03B0C2D29AB3}" destId="{DBA0F479-E9F1-5446-85DB-292E37114101}" srcOrd="1" destOrd="0" presId="urn:microsoft.com/office/officeart/2005/8/layout/hierarchy1"/>
    <dgm:cxn modelId="{DEF15A49-CD75-DD45-8B9B-3B4A3912B8CD}" type="presParOf" srcId="{F8BDE642-4EAF-DC41-886F-7867A221BCEA}" destId="{DECC5FA1-CD83-E84C-A54D-85D8515CC9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5EE05-3BCA-8247-8C6C-1ABD887EBDDD}">
      <dsp:nvSpPr>
        <dsp:cNvPr id="0" name=""/>
        <dsp:cNvSpPr/>
      </dsp:nvSpPr>
      <dsp:spPr>
        <a:xfrm>
          <a:off x="0" y="736818"/>
          <a:ext cx="2862653" cy="18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98E6E-A4BB-F449-B05E-E259BBFB136F}">
      <dsp:nvSpPr>
        <dsp:cNvPr id="0" name=""/>
        <dsp:cNvSpPr/>
      </dsp:nvSpPr>
      <dsp:spPr>
        <a:xfrm>
          <a:off x="318072" y="1038987"/>
          <a:ext cx="2862653" cy="181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 Goal: Which marketing approach drives more conversions — an ad or a PSA?</a:t>
          </a:r>
        </a:p>
      </dsp:txBody>
      <dsp:txXfrm>
        <a:off x="371313" y="1092228"/>
        <a:ext cx="2756171" cy="1711302"/>
      </dsp:txXfrm>
    </dsp:sp>
    <dsp:sp modelId="{3E294A9F-7B7D-1D4E-B797-258991D0CEBC}">
      <dsp:nvSpPr>
        <dsp:cNvPr id="0" name=""/>
        <dsp:cNvSpPr/>
      </dsp:nvSpPr>
      <dsp:spPr>
        <a:xfrm>
          <a:off x="3498798" y="736818"/>
          <a:ext cx="2862653" cy="18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6DF03-D8BE-D04E-B12A-EBCEA1992FBC}">
      <dsp:nvSpPr>
        <dsp:cNvPr id="0" name=""/>
        <dsp:cNvSpPr/>
      </dsp:nvSpPr>
      <dsp:spPr>
        <a:xfrm>
          <a:off x="3816870" y="1038987"/>
          <a:ext cx="2862653" cy="181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Outcome Metric: Binary (converted or not)</a:t>
          </a:r>
        </a:p>
      </dsp:txBody>
      <dsp:txXfrm>
        <a:off x="3870111" y="1092228"/>
        <a:ext cx="2756171" cy="1711302"/>
      </dsp:txXfrm>
    </dsp:sp>
    <dsp:sp modelId="{1D1FA7BF-6821-6C4F-8E8E-AD74BB8CE3A3}">
      <dsp:nvSpPr>
        <dsp:cNvPr id="0" name=""/>
        <dsp:cNvSpPr/>
      </dsp:nvSpPr>
      <dsp:spPr>
        <a:xfrm>
          <a:off x="6997596" y="736818"/>
          <a:ext cx="2862653" cy="18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0F479-E9F1-5446-85DB-292E37114101}">
      <dsp:nvSpPr>
        <dsp:cNvPr id="0" name=""/>
        <dsp:cNvSpPr/>
      </dsp:nvSpPr>
      <dsp:spPr>
        <a:xfrm>
          <a:off x="7315668" y="1038987"/>
          <a:ext cx="2862653" cy="18177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Dataset: Synthetic data from Kaggle (for demonstration purposes)</a:t>
          </a:r>
        </a:p>
      </dsp:txBody>
      <dsp:txXfrm>
        <a:off x="7368909" y="1092228"/>
        <a:ext cx="2756171" cy="1711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1BE33-E88E-234A-8A92-CE32777610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E1D8-E7D0-A848-B8AF-235E3985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8E1D8-E7D0-A848-B8AF-235E398547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6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6173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7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1828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843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ezaei81/marketing-ab-t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tx2"/>
                </a:solidFill>
              </a:rPr>
              <a:t>A/B Test Analysis: Ad vs. PSA Campaign (Synthetic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dirty="0">
                <a:solidFill>
                  <a:schemeClr val="tx2"/>
                </a:solidFill>
              </a:rPr>
              <a:t>Conversion Analysis with Statistical Testing &amp; Business Insight</a:t>
            </a:r>
          </a:p>
          <a:p>
            <a:pPr>
              <a:defRPr sz="1800"/>
            </a:pPr>
            <a:r>
              <a:rPr lang="en-US" sz="1800" dirty="0">
                <a:solidFill>
                  <a:schemeClr val="tx2"/>
                </a:solidFill>
              </a:rPr>
              <a:t>Joe Lam</a:t>
            </a:r>
          </a:p>
          <a:p>
            <a:pPr>
              <a:defRPr sz="1800"/>
            </a:pPr>
            <a:r>
              <a:rPr lang="en-US" sz="1800" dirty="0">
                <a:solidFill>
                  <a:schemeClr val="tx2"/>
                </a:solidFill>
              </a:rPr>
              <a:t>🔗 https://</a:t>
            </a:r>
            <a:r>
              <a:rPr lang="en-US" sz="1800" dirty="0" err="1">
                <a:solidFill>
                  <a:schemeClr val="tx2"/>
                </a:solidFill>
              </a:rPr>
              <a:t>github.com</a:t>
            </a:r>
            <a:r>
              <a:rPr lang="en-US" sz="1800" dirty="0">
                <a:solidFill>
                  <a:schemeClr val="tx2"/>
                </a:solidFill>
              </a:rPr>
              <a:t>/joelam21/marketing-ab-test-ad-vs-</a:t>
            </a:r>
            <a:r>
              <a:rPr lang="en-US" sz="1800" dirty="0" err="1">
                <a:solidFill>
                  <a:schemeClr val="tx2"/>
                </a:solidFill>
              </a:rPr>
              <a:t>psa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2E5B7B8-2C7D-3F15-E4AD-A3EA18AF3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Business 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17A7A-7360-EA23-583F-F21CB7DBE3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Experimental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D6721-E5A1-824A-3E33-66E01C0D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345667"/>
            <a:ext cx="5978273" cy="38559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  <a:p>
            <a:pPr>
              <a:defRPr sz="1800"/>
            </a:pPr>
            <a:r>
              <a:rPr lang="en-US" sz="1600">
                <a:solidFill>
                  <a:srgbClr val="FFFFFF"/>
                </a:solidFill>
              </a:rPr>
              <a:t>Two groups: Ad group vs. PSA group</a:t>
            </a:r>
          </a:p>
          <a:p>
            <a:pPr>
              <a:defRPr sz="1800"/>
            </a:pPr>
            <a:r>
              <a:rPr lang="en-US" sz="1600">
                <a:solidFill>
                  <a:srgbClr val="FFFFFF"/>
                </a:solidFill>
              </a:rPr>
              <a:t>Group sizes were imbalanced (ad group was larger)</a:t>
            </a:r>
          </a:p>
          <a:p>
            <a:pPr>
              <a:defRPr sz="1800"/>
            </a:pPr>
            <a:r>
              <a:rPr lang="en-US" sz="1600">
                <a:solidFill>
                  <a:srgbClr val="FFFFFF"/>
                </a:solidFill>
              </a:rPr>
              <a:t>Random assignment used; stratification not applied (no user metadata)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 &amp;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Defining the question and the statistical tools used to answer it</a:t>
            </a:r>
            <a:endParaRPr dirty="0"/>
          </a:p>
          <a:p>
            <a:pPr>
              <a:defRPr sz="1800"/>
            </a:pPr>
            <a:r>
              <a:rPr b="1" dirty="0"/>
              <a:t>H₀</a:t>
            </a:r>
            <a:r>
              <a:rPr dirty="0"/>
              <a:t>: No difference in conversion rate between groups</a:t>
            </a:r>
          </a:p>
          <a:p>
            <a:pPr>
              <a:defRPr sz="1800"/>
            </a:pPr>
            <a:r>
              <a:rPr b="1" dirty="0"/>
              <a:t>H₁</a:t>
            </a:r>
            <a:r>
              <a:rPr dirty="0"/>
              <a:t>: Ad group has a higher conversion rate than PSA group</a:t>
            </a:r>
          </a:p>
          <a:p>
            <a:pPr>
              <a:defRPr sz="1800"/>
            </a:pPr>
            <a:r>
              <a:rPr b="1" dirty="0"/>
              <a:t>Significance level (α): </a:t>
            </a:r>
            <a:r>
              <a:rPr dirty="0"/>
              <a:t>0.05</a:t>
            </a:r>
          </a:p>
          <a:p>
            <a:pPr>
              <a:defRPr sz="1800"/>
            </a:pPr>
            <a:r>
              <a:rPr dirty="0"/>
              <a:t>Test: Two-Proportion Z-Test</a:t>
            </a:r>
            <a:endParaRPr lang="en-US" dirty="0"/>
          </a:p>
          <a:p>
            <a:pPr>
              <a:defRPr sz="1800"/>
            </a:pPr>
            <a:r>
              <a:rPr lang="en-US" b="1" dirty="0"/>
              <a:t>One-tailed (right-tailed) test</a:t>
            </a:r>
            <a:r>
              <a:rPr lang="en-US" dirty="0"/>
              <a:t>: We’re testing for improvement, not just any difference</a:t>
            </a:r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r>
              <a:rPr lang="en-US" dirty="0"/>
              <a:t>💡 Why we chose this test:</a:t>
            </a:r>
          </a:p>
          <a:p>
            <a:pPr>
              <a:defRPr sz="1800"/>
            </a:pPr>
            <a:r>
              <a:rPr lang="en-US" dirty="0"/>
              <a:t>We’re comparing two groups, ad vs. PSA to see if one has a higher conversion rate. Because of the large sample size, the Two-Proportion Z-Test is appropriate and statistically reliable.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— Conversion Rates &amp; 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70314"/>
            <a:ext cx="10178322" cy="466996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/>
              <a:t>📌 </a:t>
            </a:r>
            <a:r>
              <a:rPr lang="en-US" sz="1800" b="1" dirty="0"/>
              <a:t>Statistical Result: 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Two-Proportion Z-Test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p-value &lt; 0.001, well below the significance level (</a:t>
            </a:r>
            <a:r>
              <a:rPr lang="el-GR" sz="1800" dirty="0"/>
              <a:t>α = 0.05)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✅ </a:t>
            </a:r>
            <a:r>
              <a:rPr lang="en-US" sz="1800" b="1" dirty="0"/>
              <a:t>Null hypothesis rejected</a:t>
            </a:r>
            <a:r>
              <a:rPr lang="en-US" sz="1800" dirty="0"/>
              <a:t> — ad group significantly outperformed PSA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r>
              <a:rPr lang="en-US" b="1" dirty="0"/>
              <a:t>📊 Highlights: </a:t>
            </a:r>
          </a:p>
          <a:p>
            <a:pPr>
              <a:defRPr sz="1800"/>
            </a:pPr>
            <a:r>
              <a:rPr dirty="0"/>
              <a:t>Ad group conversion rate: e.g., 2.55%</a:t>
            </a:r>
          </a:p>
          <a:p>
            <a:pPr>
              <a:defRPr sz="1800"/>
            </a:pPr>
            <a:r>
              <a:rPr dirty="0"/>
              <a:t>PSA group conversion rate: e.g., 1.78%</a:t>
            </a:r>
          </a:p>
          <a:p>
            <a:pPr>
              <a:defRPr sz="1800"/>
            </a:pPr>
            <a:r>
              <a:rPr dirty="0"/>
              <a:t>Absolute Lift: 0.77 percentage points</a:t>
            </a:r>
            <a:endParaRPr lang="en-US" dirty="0"/>
          </a:p>
          <a:p>
            <a:pPr lvl="1">
              <a:defRPr sz="1800"/>
            </a:pPr>
            <a:r>
              <a:rPr lang="en-US" dirty="0"/>
              <a:t>0.0255 - 0.0179 = 0.0077</a:t>
            </a:r>
          </a:p>
          <a:p>
            <a:pPr>
              <a:defRPr sz="1800"/>
            </a:pPr>
            <a:r>
              <a:rPr dirty="0"/>
              <a:t>Relative Lift: 43.09% improvement</a:t>
            </a:r>
            <a:endParaRPr lang="en-US" dirty="0"/>
          </a:p>
          <a:p>
            <a:pPr lvl="1">
              <a:defRPr sz="1800"/>
            </a:pPr>
            <a:r>
              <a:rPr lang="en-US" dirty="0"/>
              <a:t>(0.0077 / 0.0179) * 100 = 43.09%</a:t>
            </a:r>
          </a:p>
          <a:p>
            <a:pPr lvl="1"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r>
              <a:rPr lang="en-US" b="1" dirty="0"/>
              <a:t>➡️ Takeaway:</a:t>
            </a:r>
          </a:p>
          <a:p>
            <a:pPr>
              <a:defRPr sz="1800"/>
            </a:pPr>
            <a:r>
              <a:rPr lang="en-US" dirty="0"/>
              <a:t>The ad group drove </a:t>
            </a:r>
            <a:r>
              <a:rPr lang="en-US" b="1" dirty="0"/>
              <a:t>43% more conversions </a:t>
            </a:r>
            <a:r>
              <a:rPr lang="en-US" dirty="0"/>
              <a:t>than PSA — a meaningful lift that justifies continued investment in ad-based campaigns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Confidence &amp; Bootstrapping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9014E-6F82-42B4-2823-2910AC38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1285884"/>
            <a:ext cx="5978273" cy="39755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pPr>
              <a:defRPr sz="1800"/>
            </a:pPr>
            <a:r>
              <a:rPr lang="en-US" sz="1600" b="1" dirty="0">
                <a:solidFill>
                  <a:srgbClr val="FFFFFF"/>
                </a:solidFill>
              </a:rPr>
              <a:t>The ad group outperformed PSA with high confidence</a:t>
            </a:r>
          </a:p>
          <a:p>
            <a:pPr>
              <a:defRPr sz="1800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defRPr sz="1800"/>
            </a:pPr>
            <a:r>
              <a:rPr lang="en-US" sz="1600" dirty="0">
                <a:solidFill>
                  <a:srgbClr val="FFFFFF"/>
                </a:solidFill>
              </a:rPr>
              <a:t>Bootstrapped 1,000 samples per group to visualize uncertainty</a:t>
            </a:r>
          </a:p>
          <a:p>
            <a:pPr>
              <a:defRPr sz="1800"/>
            </a:pPr>
            <a:r>
              <a:rPr lang="en-US" sz="1600" dirty="0">
                <a:solidFill>
                  <a:srgbClr val="FFFFFF"/>
                </a:solidFill>
              </a:rPr>
              <a:t>95% Confidence Intervals show no overlap</a:t>
            </a:r>
          </a:p>
          <a:p>
            <a:pPr>
              <a:defRPr sz="1800"/>
            </a:pPr>
            <a:r>
              <a:rPr lang="en-US" sz="1600" dirty="0">
                <a:solidFill>
                  <a:srgbClr val="FFFFFF"/>
                </a:solidFill>
              </a:rPr>
              <a:t>Ad group shows higher and more consistent performance</a:t>
            </a:r>
          </a:p>
          <a:p>
            <a:pPr>
              <a:defRPr sz="1800"/>
            </a:pPr>
            <a:r>
              <a:rPr lang="en-US" sz="1600" dirty="0">
                <a:solidFill>
                  <a:srgbClr val="FFFFFF"/>
                </a:solidFill>
              </a:rPr>
              <a:t>The visual clearly shows a clear separation between the two groups – there’s no ambiguity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Final Takeaways &amp;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79171"/>
            <a:ext cx="10178322" cy="4071258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buNone/>
            </a:pPr>
            <a:r>
              <a:rPr lang="en-US" b="1" dirty="0"/>
              <a:t>✅ Ad strategy is a clear winner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 group achieved a </a:t>
            </a:r>
            <a:r>
              <a:rPr lang="en-US" b="1" dirty="0"/>
              <a:t>43% higher conversion rate</a:t>
            </a:r>
            <a:r>
              <a:rPr lang="en-US" dirty="0"/>
              <a:t> than PSA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Lift is both </a:t>
            </a:r>
            <a:r>
              <a:rPr lang="en-US" b="1" dirty="0"/>
              <a:t>statistically significant</a:t>
            </a:r>
            <a:r>
              <a:rPr lang="en-US" dirty="0"/>
              <a:t> and </a:t>
            </a:r>
            <a:r>
              <a:rPr lang="en-US" b="1" dirty="0"/>
              <a:t>business meaningful</a:t>
            </a: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buNone/>
            </a:pPr>
            <a:r>
              <a:rPr lang="en-US" b="1" dirty="0"/>
              <a:t>📊 Backed by strong evidence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Two-Proportion Z-Test confirms significance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Bootstrapped confidence intervals show </a:t>
            </a:r>
            <a:r>
              <a:rPr lang="en-US" b="1" dirty="0"/>
              <a:t>no overlap</a:t>
            </a:r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💡 Actionable 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Move forward with </a:t>
            </a:r>
            <a:r>
              <a:rPr lang="en-US" b="1" dirty="0"/>
              <a:t>ad-based campaigns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</a:t>
            </a:r>
            <a:r>
              <a:rPr lang="en-US" b="1" dirty="0"/>
              <a:t>ad variations</a:t>
            </a:r>
            <a:r>
              <a:rPr lang="en-US" dirty="0"/>
              <a:t> and </a:t>
            </a:r>
            <a:r>
              <a:rPr lang="en-US" b="1" dirty="0"/>
              <a:t>targeted segmentation</a:t>
            </a:r>
            <a:r>
              <a:rPr lang="en-US" dirty="0"/>
              <a:t> strategies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/ Additional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Group imbalance noted; PSA group still exceeded power threshold</a:t>
            </a:r>
          </a:p>
          <a:p>
            <a:pPr>
              <a:defRPr sz="1800"/>
            </a:pPr>
            <a:r>
              <a:rPr dirty="0"/>
              <a:t>No stratification applied due to lack of user-level metadata</a:t>
            </a:r>
          </a:p>
          <a:p>
            <a:pPr>
              <a:defRPr sz="1800"/>
            </a:pPr>
            <a:r>
              <a:rPr dirty="0"/>
              <a:t>Synthetic data used — reflects structure of real A/B test</a:t>
            </a:r>
            <a:endParaRPr lang="en-US" dirty="0"/>
          </a:p>
          <a:p>
            <a:pPr>
              <a:defRPr sz="1800"/>
            </a:pPr>
            <a:r>
              <a:rPr lang="en-US" dirty="0"/>
              <a:t>Dataset: Synthetic data from </a:t>
            </a:r>
            <a:r>
              <a:rPr lang="en-US" dirty="0">
                <a:hlinkClick r:id="rId2"/>
              </a:rPr>
              <a:t>Kaggle – Marketing A/B Test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71</TotalTime>
  <Words>482</Words>
  <Application>Microsoft Macintosh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Gill Sans MT</vt:lpstr>
      <vt:lpstr>Impact</vt:lpstr>
      <vt:lpstr>Badge</vt:lpstr>
      <vt:lpstr>A/B Test Analysis: Ad vs. PSA Campaign (Synthetic Dataset)</vt:lpstr>
      <vt:lpstr>Objective &amp; Business Context</vt:lpstr>
      <vt:lpstr>Experimental Design</vt:lpstr>
      <vt:lpstr>Hypotheses &amp; Significance</vt:lpstr>
      <vt:lpstr>Results — Conversion Rates &amp; Lift</vt:lpstr>
      <vt:lpstr>Confidence &amp; Bootstrapping</vt:lpstr>
      <vt:lpstr>Final Takeaways &amp; Recommendation</vt:lpstr>
      <vt:lpstr>Appendix / Additional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 Lam</cp:lastModifiedBy>
  <cp:revision>6</cp:revision>
  <cp:lastPrinted>2025-04-17T20:37:29Z</cp:lastPrinted>
  <dcterms:created xsi:type="dcterms:W3CDTF">2013-01-27T09:14:16Z</dcterms:created>
  <dcterms:modified xsi:type="dcterms:W3CDTF">2025-04-17T21:06:58Z</dcterms:modified>
  <cp:category/>
</cp:coreProperties>
</file>