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4" r:id="rId6"/>
    <p:sldId id="267" r:id="rId7"/>
    <p:sldId id="263" r:id="rId8"/>
    <p:sldId id="262" r:id="rId9"/>
    <p:sldId id="261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8.svg"/><Relationship Id="rId11" Type="http://schemas.openxmlformats.org/officeDocument/2006/relationships/image" Target="../media/image34.png"/><Relationship Id="rId5" Type="http://schemas.openxmlformats.org/officeDocument/2006/relationships/image" Target="../media/image17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8.svg"/><Relationship Id="rId11" Type="http://schemas.openxmlformats.org/officeDocument/2006/relationships/image" Target="../media/image34.png"/><Relationship Id="rId5" Type="http://schemas.openxmlformats.org/officeDocument/2006/relationships/image" Target="../media/image17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9F9A4-55BF-4171-B2B7-9955F913A2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16E0F3C5-6649-46AA-A649-94841C8DA6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75000"/>
                </a:schemeClr>
              </a:solidFill>
            </a:rPr>
            <a:t>Goal: Analyze Olist's order data for key sales and fulfillment trends.</a:t>
          </a:r>
        </a:p>
      </dgm:t>
    </dgm:pt>
    <dgm:pt modelId="{A37EB70B-5B1D-4EFB-AE4D-2CDC78A24A9B}" type="parTrans" cxnId="{D36285E8-D575-4031-82FC-664F8DEB1B39}">
      <dgm:prSet/>
      <dgm:spPr/>
      <dgm:t>
        <a:bodyPr/>
        <a:lstStyle/>
        <a:p>
          <a:endParaRPr lang="en-US"/>
        </a:p>
      </dgm:t>
    </dgm:pt>
    <dgm:pt modelId="{C7D031B9-FF37-446F-85D9-42D301B5AC40}" type="sibTrans" cxnId="{D36285E8-D575-4031-82FC-664F8DEB1B39}">
      <dgm:prSet/>
      <dgm:spPr/>
      <dgm:t>
        <a:bodyPr/>
        <a:lstStyle/>
        <a:p>
          <a:endParaRPr lang="en-US"/>
        </a:p>
      </dgm:t>
    </dgm:pt>
    <dgm:pt modelId="{8A957048-4DEC-481D-A163-260AC7DCB4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75000"/>
                </a:schemeClr>
              </a:solidFill>
            </a:rPr>
            <a:t>Tools Used: SQL, Python (Pandas, Seaborn, Matplotlib), MySQL, Jupyter Notebook</a:t>
          </a:r>
        </a:p>
      </dgm:t>
    </dgm:pt>
    <dgm:pt modelId="{49E95B5B-731D-4886-B178-1E11F5ED3BDE}" type="parTrans" cxnId="{3062A149-54AF-4B74-BF24-29E1C347B435}">
      <dgm:prSet/>
      <dgm:spPr/>
      <dgm:t>
        <a:bodyPr/>
        <a:lstStyle/>
        <a:p>
          <a:endParaRPr lang="en-US"/>
        </a:p>
      </dgm:t>
    </dgm:pt>
    <dgm:pt modelId="{F9543EDE-B8CF-446F-9833-AA7D06E693B8}" type="sibTrans" cxnId="{3062A149-54AF-4B74-BF24-29E1C347B435}">
      <dgm:prSet/>
      <dgm:spPr/>
      <dgm:t>
        <a:bodyPr/>
        <a:lstStyle/>
        <a:p>
          <a:endParaRPr lang="en-US"/>
        </a:p>
      </dgm:t>
    </dgm:pt>
    <dgm:pt modelId="{B66A16F3-1044-42F9-9D01-4238CE91D9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75000"/>
                </a:schemeClr>
              </a:solidFill>
            </a:rPr>
            <a:t>Focus Areas: Fulfillment, Seller &amp; Customer Segments, Anomalies</a:t>
          </a:r>
        </a:p>
      </dgm:t>
    </dgm:pt>
    <dgm:pt modelId="{D63A66A3-783C-4DC5-A96E-BA1E18D4C5AC}" type="parTrans" cxnId="{3D65EF2C-9FE7-4E11-BDC8-B8D479E57CF1}">
      <dgm:prSet/>
      <dgm:spPr/>
      <dgm:t>
        <a:bodyPr/>
        <a:lstStyle/>
        <a:p>
          <a:endParaRPr lang="en-US"/>
        </a:p>
      </dgm:t>
    </dgm:pt>
    <dgm:pt modelId="{DA1C79D7-3678-458A-B98C-56CC5E51A1E7}" type="sibTrans" cxnId="{3D65EF2C-9FE7-4E11-BDC8-B8D479E57CF1}">
      <dgm:prSet/>
      <dgm:spPr/>
      <dgm:t>
        <a:bodyPr/>
        <a:lstStyle/>
        <a:p>
          <a:endParaRPr lang="en-US"/>
        </a:p>
      </dgm:t>
    </dgm:pt>
    <dgm:pt modelId="{905BCE53-E659-4B17-96CB-8D00392CAD72}" type="pres">
      <dgm:prSet presAssocID="{38B9F9A4-55BF-4171-B2B7-9955F913A257}" presName="root" presStyleCnt="0">
        <dgm:presLayoutVars>
          <dgm:dir/>
          <dgm:resizeHandles val="exact"/>
        </dgm:presLayoutVars>
      </dgm:prSet>
      <dgm:spPr/>
    </dgm:pt>
    <dgm:pt modelId="{6ADAB4FF-93A5-4457-82E0-D7DA57A64AE0}" type="pres">
      <dgm:prSet presAssocID="{16E0F3C5-6649-46AA-A649-94841C8DA6B9}" presName="compNode" presStyleCnt="0"/>
      <dgm:spPr/>
    </dgm:pt>
    <dgm:pt modelId="{2A7B008F-134F-46AE-BDD0-8EA0A8CB443A}" type="pres">
      <dgm:prSet presAssocID="{16E0F3C5-6649-46AA-A649-94841C8DA6B9}" presName="iconBgRect" presStyleLbl="bgShp" presStyleIdx="0" presStyleCnt="3"/>
      <dgm:spPr>
        <a:solidFill>
          <a:schemeClr val="accent3">
            <a:lumMod val="75000"/>
          </a:schemeClr>
        </a:solidFill>
      </dgm:spPr>
    </dgm:pt>
    <dgm:pt modelId="{A1F7D419-E990-4773-A727-A4A6C20ADFB6}" type="pres">
      <dgm:prSet presAssocID="{16E0F3C5-6649-46AA-A649-94841C8DA6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5A7948F-7AF6-4FB2-9983-4216EBC21DDD}" type="pres">
      <dgm:prSet presAssocID="{16E0F3C5-6649-46AA-A649-94841C8DA6B9}" presName="spaceRect" presStyleCnt="0"/>
      <dgm:spPr/>
    </dgm:pt>
    <dgm:pt modelId="{8A84BFCD-4544-4A89-A6F2-4AE60AFF4288}" type="pres">
      <dgm:prSet presAssocID="{16E0F3C5-6649-46AA-A649-94841C8DA6B9}" presName="textRect" presStyleLbl="revTx" presStyleIdx="0" presStyleCnt="3">
        <dgm:presLayoutVars>
          <dgm:chMax val="1"/>
          <dgm:chPref val="1"/>
        </dgm:presLayoutVars>
      </dgm:prSet>
      <dgm:spPr/>
    </dgm:pt>
    <dgm:pt modelId="{EDA2F0DB-6C3B-44B5-BB14-A8043F6C2ACA}" type="pres">
      <dgm:prSet presAssocID="{C7D031B9-FF37-446F-85D9-42D301B5AC40}" presName="sibTrans" presStyleCnt="0"/>
      <dgm:spPr/>
    </dgm:pt>
    <dgm:pt modelId="{FD21D07E-8F10-4FA8-B0A7-B9D7A09A603B}" type="pres">
      <dgm:prSet presAssocID="{8A957048-4DEC-481D-A163-260AC7DCB43B}" presName="compNode" presStyleCnt="0"/>
      <dgm:spPr/>
    </dgm:pt>
    <dgm:pt modelId="{A582DE22-4830-4555-B5EE-02485C8A4D5D}" type="pres">
      <dgm:prSet presAssocID="{8A957048-4DEC-481D-A163-260AC7DCB43B}" presName="iconBgRect" presStyleLbl="bgShp" presStyleIdx="1" presStyleCnt="3"/>
      <dgm:spPr>
        <a:solidFill>
          <a:schemeClr val="accent3">
            <a:lumMod val="75000"/>
          </a:schemeClr>
        </a:solidFill>
      </dgm:spPr>
    </dgm:pt>
    <dgm:pt modelId="{49FC58FE-1C49-490F-BC7B-CCF2758C2D92}" type="pres">
      <dgm:prSet presAssocID="{8A957048-4DEC-481D-A163-260AC7DCB4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DC5B01D-80ED-4AF2-95FD-A0AA3A28BC68}" type="pres">
      <dgm:prSet presAssocID="{8A957048-4DEC-481D-A163-260AC7DCB43B}" presName="spaceRect" presStyleCnt="0"/>
      <dgm:spPr/>
    </dgm:pt>
    <dgm:pt modelId="{5DC40BF5-24AA-42C0-9549-D1967A908629}" type="pres">
      <dgm:prSet presAssocID="{8A957048-4DEC-481D-A163-260AC7DCB43B}" presName="textRect" presStyleLbl="revTx" presStyleIdx="1" presStyleCnt="3">
        <dgm:presLayoutVars>
          <dgm:chMax val="1"/>
          <dgm:chPref val="1"/>
        </dgm:presLayoutVars>
      </dgm:prSet>
      <dgm:spPr/>
    </dgm:pt>
    <dgm:pt modelId="{EEB1359A-1530-46E7-AD99-17E501499CE4}" type="pres">
      <dgm:prSet presAssocID="{F9543EDE-B8CF-446F-9833-AA7D06E693B8}" presName="sibTrans" presStyleCnt="0"/>
      <dgm:spPr/>
    </dgm:pt>
    <dgm:pt modelId="{E1F9851D-FA19-42C5-B2FE-04699DA33A1A}" type="pres">
      <dgm:prSet presAssocID="{B66A16F3-1044-42F9-9D01-4238CE91D950}" presName="compNode" presStyleCnt="0"/>
      <dgm:spPr/>
    </dgm:pt>
    <dgm:pt modelId="{DC6DB0E8-AE06-430D-914E-844E2E750DAD}" type="pres">
      <dgm:prSet presAssocID="{B66A16F3-1044-42F9-9D01-4238CE91D950}" presName="iconBgRect" presStyleLbl="bgShp" presStyleIdx="2" presStyleCnt="3"/>
      <dgm:spPr>
        <a:solidFill>
          <a:schemeClr val="accent3">
            <a:lumMod val="75000"/>
          </a:schemeClr>
        </a:solidFill>
      </dgm:spPr>
    </dgm:pt>
    <dgm:pt modelId="{A61E9D49-131C-4EEC-B864-0C3245EB77F7}" type="pres">
      <dgm:prSet presAssocID="{B66A16F3-1044-42F9-9D01-4238CE91D9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E3CE091-010A-4C99-9AF4-4972D19C29E7}" type="pres">
      <dgm:prSet presAssocID="{B66A16F3-1044-42F9-9D01-4238CE91D950}" presName="spaceRect" presStyleCnt="0"/>
      <dgm:spPr/>
    </dgm:pt>
    <dgm:pt modelId="{A444FDBD-E23A-412D-B912-50DEE467EB43}" type="pres">
      <dgm:prSet presAssocID="{B66A16F3-1044-42F9-9D01-4238CE91D9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65EF2C-9FE7-4E11-BDC8-B8D479E57CF1}" srcId="{38B9F9A4-55BF-4171-B2B7-9955F913A257}" destId="{B66A16F3-1044-42F9-9D01-4238CE91D950}" srcOrd="2" destOrd="0" parTransId="{D63A66A3-783C-4DC5-A96E-BA1E18D4C5AC}" sibTransId="{DA1C79D7-3678-458A-B98C-56CC5E51A1E7}"/>
    <dgm:cxn modelId="{F9AF8D32-4777-4613-9DE6-801BFAA58ECE}" type="presOf" srcId="{8A957048-4DEC-481D-A163-260AC7DCB43B}" destId="{5DC40BF5-24AA-42C0-9549-D1967A908629}" srcOrd="0" destOrd="0" presId="urn:microsoft.com/office/officeart/2018/5/layout/IconCircleLabelList"/>
    <dgm:cxn modelId="{3062A149-54AF-4B74-BF24-29E1C347B435}" srcId="{38B9F9A4-55BF-4171-B2B7-9955F913A257}" destId="{8A957048-4DEC-481D-A163-260AC7DCB43B}" srcOrd="1" destOrd="0" parTransId="{49E95B5B-731D-4886-B178-1E11F5ED3BDE}" sibTransId="{F9543EDE-B8CF-446F-9833-AA7D06E693B8}"/>
    <dgm:cxn modelId="{F5A52780-7B49-40D9-9A19-2E2B8DBA82D4}" type="presOf" srcId="{B66A16F3-1044-42F9-9D01-4238CE91D950}" destId="{A444FDBD-E23A-412D-B912-50DEE467EB43}" srcOrd="0" destOrd="0" presId="urn:microsoft.com/office/officeart/2018/5/layout/IconCircleLabelList"/>
    <dgm:cxn modelId="{0F2413C0-6CDA-496A-AEA0-E08F012A0A95}" type="presOf" srcId="{38B9F9A4-55BF-4171-B2B7-9955F913A257}" destId="{905BCE53-E659-4B17-96CB-8D00392CAD72}" srcOrd="0" destOrd="0" presId="urn:microsoft.com/office/officeart/2018/5/layout/IconCircleLabelList"/>
    <dgm:cxn modelId="{92A19BCA-C8F4-4D4D-B83E-E65DCFB1A509}" type="presOf" srcId="{16E0F3C5-6649-46AA-A649-94841C8DA6B9}" destId="{8A84BFCD-4544-4A89-A6F2-4AE60AFF4288}" srcOrd="0" destOrd="0" presId="urn:microsoft.com/office/officeart/2018/5/layout/IconCircleLabelList"/>
    <dgm:cxn modelId="{D36285E8-D575-4031-82FC-664F8DEB1B39}" srcId="{38B9F9A4-55BF-4171-B2B7-9955F913A257}" destId="{16E0F3C5-6649-46AA-A649-94841C8DA6B9}" srcOrd="0" destOrd="0" parTransId="{A37EB70B-5B1D-4EFB-AE4D-2CDC78A24A9B}" sibTransId="{C7D031B9-FF37-446F-85D9-42D301B5AC40}"/>
    <dgm:cxn modelId="{B7B43983-0B9E-426B-8164-11BBC8B2E0EF}" type="presParOf" srcId="{905BCE53-E659-4B17-96CB-8D00392CAD72}" destId="{6ADAB4FF-93A5-4457-82E0-D7DA57A64AE0}" srcOrd="0" destOrd="0" presId="urn:microsoft.com/office/officeart/2018/5/layout/IconCircleLabelList"/>
    <dgm:cxn modelId="{F80FD78F-C737-418B-8CB5-6FE3AF2E000C}" type="presParOf" srcId="{6ADAB4FF-93A5-4457-82E0-D7DA57A64AE0}" destId="{2A7B008F-134F-46AE-BDD0-8EA0A8CB443A}" srcOrd="0" destOrd="0" presId="urn:microsoft.com/office/officeart/2018/5/layout/IconCircleLabelList"/>
    <dgm:cxn modelId="{204FDEFF-F918-4BF7-A780-1552704302ED}" type="presParOf" srcId="{6ADAB4FF-93A5-4457-82E0-D7DA57A64AE0}" destId="{A1F7D419-E990-4773-A727-A4A6C20ADFB6}" srcOrd="1" destOrd="0" presId="urn:microsoft.com/office/officeart/2018/5/layout/IconCircleLabelList"/>
    <dgm:cxn modelId="{8AA844C6-9574-47CB-A511-0AD164FB037F}" type="presParOf" srcId="{6ADAB4FF-93A5-4457-82E0-D7DA57A64AE0}" destId="{25A7948F-7AF6-4FB2-9983-4216EBC21DDD}" srcOrd="2" destOrd="0" presId="urn:microsoft.com/office/officeart/2018/5/layout/IconCircleLabelList"/>
    <dgm:cxn modelId="{DB38A001-07B3-440D-8E20-6F97F4B9B147}" type="presParOf" srcId="{6ADAB4FF-93A5-4457-82E0-D7DA57A64AE0}" destId="{8A84BFCD-4544-4A89-A6F2-4AE60AFF4288}" srcOrd="3" destOrd="0" presId="urn:microsoft.com/office/officeart/2018/5/layout/IconCircleLabelList"/>
    <dgm:cxn modelId="{1526DB77-6BED-43F9-B7EA-4B46FFD2433C}" type="presParOf" srcId="{905BCE53-E659-4B17-96CB-8D00392CAD72}" destId="{EDA2F0DB-6C3B-44B5-BB14-A8043F6C2ACA}" srcOrd="1" destOrd="0" presId="urn:microsoft.com/office/officeart/2018/5/layout/IconCircleLabelList"/>
    <dgm:cxn modelId="{4FB3CFE6-F0CF-407A-9677-EDDD9A8B4861}" type="presParOf" srcId="{905BCE53-E659-4B17-96CB-8D00392CAD72}" destId="{FD21D07E-8F10-4FA8-B0A7-B9D7A09A603B}" srcOrd="2" destOrd="0" presId="urn:microsoft.com/office/officeart/2018/5/layout/IconCircleLabelList"/>
    <dgm:cxn modelId="{F132819D-37F6-4E2A-8E12-AFCD8778EDDC}" type="presParOf" srcId="{FD21D07E-8F10-4FA8-B0A7-B9D7A09A603B}" destId="{A582DE22-4830-4555-B5EE-02485C8A4D5D}" srcOrd="0" destOrd="0" presId="urn:microsoft.com/office/officeart/2018/5/layout/IconCircleLabelList"/>
    <dgm:cxn modelId="{C9F90373-E45C-4262-BAD7-E7A6A9382864}" type="presParOf" srcId="{FD21D07E-8F10-4FA8-B0A7-B9D7A09A603B}" destId="{49FC58FE-1C49-490F-BC7B-CCF2758C2D92}" srcOrd="1" destOrd="0" presId="urn:microsoft.com/office/officeart/2018/5/layout/IconCircleLabelList"/>
    <dgm:cxn modelId="{F8FEB58B-4B94-4EEB-921A-F7801997623D}" type="presParOf" srcId="{FD21D07E-8F10-4FA8-B0A7-B9D7A09A603B}" destId="{4DC5B01D-80ED-4AF2-95FD-A0AA3A28BC68}" srcOrd="2" destOrd="0" presId="urn:microsoft.com/office/officeart/2018/5/layout/IconCircleLabelList"/>
    <dgm:cxn modelId="{2D11D95D-5904-4965-AC63-E5F80DD46FFE}" type="presParOf" srcId="{FD21D07E-8F10-4FA8-B0A7-B9D7A09A603B}" destId="{5DC40BF5-24AA-42C0-9549-D1967A908629}" srcOrd="3" destOrd="0" presId="urn:microsoft.com/office/officeart/2018/5/layout/IconCircleLabelList"/>
    <dgm:cxn modelId="{E96D97D7-C049-462E-AD11-DEEB4C70918B}" type="presParOf" srcId="{905BCE53-E659-4B17-96CB-8D00392CAD72}" destId="{EEB1359A-1530-46E7-AD99-17E501499CE4}" srcOrd="3" destOrd="0" presId="urn:microsoft.com/office/officeart/2018/5/layout/IconCircleLabelList"/>
    <dgm:cxn modelId="{F6DBB600-C716-4830-806A-CF50DB0A0F28}" type="presParOf" srcId="{905BCE53-E659-4B17-96CB-8D00392CAD72}" destId="{E1F9851D-FA19-42C5-B2FE-04699DA33A1A}" srcOrd="4" destOrd="0" presId="urn:microsoft.com/office/officeart/2018/5/layout/IconCircleLabelList"/>
    <dgm:cxn modelId="{36BCA131-2643-48F7-A785-08A0D6DA242D}" type="presParOf" srcId="{E1F9851D-FA19-42C5-B2FE-04699DA33A1A}" destId="{DC6DB0E8-AE06-430D-914E-844E2E750DAD}" srcOrd="0" destOrd="0" presId="urn:microsoft.com/office/officeart/2018/5/layout/IconCircleLabelList"/>
    <dgm:cxn modelId="{03975870-284D-4AA5-944D-77B7925AD51A}" type="presParOf" srcId="{E1F9851D-FA19-42C5-B2FE-04699DA33A1A}" destId="{A61E9D49-131C-4EEC-B864-0C3245EB77F7}" srcOrd="1" destOrd="0" presId="urn:microsoft.com/office/officeart/2018/5/layout/IconCircleLabelList"/>
    <dgm:cxn modelId="{D9A1704C-3D6E-4103-B730-2AB1F1EF1321}" type="presParOf" srcId="{E1F9851D-FA19-42C5-B2FE-04699DA33A1A}" destId="{DE3CE091-010A-4C99-9AF4-4972D19C29E7}" srcOrd="2" destOrd="0" presId="urn:microsoft.com/office/officeart/2018/5/layout/IconCircleLabelList"/>
    <dgm:cxn modelId="{506F3679-1D83-420F-9E20-9DBE6A6E3181}" type="presParOf" srcId="{E1F9851D-FA19-42C5-B2FE-04699DA33A1A}" destId="{A444FDBD-E23A-412D-B912-50DEE467EB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3D903-DB02-4E2D-95B2-3A3C7E34EE0E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4B4D6F4-7045-4181-B2C9-4BF26F051DB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Source: Olist Brazilian E-Commerce Dataset (Kaggle)</a:t>
          </a:r>
        </a:p>
      </dgm:t>
    </dgm:pt>
    <dgm:pt modelId="{F03EA1F9-2A9C-4326-A6C1-B37B1F605C57}" type="parTrans" cxnId="{11688B4F-1CC4-49A0-96EC-AFFF0F7079EA}">
      <dgm:prSet/>
      <dgm:spPr/>
      <dgm:t>
        <a:bodyPr/>
        <a:lstStyle/>
        <a:p>
          <a:endParaRPr lang="en-US"/>
        </a:p>
      </dgm:t>
    </dgm:pt>
    <dgm:pt modelId="{490CEF9F-9D59-4AAB-87F1-FA2BCE4C40C0}" type="sibTrans" cxnId="{11688B4F-1CC4-49A0-96EC-AFFF0F7079EA}">
      <dgm:prSet/>
      <dgm:spPr/>
      <dgm:t>
        <a:bodyPr/>
        <a:lstStyle/>
        <a:p>
          <a:endParaRPr lang="en-US"/>
        </a:p>
      </dgm:t>
    </dgm:pt>
    <dgm:pt modelId="{D74F2461-36EE-49C8-9100-69747AD4B65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SQL: Combined data across orders, sellers, customers, and reviews</a:t>
          </a:r>
        </a:p>
      </dgm:t>
    </dgm:pt>
    <dgm:pt modelId="{1A4ABB81-9CD3-4181-BB5A-1733BE2C2F97}" type="parTrans" cxnId="{C4107741-AE55-4C3C-9FC5-E38ED3A13D57}">
      <dgm:prSet/>
      <dgm:spPr/>
      <dgm:t>
        <a:bodyPr/>
        <a:lstStyle/>
        <a:p>
          <a:endParaRPr lang="en-US"/>
        </a:p>
      </dgm:t>
    </dgm:pt>
    <dgm:pt modelId="{5E6D2A5D-5C36-4805-A8A2-9813E6C5204B}" type="sibTrans" cxnId="{C4107741-AE55-4C3C-9FC5-E38ED3A13D57}">
      <dgm:prSet/>
      <dgm:spPr/>
      <dgm:t>
        <a:bodyPr/>
        <a:lstStyle/>
        <a:p>
          <a:endParaRPr lang="en-US"/>
        </a:p>
      </dgm:t>
    </dgm:pt>
    <dgm:pt modelId="{57B1312A-5DA1-4CA4-A8F4-825C931407C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 Enrichments: Added order revenue, delivery timing, and seller tiering</a:t>
          </a:r>
        </a:p>
      </dgm:t>
    </dgm:pt>
    <dgm:pt modelId="{EEE11BC2-0ADC-4388-BB56-FBD1A3C87B86}" type="parTrans" cxnId="{4C458DEE-A3E4-4808-AE62-D3F9C9A0B828}">
      <dgm:prSet/>
      <dgm:spPr/>
      <dgm:t>
        <a:bodyPr/>
        <a:lstStyle/>
        <a:p>
          <a:endParaRPr lang="en-US"/>
        </a:p>
      </dgm:t>
    </dgm:pt>
    <dgm:pt modelId="{07246AE0-86F3-4184-B25F-7B36535D0A62}" type="sibTrans" cxnId="{4C458DEE-A3E4-4808-AE62-D3F9C9A0B828}">
      <dgm:prSet/>
      <dgm:spPr/>
      <dgm:t>
        <a:bodyPr/>
        <a:lstStyle/>
        <a:p>
          <a:endParaRPr lang="en-US"/>
        </a:p>
      </dgm:t>
    </dgm:pt>
    <dgm:pt modelId="{4981BFFF-2AF0-444A-9C95-02031E2EA01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Python: Cleaned data and created new fields for analysis</a:t>
          </a:r>
        </a:p>
      </dgm:t>
    </dgm:pt>
    <dgm:pt modelId="{DB88223A-349E-4E7B-90F6-18C28AF8F389}" type="parTrans" cxnId="{6AA45E09-ECD6-4B37-9BE1-5AB1C1F1632D}">
      <dgm:prSet/>
      <dgm:spPr/>
      <dgm:t>
        <a:bodyPr/>
        <a:lstStyle/>
        <a:p>
          <a:endParaRPr lang="en-US"/>
        </a:p>
      </dgm:t>
    </dgm:pt>
    <dgm:pt modelId="{BD3D71E7-E6CB-4BF8-A1A3-18929D0DBD0A}" type="sibTrans" cxnId="{6AA45E09-ECD6-4B37-9BE1-5AB1C1F1632D}">
      <dgm:prSet/>
      <dgm:spPr/>
      <dgm:t>
        <a:bodyPr/>
        <a:lstStyle/>
        <a:p>
          <a:endParaRPr lang="en-US"/>
        </a:p>
      </dgm:t>
    </dgm:pt>
    <dgm:pt modelId="{930D1096-9AA7-7149-94FB-6D918CCE27D6}" type="pres">
      <dgm:prSet presAssocID="{7613D903-DB02-4E2D-95B2-3A3C7E34EE0E}" presName="matrix" presStyleCnt="0">
        <dgm:presLayoutVars>
          <dgm:chMax val="1"/>
          <dgm:dir/>
          <dgm:resizeHandles val="exact"/>
        </dgm:presLayoutVars>
      </dgm:prSet>
      <dgm:spPr/>
    </dgm:pt>
    <dgm:pt modelId="{1873A646-22BC-EA43-9912-04B49A789BA8}" type="pres">
      <dgm:prSet presAssocID="{7613D903-DB02-4E2D-95B2-3A3C7E34EE0E}" presName="diamond" presStyleLbl="bgShp" presStyleIdx="0" presStyleCnt="1"/>
      <dgm:spPr/>
    </dgm:pt>
    <dgm:pt modelId="{69028899-64AD-D347-A476-54CD08D5F928}" type="pres">
      <dgm:prSet presAssocID="{7613D903-DB02-4E2D-95B2-3A3C7E34EE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C4ADF3-F160-DF40-A860-856BEC384978}" type="pres">
      <dgm:prSet presAssocID="{7613D903-DB02-4E2D-95B2-3A3C7E34EE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2357AF-BC40-C24A-9B32-4EB0D219D71D}" type="pres">
      <dgm:prSet presAssocID="{7613D903-DB02-4E2D-95B2-3A3C7E34EE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40CAE5-4F45-7144-A6D1-58E0BB5234B7}" type="pres">
      <dgm:prSet presAssocID="{7613D903-DB02-4E2D-95B2-3A3C7E34EE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B29504-FC24-5749-88DB-B954FF4B4F5B}" type="presOf" srcId="{D74F2461-36EE-49C8-9100-69747AD4B657}" destId="{8AC4ADF3-F160-DF40-A860-856BEC384978}" srcOrd="0" destOrd="0" presId="urn:microsoft.com/office/officeart/2005/8/layout/matrix3"/>
    <dgm:cxn modelId="{6AA45E09-ECD6-4B37-9BE1-5AB1C1F1632D}" srcId="{7613D903-DB02-4E2D-95B2-3A3C7E34EE0E}" destId="{4981BFFF-2AF0-444A-9C95-02031E2EA012}" srcOrd="3" destOrd="0" parTransId="{DB88223A-349E-4E7B-90F6-18C28AF8F389}" sibTransId="{BD3D71E7-E6CB-4BF8-A1A3-18929D0DBD0A}"/>
    <dgm:cxn modelId="{F49FD509-1A12-7146-844F-E1C1E613BFD4}" type="presOf" srcId="{57B1312A-5DA1-4CA4-A8F4-825C931407CD}" destId="{BD2357AF-BC40-C24A-9B32-4EB0D219D71D}" srcOrd="0" destOrd="0" presId="urn:microsoft.com/office/officeart/2005/8/layout/matrix3"/>
    <dgm:cxn modelId="{E1D6B52A-ACF6-C245-BCE7-4CACB9FFE8BB}" type="presOf" srcId="{7613D903-DB02-4E2D-95B2-3A3C7E34EE0E}" destId="{930D1096-9AA7-7149-94FB-6D918CCE27D6}" srcOrd="0" destOrd="0" presId="urn:microsoft.com/office/officeart/2005/8/layout/matrix3"/>
    <dgm:cxn modelId="{C4107741-AE55-4C3C-9FC5-E38ED3A13D57}" srcId="{7613D903-DB02-4E2D-95B2-3A3C7E34EE0E}" destId="{D74F2461-36EE-49C8-9100-69747AD4B657}" srcOrd="1" destOrd="0" parTransId="{1A4ABB81-9CD3-4181-BB5A-1733BE2C2F97}" sibTransId="{5E6D2A5D-5C36-4805-A8A2-9813E6C5204B}"/>
    <dgm:cxn modelId="{11688B4F-1CC4-49A0-96EC-AFFF0F7079EA}" srcId="{7613D903-DB02-4E2D-95B2-3A3C7E34EE0E}" destId="{44B4D6F4-7045-4181-B2C9-4BF26F051DB9}" srcOrd="0" destOrd="0" parTransId="{F03EA1F9-2A9C-4326-A6C1-B37B1F605C57}" sibTransId="{490CEF9F-9D59-4AAB-87F1-FA2BCE4C40C0}"/>
    <dgm:cxn modelId="{CB863F52-FA85-BE45-B0F5-B6B3334827DA}" type="presOf" srcId="{4981BFFF-2AF0-444A-9C95-02031E2EA012}" destId="{D540CAE5-4F45-7144-A6D1-58E0BB5234B7}" srcOrd="0" destOrd="0" presId="urn:microsoft.com/office/officeart/2005/8/layout/matrix3"/>
    <dgm:cxn modelId="{78EC2A92-6700-BC45-8EEC-44CD4C0EEE3B}" type="presOf" srcId="{44B4D6F4-7045-4181-B2C9-4BF26F051DB9}" destId="{69028899-64AD-D347-A476-54CD08D5F928}" srcOrd="0" destOrd="0" presId="urn:microsoft.com/office/officeart/2005/8/layout/matrix3"/>
    <dgm:cxn modelId="{4C458DEE-A3E4-4808-AE62-D3F9C9A0B828}" srcId="{7613D903-DB02-4E2D-95B2-3A3C7E34EE0E}" destId="{57B1312A-5DA1-4CA4-A8F4-825C931407CD}" srcOrd="2" destOrd="0" parTransId="{EEE11BC2-0ADC-4388-BB56-FBD1A3C87B86}" sibTransId="{07246AE0-86F3-4184-B25F-7B36535D0A62}"/>
    <dgm:cxn modelId="{B2588542-9FA6-9A45-8759-0529C962F352}" type="presParOf" srcId="{930D1096-9AA7-7149-94FB-6D918CCE27D6}" destId="{1873A646-22BC-EA43-9912-04B49A789BA8}" srcOrd="0" destOrd="0" presId="urn:microsoft.com/office/officeart/2005/8/layout/matrix3"/>
    <dgm:cxn modelId="{9CA738AD-0CEC-854C-B514-81F098E9C9D6}" type="presParOf" srcId="{930D1096-9AA7-7149-94FB-6D918CCE27D6}" destId="{69028899-64AD-D347-A476-54CD08D5F928}" srcOrd="1" destOrd="0" presId="urn:microsoft.com/office/officeart/2005/8/layout/matrix3"/>
    <dgm:cxn modelId="{79C543FB-97CB-7049-B305-D56EB2C352DE}" type="presParOf" srcId="{930D1096-9AA7-7149-94FB-6D918CCE27D6}" destId="{8AC4ADF3-F160-DF40-A860-856BEC384978}" srcOrd="2" destOrd="0" presId="urn:microsoft.com/office/officeart/2005/8/layout/matrix3"/>
    <dgm:cxn modelId="{79763C53-0DF0-E242-B189-14138B1973D1}" type="presParOf" srcId="{930D1096-9AA7-7149-94FB-6D918CCE27D6}" destId="{BD2357AF-BC40-C24A-9B32-4EB0D219D71D}" srcOrd="3" destOrd="0" presId="urn:microsoft.com/office/officeart/2005/8/layout/matrix3"/>
    <dgm:cxn modelId="{01F5D074-5B1C-8B4F-B3FB-2CE6CA15A57F}" type="presParOf" srcId="{930D1096-9AA7-7149-94FB-6D918CCE27D6}" destId="{D540CAE5-4F45-7144-A6D1-58E0BB5234B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92E8B-8D28-4F77-8404-48BFE8A04E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9BAE71D3-5343-460A-B452-301529D7EC5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📉 </a:t>
          </a:r>
          <a:r>
            <a:rPr lang="en-US" b="1" dirty="0"/>
            <a:t>Fulfillment Lag During Growth</a:t>
          </a:r>
          <a:r>
            <a:rPr lang="en-US" dirty="0"/>
            <a:t>: From </a:t>
          </a:r>
          <a:r>
            <a:rPr lang="en-US" b="1" dirty="0"/>
            <a:t>Nov 2017 to Mar 2018</a:t>
          </a:r>
          <a:r>
            <a:rPr lang="en-US" dirty="0"/>
            <a:t>, on-time delivery rates dropped as monthly revenue surged, suggesting capacity constraints.</a:t>
          </a:r>
        </a:p>
      </dgm:t>
    </dgm:pt>
    <dgm:pt modelId="{1ABCF730-42ED-467B-9CA6-825738158220}" type="parTrans" cxnId="{59F771C7-D20B-4B59-9B70-60A14A014546}">
      <dgm:prSet/>
      <dgm:spPr/>
      <dgm:t>
        <a:bodyPr/>
        <a:lstStyle/>
        <a:p>
          <a:endParaRPr lang="en-US"/>
        </a:p>
      </dgm:t>
    </dgm:pt>
    <dgm:pt modelId="{3473D553-6E82-4DD3-BE70-AC754B1001B9}" type="sibTrans" cxnId="{59F771C7-D20B-4B59-9B70-60A14A014546}">
      <dgm:prSet/>
      <dgm:spPr/>
      <dgm:t>
        <a:bodyPr/>
        <a:lstStyle/>
        <a:p>
          <a:endParaRPr lang="en-US"/>
        </a:p>
      </dgm:t>
    </dgm:pt>
    <dgm:pt modelId="{360453AE-5C82-4184-B012-6719A07B1E7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🛠️ </a:t>
          </a:r>
          <a:r>
            <a:rPr lang="en-US" b="1" dirty="0"/>
            <a:t>Operational Recovery</a:t>
          </a:r>
          <a:r>
            <a:rPr lang="en-US" dirty="0"/>
            <a:t>: By </a:t>
          </a:r>
          <a:r>
            <a:rPr lang="en-US" b="1" dirty="0"/>
            <a:t>Apr 2018</a:t>
          </a:r>
          <a:r>
            <a:rPr lang="en-US" dirty="0"/>
            <a:t>, Olist recovered fulfillment performance while sustaining growth.</a:t>
          </a:r>
        </a:p>
      </dgm:t>
    </dgm:pt>
    <dgm:pt modelId="{53D0C48E-99FA-4641-8C96-85892C7548F2}" type="parTrans" cxnId="{1C340293-ECC4-4544-BA8A-1D413A640377}">
      <dgm:prSet/>
      <dgm:spPr/>
      <dgm:t>
        <a:bodyPr/>
        <a:lstStyle/>
        <a:p>
          <a:endParaRPr lang="en-US"/>
        </a:p>
      </dgm:t>
    </dgm:pt>
    <dgm:pt modelId="{BB3A6B7B-2C8C-4C30-B5C1-AF98462415BA}" type="sibTrans" cxnId="{1C340293-ECC4-4544-BA8A-1D413A640377}">
      <dgm:prSet/>
      <dgm:spPr/>
      <dgm:t>
        <a:bodyPr/>
        <a:lstStyle/>
        <a:p>
          <a:endParaRPr lang="en-US"/>
        </a:p>
      </dgm:t>
    </dgm:pt>
    <dgm:pt modelId="{8ADA3C1C-363B-4555-BC1E-2F5D7ECCB049}">
      <dgm:prSet/>
      <dgm:spPr/>
      <dgm:t>
        <a:bodyPr/>
        <a:lstStyle/>
        <a:p>
          <a:r>
            <a:rPr lang="en-US" dirty="0"/>
            <a:t>🏆 </a:t>
          </a:r>
          <a:r>
            <a:rPr lang="en-US" b="1" dirty="0"/>
            <a:t>Seller Concentration</a:t>
          </a:r>
          <a:r>
            <a:rPr lang="en-US" dirty="0"/>
            <a:t>: 17.9% of sellers generate 80% of revenue, roughly confirming the Pareto Principle.</a:t>
          </a:r>
        </a:p>
      </dgm:t>
    </dgm:pt>
    <dgm:pt modelId="{B6F70AA6-56EA-4FFC-B41E-1A29F0224ECB}" type="parTrans" cxnId="{287F0BCC-E856-452A-AAF1-68449C34E810}">
      <dgm:prSet/>
      <dgm:spPr/>
      <dgm:t>
        <a:bodyPr/>
        <a:lstStyle/>
        <a:p>
          <a:endParaRPr lang="en-US"/>
        </a:p>
      </dgm:t>
    </dgm:pt>
    <dgm:pt modelId="{311B0409-4DC4-4C01-8A61-EDEFEB662BD0}" type="sibTrans" cxnId="{287F0BCC-E856-452A-AAF1-68449C34E810}">
      <dgm:prSet/>
      <dgm:spPr/>
      <dgm:t>
        <a:bodyPr/>
        <a:lstStyle/>
        <a:p>
          <a:endParaRPr lang="en-US"/>
        </a:p>
      </dgm:t>
    </dgm:pt>
    <dgm:pt modelId="{AC3A1164-9516-46DC-86CD-5BBE55BD552F}">
      <dgm:prSet/>
      <dgm:spPr/>
      <dgm:t>
        <a:bodyPr/>
        <a:lstStyle/>
        <a:p>
          <a:r>
            <a:rPr lang="en-US"/>
            <a:t>🚩 </a:t>
          </a:r>
          <a:r>
            <a:rPr lang="en-US" b="1"/>
            <a:t>High-Value Orders More Likely Delayed</a:t>
          </a:r>
          <a:r>
            <a:rPr lang="en-US"/>
            <a:t>: Anomaly detection flagged that large orders were disproportionately affected by fulfillment delays.</a:t>
          </a:r>
        </a:p>
      </dgm:t>
    </dgm:pt>
    <dgm:pt modelId="{C58875AA-6E94-41FB-B605-6C24B2330B73}" type="parTrans" cxnId="{60F11DCB-DDD2-4EE4-824E-CF0D4A830959}">
      <dgm:prSet/>
      <dgm:spPr/>
      <dgm:t>
        <a:bodyPr/>
        <a:lstStyle/>
        <a:p>
          <a:endParaRPr lang="en-US"/>
        </a:p>
      </dgm:t>
    </dgm:pt>
    <dgm:pt modelId="{E6811BDE-23E9-4AEC-8CB4-280574878FBE}" type="sibTrans" cxnId="{60F11DCB-DDD2-4EE4-824E-CF0D4A830959}">
      <dgm:prSet/>
      <dgm:spPr/>
      <dgm:t>
        <a:bodyPr/>
        <a:lstStyle/>
        <a:p>
          <a:endParaRPr lang="en-US"/>
        </a:p>
      </dgm:t>
    </dgm:pt>
    <dgm:pt modelId="{937A1859-180D-46BC-99C3-93A73E89ADD8}">
      <dgm:prSet/>
      <dgm:spPr/>
      <dgm:t>
        <a:bodyPr/>
        <a:lstStyle/>
        <a:p>
          <a:r>
            <a:rPr lang="en-US" dirty="0"/>
            <a:t>📦 </a:t>
          </a:r>
          <a:r>
            <a:rPr lang="en-US" b="1" dirty="0"/>
            <a:t>Late Deliveries Hurt Satisfaction</a:t>
          </a:r>
          <a:r>
            <a:rPr lang="en-US" dirty="0"/>
            <a:t>: On-time orders averaged a 4.29 review score, while severely delayed ones dropped to 1.73 — quantifying the fulfillment–CX connection.</a:t>
          </a:r>
        </a:p>
      </dgm:t>
    </dgm:pt>
    <dgm:pt modelId="{2BEB3294-CD8A-411F-B886-C34A0F32E54C}" type="parTrans" cxnId="{8C8C1286-224F-4EDB-A82C-8BE1C8E75C6D}">
      <dgm:prSet/>
      <dgm:spPr/>
      <dgm:t>
        <a:bodyPr/>
        <a:lstStyle/>
        <a:p>
          <a:endParaRPr lang="en-US"/>
        </a:p>
      </dgm:t>
    </dgm:pt>
    <dgm:pt modelId="{0A4E140C-6454-45C4-A6F2-0570ECEA77CE}" type="sibTrans" cxnId="{8C8C1286-224F-4EDB-A82C-8BE1C8E75C6D}">
      <dgm:prSet/>
      <dgm:spPr/>
      <dgm:t>
        <a:bodyPr/>
        <a:lstStyle/>
        <a:p>
          <a:endParaRPr lang="en-US"/>
        </a:p>
      </dgm:t>
    </dgm:pt>
    <dgm:pt modelId="{98A940A3-58B2-40D7-A1D9-3843A10E0FB1}" type="pres">
      <dgm:prSet presAssocID="{87992E8B-8D28-4F77-8404-48BFE8A04EBB}" presName="root" presStyleCnt="0">
        <dgm:presLayoutVars>
          <dgm:dir/>
          <dgm:resizeHandles val="exact"/>
        </dgm:presLayoutVars>
      </dgm:prSet>
      <dgm:spPr/>
    </dgm:pt>
    <dgm:pt modelId="{5211FF4C-F8A3-4939-A892-064CED646038}" type="pres">
      <dgm:prSet presAssocID="{9BAE71D3-5343-460A-B452-301529D7EC57}" presName="compNode" presStyleCnt="0"/>
      <dgm:spPr/>
    </dgm:pt>
    <dgm:pt modelId="{CB29D1CF-D085-493E-B7A9-5E7A4BD47661}" type="pres">
      <dgm:prSet presAssocID="{9BAE71D3-5343-460A-B452-301529D7EC57}" presName="bgRect" presStyleLbl="bgShp" presStyleIdx="0" presStyleCnt="5"/>
      <dgm:spPr>
        <a:solidFill>
          <a:schemeClr val="accent3">
            <a:lumMod val="75000"/>
          </a:schemeClr>
        </a:solidFill>
      </dgm:spPr>
    </dgm:pt>
    <dgm:pt modelId="{2658A4AC-85C1-4684-BEAA-8C93B900DF37}" type="pres">
      <dgm:prSet presAssocID="{9BAE71D3-5343-460A-B452-301529D7EC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791B00E-939B-4953-9B25-225B48EFC870}" type="pres">
      <dgm:prSet presAssocID="{9BAE71D3-5343-460A-B452-301529D7EC57}" presName="spaceRect" presStyleCnt="0"/>
      <dgm:spPr/>
    </dgm:pt>
    <dgm:pt modelId="{8051EF55-6B58-4174-852B-865950D5EAF2}" type="pres">
      <dgm:prSet presAssocID="{9BAE71D3-5343-460A-B452-301529D7EC57}" presName="parTx" presStyleLbl="revTx" presStyleIdx="0" presStyleCnt="5">
        <dgm:presLayoutVars>
          <dgm:chMax val="0"/>
          <dgm:chPref val="0"/>
        </dgm:presLayoutVars>
      </dgm:prSet>
      <dgm:spPr/>
    </dgm:pt>
    <dgm:pt modelId="{A36E04E4-F2B6-4B61-9097-06E2BBA2668C}" type="pres">
      <dgm:prSet presAssocID="{3473D553-6E82-4DD3-BE70-AC754B1001B9}" presName="sibTrans" presStyleCnt="0"/>
      <dgm:spPr/>
    </dgm:pt>
    <dgm:pt modelId="{F1E5CBA3-9125-42CC-BDE4-02867BBE34DF}" type="pres">
      <dgm:prSet presAssocID="{360453AE-5C82-4184-B012-6719A07B1E71}" presName="compNode" presStyleCnt="0"/>
      <dgm:spPr/>
    </dgm:pt>
    <dgm:pt modelId="{2D8FF069-845E-4CBE-B6F0-F94248665FAE}" type="pres">
      <dgm:prSet presAssocID="{360453AE-5C82-4184-B012-6719A07B1E71}" presName="bgRect" presStyleLbl="bgShp" presStyleIdx="1" presStyleCnt="5"/>
      <dgm:spPr>
        <a:solidFill>
          <a:schemeClr val="accent3">
            <a:lumMod val="75000"/>
          </a:schemeClr>
        </a:solidFill>
      </dgm:spPr>
    </dgm:pt>
    <dgm:pt modelId="{09A4EFC7-7ACF-4B14-9F7C-378682EF52F4}" type="pres">
      <dgm:prSet presAssocID="{360453AE-5C82-4184-B012-6719A07B1E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5F0315A1-EE68-42AE-AA73-5B74E00F2279}" type="pres">
      <dgm:prSet presAssocID="{360453AE-5C82-4184-B012-6719A07B1E71}" presName="spaceRect" presStyleCnt="0"/>
      <dgm:spPr/>
    </dgm:pt>
    <dgm:pt modelId="{2671DE85-EF78-4779-819B-21A0EE838FF9}" type="pres">
      <dgm:prSet presAssocID="{360453AE-5C82-4184-B012-6719A07B1E71}" presName="parTx" presStyleLbl="revTx" presStyleIdx="1" presStyleCnt="5">
        <dgm:presLayoutVars>
          <dgm:chMax val="0"/>
          <dgm:chPref val="0"/>
        </dgm:presLayoutVars>
      </dgm:prSet>
      <dgm:spPr/>
    </dgm:pt>
    <dgm:pt modelId="{380B354A-00C0-4320-BDE2-6FD88CDCEA04}" type="pres">
      <dgm:prSet presAssocID="{BB3A6B7B-2C8C-4C30-B5C1-AF98462415BA}" presName="sibTrans" presStyleCnt="0"/>
      <dgm:spPr/>
    </dgm:pt>
    <dgm:pt modelId="{AFBEA44D-DBA0-488E-9A95-52BC14D13E5D}" type="pres">
      <dgm:prSet presAssocID="{8ADA3C1C-363B-4555-BC1E-2F5D7ECCB049}" presName="compNode" presStyleCnt="0"/>
      <dgm:spPr/>
    </dgm:pt>
    <dgm:pt modelId="{C7310160-FDB0-4971-B796-BEC203E879D5}" type="pres">
      <dgm:prSet presAssocID="{8ADA3C1C-363B-4555-BC1E-2F5D7ECCB049}" presName="bgRect" presStyleLbl="bgShp" presStyleIdx="2" presStyleCnt="5"/>
      <dgm:spPr>
        <a:solidFill>
          <a:schemeClr val="accent3">
            <a:lumMod val="75000"/>
          </a:schemeClr>
        </a:solidFill>
      </dgm:spPr>
    </dgm:pt>
    <dgm:pt modelId="{A2C78AE5-FD75-4F53-B567-C52DAA28DA2E}" type="pres">
      <dgm:prSet presAssocID="{8ADA3C1C-363B-4555-BC1E-2F5D7ECCB0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0E01EF77-90F9-4F6A-AEAA-2C2182AAB71A}" type="pres">
      <dgm:prSet presAssocID="{8ADA3C1C-363B-4555-BC1E-2F5D7ECCB049}" presName="spaceRect" presStyleCnt="0"/>
      <dgm:spPr/>
    </dgm:pt>
    <dgm:pt modelId="{8CA42290-23FC-43AD-A73A-0A7598A5870B}" type="pres">
      <dgm:prSet presAssocID="{8ADA3C1C-363B-4555-BC1E-2F5D7ECCB049}" presName="parTx" presStyleLbl="revTx" presStyleIdx="2" presStyleCnt="5">
        <dgm:presLayoutVars>
          <dgm:chMax val="0"/>
          <dgm:chPref val="0"/>
        </dgm:presLayoutVars>
      </dgm:prSet>
      <dgm:spPr/>
    </dgm:pt>
    <dgm:pt modelId="{BC4ECDF2-E705-4E8C-9E43-B00C28C21BF7}" type="pres">
      <dgm:prSet presAssocID="{311B0409-4DC4-4C01-8A61-EDEFEB662BD0}" presName="sibTrans" presStyleCnt="0"/>
      <dgm:spPr/>
    </dgm:pt>
    <dgm:pt modelId="{7276C963-0B2C-4638-8CC6-740A3C8ADEBB}" type="pres">
      <dgm:prSet presAssocID="{AC3A1164-9516-46DC-86CD-5BBE55BD552F}" presName="compNode" presStyleCnt="0"/>
      <dgm:spPr/>
    </dgm:pt>
    <dgm:pt modelId="{7D24F67B-341F-4B83-A76E-4331B17B7722}" type="pres">
      <dgm:prSet presAssocID="{AC3A1164-9516-46DC-86CD-5BBE55BD552F}" presName="bgRect" presStyleLbl="bgShp" presStyleIdx="3" presStyleCnt="5"/>
      <dgm:spPr>
        <a:solidFill>
          <a:schemeClr val="accent3">
            <a:lumMod val="75000"/>
          </a:schemeClr>
        </a:solidFill>
      </dgm:spPr>
    </dgm:pt>
    <dgm:pt modelId="{36D6CF18-6087-470A-A1D4-D9A771A44A48}" type="pres">
      <dgm:prSet presAssocID="{AC3A1164-9516-46DC-86CD-5BBE55BD55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6C25F38-29B7-44E5-A5BA-8A2280622F33}" type="pres">
      <dgm:prSet presAssocID="{AC3A1164-9516-46DC-86CD-5BBE55BD552F}" presName="spaceRect" presStyleCnt="0"/>
      <dgm:spPr/>
    </dgm:pt>
    <dgm:pt modelId="{86E62570-97CE-4C6C-89D6-D2632FBC1947}" type="pres">
      <dgm:prSet presAssocID="{AC3A1164-9516-46DC-86CD-5BBE55BD552F}" presName="parTx" presStyleLbl="revTx" presStyleIdx="3" presStyleCnt="5">
        <dgm:presLayoutVars>
          <dgm:chMax val="0"/>
          <dgm:chPref val="0"/>
        </dgm:presLayoutVars>
      </dgm:prSet>
      <dgm:spPr/>
    </dgm:pt>
    <dgm:pt modelId="{F1DA7954-3E35-42B4-858D-40B766CBBD75}" type="pres">
      <dgm:prSet presAssocID="{E6811BDE-23E9-4AEC-8CB4-280574878FBE}" presName="sibTrans" presStyleCnt="0"/>
      <dgm:spPr/>
    </dgm:pt>
    <dgm:pt modelId="{DEEA2D33-0D1C-4820-9245-A67305DF78A3}" type="pres">
      <dgm:prSet presAssocID="{937A1859-180D-46BC-99C3-93A73E89ADD8}" presName="compNode" presStyleCnt="0"/>
      <dgm:spPr/>
    </dgm:pt>
    <dgm:pt modelId="{C27E4CC1-A5D8-470A-9975-0111844BF1DA}" type="pres">
      <dgm:prSet presAssocID="{937A1859-180D-46BC-99C3-93A73E89ADD8}" presName="bgRect" presStyleLbl="bgShp" presStyleIdx="4" presStyleCnt="5"/>
      <dgm:spPr>
        <a:solidFill>
          <a:schemeClr val="accent3">
            <a:lumMod val="75000"/>
          </a:schemeClr>
        </a:solidFill>
      </dgm:spPr>
    </dgm:pt>
    <dgm:pt modelId="{7515875E-2646-4582-AD61-13479A2BEA4B}" type="pres">
      <dgm:prSet presAssocID="{937A1859-180D-46BC-99C3-93A73E89AD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F5A08CF-8A5C-4627-8425-56FC37BB52A0}" type="pres">
      <dgm:prSet presAssocID="{937A1859-180D-46BC-99C3-93A73E89ADD8}" presName="spaceRect" presStyleCnt="0"/>
      <dgm:spPr/>
    </dgm:pt>
    <dgm:pt modelId="{2E612C72-7DA4-435E-B6BF-FFC61BF0213A}" type="pres">
      <dgm:prSet presAssocID="{937A1859-180D-46BC-99C3-93A73E89AD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B21B06-BBCB-4556-97C4-88CF83B9AA33}" type="presOf" srcId="{9BAE71D3-5343-460A-B452-301529D7EC57}" destId="{8051EF55-6B58-4174-852B-865950D5EAF2}" srcOrd="0" destOrd="0" presId="urn:microsoft.com/office/officeart/2018/2/layout/IconVerticalSolidList"/>
    <dgm:cxn modelId="{1D878110-B688-4FD8-B17A-7D60ECBE495B}" type="presOf" srcId="{AC3A1164-9516-46DC-86CD-5BBE55BD552F}" destId="{86E62570-97CE-4C6C-89D6-D2632FBC1947}" srcOrd="0" destOrd="0" presId="urn:microsoft.com/office/officeart/2018/2/layout/IconVerticalSolidList"/>
    <dgm:cxn modelId="{38F53727-8959-417F-A856-EBDE17AEB081}" type="presOf" srcId="{8ADA3C1C-363B-4555-BC1E-2F5D7ECCB049}" destId="{8CA42290-23FC-43AD-A73A-0A7598A5870B}" srcOrd="0" destOrd="0" presId="urn:microsoft.com/office/officeart/2018/2/layout/IconVerticalSolidList"/>
    <dgm:cxn modelId="{C181FF72-030F-47D1-B673-38024A7FEFA9}" type="presOf" srcId="{360453AE-5C82-4184-B012-6719A07B1E71}" destId="{2671DE85-EF78-4779-819B-21A0EE838FF9}" srcOrd="0" destOrd="0" presId="urn:microsoft.com/office/officeart/2018/2/layout/IconVerticalSolidList"/>
    <dgm:cxn modelId="{297B8A77-812B-448B-A850-E2D521BAC4AE}" type="presOf" srcId="{87992E8B-8D28-4F77-8404-48BFE8A04EBB}" destId="{98A940A3-58B2-40D7-A1D9-3843A10E0FB1}" srcOrd="0" destOrd="0" presId="urn:microsoft.com/office/officeart/2018/2/layout/IconVerticalSolidList"/>
    <dgm:cxn modelId="{8C8C1286-224F-4EDB-A82C-8BE1C8E75C6D}" srcId="{87992E8B-8D28-4F77-8404-48BFE8A04EBB}" destId="{937A1859-180D-46BC-99C3-93A73E89ADD8}" srcOrd="4" destOrd="0" parTransId="{2BEB3294-CD8A-411F-B886-C34A0F32E54C}" sibTransId="{0A4E140C-6454-45C4-A6F2-0570ECEA77CE}"/>
    <dgm:cxn modelId="{1C340293-ECC4-4544-BA8A-1D413A640377}" srcId="{87992E8B-8D28-4F77-8404-48BFE8A04EBB}" destId="{360453AE-5C82-4184-B012-6719A07B1E71}" srcOrd="1" destOrd="0" parTransId="{53D0C48E-99FA-4641-8C96-85892C7548F2}" sibTransId="{BB3A6B7B-2C8C-4C30-B5C1-AF98462415BA}"/>
    <dgm:cxn modelId="{59F771C7-D20B-4B59-9B70-60A14A014546}" srcId="{87992E8B-8D28-4F77-8404-48BFE8A04EBB}" destId="{9BAE71D3-5343-460A-B452-301529D7EC57}" srcOrd="0" destOrd="0" parTransId="{1ABCF730-42ED-467B-9CA6-825738158220}" sibTransId="{3473D553-6E82-4DD3-BE70-AC754B1001B9}"/>
    <dgm:cxn modelId="{60F11DCB-DDD2-4EE4-824E-CF0D4A830959}" srcId="{87992E8B-8D28-4F77-8404-48BFE8A04EBB}" destId="{AC3A1164-9516-46DC-86CD-5BBE55BD552F}" srcOrd="3" destOrd="0" parTransId="{C58875AA-6E94-41FB-B605-6C24B2330B73}" sibTransId="{E6811BDE-23E9-4AEC-8CB4-280574878FBE}"/>
    <dgm:cxn modelId="{287F0BCC-E856-452A-AAF1-68449C34E810}" srcId="{87992E8B-8D28-4F77-8404-48BFE8A04EBB}" destId="{8ADA3C1C-363B-4555-BC1E-2F5D7ECCB049}" srcOrd="2" destOrd="0" parTransId="{B6F70AA6-56EA-4FFC-B41E-1A29F0224ECB}" sibTransId="{311B0409-4DC4-4C01-8A61-EDEFEB662BD0}"/>
    <dgm:cxn modelId="{4BEDA7D9-3DD3-4791-9EDE-D7A570774344}" type="presOf" srcId="{937A1859-180D-46BC-99C3-93A73E89ADD8}" destId="{2E612C72-7DA4-435E-B6BF-FFC61BF0213A}" srcOrd="0" destOrd="0" presId="urn:microsoft.com/office/officeart/2018/2/layout/IconVerticalSolidList"/>
    <dgm:cxn modelId="{01C7638F-FD23-4FCC-A42E-E237CF23E4BD}" type="presParOf" srcId="{98A940A3-58B2-40D7-A1D9-3843A10E0FB1}" destId="{5211FF4C-F8A3-4939-A892-064CED646038}" srcOrd="0" destOrd="0" presId="urn:microsoft.com/office/officeart/2018/2/layout/IconVerticalSolidList"/>
    <dgm:cxn modelId="{BF926966-541E-4377-9AF2-DE9E15D09FA6}" type="presParOf" srcId="{5211FF4C-F8A3-4939-A892-064CED646038}" destId="{CB29D1CF-D085-493E-B7A9-5E7A4BD47661}" srcOrd="0" destOrd="0" presId="urn:microsoft.com/office/officeart/2018/2/layout/IconVerticalSolidList"/>
    <dgm:cxn modelId="{1895F2A2-1475-490B-B54D-0B8B1BC18E4A}" type="presParOf" srcId="{5211FF4C-F8A3-4939-A892-064CED646038}" destId="{2658A4AC-85C1-4684-BEAA-8C93B900DF37}" srcOrd="1" destOrd="0" presId="urn:microsoft.com/office/officeart/2018/2/layout/IconVerticalSolidList"/>
    <dgm:cxn modelId="{F5B7288F-2E80-4B3A-BAFF-7F43E591EB0C}" type="presParOf" srcId="{5211FF4C-F8A3-4939-A892-064CED646038}" destId="{3791B00E-939B-4953-9B25-225B48EFC870}" srcOrd="2" destOrd="0" presId="urn:microsoft.com/office/officeart/2018/2/layout/IconVerticalSolidList"/>
    <dgm:cxn modelId="{938D0FF6-0FC3-4BDC-8E8A-D8911C6AAC7E}" type="presParOf" srcId="{5211FF4C-F8A3-4939-A892-064CED646038}" destId="{8051EF55-6B58-4174-852B-865950D5EAF2}" srcOrd="3" destOrd="0" presId="urn:microsoft.com/office/officeart/2018/2/layout/IconVerticalSolidList"/>
    <dgm:cxn modelId="{F8B543CF-C2CD-4471-8B7A-E1638A9580C8}" type="presParOf" srcId="{98A940A3-58B2-40D7-A1D9-3843A10E0FB1}" destId="{A36E04E4-F2B6-4B61-9097-06E2BBA2668C}" srcOrd="1" destOrd="0" presId="urn:microsoft.com/office/officeart/2018/2/layout/IconVerticalSolidList"/>
    <dgm:cxn modelId="{58D54B1E-41A5-48D8-AE77-EB21A53E6A09}" type="presParOf" srcId="{98A940A3-58B2-40D7-A1D9-3843A10E0FB1}" destId="{F1E5CBA3-9125-42CC-BDE4-02867BBE34DF}" srcOrd="2" destOrd="0" presId="urn:microsoft.com/office/officeart/2018/2/layout/IconVerticalSolidList"/>
    <dgm:cxn modelId="{B7CC66C0-7586-49DF-A993-910E38CFE24A}" type="presParOf" srcId="{F1E5CBA3-9125-42CC-BDE4-02867BBE34DF}" destId="{2D8FF069-845E-4CBE-B6F0-F94248665FAE}" srcOrd="0" destOrd="0" presId="urn:microsoft.com/office/officeart/2018/2/layout/IconVerticalSolidList"/>
    <dgm:cxn modelId="{06AC9DBB-230D-415A-BEF0-D801570370D9}" type="presParOf" srcId="{F1E5CBA3-9125-42CC-BDE4-02867BBE34DF}" destId="{09A4EFC7-7ACF-4B14-9F7C-378682EF52F4}" srcOrd="1" destOrd="0" presId="urn:microsoft.com/office/officeart/2018/2/layout/IconVerticalSolidList"/>
    <dgm:cxn modelId="{BADD64F7-DAAE-40DD-A16E-D2F980AB76BD}" type="presParOf" srcId="{F1E5CBA3-9125-42CC-BDE4-02867BBE34DF}" destId="{5F0315A1-EE68-42AE-AA73-5B74E00F2279}" srcOrd="2" destOrd="0" presId="urn:microsoft.com/office/officeart/2018/2/layout/IconVerticalSolidList"/>
    <dgm:cxn modelId="{12BF938C-69EE-417A-A743-0C99DEA0A3E7}" type="presParOf" srcId="{F1E5CBA3-9125-42CC-BDE4-02867BBE34DF}" destId="{2671DE85-EF78-4779-819B-21A0EE838FF9}" srcOrd="3" destOrd="0" presId="urn:microsoft.com/office/officeart/2018/2/layout/IconVerticalSolidList"/>
    <dgm:cxn modelId="{E27E499F-47AB-4748-8E82-C5FC839CDFCB}" type="presParOf" srcId="{98A940A3-58B2-40D7-A1D9-3843A10E0FB1}" destId="{380B354A-00C0-4320-BDE2-6FD88CDCEA04}" srcOrd="3" destOrd="0" presId="urn:microsoft.com/office/officeart/2018/2/layout/IconVerticalSolidList"/>
    <dgm:cxn modelId="{D35C579D-340F-4959-B456-033D845C84D5}" type="presParOf" srcId="{98A940A3-58B2-40D7-A1D9-3843A10E0FB1}" destId="{AFBEA44D-DBA0-488E-9A95-52BC14D13E5D}" srcOrd="4" destOrd="0" presId="urn:microsoft.com/office/officeart/2018/2/layout/IconVerticalSolidList"/>
    <dgm:cxn modelId="{B0AC5C41-1A2F-44B7-9399-63DB0F5AD93B}" type="presParOf" srcId="{AFBEA44D-DBA0-488E-9A95-52BC14D13E5D}" destId="{C7310160-FDB0-4971-B796-BEC203E879D5}" srcOrd="0" destOrd="0" presId="urn:microsoft.com/office/officeart/2018/2/layout/IconVerticalSolidList"/>
    <dgm:cxn modelId="{5A3FED1C-777C-40E5-B813-C86DC3231F2E}" type="presParOf" srcId="{AFBEA44D-DBA0-488E-9A95-52BC14D13E5D}" destId="{A2C78AE5-FD75-4F53-B567-C52DAA28DA2E}" srcOrd="1" destOrd="0" presId="urn:microsoft.com/office/officeart/2018/2/layout/IconVerticalSolidList"/>
    <dgm:cxn modelId="{7CD46B21-73F0-4D4A-A3E8-920355342E7F}" type="presParOf" srcId="{AFBEA44D-DBA0-488E-9A95-52BC14D13E5D}" destId="{0E01EF77-90F9-4F6A-AEAA-2C2182AAB71A}" srcOrd="2" destOrd="0" presId="urn:microsoft.com/office/officeart/2018/2/layout/IconVerticalSolidList"/>
    <dgm:cxn modelId="{09CEF043-DC18-492F-9F89-3439626CAA9E}" type="presParOf" srcId="{AFBEA44D-DBA0-488E-9A95-52BC14D13E5D}" destId="{8CA42290-23FC-43AD-A73A-0A7598A5870B}" srcOrd="3" destOrd="0" presId="urn:microsoft.com/office/officeart/2018/2/layout/IconVerticalSolidList"/>
    <dgm:cxn modelId="{0D9F24A3-D817-4A17-B80F-3728C024CC50}" type="presParOf" srcId="{98A940A3-58B2-40D7-A1D9-3843A10E0FB1}" destId="{BC4ECDF2-E705-4E8C-9E43-B00C28C21BF7}" srcOrd="5" destOrd="0" presId="urn:microsoft.com/office/officeart/2018/2/layout/IconVerticalSolidList"/>
    <dgm:cxn modelId="{C5FD3A52-1C60-4AB9-AA9D-A8B35BCDF2D5}" type="presParOf" srcId="{98A940A3-58B2-40D7-A1D9-3843A10E0FB1}" destId="{7276C963-0B2C-4638-8CC6-740A3C8ADEBB}" srcOrd="6" destOrd="0" presId="urn:microsoft.com/office/officeart/2018/2/layout/IconVerticalSolidList"/>
    <dgm:cxn modelId="{C9066885-F733-4FEF-B1F0-C60975A82E6F}" type="presParOf" srcId="{7276C963-0B2C-4638-8CC6-740A3C8ADEBB}" destId="{7D24F67B-341F-4B83-A76E-4331B17B7722}" srcOrd="0" destOrd="0" presId="urn:microsoft.com/office/officeart/2018/2/layout/IconVerticalSolidList"/>
    <dgm:cxn modelId="{50297662-CE62-405D-A20B-2A4455CC7820}" type="presParOf" srcId="{7276C963-0B2C-4638-8CC6-740A3C8ADEBB}" destId="{36D6CF18-6087-470A-A1D4-D9A771A44A48}" srcOrd="1" destOrd="0" presId="urn:microsoft.com/office/officeart/2018/2/layout/IconVerticalSolidList"/>
    <dgm:cxn modelId="{7FC68476-B968-4C32-9D51-E4EC344E28A4}" type="presParOf" srcId="{7276C963-0B2C-4638-8CC6-740A3C8ADEBB}" destId="{F6C25F38-29B7-44E5-A5BA-8A2280622F33}" srcOrd="2" destOrd="0" presId="urn:microsoft.com/office/officeart/2018/2/layout/IconVerticalSolidList"/>
    <dgm:cxn modelId="{1F6E71E4-B050-47C1-81D8-BF44C2FB5E19}" type="presParOf" srcId="{7276C963-0B2C-4638-8CC6-740A3C8ADEBB}" destId="{86E62570-97CE-4C6C-89D6-D2632FBC1947}" srcOrd="3" destOrd="0" presId="urn:microsoft.com/office/officeart/2018/2/layout/IconVerticalSolidList"/>
    <dgm:cxn modelId="{4B837854-9B4C-42E4-A40F-07616E2284F2}" type="presParOf" srcId="{98A940A3-58B2-40D7-A1D9-3843A10E0FB1}" destId="{F1DA7954-3E35-42B4-858D-40B766CBBD75}" srcOrd="7" destOrd="0" presId="urn:microsoft.com/office/officeart/2018/2/layout/IconVerticalSolidList"/>
    <dgm:cxn modelId="{22399899-6047-4AC1-8BAC-D689B707F62C}" type="presParOf" srcId="{98A940A3-58B2-40D7-A1D9-3843A10E0FB1}" destId="{DEEA2D33-0D1C-4820-9245-A67305DF78A3}" srcOrd="8" destOrd="0" presId="urn:microsoft.com/office/officeart/2018/2/layout/IconVerticalSolidList"/>
    <dgm:cxn modelId="{A671FD02-3AE7-441B-BB56-16E0F76A5AD4}" type="presParOf" srcId="{DEEA2D33-0D1C-4820-9245-A67305DF78A3}" destId="{C27E4CC1-A5D8-470A-9975-0111844BF1DA}" srcOrd="0" destOrd="0" presId="urn:microsoft.com/office/officeart/2018/2/layout/IconVerticalSolidList"/>
    <dgm:cxn modelId="{8FA80DF2-66B7-40E5-BF59-53C179068AA8}" type="presParOf" srcId="{DEEA2D33-0D1C-4820-9245-A67305DF78A3}" destId="{7515875E-2646-4582-AD61-13479A2BEA4B}" srcOrd="1" destOrd="0" presId="urn:microsoft.com/office/officeart/2018/2/layout/IconVerticalSolidList"/>
    <dgm:cxn modelId="{BB5AB711-764F-4923-A75D-52B439076F8C}" type="presParOf" srcId="{DEEA2D33-0D1C-4820-9245-A67305DF78A3}" destId="{0F5A08CF-8A5C-4627-8425-56FC37BB52A0}" srcOrd="2" destOrd="0" presId="urn:microsoft.com/office/officeart/2018/2/layout/IconVerticalSolidList"/>
    <dgm:cxn modelId="{458830C6-1CE8-4A0C-A423-59626546F3DE}" type="presParOf" srcId="{DEEA2D33-0D1C-4820-9245-A67305DF78A3}" destId="{2E612C72-7DA4-435E-B6BF-FFC61BF021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CEAE24-B390-5C45-9384-4C66AF4DB32E}" type="doc">
      <dgm:prSet loTypeId="urn:microsoft.com/office/officeart/2005/8/layout/hList1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B258E48-8544-EC46-993F-0A876D9D16F2}">
      <dgm:prSet phldrT="[Text]"/>
      <dgm:spPr/>
      <dgm:t>
        <a:bodyPr/>
        <a:lstStyle/>
        <a:p>
          <a:r>
            <a:rPr lang="en-US" dirty="0"/>
            <a:t>On-time delivery impacts satisfaction</a:t>
          </a:r>
        </a:p>
      </dgm:t>
    </dgm:pt>
    <dgm:pt modelId="{3D46CEAB-DBAF-2D48-A48B-FED81ABBA191}" type="parTrans" cxnId="{2F500303-DBB8-6646-B245-280A68B76154}">
      <dgm:prSet/>
      <dgm:spPr/>
      <dgm:t>
        <a:bodyPr/>
        <a:lstStyle/>
        <a:p>
          <a:endParaRPr lang="en-US"/>
        </a:p>
      </dgm:t>
    </dgm:pt>
    <dgm:pt modelId="{8E7BD2EC-E7CE-564E-B08F-B83460A49881}" type="sibTrans" cxnId="{2F500303-DBB8-6646-B245-280A68B76154}">
      <dgm:prSet/>
      <dgm:spPr/>
      <dgm:t>
        <a:bodyPr/>
        <a:lstStyle/>
        <a:p>
          <a:endParaRPr lang="en-US"/>
        </a:p>
      </dgm:t>
    </dgm:pt>
    <dgm:pt modelId="{09D3C001-128E-6A40-ABF1-FEC7B52FEC3E}">
      <dgm:prSet phldrT="[Text]"/>
      <dgm:spPr/>
      <dgm:t>
        <a:bodyPr/>
        <a:lstStyle/>
        <a:p>
          <a:r>
            <a:rPr lang="en-US" dirty="0"/>
            <a:t>Improve peak period planning to prevent delays and protect CX</a:t>
          </a:r>
        </a:p>
      </dgm:t>
    </dgm:pt>
    <dgm:pt modelId="{8CDC9558-B86F-054B-8849-1D3488A134B3}" type="parTrans" cxnId="{7EC7885D-45D6-D742-A2AF-D751EB5897FF}">
      <dgm:prSet/>
      <dgm:spPr/>
      <dgm:t>
        <a:bodyPr/>
        <a:lstStyle/>
        <a:p>
          <a:endParaRPr lang="en-US"/>
        </a:p>
      </dgm:t>
    </dgm:pt>
    <dgm:pt modelId="{1529A649-12BD-A942-A3E5-85014E8FC7B3}" type="sibTrans" cxnId="{7EC7885D-45D6-D742-A2AF-D751EB5897FF}">
      <dgm:prSet/>
      <dgm:spPr/>
      <dgm:t>
        <a:bodyPr/>
        <a:lstStyle/>
        <a:p>
          <a:endParaRPr lang="en-US"/>
        </a:p>
      </dgm:t>
    </dgm:pt>
    <dgm:pt modelId="{355D5332-6879-9D43-85AD-FD0EBEB98456}">
      <dgm:prSet phldrT="[Text]"/>
      <dgm:spPr/>
      <dgm:t>
        <a:bodyPr/>
        <a:lstStyle/>
        <a:p>
          <a:r>
            <a:rPr lang="en-US" dirty="0"/>
            <a:t>Top 20% sellers drive most revenue</a:t>
          </a:r>
        </a:p>
      </dgm:t>
    </dgm:pt>
    <dgm:pt modelId="{F2596B00-C91D-2143-91EF-E1A1C9AB87A1}" type="parTrans" cxnId="{9490FE61-37A6-DC41-8042-FC4D9B00DEA2}">
      <dgm:prSet/>
      <dgm:spPr/>
      <dgm:t>
        <a:bodyPr/>
        <a:lstStyle/>
        <a:p>
          <a:endParaRPr lang="en-US"/>
        </a:p>
      </dgm:t>
    </dgm:pt>
    <dgm:pt modelId="{54DE4363-C7B2-4B40-ADC2-27637CB8A9B6}" type="sibTrans" cxnId="{9490FE61-37A6-DC41-8042-FC4D9B00DEA2}">
      <dgm:prSet/>
      <dgm:spPr/>
      <dgm:t>
        <a:bodyPr/>
        <a:lstStyle/>
        <a:p>
          <a:endParaRPr lang="en-US"/>
        </a:p>
      </dgm:t>
    </dgm:pt>
    <dgm:pt modelId="{420D88B3-BC79-E74B-A999-BF7981DD947C}">
      <dgm:prSet phldrT="[Text]"/>
      <dgm:spPr/>
      <dgm:t>
        <a:bodyPr/>
        <a:lstStyle/>
        <a:p>
          <a:r>
            <a:rPr lang="en-US" dirty="0"/>
            <a:t>Launch a top-seller success program to boost high-impact growth</a:t>
          </a:r>
        </a:p>
      </dgm:t>
    </dgm:pt>
    <dgm:pt modelId="{2BAEB631-8286-AC4C-8625-2472DA0F301F}" type="parTrans" cxnId="{0511706F-53DC-3046-B643-EA0454374C81}">
      <dgm:prSet/>
      <dgm:spPr/>
      <dgm:t>
        <a:bodyPr/>
        <a:lstStyle/>
        <a:p>
          <a:endParaRPr lang="en-US"/>
        </a:p>
      </dgm:t>
    </dgm:pt>
    <dgm:pt modelId="{76F262A2-2BEF-184F-99D5-2D67831B2ED9}" type="sibTrans" cxnId="{0511706F-53DC-3046-B643-EA0454374C81}">
      <dgm:prSet/>
      <dgm:spPr/>
      <dgm:t>
        <a:bodyPr/>
        <a:lstStyle/>
        <a:p>
          <a:endParaRPr lang="en-US"/>
        </a:p>
      </dgm:t>
    </dgm:pt>
    <dgm:pt modelId="{16517AC2-299F-0248-925D-CD109F988B8A}">
      <dgm:prSet phldrT="[Text]"/>
      <dgm:spPr/>
      <dgm:t>
        <a:bodyPr/>
        <a:lstStyle/>
        <a:p>
          <a:r>
            <a:rPr lang="en-US" dirty="0"/>
            <a:t>Delayed large orders = Risk</a:t>
          </a:r>
        </a:p>
      </dgm:t>
    </dgm:pt>
    <dgm:pt modelId="{9F915994-0C18-A247-AA20-49642DF63655}" type="parTrans" cxnId="{CD6D4847-F32C-A245-8B44-DFA180019EC4}">
      <dgm:prSet/>
      <dgm:spPr/>
      <dgm:t>
        <a:bodyPr/>
        <a:lstStyle/>
        <a:p>
          <a:endParaRPr lang="en-US"/>
        </a:p>
      </dgm:t>
    </dgm:pt>
    <dgm:pt modelId="{6A282C8F-94F0-0544-8A5A-9201264EBBDA}" type="sibTrans" cxnId="{CD6D4847-F32C-A245-8B44-DFA180019EC4}">
      <dgm:prSet/>
      <dgm:spPr/>
      <dgm:t>
        <a:bodyPr/>
        <a:lstStyle/>
        <a:p>
          <a:endParaRPr lang="en-US"/>
        </a:p>
      </dgm:t>
    </dgm:pt>
    <dgm:pt modelId="{0BEE887D-9B55-4747-9AF6-4BFF2734FBF0}">
      <dgm:prSet phldrT="[Text]"/>
      <dgm:spPr/>
      <dgm:t>
        <a:bodyPr/>
        <a:lstStyle/>
        <a:p>
          <a:r>
            <a:rPr lang="en-US" dirty="0"/>
            <a:t>Audit fulfillment pipeline for high-value order delays</a:t>
          </a:r>
        </a:p>
      </dgm:t>
    </dgm:pt>
    <dgm:pt modelId="{49DBAC97-D289-DB40-81EF-90956D5A99EB}" type="parTrans" cxnId="{545369B0-2610-F346-BFC5-881B68FB0E27}">
      <dgm:prSet/>
      <dgm:spPr/>
      <dgm:t>
        <a:bodyPr/>
        <a:lstStyle/>
        <a:p>
          <a:endParaRPr lang="en-US"/>
        </a:p>
      </dgm:t>
    </dgm:pt>
    <dgm:pt modelId="{A47F277B-5F83-7843-B176-3313A5481DC5}" type="sibTrans" cxnId="{545369B0-2610-F346-BFC5-881B68FB0E27}">
      <dgm:prSet/>
      <dgm:spPr/>
      <dgm:t>
        <a:bodyPr/>
        <a:lstStyle/>
        <a:p>
          <a:endParaRPr lang="en-US"/>
        </a:p>
      </dgm:t>
    </dgm:pt>
    <dgm:pt modelId="{125CDB42-E2B8-A44F-82FB-C78EF1733A3D}" type="pres">
      <dgm:prSet presAssocID="{CDCEAE24-B390-5C45-9384-4C66AF4DB32E}" presName="Name0" presStyleCnt="0">
        <dgm:presLayoutVars>
          <dgm:dir/>
          <dgm:animLvl val="lvl"/>
          <dgm:resizeHandles val="exact"/>
        </dgm:presLayoutVars>
      </dgm:prSet>
      <dgm:spPr/>
    </dgm:pt>
    <dgm:pt modelId="{0EC5BB7B-DF8A-1F49-ADE6-778747B11939}" type="pres">
      <dgm:prSet presAssocID="{0B258E48-8544-EC46-993F-0A876D9D16F2}" presName="composite" presStyleCnt="0"/>
      <dgm:spPr/>
    </dgm:pt>
    <dgm:pt modelId="{41CF490E-4B1B-1748-8D11-16AE98402357}" type="pres">
      <dgm:prSet presAssocID="{0B258E48-8544-EC46-993F-0A876D9D16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7B8031D-5E8F-4D48-9459-2DA934F35A91}" type="pres">
      <dgm:prSet presAssocID="{0B258E48-8544-EC46-993F-0A876D9D16F2}" presName="desTx" presStyleLbl="alignAccFollowNode1" presStyleIdx="0" presStyleCnt="3">
        <dgm:presLayoutVars>
          <dgm:bulletEnabled val="1"/>
        </dgm:presLayoutVars>
      </dgm:prSet>
      <dgm:spPr/>
    </dgm:pt>
    <dgm:pt modelId="{07624E7D-F4CA-DE4C-B351-FDCFDE028816}" type="pres">
      <dgm:prSet presAssocID="{8E7BD2EC-E7CE-564E-B08F-B83460A49881}" presName="space" presStyleCnt="0"/>
      <dgm:spPr/>
    </dgm:pt>
    <dgm:pt modelId="{CC273C3F-1997-954B-936D-34F7E98FF129}" type="pres">
      <dgm:prSet presAssocID="{355D5332-6879-9D43-85AD-FD0EBEB98456}" presName="composite" presStyleCnt="0"/>
      <dgm:spPr/>
    </dgm:pt>
    <dgm:pt modelId="{B3AA77AC-AB3E-8F42-867B-0649B0860449}" type="pres">
      <dgm:prSet presAssocID="{355D5332-6879-9D43-85AD-FD0EBEB984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FE79BB1-4B8E-E041-9DEC-E30B46133D08}" type="pres">
      <dgm:prSet presAssocID="{355D5332-6879-9D43-85AD-FD0EBEB98456}" presName="desTx" presStyleLbl="alignAccFollowNode1" presStyleIdx="1" presStyleCnt="3">
        <dgm:presLayoutVars>
          <dgm:bulletEnabled val="1"/>
        </dgm:presLayoutVars>
      </dgm:prSet>
      <dgm:spPr/>
    </dgm:pt>
    <dgm:pt modelId="{CF0B2A6B-D865-604D-A480-13CDF214A41D}" type="pres">
      <dgm:prSet presAssocID="{54DE4363-C7B2-4B40-ADC2-27637CB8A9B6}" presName="space" presStyleCnt="0"/>
      <dgm:spPr/>
    </dgm:pt>
    <dgm:pt modelId="{0546C817-CD1C-1A47-8A00-8EFB899B1235}" type="pres">
      <dgm:prSet presAssocID="{16517AC2-299F-0248-925D-CD109F988B8A}" presName="composite" presStyleCnt="0"/>
      <dgm:spPr/>
    </dgm:pt>
    <dgm:pt modelId="{6FC2FEE9-A10C-9C45-B282-A4B577DA6D79}" type="pres">
      <dgm:prSet presAssocID="{16517AC2-299F-0248-925D-CD109F988B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9E45130-516C-AA44-8EE9-E13355084FA1}" type="pres">
      <dgm:prSet presAssocID="{16517AC2-299F-0248-925D-CD109F988B8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B20301-90B3-AE44-B31E-D78FC2ADB183}" type="presOf" srcId="{CDCEAE24-B390-5C45-9384-4C66AF4DB32E}" destId="{125CDB42-E2B8-A44F-82FB-C78EF1733A3D}" srcOrd="0" destOrd="0" presId="urn:microsoft.com/office/officeart/2005/8/layout/hList1"/>
    <dgm:cxn modelId="{233CD101-30C1-2F4E-88AF-1B0566BEF7A8}" type="presOf" srcId="{09D3C001-128E-6A40-ABF1-FEC7B52FEC3E}" destId="{B7B8031D-5E8F-4D48-9459-2DA934F35A91}" srcOrd="0" destOrd="0" presId="urn:microsoft.com/office/officeart/2005/8/layout/hList1"/>
    <dgm:cxn modelId="{2F500303-DBB8-6646-B245-280A68B76154}" srcId="{CDCEAE24-B390-5C45-9384-4C66AF4DB32E}" destId="{0B258E48-8544-EC46-993F-0A876D9D16F2}" srcOrd="0" destOrd="0" parTransId="{3D46CEAB-DBAF-2D48-A48B-FED81ABBA191}" sibTransId="{8E7BD2EC-E7CE-564E-B08F-B83460A49881}"/>
    <dgm:cxn modelId="{657C1015-6C49-2448-A394-163376D8C9AE}" type="presOf" srcId="{0B258E48-8544-EC46-993F-0A876D9D16F2}" destId="{41CF490E-4B1B-1748-8D11-16AE98402357}" srcOrd="0" destOrd="0" presId="urn:microsoft.com/office/officeart/2005/8/layout/hList1"/>
    <dgm:cxn modelId="{CD6D4847-F32C-A245-8B44-DFA180019EC4}" srcId="{CDCEAE24-B390-5C45-9384-4C66AF4DB32E}" destId="{16517AC2-299F-0248-925D-CD109F988B8A}" srcOrd="2" destOrd="0" parTransId="{9F915994-0C18-A247-AA20-49642DF63655}" sibTransId="{6A282C8F-94F0-0544-8A5A-9201264EBBDA}"/>
    <dgm:cxn modelId="{B3464D49-B0B9-7A48-86DA-651278FA690E}" type="presOf" srcId="{355D5332-6879-9D43-85AD-FD0EBEB98456}" destId="{B3AA77AC-AB3E-8F42-867B-0649B0860449}" srcOrd="0" destOrd="0" presId="urn:microsoft.com/office/officeart/2005/8/layout/hList1"/>
    <dgm:cxn modelId="{382AAE58-1831-F646-AF6A-78429CA0FCBE}" type="presOf" srcId="{16517AC2-299F-0248-925D-CD109F988B8A}" destId="{6FC2FEE9-A10C-9C45-B282-A4B577DA6D79}" srcOrd="0" destOrd="0" presId="urn:microsoft.com/office/officeart/2005/8/layout/hList1"/>
    <dgm:cxn modelId="{7EC7885D-45D6-D742-A2AF-D751EB5897FF}" srcId="{0B258E48-8544-EC46-993F-0A876D9D16F2}" destId="{09D3C001-128E-6A40-ABF1-FEC7B52FEC3E}" srcOrd="0" destOrd="0" parTransId="{8CDC9558-B86F-054B-8849-1D3488A134B3}" sibTransId="{1529A649-12BD-A942-A3E5-85014E8FC7B3}"/>
    <dgm:cxn modelId="{9490FE61-37A6-DC41-8042-FC4D9B00DEA2}" srcId="{CDCEAE24-B390-5C45-9384-4C66AF4DB32E}" destId="{355D5332-6879-9D43-85AD-FD0EBEB98456}" srcOrd="1" destOrd="0" parTransId="{F2596B00-C91D-2143-91EF-E1A1C9AB87A1}" sibTransId="{54DE4363-C7B2-4B40-ADC2-27637CB8A9B6}"/>
    <dgm:cxn modelId="{0511706F-53DC-3046-B643-EA0454374C81}" srcId="{355D5332-6879-9D43-85AD-FD0EBEB98456}" destId="{420D88B3-BC79-E74B-A999-BF7981DD947C}" srcOrd="0" destOrd="0" parTransId="{2BAEB631-8286-AC4C-8625-2472DA0F301F}" sibTransId="{76F262A2-2BEF-184F-99D5-2D67831B2ED9}"/>
    <dgm:cxn modelId="{545369B0-2610-F346-BFC5-881B68FB0E27}" srcId="{16517AC2-299F-0248-925D-CD109F988B8A}" destId="{0BEE887D-9B55-4747-9AF6-4BFF2734FBF0}" srcOrd="0" destOrd="0" parTransId="{49DBAC97-D289-DB40-81EF-90956D5A99EB}" sibTransId="{A47F277B-5F83-7843-B176-3313A5481DC5}"/>
    <dgm:cxn modelId="{FA9131D4-8284-EA47-B52F-FDA44108098D}" type="presOf" srcId="{420D88B3-BC79-E74B-A999-BF7981DD947C}" destId="{0FE79BB1-4B8E-E041-9DEC-E30B46133D08}" srcOrd="0" destOrd="0" presId="urn:microsoft.com/office/officeart/2005/8/layout/hList1"/>
    <dgm:cxn modelId="{4CD265D5-DA0F-E642-A4C6-021E7E90B65E}" type="presOf" srcId="{0BEE887D-9B55-4747-9AF6-4BFF2734FBF0}" destId="{A9E45130-516C-AA44-8EE9-E13355084FA1}" srcOrd="0" destOrd="0" presId="urn:microsoft.com/office/officeart/2005/8/layout/hList1"/>
    <dgm:cxn modelId="{B5132A3A-6CAA-F646-A139-C92695FD5D41}" type="presParOf" srcId="{125CDB42-E2B8-A44F-82FB-C78EF1733A3D}" destId="{0EC5BB7B-DF8A-1F49-ADE6-778747B11939}" srcOrd="0" destOrd="0" presId="urn:microsoft.com/office/officeart/2005/8/layout/hList1"/>
    <dgm:cxn modelId="{28EC81B4-FEE0-F040-8754-BEC73EEAADEF}" type="presParOf" srcId="{0EC5BB7B-DF8A-1F49-ADE6-778747B11939}" destId="{41CF490E-4B1B-1748-8D11-16AE98402357}" srcOrd="0" destOrd="0" presId="urn:microsoft.com/office/officeart/2005/8/layout/hList1"/>
    <dgm:cxn modelId="{D90BB251-ECE7-484A-9C62-A717156A8409}" type="presParOf" srcId="{0EC5BB7B-DF8A-1F49-ADE6-778747B11939}" destId="{B7B8031D-5E8F-4D48-9459-2DA934F35A91}" srcOrd="1" destOrd="0" presId="urn:microsoft.com/office/officeart/2005/8/layout/hList1"/>
    <dgm:cxn modelId="{01B8A6A5-1997-0F40-A12A-675AC06E2561}" type="presParOf" srcId="{125CDB42-E2B8-A44F-82FB-C78EF1733A3D}" destId="{07624E7D-F4CA-DE4C-B351-FDCFDE028816}" srcOrd="1" destOrd="0" presId="urn:microsoft.com/office/officeart/2005/8/layout/hList1"/>
    <dgm:cxn modelId="{D54443AC-DE96-F54C-A25E-1E714F175847}" type="presParOf" srcId="{125CDB42-E2B8-A44F-82FB-C78EF1733A3D}" destId="{CC273C3F-1997-954B-936D-34F7E98FF129}" srcOrd="2" destOrd="0" presId="urn:microsoft.com/office/officeart/2005/8/layout/hList1"/>
    <dgm:cxn modelId="{124F9F00-446D-5C40-B79B-787FC4085DF0}" type="presParOf" srcId="{CC273C3F-1997-954B-936D-34F7E98FF129}" destId="{B3AA77AC-AB3E-8F42-867B-0649B0860449}" srcOrd="0" destOrd="0" presId="urn:microsoft.com/office/officeart/2005/8/layout/hList1"/>
    <dgm:cxn modelId="{D4BC917B-5A4B-004D-BAFE-1E4C19010A8F}" type="presParOf" srcId="{CC273C3F-1997-954B-936D-34F7E98FF129}" destId="{0FE79BB1-4B8E-E041-9DEC-E30B46133D08}" srcOrd="1" destOrd="0" presId="urn:microsoft.com/office/officeart/2005/8/layout/hList1"/>
    <dgm:cxn modelId="{684AB104-82E1-3943-986F-3D9076B5CAAB}" type="presParOf" srcId="{125CDB42-E2B8-A44F-82FB-C78EF1733A3D}" destId="{CF0B2A6B-D865-604D-A480-13CDF214A41D}" srcOrd="3" destOrd="0" presId="urn:microsoft.com/office/officeart/2005/8/layout/hList1"/>
    <dgm:cxn modelId="{DBE71724-6A36-FC4B-BD13-AB3DA4B7914D}" type="presParOf" srcId="{125CDB42-E2B8-A44F-82FB-C78EF1733A3D}" destId="{0546C817-CD1C-1A47-8A00-8EFB899B1235}" srcOrd="4" destOrd="0" presId="urn:microsoft.com/office/officeart/2005/8/layout/hList1"/>
    <dgm:cxn modelId="{F65C709A-6286-1B40-A12F-31C2CBD482D1}" type="presParOf" srcId="{0546C817-CD1C-1A47-8A00-8EFB899B1235}" destId="{6FC2FEE9-A10C-9C45-B282-A4B577DA6D79}" srcOrd="0" destOrd="0" presId="urn:microsoft.com/office/officeart/2005/8/layout/hList1"/>
    <dgm:cxn modelId="{E0FA4EEE-55C0-4540-982A-2577279354D6}" type="presParOf" srcId="{0546C817-CD1C-1A47-8A00-8EFB899B1235}" destId="{A9E45130-516C-AA44-8EE9-E13355084F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98FBF3-438F-4085-BC18-09AD7024AF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0CACC6BB-8972-416D-BC50-93148CDD3A00}">
      <dgm:prSet/>
      <dgm:spPr/>
      <dgm:t>
        <a:bodyPr/>
        <a:lstStyle/>
        <a:p>
          <a:pPr>
            <a:defRPr cap="all"/>
          </a:pPr>
          <a:r>
            <a:rPr lang="en-US"/>
            <a:t>This project simulates a real-world business scenario:</a:t>
          </a:r>
        </a:p>
      </dgm:t>
    </dgm:pt>
    <dgm:pt modelId="{18A49172-6C4D-4B66-9B99-5C4D57C37E63}" type="parTrans" cxnId="{86591CB8-3623-4439-9B29-0CDFAB4F4E71}">
      <dgm:prSet/>
      <dgm:spPr/>
      <dgm:t>
        <a:bodyPr/>
        <a:lstStyle/>
        <a:p>
          <a:endParaRPr lang="en-US"/>
        </a:p>
      </dgm:t>
    </dgm:pt>
    <dgm:pt modelId="{038F4F94-BB30-4A5E-A653-2F8104BCF266}" type="sibTrans" cxnId="{86591CB8-3623-4439-9B29-0CDFAB4F4E71}">
      <dgm:prSet/>
      <dgm:spPr/>
      <dgm:t>
        <a:bodyPr/>
        <a:lstStyle/>
        <a:p>
          <a:endParaRPr lang="en-US"/>
        </a:p>
      </dgm:t>
    </dgm:pt>
    <dgm:pt modelId="{7946766F-46D9-486D-A88C-7192CF32E231}">
      <dgm:prSet/>
      <dgm:spPr/>
      <dgm:t>
        <a:bodyPr/>
        <a:lstStyle/>
        <a:p>
          <a:pPr>
            <a:defRPr cap="all"/>
          </a:pPr>
          <a:r>
            <a:rPr lang="en-US"/>
            <a:t>SQL is used to create clean, joinable datasets from disparate sources</a:t>
          </a:r>
        </a:p>
      </dgm:t>
    </dgm:pt>
    <dgm:pt modelId="{F2ADF59C-EFAE-4782-A482-44008B1275D0}" type="parTrans" cxnId="{A9F8B477-CDD7-4FA1-B436-A97DCEAD339F}">
      <dgm:prSet/>
      <dgm:spPr/>
      <dgm:t>
        <a:bodyPr/>
        <a:lstStyle/>
        <a:p>
          <a:endParaRPr lang="en-US"/>
        </a:p>
      </dgm:t>
    </dgm:pt>
    <dgm:pt modelId="{6DBFD843-8722-4D9A-BEF0-D7FF72C485C5}" type="sibTrans" cxnId="{A9F8B477-CDD7-4FA1-B436-A97DCEAD339F}">
      <dgm:prSet/>
      <dgm:spPr/>
      <dgm:t>
        <a:bodyPr/>
        <a:lstStyle/>
        <a:p>
          <a:endParaRPr lang="en-US"/>
        </a:p>
      </dgm:t>
    </dgm:pt>
    <dgm:pt modelId="{60E753A7-6FA9-49A9-90A9-E3B27D758512}">
      <dgm:prSet/>
      <dgm:spPr/>
      <dgm:t>
        <a:bodyPr/>
        <a:lstStyle/>
        <a:p>
          <a:pPr>
            <a:defRPr cap="all"/>
          </a:pPr>
          <a:r>
            <a:rPr lang="en-US" dirty="0"/>
            <a:t>EDA uncovers fulfillment bottlenecks during growth</a:t>
          </a:r>
        </a:p>
      </dgm:t>
    </dgm:pt>
    <dgm:pt modelId="{A90D4533-AC06-4B15-A8CB-1F70E4F1EE07}" type="parTrans" cxnId="{34C47177-1A93-4B9B-8E97-CD4A331766CC}">
      <dgm:prSet/>
      <dgm:spPr/>
      <dgm:t>
        <a:bodyPr/>
        <a:lstStyle/>
        <a:p>
          <a:endParaRPr lang="en-US"/>
        </a:p>
      </dgm:t>
    </dgm:pt>
    <dgm:pt modelId="{3360E24E-5592-454F-9071-54C67A591B60}" type="sibTrans" cxnId="{34C47177-1A93-4B9B-8E97-CD4A331766CC}">
      <dgm:prSet/>
      <dgm:spPr/>
      <dgm:t>
        <a:bodyPr/>
        <a:lstStyle/>
        <a:p>
          <a:endParaRPr lang="en-US"/>
        </a:p>
      </dgm:t>
    </dgm:pt>
    <dgm:pt modelId="{716DA9CE-8151-4258-BDD5-992B7282EA57}">
      <dgm:prSet/>
      <dgm:spPr/>
      <dgm:t>
        <a:bodyPr/>
        <a:lstStyle/>
        <a:p>
          <a:pPr>
            <a:defRPr cap="all"/>
          </a:pPr>
          <a:r>
            <a:rPr lang="en-US" dirty="0"/>
            <a:t>Cohort analysis revealed unreliable tracking of repeat customers</a:t>
          </a:r>
        </a:p>
      </dgm:t>
    </dgm:pt>
    <dgm:pt modelId="{DAEA9375-F623-4550-900B-A1C8F5FAB125}" type="parTrans" cxnId="{AE69F9AF-5943-443A-957F-1468E74A605B}">
      <dgm:prSet/>
      <dgm:spPr/>
      <dgm:t>
        <a:bodyPr/>
        <a:lstStyle/>
        <a:p>
          <a:endParaRPr lang="en-US"/>
        </a:p>
      </dgm:t>
    </dgm:pt>
    <dgm:pt modelId="{317BB471-ACA9-4874-B397-107FD9C8ED9B}" type="sibTrans" cxnId="{AE69F9AF-5943-443A-957F-1468E74A605B}">
      <dgm:prSet/>
      <dgm:spPr/>
      <dgm:t>
        <a:bodyPr/>
        <a:lstStyle/>
        <a:p>
          <a:endParaRPr lang="en-US"/>
        </a:p>
      </dgm:t>
    </dgm:pt>
    <dgm:pt modelId="{C85CA180-F7CE-49DD-8BAD-5CEA87C7DF41}">
      <dgm:prSet/>
      <dgm:spPr/>
      <dgm:t>
        <a:bodyPr/>
        <a:lstStyle/>
        <a:p>
          <a:pPr>
            <a:defRPr cap="all"/>
          </a:pPr>
          <a:r>
            <a:rPr lang="en-US" dirty="0"/>
            <a:t>Visualization connects operational issues with lost revenue</a:t>
          </a:r>
        </a:p>
      </dgm:t>
    </dgm:pt>
    <dgm:pt modelId="{7E00061A-C5BE-403B-9ED6-F726F6DC842F}" type="parTrans" cxnId="{298C34FA-E1EF-4372-9D09-0D8CD8481FDB}">
      <dgm:prSet/>
      <dgm:spPr/>
      <dgm:t>
        <a:bodyPr/>
        <a:lstStyle/>
        <a:p>
          <a:endParaRPr lang="en-US"/>
        </a:p>
      </dgm:t>
    </dgm:pt>
    <dgm:pt modelId="{70A9388B-D8CB-48ED-9909-69D8C79E119C}" type="sibTrans" cxnId="{298C34FA-E1EF-4372-9D09-0D8CD8481FDB}">
      <dgm:prSet/>
      <dgm:spPr/>
      <dgm:t>
        <a:bodyPr/>
        <a:lstStyle/>
        <a:p>
          <a:endParaRPr lang="en-US"/>
        </a:p>
      </dgm:t>
    </dgm:pt>
    <dgm:pt modelId="{E4CBB15C-61BE-4FA8-803A-3453A718C564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Key takeaway</a:t>
          </a:r>
          <a:r>
            <a:rPr lang="en-US" sz="1200" dirty="0"/>
            <a:t>: Data science is not just algorithms — it's understanding the business, challenging assumptions, and knowing what the data can and cannot tell you</a:t>
          </a:r>
        </a:p>
      </dgm:t>
    </dgm:pt>
    <dgm:pt modelId="{32C69139-B2B3-4BBF-AD39-B676AF5D3859}" type="parTrans" cxnId="{1A4CF971-892A-487A-B4B8-BB70F9265A14}">
      <dgm:prSet/>
      <dgm:spPr/>
      <dgm:t>
        <a:bodyPr/>
        <a:lstStyle/>
        <a:p>
          <a:endParaRPr lang="en-US"/>
        </a:p>
      </dgm:t>
    </dgm:pt>
    <dgm:pt modelId="{D10A65AC-878B-441F-AAAD-0DDCF58DF83E}" type="sibTrans" cxnId="{1A4CF971-892A-487A-B4B8-BB70F9265A14}">
      <dgm:prSet/>
      <dgm:spPr/>
      <dgm:t>
        <a:bodyPr/>
        <a:lstStyle/>
        <a:p>
          <a:endParaRPr lang="en-US"/>
        </a:p>
      </dgm:t>
    </dgm:pt>
    <dgm:pt modelId="{CCE742CF-9AB6-4DE1-B4CF-7F515468EB4F}" type="pres">
      <dgm:prSet presAssocID="{3698FBF3-438F-4085-BC18-09AD7024AF22}" presName="root" presStyleCnt="0">
        <dgm:presLayoutVars>
          <dgm:dir/>
          <dgm:resizeHandles val="exact"/>
        </dgm:presLayoutVars>
      </dgm:prSet>
      <dgm:spPr/>
    </dgm:pt>
    <dgm:pt modelId="{84448073-6289-4664-A8EC-C7CC1C855E65}" type="pres">
      <dgm:prSet presAssocID="{0CACC6BB-8972-416D-BC50-93148CDD3A00}" presName="compNode" presStyleCnt="0"/>
      <dgm:spPr/>
    </dgm:pt>
    <dgm:pt modelId="{319EC6EA-1684-48CD-933A-3636A5A7CA5C}" type="pres">
      <dgm:prSet presAssocID="{0CACC6BB-8972-416D-BC50-93148CDD3A00}" presName="iconBgRect" presStyleLbl="bgShp" presStyleIdx="0" presStyleCnt="6"/>
      <dgm:spPr>
        <a:solidFill>
          <a:schemeClr val="accent3">
            <a:lumMod val="75000"/>
          </a:schemeClr>
        </a:solidFill>
      </dgm:spPr>
    </dgm:pt>
    <dgm:pt modelId="{30E8F95A-336E-41EF-89C1-00AD2BAF99E7}" type="pres">
      <dgm:prSet presAssocID="{0CACC6BB-8972-416D-BC50-93148CDD3A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2097513-BB0A-45D6-A556-E76388816A9E}" type="pres">
      <dgm:prSet presAssocID="{0CACC6BB-8972-416D-BC50-93148CDD3A00}" presName="spaceRect" presStyleCnt="0"/>
      <dgm:spPr/>
    </dgm:pt>
    <dgm:pt modelId="{52A02323-B178-4537-BD36-3603509C32AA}" type="pres">
      <dgm:prSet presAssocID="{0CACC6BB-8972-416D-BC50-93148CDD3A00}" presName="textRect" presStyleLbl="revTx" presStyleIdx="0" presStyleCnt="6">
        <dgm:presLayoutVars>
          <dgm:chMax val="1"/>
          <dgm:chPref val="1"/>
        </dgm:presLayoutVars>
      </dgm:prSet>
      <dgm:spPr/>
    </dgm:pt>
    <dgm:pt modelId="{8BB22E4B-95BA-4504-AB7F-45246A7DC6F0}" type="pres">
      <dgm:prSet presAssocID="{038F4F94-BB30-4A5E-A653-2F8104BCF266}" presName="sibTrans" presStyleCnt="0"/>
      <dgm:spPr/>
    </dgm:pt>
    <dgm:pt modelId="{75717D12-B971-4ADD-8193-DAA0D3FDEAA6}" type="pres">
      <dgm:prSet presAssocID="{7946766F-46D9-486D-A88C-7192CF32E231}" presName="compNode" presStyleCnt="0"/>
      <dgm:spPr/>
    </dgm:pt>
    <dgm:pt modelId="{EAE34483-2996-48E1-84AE-1035A5BC9481}" type="pres">
      <dgm:prSet presAssocID="{7946766F-46D9-486D-A88C-7192CF32E231}" presName="iconBgRect" presStyleLbl="bgShp" presStyleIdx="1" presStyleCnt="6"/>
      <dgm:spPr>
        <a:solidFill>
          <a:schemeClr val="accent3">
            <a:lumMod val="75000"/>
          </a:schemeClr>
        </a:solidFill>
      </dgm:spPr>
    </dgm:pt>
    <dgm:pt modelId="{B87C636A-4245-46DE-A6C6-980A680E289B}" type="pres">
      <dgm:prSet presAssocID="{7946766F-46D9-486D-A88C-7192CF32E2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54D148-B3BE-465F-8908-BBED005916FD}" type="pres">
      <dgm:prSet presAssocID="{7946766F-46D9-486D-A88C-7192CF32E231}" presName="spaceRect" presStyleCnt="0"/>
      <dgm:spPr/>
    </dgm:pt>
    <dgm:pt modelId="{6E542660-20F4-43C1-AF45-0BED397C8029}" type="pres">
      <dgm:prSet presAssocID="{7946766F-46D9-486D-A88C-7192CF32E231}" presName="textRect" presStyleLbl="revTx" presStyleIdx="1" presStyleCnt="6">
        <dgm:presLayoutVars>
          <dgm:chMax val="1"/>
          <dgm:chPref val="1"/>
        </dgm:presLayoutVars>
      </dgm:prSet>
      <dgm:spPr/>
    </dgm:pt>
    <dgm:pt modelId="{120C4AC7-E288-4EE9-8BEE-D1F1950C8BA1}" type="pres">
      <dgm:prSet presAssocID="{6DBFD843-8722-4D9A-BEF0-D7FF72C485C5}" presName="sibTrans" presStyleCnt="0"/>
      <dgm:spPr/>
    </dgm:pt>
    <dgm:pt modelId="{E1210DE1-6F37-4A1C-AC3C-EB07A4C0CA76}" type="pres">
      <dgm:prSet presAssocID="{60E753A7-6FA9-49A9-90A9-E3B27D758512}" presName="compNode" presStyleCnt="0"/>
      <dgm:spPr/>
    </dgm:pt>
    <dgm:pt modelId="{4E3687FA-E429-47DF-A36B-16541E89CCBF}" type="pres">
      <dgm:prSet presAssocID="{60E753A7-6FA9-49A9-90A9-E3B27D758512}" presName="iconBgRect" presStyleLbl="bgShp" presStyleIdx="2" presStyleCnt="6"/>
      <dgm:spPr>
        <a:solidFill>
          <a:schemeClr val="accent3">
            <a:lumMod val="75000"/>
          </a:schemeClr>
        </a:solidFill>
      </dgm:spPr>
    </dgm:pt>
    <dgm:pt modelId="{C7EF31DD-3CCD-42FE-AF89-42F1299E9DE2}" type="pres">
      <dgm:prSet presAssocID="{60E753A7-6FA9-49A9-90A9-E3B27D75851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C57E27F-1844-46EC-9545-43BF9607F9FA}" type="pres">
      <dgm:prSet presAssocID="{60E753A7-6FA9-49A9-90A9-E3B27D758512}" presName="spaceRect" presStyleCnt="0"/>
      <dgm:spPr/>
    </dgm:pt>
    <dgm:pt modelId="{60AA1C71-A058-478E-A8D4-094DEC38DF23}" type="pres">
      <dgm:prSet presAssocID="{60E753A7-6FA9-49A9-90A9-E3B27D758512}" presName="textRect" presStyleLbl="revTx" presStyleIdx="2" presStyleCnt="6">
        <dgm:presLayoutVars>
          <dgm:chMax val="1"/>
          <dgm:chPref val="1"/>
        </dgm:presLayoutVars>
      </dgm:prSet>
      <dgm:spPr/>
    </dgm:pt>
    <dgm:pt modelId="{2600A799-E36B-4BF8-A20A-794C35BB7FF6}" type="pres">
      <dgm:prSet presAssocID="{3360E24E-5592-454F-9071-54C67A591B60}" presName="sibTrans" presStyleCnt="0"/>
      <dgm:spPr/>
    </dgm:pt>
    <dgm:pt modelId="{182F4C5D-7538-4F94-B9EB-ACC2DFA7C38F}" type="pres">
      <dgm:prSet presAssocID="{716DA9CE-8151-4258-BDD5-992B7282EA57}" presName="compNode" presStyleCnt="0"/>
      <dgm:spPr/>
    </dgm:pt>
    <dgm:pt modelId="{C8C2DF2B-6D86-4D2E-B1AA-1F9BDC64EBB9}" type="pres">
      <dgm:prSet presAssocID="{716DA9CE-8151-4258-BDD5-992B7282EA57}" presName="iconBgRect" presStyleLbl="bgShp" presStyleIdx="3" presStyleCnt="6"/>
      <dgm:spPr>
        <a:solidFill>
          <a:schemeClr val="accent3">
            <a:lumMod val="75000"/>
          </a:schemeClr>
        </a:solidFill>
      </dgm:spPr>
    </dgm:pt>
    <dgm:pt modelId="{B7ED0C58-AC68-4866-BCB1-12049124E1E2}" type="pres">
      <dgm:prSet presAssocID="{716DA9CE-8151-4258-BDD5-992B7282EA5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AAB3653-4921-4944-91B5-621A24718B59}" type="pres">
      <dgm:prSet presAssocID="{716DA9CE-8151-4258-BDD5-992B7282EA57}" presName="spaceRect" presStyleCnt="0"/>
      <dgm:spPr/>
    </dgm:pt>
    <dgm:pt modelId="{730A1198-1322-484D-A774-17B8C5E04F1F}" type="pres">
      <dgm:prSet presAssocID="{716DA9CE-8151-4258-BDD5-992B7282EA57}" presName="textRect" presStyleLbl="revTx" presStyleIdx="3" presStyleCnt="6">
        <dgm:presLayoutVars>
          <dgm:chMax val="1"/>
          <dgm:chPref val="1"/>
        </dgm:presLayoutVars>
      </dgm:prSet>
      <dgm:spPr/>
    </dgm:pt>
    <dgm:pt modelId="{0CF388ED-9E07-4C97-AD47-0A223AADB290}" type="pres">
      <dgm:prSet presAssocID="{317BB471-ACA9-4874-B397-107FD9C8ED9B}" presName="sibTrans" presStyleCnt="0"/>
      <dgm:spPr/>
    </dgm:pt>
    <dgm:pt modelId="{536145A8-EFF1-4EE6-8459-915D59887336}" type="pres">
      <dgm:prSet presAssocID="{C85CA180-F7CE-49DD-8BAD-5CEA87C7DF41}" presName="compNode" presStyleCnt="0"/>
      <dgm:spPr/>
    </dgm:pt>
    <dgm:pt modelId="{CD7C2F02-D145-49B5-AEE9-AB441F9C1F72}" type="pres">
      <dgm:prSet presAssocID="{C85CA180-F7CE-49DD-8BAD-5CEA87C7DF41}" presName="iconBgRect" presStyleLbl="bgShp" presStyleIdx="4" presStyleCnt="6"/>
      <dgm:spPr>
        <a:solidFill>
          <a:schemeClr val="accent3">
            <a:lumMod val="75000"/>
          </a:schemeClr>
        </a:solidFill>
      </dgm:spPr>
    </dgm:pt>
    <dgm:pt modelId="{B1435CD5-3E9B-4E5C-9A6A-165143B78381}" type="pres">
      <dgm:prSet presAssocID="{C85CA180-F7CE-49DD-8BAD-5CEA87C7DF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9859F7A-04C6-4342-8162-E4395DFDE753}" type="pres">
      <dgm:prSet presAssocID="{C85CA180-F7CE-49DD-8BAD-5CEA87C7DF41}" presName="spaceRect" presStyleCnt="0"/>
      <dgm:spPr/>
    </dgm:pt>
    <dgm:pt modelId="{EEE15741-8D5B-429B-8B7B-E9B968FC75FB}" type="pres">
      <dgm:prSet presAssocID="{C85CA180-F7CE-49DD-8BAD-5CEA87C7DF41}" presName="textRect" presStyleLbl="revTx" presStyleIdx="4" presStyleCnt="6">
        <dgm:presLayoutVars>
          <dgm:chMax val="1"/>
          <dgm:chPref val="1"/>
        </dgm:presLayoutVars>
      </dgm:prSet>
      <dgm:spPr/>
    </dgm:pt>
    <dgm:pt modelId="{23DDA144-9F2F-4602-B25D-F037378CEB7B}" type="pres">
      <dgm:prSet presAssocID="{70A9388B-D8CB-48ED-9909-69D8C79E119C}" presName="sibTrans" presStyleCnt="0"/>
      <dgm:spPr/>
    </dgm:pt>
    <dgm:pt modelId="{2D9EFD77-0D8B-4A72-A1E9-09E916EDBA84}" type="pres">
      <dgm:prSet presAssocID="{E4CBB15C-61BE-4FA8-803A-3453A718C564}" presName="compNode" presStyleCnt="0"/>
      <dgm:spPr/>
    </dgm:pt>
    <dgm:pt modelId="{81E5503E-51D8-403F-B77C-E2E062B9FE08}" type="pres">
      <dgm:prSet presAssocID="{E4CBB15C-61BE-4FA8-803A-3453A718C564}" presName="iconBgRect" presStyleLbl="bgShp" presStyleIdx="5" presStyleCnt="6"/>
      <dgm:spPr>
        <a:solidFill>
          <a:schemeClr val="accent3">
            <a:lumMod val="75000"/>
          </a:schemeClr>
        </a:solidFill>
      </dgm:spPr>
    </dgm:pt>
    <dgm:pt modelId="{C04AD0AD-A855-4FDB-8B2B-F8AC0CBD244F}" type="pres">
      <dgm:prSet presAssocID="{E4CBB15C-61BE-4FA8-803A-3453A718C56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2C13DB-1772-4E4A-9AAC-63A4EBCE6651}" type="pres">
      <dgm:prSet presAssocID="{E4CBB15C-61BE-4FA8-803A-3453A718C564}" presName="spaceRect" presStyleCnt="0"/>
      <dgm:spPr/>
    </dgm:pt>
    <dgm:pt modelId="{ECCA9C6F-CAB0-41DE-9F33-ADCADC570EA9}" type="pres">
      <dgm:prSet presAssocID="{E4CBB15C-61BE-4FA8-803A-3453A718C56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3FBC62D-4023-4678-81A5-EF048F256D49}" type="presOf" srcId="{3698FBF3-438F-4085-BC18-09AD7024AF22}" destId="{CCE742CF-9AB6-4DE1-B4CF-7F515468EB4F}" srcOrd="0" destOrd="0" presId="urn:microsoft.com/office/officeart/2018/5/layout/IconCircleLabelList"/>
    <dgm:cxn modelId="{0F4CDD58-C925-4BE9-9CF4-8025FD412E9C}" type="presOf" srcId="{0CACC6BB-8972-416D-BC50-93148CDD3A00}" destId="{52A02323-B178-4537-BD36-3603509C32AA}" srcOrd="0" destOrd="0" presId="urn:microsoft.com/office/officeart/2018/5/layout/IconCircleLabelList"/>
    <dgm:cxn modelId="{B49CE26C-7B0D-4F5A-ADDC-53CB5B0C539C}" type="presOf" srcId="{60E753A7-6FA9-49A9-90A9-E3B27D758512}" destId="{60AA1C71-A058-478E-A8D4-094DEC38DF23}" srcOrd="0" destOrd="0" presId="urn:microsoft.com/office/officeart/2018/5/layout/IconCircleLabelList"/>
    <dgm:cxn modelId="{1A4CF971-892A-487A-B4B8-BB70F9265A14}" srcId="{3698FBF3-438F-4085-BC18-09AD7024AF22}" destId="{E4CBB15C-61BE-4FA8-803A-3453A718C564}" srcOrd="5" destOrd="0" parTransId="{32C69139-B2B3-4BBF-AD39-B676AF5D3859}" sibTransId="{D10A65AC-878B-441F-AAAD-0DDCF58DF83E}"/>
    <dgm:cxn modelId="{34C47177-1A93-4B9B-8E97-CD4A331766CC}" srcId="{3698FBF3-438F-4085-BC18-09AD7024AF22}" destId="{60E753A7-6FA9-49A9-90A9-E3B27D758512}" srcOrd="2" destOrd="0" parTransId="{A90D4533-AC06-4B15-A8CB-1F70E4F1EE07}" sibTransId="{3360E24E-5592-454F-9071-54C67A591B60}"/>
    <dgm:cxn modelId="{A9F8B477-CDD7-4FA1-B436-A97DCEAD339F}" srcId="{3698FBF3-438F-4085-BC18-09AD7024AF22}" destId="{7946766F-46D9-486D-A88C-7192CF32E231}" srcOrd="1" destOrd="0" parTransId="{F2ADF59C-EFAE-4782-A482-44008B1275D0}" sibTransId="{6DBFD843-8722-4D9A-BEF0-D7FF72C485C5}"/>
    <dgm:cxn modelId="{DA9A1880-6F54-4FBD-8614-1CF62A7005EF}" type="presOf" srcId="{7946766F-46D9-486D-A88C-7192CF32E231}" destId="{6E542660-20F4-43C1-AF45-0BED397C8029}" srcOrd="0" destOrd="0" presId="urn:microsoft.com/office/officeart/2018/5/layout/IconCircleLabelList"/>
    <dgm:cxn modelId="{AE69F9AF-5943-443A-957F-1468E74A605B}" srcId="{3698FBF3-438F-4085-BC18-09AD7024AF22}" destId="{716DA9CE-8151-4258-BDD5-992B7282EA57}" srcOrd="3" destOrd="0" parTransId="{DAEA9375-F623-4550-900B-A1C8F5FAB125}" sibTransId="{317BB471-ACA9-4874-B397-107FD9C8ED9B}"/>
    <dgm:cxn modelId="{86591CB8-3623-4439-9B29-0CDFAB4F4E71}" srcId="{3698FBF3-438F-4085-BC18-09AD7024AF22}" destId="{0CACC6BB-8972-416D-BC50-93148CDD3A00}" srcOrd="0" destOrd="0" parTransId="{18A49172-6C4D-4B66-9B99-5C4D57C37E63}" sibTransId="{038F4F94-BB30-4A5E-A653-2F8104BCF266}"/>
    <dgm:cxn modelId="{9E8699CA-28AC-4091-BBB8-CB31EF1E9105}" type="presOf" srcId="{716DA9CE-8151-4258-BDD5-992B7282EA57}" destId="{730A1198-1322-484D-A774-17B8C5E04F1F}" srcOrd="0" destOrd="0" presId="urn:microsoft.com/office/officeart/2018/5/layout/IconCircleLabelList"/>
    <dgm:cxn modelId="{761031D1-7837-4826-ADD2-71DF838D21DF}" type="presOf" srcId="{C85CA180-F7CE-49DD-8BAD-5CEA87C7DF41}" destId="{EEE15741-8D5B-429B-8B7B-E9B968FC75FB}" srcOrd="0" destOrd="0" presId="urn:microsoft.com/office/officeart/2018/5/layout/IconCircleLabelList"/>
    <dgm:cxn modelId="{14CE41E3-ED7D-4108-8D20-E974BCAD5A21}" type="presOf" srcId="{E4CBB15C-61BE-4FA8-803A-3453A718C564}" destId="{ECCA9C6F-CAB0-41DE-9F33-ADCADC570EA9}" srcOrd="0" destOrd="0" presId="urn:microsoft.com/office/officeart/2018/5/layout/IconCircleLabelList"/>
    <dgm:cxn modelId="{298C34FA-E1EF-4372-9D09-0D8CD8481FDB}" srcId="{3698FBF3-438F-4085-BC18-09AD7024AF22}" destId="{C85CA180-F7CE-49DD-8BAD-5CEA87C7DF41}" srcOrd="4" destOrd="0" parTransId="{7E00061A-C5BE-403B-9ED6-F726F6DC842F}" sibTransId="{70A9388B-D8CB-48ED-9909-69D8C79E119C}"/>
    <dgm:cxn modelId="{811ACE64-A45C-488F-86D7-1BCEA25D81A2}" type="presParOf" srcId="{CCE742CF-9AB6-4DE1-B4CF-7F515468EB4F}" destId="{84448073-6289-4664-A8EC-C7CC1C855E65}" srcOrd="0" destOrd="0" presId="urn:microsoft.com/office/officeart/2018/5/layout/IconCircleLabelList"/>
    <dgm:cxn modelId="{CDEF1AF9-085A-4370-8D1A-7FF910537945}" type="presParOf" srcId="{84448073-6289-4664-A8EC-C7CC1C855E65}" destId="{319EC6EA-1684-48CD-933A-3636A5A7CA5C}" srcOrd="0" destOrd="0" presId="urn:microsoft.com/office/officeart/2018/5/layout/IconCircleLabelList"/>
    <dgm:cxn modelId="{D8F0FEA2-2183-4C02-A0D1-EFFC81477EF8}" type="presParOf" srcId="{84448073-6289-4664-A8EC-C7CC1C855E65}" destId="{30E8F95A-336E-41EF-89C1-00AD2BAF99E7}" srcOrd="1" destOrd="0" presId="urn:microsoft.com/office/officeart/2018/5/layout/IconCircleLabelList"/>
    <dgm:cxn modelId="{ADCB092A-9ACB-4106-9059-68E202E841A2}" type="presParOf" srcId="{84448073-6289-4664-A8EC-C7CC1C855E65}" destId="{32097513-BB0A-45D6-A556-E76388816A9E}" srcOrd="2" destOrd="0" presId="urn:microsoft.com/office/officeart/2018/5/layout/IconCircleLabelList"/>
    <dgm:cxn modelId="{3208DFA5-149C-4C02-A2FA-CCFAA8B3775B}" type="presParOf" srcId="{84448073-6289-4664-A8EC-C7CC1C855E65}" destId="{52A02323-B178-4537-BD36-3603509C32AA}" srcOrd="3" destOrd="0" presId="urn:microsoft.com/office/officeart/2018/5/layout/IconCircleLabelList"/>
    <dgm:cxn modelId="{584B49F6-363C-41E8-83C3-428525030FD9}" type="presParOf" srcId="{CCE742CF-9AB6-4DE1-B4CF-7F515468EB4F}" destId="{8BB22E4B-95BA-4504-AB7F-45246A7DC6F0}" srcOrd="1" destOrd="0" presId="urn:microsoft.com/office/officeart/2018/5/layout/IconCircleLabelList"/>
    <dgm:cxn modelId="{6920C60B-217E-41D7-86D4-260D97252B69}" type="presParOf" srcId="{CCE742CF-9AB6-4DE1-B4CF-7F515468EB4F}" destId="{75717D12-B971-4ADD-8193-DAA0D3FDEAA6}" srcOrd="2" destOrd="0" presId="urn:microsoft.com/office/officeart/2018/5/layout/IconCircleLabelList"/>
    <dgm:cxn modelId="{0C4C004B-2D38-4A9A-931D-370FBB7104BE}" type="presParOf" srcId="{75717D12-B971-4ADD-8193-DAA0D3FDEAA6}" destId="{EAE34483-2996-48E1-84AE-1035A5BC9481}" srcOrd="0" destOrd="0" presId="urn:microsoft.com/office/officeart/2018/5/layout/IconCircleLabelList"/>
    <dgm:cxn modelId="{1594290E-2E51-4945-9DEB-9417AE6038E1}" type="presParOf" srcId="{75717D12-B971-4ADD-8193-DAA0D3FDEAA6}" destId="{B87C636A-4245-46DE-A6C6-980A680E289B}" srcOrd="1" destOrd="0" presId="urn:microsoft.com/office/officeart/2018/5/layout/IconCircleLabelList"/>
    <dgm:cxn modelId="{4B40DA61-ABC9-4FC0-AEFF-01F83AF35D1C}" type="presParOf" srcId="{75717D12-B971-4ADD-8193-DAA0D3FDEAA6}" destId="{C554D148-B3BE-465F-8908-BBED005916FD}" srcOrd="2" destOrd="0" presId="urn:microsoft.com/office/officeart/2018/5/layout/IconCircleLabelList"/>
    <dgm:cxn modelId="{48A7FF34-C563-4EF5-BDFD-5D3BD75E2844}" type="presParOf" srcId="{75717D12-B971-4ADD-8193-DAA0D3FDEAA6}" destId="{6E542660-20F4-43C1-AF45-0BED397C8029}" srcOrd="3" destOrd="0" presId="urn:microsoft.com/office/officeart/2018/5/layout/IconCircleLabelList"/>
    <dgm:cxn modelId="{2B048FBD-4B2B-4050-B978-3672C782A6AB}" type="presParOf" srcId="{CCE742CF-9AB6-4DE1-B4CF-7F515468EB4F}" destId="{120C4AC7-E288-4EE9-8BEE-D1F1950C8BA1}" srcOrd="3" destOrd="0" presId="urn:microsoft.com/office/officeart/2018/5/layout/IconCircleLabelList"/>
    <dgm:cxn modelId="{7EC88718-D38A-4821-9B61-E4FDF0471BFE}" type="presParOf" srcId="{CCE742CF-9AB6-4DE1-B4CF-7F515468EB4F}" destId="{E1210DE1-6F37-4A1C-AC3C-EB07A4C0CA76}" srcOrd="4" destOrd="0" presId="urn:microsoft.com/office/officeart/2018/5/layout/IconCircleLabelList"/>
    <dgm:cxn modelId="{ADA3C55A-D94A-4145-AA45-E9D85446B6B3}" type="presParOf" srcId="{E1210DE1-6F37-4A1C-AC3C-EB07A4C0CA76}" destId="{4E3687FA-E429-47DF-A36B-16541E89CCBF}" srcOrd="0" destOrd="0" presId="urn:microsoft.com/office/officeart/2018/5/layout/IconCircleLabelList"/>
    <dgm:cxn modelId="{6AE8F205-6ED8-405C-A065-3DE93990B087}" type="presParOf" srcId="{E1210DE1-6F37-4A1C-AC3C-EB07A4C0CA76}" destId="{C7EF31DD-3CCD-42FE-AF89-42F1299E9DE2}" srcOrd="1" destOrd="0" presId="urn:microsoft.com/office/officeart/2018/5/layout/IconCircleLabelList"/>
    <dgm:cxn modelId="{9DF075A5-1491-44FA-9BED-10BE2F984524}" type="presParOf" srcId="{E1210DE1-6F37-4A1C-AC3C-EB07A4C0CA76}" destId="{0C57E27F-1844-46EC-9545-43BF9607F9FA}" srcOrd="2" destOrd="0" presId="urn:microsoft.com/office/officeart/2018/5/layout/IconCircleLabelList"/>
    <dgm:cxn modelId="{7DDA8C4D-0C70-4967-894C-55C671F4E587}" type="presParOf" srcId="{E1210DE1-6F37-4A1C-AC3C-EB07A4C0CA76}" destId="{60AA1C71-A058-478E-A8D4-094DEC38DF23}" srcOrd="3" destOrd="0" presId="urn:microsoft.com/office/officeart/2018/5/layout/IconCircleLabelList"/>
    <dgm:cxn modelId="{F2C169CD-A4BE-4683-A453-F737CDBA0213}" type="presParOf" srcId="{CCE742CF-9AB6-4DE1-B4CF-7F515468EB4F}" destId="{2600A799-E36B-4BF8-A20A-794C35BB7FF6}" srcOrd="5" destOrd="0" presId="urn:microsoft.com/office/officeart/2018/5/layout/IconCircleLabelList"/>
    <dgm:cxn modelId="{EFFC510D-7989-4F3B-A1B8-3FD7D14FDAC4}" type="presParOf" srcId="{CCE742CF-9AB6-4DE1-B4CF-7F515468EB4F}" destId="{182F4C5D-7538-4F94-B9EB-ACC2DFA7C38F}" srcOrd="6" destOrd="0" presId="urn:microsoft.com/office/officeart/2018/5/layout/IconCircleLabelList"/>
    <dgm:cxn modelId="{A783FF2F-CC10-400E-8D31-C1F6A33FB486}" type="presParOf" srcId="{182F4C5D-7538-4F94-B9EB-ACC2DFA7C38F}" destId="{C8C2DF2B-6D86-4D2E-B1AA-1F9BDC64EBB9}" srcOrd="0" destOrd="0" presId="urn:microsoft.com/office/officeart/2018/5/layout/IconCircleLabelList"/>
    <dgm:cxn modelId="{856AAC46-ED5F-48DD-845B-DC5411B5B9F1}" type="presParOf" srcId="{182F4C5D-7538-4F94-B9EB-ACC2DFA7C38F}" destId="{B7ED0C58-AC68-4866-BCB1-12049124E1E2}" srcOrd="1" destOrd="0" presId="urn:microsoft.com/office/officeart/2018/5/layout/IconCircleLabelList"/>
    <dgm:cxn modelId="{E6D1C950-2F83-4BF2-973B-8BD89BD24D99}" type="presParOf" srcId="{182F4C5D-7538-4F94-B9EB-ACC2DFA7C38F}" destId="{BAAB3653-4921-4944-91B5-621A24718B59}" srcOrd="2" destOrd="0" presId="urn:microsoft.com/office/officeart/2018/5/layout/IconCircleLabelList"/>
    <dgm:cxn modelId="{0CCAE483-5C39-42B4-994F-A498B69AA29A}" type="presParOf" srcId="{182F4C5D-7538-4F94-B9EB-ACC2DFA7C38F}" destId="{730A1198-1322-484D-A774-17B8C5E04F1F}" srcOrd="3" destOrd="0" presId="urn:microsoft.com/office/officeart/2018/5/layout/IconCircleLabelList"/>
    <dgm:cxn modelId="{60D58A74-08A6-40C5-8E2E-82C5C30858E3}" type="presParOf" srcId="{CCE742CF-9AB6-4DE1-B4CF-7F515468EB4F}" destId="{0CF388ED-9E07-4C97-AD47-0A223AADB290}" srcOrd="7" destOrd="0" presId="urn:microsoft.com/office/officeart/2018/5/layout/IconCircleLabelList"/>
    <dgm:cxn modelId="{9F2DCA0C-6D41-4DCF-8977-ACC1C99DA7BC}" type="presParOf" srcId="{CCE742CF-9AB6-4DE1-B4CF-7F515468EB4F}" destId="{536145A8-EFF1-4EE6-8459-915D59887336}" srcOrd="8" destOrd="0" presId="urn:microsoft.com/office/officeart/2018/5/layout/IconCircleLabelList"/>
    <dgm:cxn modelId="{68DFBBBA-148E-4848-8526-6C5FC7EA6B47}" type="presParOf" srcId="{536145A8-EFF1-4EE6-8459-915D59887336}" destId="{CD7C2F02-D145-49B5-AEE9-AB441F9C1F72}" srcOrd="0" destOrd="0" presId="urn:microsoft.com/office/officeart/2018/5/layout/IconCircleLabelList"/>
    <dgm:cxn modelId="{7C7B8725-F643-4ED7-9C5D-5D22ED11F52D}" type="presParOf" srcId="{536145A8-EFF1-4EE6-8459-915D59887336}" destId="{B1435CD5-3E9B-4E5C-9A6A-165143B78381}" srcOrd="1" destOrd="0" presId="urn:microsoft.com/office/officeart/2018/5/layout/IconCircleLabelList"/>
    <dgm:cxn modelId="{96BAFE7C-F08A-4509-9DCB-73DC08C89B98}" type="presParOf" srcId="{536145A8-EFF1-4EE6-8459-915D59887336}" destId="{89859F7A-04C6-4342-8162-E4395DFDE753}" srcOrd="2" destOrd="0" presId="urn:microsoft.com/office/officeart/2018/5/layout/IconCircleLabelList"/>
    <dgm:cxn modelId="{0FF5A684-AE01-40F6-95E4-DA02A8475345}" type="presParOf" srcId="{536145A8-EFF1-4EE6-8459-915D59887336}" destId="{EEE15741-8D5B-429B-8B7B-E9B968FC75FB}" srcOrd="3" destOrd="0" presId="urn:microsoft.com/office/officeart/2018/5/layout/IconCircleLabelList"/>
    <dgm:cxn modelId="{AF78277B-0CAE-4C1C-87B8-17C387ACF366}" type="presParOf" srcId="{CCE742CF-9AB6-4DE1-B4CF-7F515468EB4F}" destId="{23DDA144-9F2F-4602-B25D-F037378CEB7B}" srcOrd="9" destOrd="0" presId="urn:microsoft.com/office/officeart/2018/5/layout/IconCircleLabelList"/>
    <dgm:cxn modelId="{AAA2DBB0-CB40-4987-910A-7A701A0DA68C}" type="presParOf" srcId="{CCE742CF-9AB6-4DE1-B4CF-7F515468EB4F}" destId="{2D9EFD77-0D8B-4A72-A1E9-09E916EDBA84}" srcOrd="10" destOrd="0" presId="urn:microsoft.com/office/officeart/2018/5/layout/IconCircleLabelList"/>
    <dgm:cxn modelId="{5DEA629D-A819-45C2-8EED-A3B5143676E8}" type="presParOf" srcId="{2D9EFD77-0D8B-4A72-A1E9-09E916EDBA84}" destId="{81E5503E-51D8-403F-B77C-E2E062B9FE08}" srcOrd="0" destOrd="0" presId="urn:microsoft.com/office/officeart/2018/5/layout/IconCircleLabelList"/>
    <dgm:cxn modelId="{CEBD4B91-A0B0-4471-8E93-E51B0BC42E12}" type="presParOf" srcId="{2D9EFD77-0D8B-4A72-A1E9-09E916EDBA84}" destId="{C04AD0AD-A855-4FDB-8B2B-F8AC0CBD244F}" srcOrd="1" destOrd="0" presId="urn:microsoft.com/office/officeart/2018/5/layout/IconCircleLabelList"/>
    <dgm:cxn modelId="{E9BF5DD5-8132-4297-9E17-1C7C7B051358}" type="presParOf" srcId="{2D9EFD77-0D8B-4A72-A1E9-09E916EDBA84}" destId="{802C13DB-1772-4E4A-9AAC-63A4EBCE6651}" srcOrd="2" destOrd="0" presId="urn:microsoft.com/office/officeart/2018/5/layout/IconCircleLabelList"/>
    <dgm:cxn modelId="{A699313A-C31E-4972-9981-3EEFC10C62DF}" type="presParOf" srcId="{2D9EFD77-0D8B-4A72-A1E9-09E916EDBA84}" destId="{ECCA9C6F-CAB0-41DE-9F33-ADCADC570E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008F-134F-46AE-BDD0-8EA0A8CB443A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7D419-E990-4773-A727-A4A6C20ADFB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4BFCD-4544-4A89-A6F2-4AE60AFF428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accent3">
                  <a:lumMod val="75000"/>
                </a:schemeClr>
              </a:solidFill>
            </a:rPr>
            <a:t>Goal: Analyze Olist's order data for key sales and fulfillment trends.</a:t>
          </a:r>
        </a:p>
      </dsp:txBody>
      <dsp:txXfrm>
        <a:off x="75768" y="3053169"/>
        <a:ext cx="3093750" cy="720000"/>
      </dsp:txXfrm>
    </dsp:sp>
    <dsp:sp modelId="{A582DE22-4830-4555-B5EE-02485C8A4D5D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58FE-1C49-490F-BC7B-CCF2758C2D9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40BF5-24AA-42C0-9549-D1967A90862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accent3">
                  <a:lumMod val="75000"/>
                </a:schemeClr>
              </a:solidFill>
            </a:rPr>
            <a:t>Tools Used: SQL, Python (Pandas, Seaborn, Matplotlib), MySQL, Jupyter Notebook</a:t>
          </a:r>
        </a:p>
      </dsp:txBody>
      <dsp:txXfrm>
        <a:off x="3710925" y="3053169"/>
        <a:ext cx="3093750" cy="720000"/>
      </dsp:txXfrm>
    </dsp:sp>
    <dsp:sp modelId="{DC6DB0E8-AE06-430D-914E-844E2E750DAD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E9D49-131C-4EEC-B864-0C3245EB77F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4FDBD-E23A-412D-B912-50DEE467EB4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accent3">
                  <a:lumMod val="75000"/>
                </a:schemeClr>
              </a:solidFill>
            </a:rPr>
            <a:t>Focus Areas: Fulfillment, Seller &amp; Customer Segments, Anomalies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3A646-22BC-EA43-9912-04B49A789BA8}">
      <dsp:nvSpPr>
        <dsp:cNvPr id="0" name=""/>
        <dsp:cNvSpPr/>
      </dsp:nvSpPr>
      <dsp:spPr>
        <a:xfrm>
          <a:off x="3081528" y="0"/>
          <a:ext cx="4352544" cy="4352544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28899-64AD-D347-A476-54CD08D5F928}">
      <dsp:nvSpPr>
        <dsp:cNvPr id="0" name=""/>
        <dsp:cNvSpPr/>
      </dsp:nvSpPr>
      <dsp:spPr>
        <a:xfrm>
          <a:off x="3495019" y="413491"/>
          <a:ext cx="1697492" cy="1697492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Source: Olist Brazilian E-Commerce Dataset (Kaggle)</a:t>
          </a:r>
        </a:p>
      </dsp:txBody>
      <dsp:txXfrm>
        <a:off x="3577884" y="496356"/>
        <a:ext cx="1531762" cy="1531762"/>
      </dsp:txXfrm>
    </dsp:sp>
    <dsp:sp modelId="{8AC4ADF3-F160-DF40-A860-856BEC384978}">
      <dsp:nvSpPr>
        <dsp:cNvPr id="0" name=""/>
        <dsp:cNvSpPr/>
      </dsp:nvSpPr>
      <dsp:spPr>
        <a:xfrm>
          <a:off x="5323088" y="413491"/>
          <a:ext cx="1697492" cy="1697492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SQL: Combined data across orders, sellers, customers, and reviews</a:t>
          </a:r>
        </a:p>
      </dsp:txBody>
      <dsp:txXfrm>
        <a:off x="5405953" y="496356"/>
        <a:ext cx="1531762" cy="1531762"/>
      </dsp:txXfrm>
    </dsp:sp>
    <dsp:sp modelId="{BD2357AF-BC40-C24A-9B32-4EB0D219D71D}">
      <dsp:nvSpPr>
        <dsp:cNvPr id="0" name=""/>
        <dsp:cNvSpPr/>
      </dsp:nvSpPr>
      <dsp:spPr>
        <a:xfrm>
          <a:off x="3495019" y="2241560"/>
          <a:ext cx="1697492" cy="1697492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Enrichments: Added order revenue, delivery timing, and seller tiering</a:t>
          </a:r>
        </a:p>
      </dsp:txBody>
      <dsp:txXfrm>
        <a:off x="3577884" y="2324425"/>
        <a:ext cx="1531762" cy="1531762"/>
      </dsp:txXfrm>
    </dsp:sp>
    <dsp:sp modelId="{D540CAE5-4F45-7144-A6D1-58E0BB5234B7}">
      <dsp:nvSpPr>
        <dsp:cNvPr id="0" name=""/>
        <dsp:cNvSpPr/>
      </dsp:nvSpPr>
      <dsp:spPr>
        <a:xfrm>
          <a:off x="5323088" y="2241560"/>
          <a:ext cx="1697492" cy="1697492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Python: Cleaned data and created new fields for analysis</a:t>
          </a:r>
        </a:p>
      </dsp:txBody>
      <dsp:txXfrm>
        <a:off x="5405953" y="2324425"/>
        <a:ext cx="1531762" cy="1531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9D1CF-D085-493E-B7A9-5E7A4BD47661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8A4AC-85C1-4684-BEAA-8C93B900DF37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1EF55-6B58-4174-852B-865950D5EAF2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📉 </a:t>
          </a:r>
          <a:r>
            <a:rPr lang="en-US" sz="1900" b="1" kern="1200" dirty="0"/>
            <a:t>Fulfillment Lag During Growth</a:t>
          </a:r>
          <a:r>
            <a:rPr lang="en-US" sz="1900" kern="1200" dirty="0"/>
            <a:t>: From </a:t>
          </a:r>
          <a:r>
            <a:rPr lang="en-US" sz="1900" b="1" kern="1200" dirty="0"/>
            <a:t>Nov 2017 to Mar 2018</a:t>
          </a:r>
          <a:r>
            <a:rPr lang="en-US" sz="1900" kern="1200" dirty="0"/>
            <a:t>, on-time delivery rates dropped as monthly revenue surged, suggesting capacity constraints.</a:t>
          </a:r>
        </a:p>
      </dsp:txBody>
      <dsp:txXfrm>
        <a:off x="836555" y="3400"/>
        <a:ext cx="9679044" cy="724290"/>
      </dsp:txXfrm>
    </dsp:sp>
    <dsp:sp modelId="{2D8FF069-845E-4CBE-B6F0-F94248665FAE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4EFC7-7ACF-4B14-9F7C-378682EF52F4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DE85-EF78-4779-819B-21A0EE838FF9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🛠️ </a:t>
          </a:r>
          <a:r>
            <a:rPr lang="en-US" sz="1900" b="1" kern="1200" dirty="0"/>
            <a:t>Operational Recovery</a:t>
          </a:r>
          <a:r>
            <a:rPr lang="en-US" sz="1900" kern="1200" dirty="0"/>
            <a:t>: By </a:t>
          </a:r>
          <a:r>
            <a:rPr lang="en-US" sz="1900" b="1" kern="1200" dirty="0"/>
            <a:t>Apr 2018</a:t>
          </a:r>
          <a:r>
            <a:rPr lang="en-US" sz="1900" kern="1200" dirty="0"/>
            <a:t>, Olist recovered fulfillment performance while sustaining growth.</a:t>
          </a:r>
        </a:p>
      </dsp:txBody>
      <dsp:txXfrm>
        <a:off x="836555" y="908763"/>
        <a:ext cx="9679044" cy="724290"/>
      </dsp:txXfrm>
    </dsp:sp>
    <dsp:sp modelId="{C7310160-FDB0-4971-B796-BEC203E879D5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78AE5-FD75-4F53-B567-C52DAA28DA2E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42290-23FC-43AD-A73A-0A7598A5870B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🏆 </a:t>
          </a:r>
          <a:r>
            <a:rPr lang="en-US" sz="1900" b="1" kern="1200" dirty="0"/>
            <a:t>Seller Concentration</a:t>
          </a:r>
          <a:r>
            <a:rPr lang="en-US" sz="1900" kern="1200" dirty="0"/>
            <a:t>: 17.9% of sellers generate 80% of revenue, roughly confirming the Pareto Principle.</a:t>
          </a:r>
        </a:p>
      </dsp:txBody>
      <dsp:txXfrm>
        <a:off x="836555" y="1814126"/>
        <a:ext cx="9679044" cy="724290"/>
      </dsp:txXfrm>
    </dsp:sp>
    <dsp:sp modelId="{7D24F67B-341F-4B83-A76E-4331B17B7722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CF18-6087-470A-A1D4-D9A771A44A48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62570-97CE-4C6C-89D6-D2632FBC1947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🚩 </a:t>
          </a:r>
          <a:r>
            <a:rPr lang="en-US" sz="1900" b="1" kern="1200"/>
            <a:t>High-Value Orders More Likely Delayed</a:t>
          </a:r>
          <a:r>
            <a:rPr lang="en-US" sz="1900" kern="1200"/>
            <a:t>: Anomaly detection flagged that large orders were disproportionately affected by fulfillment delays.</a:t>
          </a:r>
        </a:p>
      </dsp:txBody>
      <dsp:txXfrm>
        <a:off x="836555" y="2719489"/>
        <a:ext cx="9679044" cy="724290"/>
      </dsp:txXfrm>
    </dsp:sp>
    <dsp:sp modelId="{C27E4CC1-A5D8-470A-9975-0111844BF1DA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875E-2646-4582-AD61-13479A2BEA4B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12C72-7DA4-435E-B6BF-FFC61BF0213A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📦 </a:t>
          </a:r>
          <a:r>
            <a:rPr lang="en-US" sz="1900" b="1" kern="1200" dirty="0"/>
            <a:t>Late Deliveries Hurt Satisfaction</a:t>
          </a:r>
          <a:r>
            <a:rPr lang="en-US" sz="1900" kern="1200" dirty="0"/>
            <a:t>: On-time orders averaged a 4.29 review score, while severely delayed ones dropped to 1.73 — quantifying the fulfillment–CX connection.</a:t>
          </a:r>
        </a:p>
      </dsp:txBody>
      <dsp:txXfrm>
        <a:off x="836555" y="3624853"/>
        <a:ext cx="9679044" cy="724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490E-4B1B-1748-8D11-16AE98402357}">
      <dsp:nvSpPr>
        <dsp:cNvPr id="0" name=""/>
        <dsp:cNvSpPr/>
      </dsp:nvSpPr>
      <dsp:spPr>
        <a:xfrm>
          <a:off x="3429" y="588231"/>
          <a:ext cx="3343274" cy="10220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On-time delivery impacts satisfaction</a:t>
          </a:r>
        </a:p>
      </dsp:txBody>
      <dsp:txXfrm>
        <a:off x="3429" y="588231"/>
        <a:ext cx="3343274" cy="1022082"/>
      </dsp:txXfrm>
    </dsp:sp>
    <dsp:sp modelId="{B7B8031D-5E8F-4D48-9459-2DA934F35A91}">
      <dsp:nvSpPr>
        <dsp:cNvPr id="0" name=""/>
        <dsp:cNvSpPr/>
      </dsp:nvSpPr>
      <dsp:spPr>
        <a:xfrm>
          <a:off x="3429" y="1610314"/>
          <a:ext cx="3343274" cy="232741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Improve peak period planning to prevent delays and protect CX</a:t>
          </a:r>
        </a:p>
      </dsp:txBody>
      <dsp:txXfrm>
        <a:off x="3429" y="1610314"/>
        <a:ext cx="3343274" cy="2327416"/>
      </dsp:txXfrm>
    </dsp:sp>
    <dsp:sp modelId="{B3AA77AC-AB3E-8F42-867B-0649B0860449}">
      <dsp:nvSpPr>
        <dsp:cNvPr id="0" name=""/>
        <dsp:cNvSpPr/>
      </dsp:nvSpPr>
      <dsp:spPr>
        <a:xfrm>
          <a:off x="3814762" y="588231"/>
          <a:ext cx="3343274" cy="10220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Top 20% sellers drive most revenue</a:t>
          </a:r>
        </a:p>
      </dsp:txBody>
      <dsp:txXfrm>
        <a:off x="3814762" y="588231"/>
        <a:ext cx="3343274" cy="1022082"/>
      </dsp:txXfrm>
    </dsp:sp>
    <dsp:sp modelId="{0FE79BB1-4B8E-E041-9DEC-E30B46133D08}">
      <dsp:nvSpPr>
        <dsp:cNvPr id="0" name=""/>
        <dsp:cNvSpPr/>
      </dsp:nvSpPr>
      <dsp:spPr>
        <a:xfrm>
          <a:off x="3814762" y="1610314"/>
          <a:ext cx="3343274" cy="232741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Launch a top-seller success program to boost high-impact growth</a:t>
          </a:r>
        </a:p>
      </dsp:txBody>
      <dsp:txXfrm>
        <a:off x="3814762" y="1610314"/>
        <a:ext cx="3343274" cy="2327416"/>
      </dsp:txXfrm>
    </dsp:sp>
    <dsp:sp modelId="{6FC2FEE9-A10C-9C45-B282-A4B577DA6D79}">
      <dsp:nvSpPr>
        <dsp:cNvPr id="0" name=""/>
        <dsp:cNvSpPr/>
      </dsp:nvSpPr>
      <dsp:spPr>
        <a:xfrm>
          <a:off x="7626096" y="588231"/>
          <a:ext cx="3343274" cy="10220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Delayed large orders = Risk</a:t>
          </a:r>
        </a:p>
      </dsp:txBody>
      <dsp:txXfrm>
        <a:off x="7626096" y="588231"/>
        <a:ext cx="3343274" cy="1022082"/>
      </dsp:txXfrm>
    </dsp:sp>
    <dsp:sp modelId="{A9E45130-516C-AA44-8EE9-E13355084FA1}">
      <dsp:nvSpPr>
        <dsp:cNvPr id="0" name=""/>
        <dsp:cNvSpPr/>
      </dsp:nvSpPr>
      <dsp:spPr>
        <a:xfrm>
          <a:off x="7626096" y="1610314"/>
          <a:ext cx="3343274" cy="232741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Audit fulfillment pipeline for high-value order delays</a:t>
          </a:r>
        </a:p>
      </dsp:txBody>
      <dsp:txXfrm>
        <a:off x="7626096" y="1610314"/>
        <a:ext cx="3343274" cy="2327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EC6EA-1684-48CD-933A-3636A5A7CA5C}">
      <dsp:nvSpPr>
        <dsp:cNvPr id="0" name=""/>
        <dsp:cNvSpPr/>
      </dsp:nvSpPr>
      <dsp:spPr>
        <a:xfrm>
          <a:off x="299054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8F95A-336E-41EF-89C1-00AD2BAF99E7}">
      <dsp:nvSpPr>
        <dsp:cNvPr id="0" name=""/>
        <dsp:cNvSpPr/>
      </dsp:nvSpPr>
      <dsp:spPr>
        <a:xfrm>
          <a:off x="497863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02323-B178-4537-BD36-3603509C32AA}">
      <dsp:nvSpPr>
        <dsp:cNvPr id="0" name=""/>
        <dsp:cNvSpPr/>
      </dsp:nvSpPr>
      <dsp:spPr>
        <a:xfrm>
          <a:off x="841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This project simulates a real-world business scenario:</a:t>
          </a:r>
        </a:p>
      </dsp:txBody>
      <dsp:txXfrm>
        <a:off x="841" y="2213901"/>
        <a:ext cx="1529296" cy="1146972"/>
      </dsp:txXfrm>
    </dsp:sp>
    <dsp:sp modelId="{EAE34483-2996-48E1-84AE-1035A5BC9481}">
      <dsp:nvSpPr>
        <dsp:cNvPr id="0" name=""/>
        <dsp:cNvSpPr/>
      </dsp:nvSpPr>
      <dsp:spPr>
        <a:xfrm>
          <a:off x="2095978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C636A-4245-46DE-A6C6-980A680E289B}">
      <dsp:nvSpPr>
        <dsp:cNvPr id="0" name=""/>
        <dsp:cNvSpPr/>
      </dsp:nvSpPr>
      <dsp:spPr>
        <a:xfrm>
          <a:off x="2294787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42660-20F4-43C1-AF45-0BED397C8029}">
      <dsp:nvSpPr>
        <dsp:cNvPr id="0" name=""/>
        <dsp:cNvSpPr/>
      </dsp:nvSpPr>
      <dsp:spPr>
        <a:xfrm>
          <a:off x="1797765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SQL is used to create clean, joinable datasets from disparate sources</a:t>
          </a:r>
        </a:p>
      </dsp:txBody>
      <dsp:txXfrm>
        <a:off x="1797765" y="2213901"/>
        <a:ext cx="1529296" cy="1146972"/>
      </dsp:txXfrm>
    </dsp:sp>
    <dsp:sp modelId="{4E3687FA-E429-47DF-A36B-16541E89CCBF}">
      <dsp:nvSpPr>
        <dsp:cNvPr id="0" name=""/>
        <dsp:cNvSpPr/>
      </dsp:nvSpPr>
      <dsp:spPr>
        <a:xfrm>
          <a:off x="3892902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F31DD-3CCD-42FE-AF89-42F1299E9DE2}">
      <dsp:nvSpPr>
        <dsp:cNvPr id="0" name=""/>
        <dsp:cNvSpPr/>
      </dsp:nvSpPr>
      <dsp:spPr>
        <a:xfrm>
          <a:off x="4091711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A1C71-A058-478E-A8D4-094DEC38DF23}">
      <dsp:nvSpPr>
        <dsp:cNvPr id="0" name=""/>
        <dsp:cNvSpPr/>
      </dsp:nvSpPr>
      <dsp:spPr>
        <a:xfrm>
          <a:off x="3594689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EDA uncovers fulfillment bottlenecks during growth</a:t>
          </a:r>
        </a:p>
      </dsp:txBody>
      <dsp:txXfrm>
        <a:off x="3594689" y="2213901"/>
        <a:ext cx="1529296" cy="1146972"/>
      </dsp:txXfrm>
    </dsp:sp>
    <dsp:sp modelId="{C8C2DF2B-6D86-4D2E-B1AA-1F9BDC64EBB9}">
      <dsp:nvSpPr>
        <dsp:cNvPr id="0" name=""/>
        <dsp:cNvSpPr/>
      </dsp:nvSpPr>
      <dsp:spPr>
        <a:xfrm>
          <a:off x="5689826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D0C58-AC68-4866-BCB1-12049124E1E2}">
      <dsp:nvSpPr>
        <dsp:cNvPr id="0" name=""/>
        <dsp:cNvSpPr/>
      </dsp:nvSpPr>
      <dsp:spPr>
        <a:xfrm>
          <a:off x="5888634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1198-1322-484D-A774-17B8C5E04F1F}">
      <dsp:nvSpPr>
        <dsp:cNvPr id="0" name=""/>
        <dsp:cNvSpPr/>
      </dsp:nvSpPr>
      <dsp:spPr>
        <a:xfrm>
          <a:off x="5391613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Cohort analysis revealed unreliable tracking of repeat customers</a:t>
          </a:r>
        </a:p>
      </dsp:txBody>
      <dsp:txXfrm>
        <a:off x="5391613" y="2213901"/>
        <a:ext cx="1529296" cy="1146972"/>
      </dsp:txXfrm>
    </dsp:sp>
    <dsp:sp modelId="{CD7C2F02-D145-49B5-AEE9-AB441F9C1F72}">
      <dsp:nvSpPr>
        <dsp:cNvPr id="0" name=""/>
        <dsp:cNvSpPr/>
      </dsp:nvSpPr>
      <dsp:spPr>
        <a:xfrm>
          <a:off x="7486750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35CD5-3E9B-4E5C-9A6A-165143B78381}">
      <dsp:nvSpPr>
        <dsp:cNvPr id="0" name=""/>
        <dsp:cNvSpPr/>
      </dsp:nvSpPr>
      <dsp:spPr>
        <a:xfrm>
          <a:off x="7685558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15741-8D5B-429B-8B7B-E9B968FC75FB}">
      <dsp:nvSpPr>
        <dsp:cNvPr id="0" name=""/>
        <dsp:cNvSpPr/>
      </dsp:nvSpPr>
      <dsp:spPr>
        <a:xfrm>
          <a:off x="7188537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Visualization connects operational issues with lost revenue</a:t>
          </a:r>
        </a:p>
      </dsp:txBody>
      <dsp:txXfrm>
        <a:off x="7188537" y="2213901"/>
        <a:ext cx="1529296" cy="1146972"/>
      </dsp:txXfrm>
    </dsp:sp>
    <dsp:sp modelId="{81E5503E-51D8-403F-B77C-E2E062B9FE08}">
      <dsp:nvSpPr>
        <dsp:cNvPr id="0" name=""/>
        <dsp:cNvSpPr/>
      </dsp:nvSpPr>
      <dsp:spPr>
        <a:xfrm>
          <a:off x="9283674" y="990463"/>
          <a:ext cx="932871" cy="93287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AD0AD-A855-4FDB-8B2B-F8AC0CBD244F}">
      <dsp:nvSpPr>
        <dsp:cNvPr id="0" name=""/>
        <dsp:cNvSpPr/>
      </dsp:nvSpPr>
      <dsp:spPr>
        <a:xfrm>
          <a:off x="9482482" y="118927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A9C6F-CAB0-41DE-9F33-ADCADC570EA9}">
      <dsp:nvSpPr>
        <dsp:cNvPr id="0" name=""/>
        <dsp:cNvSpPr/>
      </dsp:nvSpPr>
      <dsp:spPr>
        <a:xfrm>
          <a:off x="8985461" y="2213901"/>
          <a:ext cx="1529296" cy="114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Key takeaway</a:t>
          </a:r>
          <a:r>
            <a:rPr lang="en-US" sz="1200" kern="1200" dirty="0"/>
            <a:t>: Data science is not just algorithms — it's understanding the business, challenging assumptions, and knowing what the data can and cannot tell you</a:t>
          </a:r>
        </a:p>
      </dsp:txBody>
      <dsp:txXfrm>
        <a:off x="8985461" y="2213901"/>
        <a:ext cx="1529296" cy="114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Olist E-Commerce Sales &amp; Fulfillment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AF1790BD-4477-7194-867F-1CA42D064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" y="1510026"/>
            <a:ext cx="3872455" cy="38724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r>
              <a:rPr lang="en-US" sz="2000"/>
              <a:t>Driving Business Insight Through SQL, Python, and Visual Analytics</a:t>
            </a:r>
          </a:p>
          <a:p>
            <a:r>
              <a:rPr lang="en-US" sz="2000"/>
              <a:t>Presented by: Joe 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628A7-7889-D3F8-47AA-B672076E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F0EE-8DE9-369D-5061-DB2EDCC0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Cohort Analysis</a:t>
            </a:r>
            <a:br>
              <a:rPr lang="en-US" sz="3200"/>
            </a:br>
            <a:r>
              <a:rPr lang="en-US" sz="3200"/>
              <a:t>Review score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60F5-292E-DCD7-D197-9FC3BC0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Review Score 5 ≠ Repeat Customer: Retention Data Inconsistencies</a:t>
            </a:r>
          </a:p>
          <a:p>
            <a:r>
              <a:rPr lang="en-US" sz="2000" dirty="0"/>
              <a:t>Likely ID reassignment obscures returning buyer behavior</a:t>
            </a:r>
          </a:p>
          <a:p>
            <a:r>
              <a:rPr lang="en-US" sz="2000" dirty="0"/>
              <a:t>This undermines metrics like churn and LTV, and limits customer lifetime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65605-932D-1902-A533-7352D4B3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2205080"/>
            <a:ext cx="6896083" cy="36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B029B-0A8C-3A62-EF45-A4B5965F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8B899D-A3A8-CEF2-0B31-EB8E53C0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EED27-A6F4-C261-40BC-46E37DB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Recommendations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9639FC7-994A-9FF0-4E55-490D3DF2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847029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17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DF5D74-D0F0-3909-8B53-68A5964CD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55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21311-641F-D6E8-710D-49DD5602A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4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Data Sources &amp;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EA44E-DDB2-AAB5-2CE6-DB328ACA2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306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93ACD-642C-4D4A-19CB-5F195783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CADD-339C-CB5A-21F8-3378AC19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the Data Reveals: Key Business Insights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5BB6E4-43F6-9708-AA9A-3BE2B017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6530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Operational Strain &amp; Recovery </a:t>
            </a:r>
            <a:br>
              <a:rPr lang="en-US" sz="2700" dirty="0"/>
            </a:br>
            <a:r>
              <a:rPr lang="en-US" sz="2000" dirty="0"/>
              <a:t>Delivery Delays Amid Rapid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Fulfillment lag during growth: From Nov 2017 to Mar 2018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Operational recovery by Apr 2018, likely reflects internal improvements, such as: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Scaling fulfillment operations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Optimizing delivery logistics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Expanding warehouse capacity or third-party delivery support</a:t>
            </a:r>
          </a:p>
        </p:txBody>
      </p:sp>
      <p:pic>
        <p:nvPicPr>
          <p:cNvPr id="5" name="Picture 4" descr="A graph of a growing graph&#10;&#10;AI-generated content may be incorrect.">
            <a:extLst>
              <a:ext uri="{FF2B5EF4-FFF2-40B4-BE49-F238E27FC236}">
                <a16:creationId xmlns:a16="http://schemas.microsoft.com/office/drawing/2014/main" id="{464DD151-BDBC-CB19-1EC5-59BF0E2A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14" y="1284514"/>
            <a:ext cx="7186498" cy="406037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727A82-A144-21DB-7968-D5A93E64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D93F2-EE14-F08C-A378-9A74FEAF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/>
              <a:t>Seller Revenue Concentrated in Top 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B69D-8FE5-7C86-7873-89B13286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000" dirty="0"/>
              <a:t>Top 17.9% of sellers drive 80% of revenue — consistent with the Pareto Principle</a:t>
            </a:r>
          </a:p>
          <a:p>
            <a:pPr defTabSz="914400">
              <a:spcBef>
                <a:spcPts val="1000"/>
              </a:spcBef>
            </a:pPr>
            <a:r>
              <a:rPr lang="en-US" sz="2000" dirty="0"/>
              <a:t>Prioritizing top sellers enables high-impact growth without scaling effort across all sellers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CB131-389A-3F0D-5505-4BD9CC92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91" b="-1"/>
          <a:stretch/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0C12E-B07A-B74B-DD05-879011C8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1" r="5293" b="1"/>
          <a:stretch/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3200" dirty="0"/>
              <a:t>Order Revenue Distribution: Anomalies vs Normal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8852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Anomalies were classified as anything beyond three standard deviations delay</a:t>
            </a:r>
          </a:p>
          <a:p>
            <a:r>
              <a:rPr lang="en-US" sz="2000" dirty="0"/>
              <a:t>❌ High-value orders were disproportionately flagged as anomalies</a:t>
            </a:r>
          </a:p>
          <a:p>
            <a:r>
              <a:rPr lang="en-US" sz="2000" dirty="0"/>
              <a:t>📦 Indicates potential operational strain in fulfilling large orders</a:t>
            </a:r>
          </a:p>
          <a:p>
            <a:r>
              <a:rPr lang="en-US" sz="2000" dirty="0"/>
              <a:t>🧩 Delays may increase risks of cancellations, dissatisfaction, or revenue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901B2-1D13-BC27-3D59-13BD3261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3" y="2242457"/>
            <a:ext cx="7126059" cy="4018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4000"/>
              <a:t>Delivery Delay &amp; Review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/>
              <a:t>As expected, Early or On Time deliveries score much higher reviews than late deliveries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Review ratings drop sharply as delivery delays increase — from 4.29 (on-time) to 1.73 (severe delays), highlighting the direct link between fulfillment and customer satisfaction</a:t>
            </a:r>
          </a:p>
        </p:txBody>
      </p:sp>
      <p:pic>
        <p:nvPicPr>
          <p:cNvPr id="4" name="Picture 3" descr="A bar graph with numbers and text&#10;&#10;AI-generated content may be incorrect.">
            <a:extLst>
              <a:ext uri="{FF2B5EF4-FFF2-40B4-BE49-F238E27FC236}">
                <a16:creationId xmlns:a16="http://schemas.microsoft.com/office/drawing/2014/main" id="{B941210E-9B82-3546-C314-D714DFCB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48" y="2405149"/>
            <a:ext cx="6314806" cy="3899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Cohort Analysis Reveals One-Time Buyers Dominant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C8E1C-23BE-AA29-2C29-391BE731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727" b="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Most cohorts show strong first-month revenue, but little activity in subsequent months — suggesting minimal repeat purchasing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585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Olist E-Commerce Sales &amp; Fulfillment Analysis</vt:lpstr>
      <vt:lpstr>Project Overview</vt:lpstr>
      <vt:lpstr>Data Sources &amp; Preparation</vt:lpstr>
      <vt:lpstr>What the Data Reveals: Key Business Insights</vt:lpstr>
      <vt:lpstr>Operational Strain &amp; Recovery  Delivery Delays Amid Rapid Growth</vt:lpstr>
      <vt:lpstr>Seller Revenue Concentrated in Top Sellers</vt:lpstr>
      <vt:lpstr>Order Revenue Distribution: Anomalies vs Normal Orders</vt:lpstr>
      <vt:lpstr>Delivery Delay &amp; Review Impact</vt:lpstr>
      <vt:lpstr>Cohort Analysis Reveals One-Time Buyers Dominant</vt:lpstr>
      <vt:lpstr>Cohort Analysis Review score 5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 Lam</cp:lastModifiedBy>
  <cp:revision>8</cp:revision>
  <dcterms:created xsi:type="dcterms:W3CDTF">2013-01-27T09:14:16Z</dcterms:created>
  <dcterms:modified xsi:type="dcterms:W3CDTF">2025-04-15T19:12:10Z</dcterms:modified>
  <cp:category/>
</cp:coreProperties>
</file>