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8" r:id="rId2"/>
    <p:sldId id="256" r:id="rId3"/>
    <p:sldId id="257" r:id="rId4"/>
    <p:sldId id="34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42" r:id="rId48"/>
    <p:sldId id="301" r:id="rId49"/>
    <p:sldId id="302" r:id="rId50"/>
    <p:sldId id="303" r:id="rId51"/>
    <p:sldId id="304" r:id="rId52"/>
    <p:sldId id="305" r:id="rId53"/>
    <p:sldId id="306" r:id="rId54"/>
    <p:sldId id="307" r:id="rId55"/>
    <p:sldId id="308" r:id="rId56"/>
    <p:sldId id="338" r:id="rId57"/>
    <p:sldId id="310" r:id="rId58"/>
    <p:sldId id="311" r:id="rId59"/>
    <p:sldId id="312" r:id="rId60"/>
    <p:sldId id="313" r:id="rId61"/>
    <p:sldId id="314" r:id="rId62"/>
    <p:sldId id="343"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30" r:id="rId77"/>
    <p:sldId id="332" r:id="rId78"/>
    <p:sldId id="333" r:id="rId79"/>
    <p:sldId id="334" r:id="rId80"/>
    <p:sldId id="335" r:id="rId81"/>
    <p:sldId id="336" r:id="rId82"/>
    <p:sldId id="337" r:id="rId83"/>
  </p:sldIdLst>
  <p:sldSz cx="9144000" cy="6858000" type="screen4x3"/>
  <p:notesSz cx="6858000" cy="9144000"/>
  <p:defaultTextStyle>
    <a:lvl1pPr marL="40640" marR="40640" algn="ctr">
      <a:defRPr sz="4000">
        <a:uFill>
          <a:solidFill/>
        </a:uFill>
        <a:latin typeface="+mn-lt"/>
        <a:ea typeface="+mn-ea"/>
        <a:cs typeface="+mn-cs"/>
        <a:sym typeface="Gill Sans"/>
      </a:defRPr>
    </a:lvl1pPr>
    <a:lvl2pPr marL="40640" marR="40640" indent="342900" algn="ctr">
      <a:defRPr sz="4000">
        <a:uFill>
          <a:solidFill/>
        </a:uFill>
        <a:latin typeface="+mn-lt"/>
        <a:ea typeface="+mn-ea"/>
        <a:cs typeface="+mn-cs"/>
        <a:sym typeface="Gill Sans"/>
      </a:defRPr>
    </a:lvl2pPr>
    <a:lvl3pPr marL="40640" marR="40640" indent="685800" algn="ctr">
      <a:defRPr sz="4000">
        <a:uFill>
          <a:solidFill/>
        </a:uFill>
        <a:latin typeface="+mn-lt"/>
        <a:ea typeface="+mn-ea"/>
        <a:cs typeface="+mn-cs"/>
        <a:sym typeface="Gill Sans"/>
      </a:defRPr>
    </a:lvl3pPr>
    <a:lvl4pPr marL="40640" marR="40640" indent="1028700" algn="ctr">
      <a:defRPr sz="4000">
        <a:uFill>
          <a:solidFill/>
        </a:uFill>
        <a:latin typeface="+mn-lt"/>
        <a:ea typeface="+mn-ea"/>
        <a:cs typeface="+mn-cs"/>
        <a:sym typeface="Gill Sans"/>
      </a:defRPr>
    </a:lvl4pPr>
    <a:lvl5pPr marL="40640" marR="40640" indent="1371600" algn="ctr">
      <a:defRPr sz="4000">
        <a:uFill>
          <a:solidFill/>
        </a:uFill>
        <a:latin typeface="+mn-lt"/>
        <a:ea typeface="+mn-ea"/>
        <a:cs typeface="+mn-cs"/>
        <a:sym typeface="Gill Sans"/>
      </a:defRPr>
    </a:lvl5pPr>
    <a:lvl6pPr marL="40640" marR="40640" indent="1714500" algn="ctr">
      <a:defRPr sz="4000">
        <a:uFill>
          <a:solidFill/>
        </a:uFill>
        <a:latin typeface="+mn-lt"/>
        <a:ea typeface="+mn-ea"/>
        <a:cs typeface="+mn-cs"/>
        <a:sym typeface="Gill Sans"/>
      </a:defRPr>
    </a:lvl6pPr>
    <a:lvl7pPr marL="40640" marR="40640" indent="2057400" algn="ctr">
      <a:defRPr sz="4000">
        <a:uFill>
          <a:solidFill/>
        </a:uFill>
        <a:latin typeface="+mn-lt"/>
        <a:ea typeface="+mn-ea"/>
        <a:cs typeface="+mn-cs"/>
        <a:sym typeface="Gill Sans"/>
      </a:defRPr>
    </a:lvl7pPr>
    <a:lvl8pPr marL="40640" marR="40640" indent="2400300" algn="ctr">
      <a:defRPr sz="4000">
        <a:uFill>
          <a:solidFill/>
        </a:uFill>
        <a:latin typeface="+mn-lt"/>
        <a:ea typeface="+mn-ea"/>
        <a:cs typeface="+mn-cs"/>
        <a:sym typeface="Gill Sans"/>
      </a:defRPr>
    </a:lvl8pPr>
    <a:lvl9pPr marL="40640" marR="40640" indent="2743200" algn="ctr">
      <a:defRPr sz="4000">
        <a:uFill>
          <a:solidFill/>
        </a:uFill>
        <a:latin typeface="+mn-lt"/>
        <a:ea typeface="+mn-ea"/>
        <a:cs typeface="+mn-cs"/>
        <a:sym typeface="Gill San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Calibri"/>
          <a:ea typeface="Calibri"/>
          <a:cs typeface="Calibri"/>
        </a:font>
        <a:srgbClr val="999999"/>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alibri"/>
          <a:ea typeface="Calibri"/>
          <a:cs typeface="Calibri"/>
        </a:font>
        <a:srgbClr val="999999"/>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alibri"/>
          <a:ea typeface="Calibri"/>
          <a:cs typeface="Calibri"/>
        </a:font>
        <a:srgbClr val="999999"/>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alibri"/>
          <a:ea typeface="Calibri"/>
          <a:cs typeface="Calibri"/>
        </a:font>
        <a:srgbClr val="999999"/>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71" autoAdjust="0"/>
  </p:normalViewPr>
  <p:slideViewPr>
    <p:cSldViewPr showGuides="1">
      <p:cViewPr varScale="1">
        <p:scale>
          <a:sx n="69" d="100"/>
          <a:sy n="69" d="100"/>
        </p:scale>
        <p:origin x="-1920" y="-96"/>
      </p:cViewPr>
      <p:guideLst>
        <p:guide orient="horz" pos="2160"/>
        <p:guide pos="2880"/>
      </p:guideLst>
    </p:cSldViewPr>
  </p:slideViewPr>
  <p:notesTextViewPr>
    <p:cViewPr>
      <p:scale>
        <a:sx n="3" d="2"/>
        <a:sy n="3" d="2"/>
      </p:scale>
      <p:origin x="0" y="2784"/>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892607671"/>
      </p:ext>
    </p:extLst>
  </p:cSld>
  <p:clrMap bg1="lt1" tx1="dk1" bg2="lt2" tx2="dk2" accent1="accent1" accent2="accent2" accent3="accent3" accent4="accent4" accent5="accent5" accent6="accent6" hlink="hlink" folHlink="folHlink"/>
  <p:notesStyle>
    <a:lvl1pPr defTabSz="584200">
      <a:defRPr sz="2000">
        <a:latin typeface="Lucida Grande"/>
        <a:ea typeface="Lucida Grande"/>
        <a:cs typeface="Lucida Grande"/>
        <a:sym typeface="Lucida Grande"/>
      </a:defRPr>
    </a:lvl1pPr>
    <a:lvl2pPr indent="228600" defTabSz="584200">
      <a:defRPr sz="2000">
        <a:latin typeface="Lucida Grande"/>
        <a:ea typeface="Lucida Grande"/>
        <a:cs typeface="Lucida Grande"/>
        <a:sym typeface="Lucida Grande"/>
      </a:defRPr>
    </a:lvl2pPr>
    <a:lvl3pPr indent="457200" defTabSz="584200">
      <a:defRPr sz="2000">
        <a:latin typeface="Lucida Grande"/>
        <a:ea typeface="Lucida Grande"/>
        <a:cs typeface="Lucida Grande"/>
        <a:sym typeface="Lucida Grande"/>
      </a:defRPr>
    </a:lvl3pPr>
    <a:lvl4pPr indent="685800" defTabSz="584200">
      <a:defRPr sz="2000">
        <a:latin typeface="Lucida Grande"/>
        <a:ea typeface="Lucida Grande"/>
        <a:cs typeface="Lucida Grande"/>
        <a:sym typeface="Lucida Grande"/>
      </a:defRPr>
    </a:lvl4pPr>
    <a:lvl5pPr indent="914400" defTabSz="584200">
      <a:defRPr sz="2000">
        <a:latin typeface="Lucida Grande"/>
        <a:ea typeface="Lucida Grande"/>
        <a:cs typeface="Lucida Grande"/>
        <a:sym typeface="Lucida Grande"/>
      </a:defRPr>
    </a:lvl5pPr>
    <a:lvl6pPr indent="1143000" defTabSz="584200">
      <a:defRPr sz="2000">
        <a:latin typeface="Lucida Grande"/>
        <a:ea typeface="Lucida Grande"/>
        <a:cs typeface="Lucida Grande"/>
        <a:sym typeface="Lucida Grande"/>
      </a:defRPr>
    </a:lvl6pPr>
    <a:lvl7pPr indent="1371600" defTabSz="584200">
      <a:defRPr sz="2000">
        <a:latin typeface="Lucida Grande"/>
        <a:ea typeface="Lucida Grande"/>
        <a:cs typeface="Lucida Grande"/>
        <a:sym typeface="Lucida Grande"/>
      </a:defRPr>
    </a:lvl7pPr>
    <a:lvl8pPr indent="1600200" defTabSz="584200">
      <a:defRPr sz="2000">
        <a:latin typeface="Lucida Grande"/>
        <a:ea typeface="Lucida Grande"/>
        <a:cs typeface="Lucida Grande"/>
        <a:sym typeface="Lucida Grande"/>
      </a:defRPr>
    </a:lvl8pPr>
    <a:lvl9pPr indent="1828800" defTabSz="58420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tfl.gov.uk"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a:spLocks noGrp="1" noRot="1" noChangeAspect="1"/>
          </p:cNvSpPr>
          <p:nvPr>
            <p:ph type="sldImg"/>
          </p:nvPr>
        </p:nvSpPr>
        <p:spPr>
          <a:prstGeom prst="rect">
            <a:avLst/>
          </a:prstGeom>
        </p:spPr>
        <p:txBody>
          <a:bodyPr/>
          <a:lstStyle/>
          <a:p>
            <a:pPr lvl="0"/>
            <a:endParaRPr/>
          </a:p>
        </p:txBody>
      </p:sp>
      <p:sp>
        <p:nvSpPr>
          <p:cNvPr id="23" name="Shape 23"/>
          <p:cNvSpPr>
            <a:spLocks noGrp="1"/>
          </p:cNvSpPr>
          <p:nvPr>
            <p:ph type="body" sz="quarter" idx="1"/>
          </p:nvPr>
        </p:nvSpPr>
        <p:spPr>
          <a:prstGeom prst="rect">
            <a:avLst/>
          </a:prstGeom>
        </p:spPr>
        <p:txBody>
          <a:bodyPr/>
          <a:lstStyle/>
          <a:p>
            <a:pPr lvl="0">
              <a:defRPr sz="1800"/>
            </a:pPr>
            <a:r>
              <a:rPr sz="2000" dirty="0"/>
              <a:t>This is the name of this session.</a:t>
            </a:r>
          </a:p>
          <a:p>
            <a:pPr lvl="0">
              <a:defRPr sz="1800"/>
            </a:pPr>
            <a:endParaRPr sz="2000" dirty="0"/>
          </a:p>
          <a:p>
            <a:pPr lvl="0">
              <a:defRPr sz="1800"/>
            </a:pPr>
            <a:r>
              <a:rPr sz="2000" dirty="0"/>
              <a:t>We’re going to talk about:</a:t>
            </a:r>
          </a:p>
          <a:p>
            <a:pPr lvl="0">
              <a:defRPr sz="1800"/>
            </a:pPr>
            <a:endParaRPr sz="2000" dirty="0"/>
          </a:p>
          <a:p>
            <a:pPr marL="246944" lvl="0" indent="-246944">
              <a:buSzPct val="75000"/>
              <a:buChar char="*"/>
              <a:defRPr sz="1800"/>
            </a:pPr>
            <a:r>
              <a:rPr sz="2000" dirty="0"/>
              <a:t>How we approached design patterns and why</a:t>
            </a:r>
          </a:p>
          <a:p>
            <a:pPr marL="246944" lvl="0" indent="-246944">
              <a:buSzPct val="75000"/>
              <a:buChar char="*"/>
              <a:defRPr sz="1800"/>
            </a:pPr>
            <a:r>
              <a:rPr sz="2000" dirty="0"/>
              <a:t>Specific design patterns we like</a:t>
            </a:r>
          </a:p>
          <a:p>
            <a:pPr lvl="0">
              <a:defRPr sz="1800"/>
            </a:pPr>
            <a:endParaRPr sz="2000" dirty="0"/>
          </a:p>
          <a:p>
            <a:pPr lvl="0">
              <a:defRPr sz="1800"/>
            </a:pPr>
            <a:r>
              <a:rPr sz="2000" dirty="0"/>
              <a:t>And we’re going to have a go later at crowdsourcing some new patterns using a wiki.</a:t>
            </a:r>
          </a:p>
          <a:p>
            <a:pPr lvl="0">
              <a:defRPr sz="1800"/>
            </a:pPr>
            <a:endParaRPr sz="2000" dirty="0"/>
          </a:p>
          <a:p>
            <a:pPr lvl="0">
              <a:defRPr sz="1800"/>
            </a:pPr>
            <a:r>
              <a:rPr sz="2000" dirty="0"/>
              <a:t>So, whilst we’re talking - have a think about any specific patterns you’re interested in, or design challenges you’re facing.</a:t>
            </a:r>
          </a:p>
        </p:txBody>
      </p:sp>
    </p:spTree>
    <p:extLst>
      <p:ext uri="{BB962C8B-B14F-4D97-AF65-F5344CB8AC3E}">
        <p14:creationId xmlns:p14="http://schemas.microsoft.com/office/powerpoint/2010/main" val="1710926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defRPr sz="1800"/>
            </a:pPr>
            <a:r>
              <a:rPr sz="2000"/>
              <a:t>How to claim asylum in the UK</a:t>
            </a:r>
          </a:p>
        </p:txBody>
      </p:sp>
    </p:spTree>
    <p:extLst>
      <p:ext uri="{BB962C8B-B14F-4D97-AF65-F5344CB8AC3E}">
        <p14:creationId xmlns:p14="http://schemas.microsoft.com/office/powerpoint/2010/main" val="200521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prstGeom prst="rect">
            <a:avLst/>
          </a:prstGeom>
        </p:spPr>
        <p:txBody>
          <a:bodyPr/>
          <a:lstStyle/>
          <a:p>
            <a:pPr lvl="0"/>
            <a:endParaRPr/>
          </a:p>
        </p:txBody>
      </p:sp>
      <p:sp>
        <p:nvSpPr>
          <p:cNvPr id="84" name="Shape 84"/>
          <p:cNvSpPr>
            <a:spLocks noGrp="1"/>
          </p:cNvSpPr>
          <p:nvPr>
            <p:ph type="body" sz="quarter" idx="1"/>
          </p:nvPr>
        </p:nvSpPr>
        <p:spPr>
          <a:prstGeom prst="rect">
            <a:avLst/>
          </a:prstGeom>
        </p:spPr>
        <p:txBody>
          <a:bodyPr/>
          <a:lstStyle/>
          <a:p>
            <a:pPr lvl="0">
              <a:defRPr sz="1800"/>
            </a:pPr>
            <a:r>
              <a:rPr sz="2000"/>
              <a:t>So, lots of information. But also, lots of services…</a:t>
            </a:r>
          </a:p>
        </p:txBody>
      </p:sp>
    </p:spTree>
    <p:extLst>
      <p:ext uri="{BB962C8B-B14F-4D97-AF65-F5344CB8AC3E}">
        <p14:creationId xmlns:p14="http://schemas.microsoft.com/office/powerpoint/2010/main" val="125119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prstGeom prst="rect">
            <a:avLst/>
          </a:prstGeom>
        </p:spPr>
        <p:txBody>
          <a:bodyPr/>
          <a:lstStyle/>
          <a:p>
            <a:pPr lvl="0"/>
            <a:endParaRPr/>
          </a:p>
        </p:txBody>
      </p:sp>
      <p:sp>
        <p:nvSpPr>
          <p:cNvPr id="94" name="Shape 94"/>
          <p:cNvSpPr>
            <a:spLocks noGrp="1"/>
          </p:cNvSpPr>
          <p:nvPr>
            <p:ph type="body" sz="quarter" idx="1"/>
          </p:nvPr>
        </p:nvSpPr>
        <p:spPr>
          <a:prstGeom prst="rect">
            <a:avLst/>
          </a:prstGeom>
        </p:spPr>
        <p:txBody>
          <a:bodyPr/>
          <a:lstStyle/>
          <a:p>
            <a:pPr lvl="0">
              <a:defRPr sz="1800"/>
            </a:pPr>
            <a:endParaRPr sz="2000"/>
          </a:p>
          <a:p>
            <a:pPr lvl="0">
              <a:defRPr sz="1800"/>
            </a:pPr>
            <a:endParaRPr sz="2000"/>
          </a:p>
          <a:p>
            <a:pPr lvl="0">
              <a:defRPr sz="1800"/>
            </a:pPr>
            <a:endParaRPr sz="2000"/>
          </a:p>
        </p:txBody>
      </p:sp>
    </p:spTree>
    <p:extLst>
      <p:ext uri="{BB962C8B-B14F-4D97-AF65-F5344CB8AC3E}">
        <p14:creationId xmlns:p14="http://schemas.microsoft.com/office/powerpoint/2010/main" val="115102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pPr lvl="0"/>
            <a:endParaRPr/>
          </a:p>
        </p:txBody>
      </p:sp>
      <p:sp>
        <p:nvSpPr>
          <p:cNvPr id="101" name="Shape 101"/>
          <p:cNvSpPr>
            <a:spLocks noGrp="1"/>
          </p:cNvSpPr>
          <p:nvPr>
            <p:ph type="body" sz="quarter" idx="1"/>
          </p:nvPr>
        </p:nvSpPr>
        <p:spPr>
          <a:prstGeom prst="rect">
            <a:avLst/>
          </a:prstGeom>
        </p:spPr>
        <p:txBody>
          <a:bodyPr/>
          <a:lstStyle/>
          <a:p>
            <a:pPr lvl="0">
              <a:defRPr sz="1800"/>
            </a:pPr>
            <a:endParaRPr sz="2000"/>
          </a:p>
          <a:p>
            <a:pPr lvl="0">
              <a:defRPr sz="1800"/>
            </a:pPr>
            <a:endParaRPr sz="2000"/>
          </a:p>
        </p:txBody>
      </p:sp>
    </p:spTree>
    <p:extLst>
      <p:ext uri="{BB962C8B-B14F-4D97-AF65-F5344CB8AC3E}">
        <p14:creationId xmlns:p14="http://schemas.microsoft.com/office/powerpoint/2010/main" val="736767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pPr lvl="0"/>
            <a:endParaRPr/>
          </a:p>
        </p:txBody>
      </p:sp>
      <p:sp>
        <p:nvSpPr>
          <p:cNvPr id="108" name="Shape 108"/>
          <p:cNvSpPr>
            <a:spLocks noGrp="1"/>
          </p:cNvSpPr>
          <p:nvPr>
            <p:ph type="body" sz="quarter" idx="1"/>
          </p:nvPr>
        </p:nvSpPr>
        <p:spPr>
          <a:prstGeom prst="rect">
            <a:avLst/>
          </a:prstGeom>
        </p:spPr>
        <p:txBody>
          <a:bodyPr/>
          <a:lstStyle/>
          <a:p>
            <a:pPr lvl="0">
              <a:defRPr sz="1800"/>
            </a:pPr>
            <a:r>
              <a:rPr sz="2000"/>
              <a:t>2 years ago we asked departments to pick some of their highest volume transactions and created a list of 25 that we would help them to transform into modern digital services.</a:t>
            </a:r>
          </a:p>
          <a:p>
            <a:pPr lvl="0">
              <a:defRPr sz="1800"/>
            </a:pPr>
            <a:endParaRPr sz="2000"/>
          </a:p>
          <a:p>
            <a:pPr lvl="0">
              <a:defRPr sz="1800"/>
            </a:pPr>
            <a:r>
              <a:rPr sz="2000"/>
              <a:t>We gave ourselves 2 years to do it.</a:t>
            </a:r>
          </a:p>
          <a:p>
            <a:pPr lvl="0">
              <a:defRPr sz="1800"/>
            </a:pPr>
            <a:endParaRPr sz="2000"/>
          </a:p>
          <a:p>
            <a:pPr lvl="0">
              <a:defRPr sz="1800"/>
            </a:pPr>
            <a:endParaRPr sz="2000"/>
          </a:p>
          <a:p>
            <a:pPr lvl="0">
              <a:defRPr sz="1800"/>
            </a:pPr>
            <a:endParaRPr sz="2000"/>
          </a:p>
        </p:txBody>
      </p:sp>
    </p:spTree>
    <p:extLst>
      <p:ext uri="{BB962C8B-B14F-4D97-AF65-F5344CB8AC3E}">
        <p14:creationId xmlns:p14="http://schemas.microsoft.com/office/powerpoint/2010/main" val="26583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prstGeom prst="rect">
            <a:avLst/>
          </a:prstGeom>
        </p:spPr>
        <p:txBody>
          <a:bodyPr/>
          <a:lstStyle/>
          <a:p>
            <a:pPr lvl="0"/>
            <a:endParaRPr/>
          </a:p>
        </p:txBody>
      </p:sp>
      <p:sp>
        <p:nvSpPr>
          <p:cNvPr id="117" name="Shape 117"/>
          <p:cNvSpPr>
            <a:spLocks noGrp="1"/>
          </p:cNvSpPr>
          <p:nvPr>
            <p:ph type="body" sz="quarter" idx="1"/>
          </p:nvPr>
        </p:nvSpPr>
        <p:spPr>
          <a:prstGeom prst="rect">
            <a:avLst/>
          </a:prstGeom>
        </p:spPr>
        <p:txBody>
          <a:bodyPr/>
          <a:lstStyle/>
          <a:p>
            <a:pPr lvl="0" defTabSz="914400">
              <a:defRPr sz="1800"/>
            </a:pPr>
            <a:r>
              <a:rPr sz="2000">
                <a:latin typeface="Helvetica Neue"/>
                <a:ea typeface="Helvetica Neue"/>
                <a:cs typeface="Helvetica Neue"/>
                <a:sym typeface="Helvetica Neue"/>
              </a:rPr>
              <a:t>This is how we did.</a:t>
            </a:r>
          </a:p>
          <a:p>
            <a:pPr lvl="0" defTabSz="914400">
              <a:defRPr sz="1800"/>
            </a:pPr>
            <a:endParaRPr sz="2000">
              <a:latin typeface="Helvetica Neue"/>
              <a:ea typeface="Helvetica Neue"/>
              <a:cs typeface="Helvetica Neue"/>
              <a:sym typeface="Helvetica Neue"/>
            </a:endParaRPr>
          </a:p>
          <a:p>
            <a:pPr lvl="0" defTabSz="914400">
              <a:defRPr sz="1800"/>
            </a:pPr>
            <a:r>
              <a:rPr sz="2000">
                <a:latin typeface="Helvetica Neue"/>
                <a:ea typeface="Helvetica Neue"/>
                <a:cs typeface="Helvetica Neue"/>
                <a:sym typeface="Helvetica Neue"/>
              </a:rPr>
              <a:t>These are the 4 development phases we defined.</a:t>
            </a:r>
          </a:p>
          <a:p>
            <a:pPr lvl="0" defTabSz="914400">
              <a:defRPr sz="1800"/>
            </a:pPr>
            <a:endParaRPr sz="2000">
              <a:latin typeface="Helvetica Neue"/>
              <a:ea typeface="Helvetica Neue"/>
              <a:cs typeface="Helvetica Neue"/>
              <a:sym typeface="Helvetica Neue"/>
            </a:endParaRPr>
          </a:p>
          <a:p>
            <a:pPr lvl="0" defTabSz="914400">
              <a:defRPr sz="1800"/>
            </a:pPr>
            <a:r>
              <a:rPr sz="2000">
                <a:latin typeface="Helvetica Neue"/>
                <a:ea typeface="Helvetica Neue"/>
                <a:cs typeface="Helvetica Neue"/>
                <a:sym typeface="Helvetica Neue"/>
              </a:rPr>
              <a:t>We’ve got all but one in to beta (half of which are public betas), and over a third are live.</a:t>
            </a:r>
          </a:p>
        </p:txBody>
      </p:sp>
    </p:spTree>
    <p:extLst>
      <p:ext uri="{BB962C8B-B14F-4D97-AF65-F5344CB8AC3E}">
        <p14:creationId xmlns:p14="http://schemas.microsoft.com/office/powerpoint/2010/main" val="419652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pPr lvl="0"/>
            <a:endParaRPr/>
          </a:p>
        </p:txBody>
      </p:sp>
      <p:sp>
        <p:nvSpPr>
          <p:cNvPr id="124" name="Shape 124"/>
          <p:cNvSpPr>
            <a:spLocks noGrp="1"/>
          </p:cNvSpPr>
          <p:nvPr>
            <p:ph type="body" sz="quarter" idx="1"/>
          </p:nvPr>
        </p:nvSpPr>
        <p:spPr>
          <a:prstGeom prst="rect">
            <a:avLst/>
          </a:prstGeom>
        </p:spPr>
        <p:txBody>
          <a:bodyPr/>
          <a:lstStyle/>
          <a:p>
            <a:pPr lvl="0">
              <a:defRPr sz="1800"/>
            </a:pPr>
            <a:endParaRPr sz="2000"/>
          </a:p>
          <a:p>
            <a:pPr lvl="0">
              <a:defRPr sz="1800"/>
            </a:pPr>
            <a:r>
              <a:rPr sz="2000"/>
              <a:t>Over 138,000 Carer’s have used the service so far</a:t>
            </a:r>
          </a:p>
          <a:p>
            <a:pPr lvl="0">
              <a:defRPr sz="1800"/>
            </a:pPr>
            <a:r>
              <a:rPr sz="2000"/>
              <a:t>	</a:t>
            </a:r>
          </a:p>
          <a:p>
            <a:pPr lvl="0">
              <a:defRPr sz="1800"/>
            </a:pPr>
            <a:r>
              <a:rPr sz="2000"/>
              <a:t>Real social impact - Carer’s have very little time for anything else and the service is 24hr</a:t>
            </a:r>
          </a:p>
          <a:p>
            <a:pPr lvl="0">
              <a:defRPr sz="1800"/>
            </a:pPr>
            <a:endParaRPr sz="2000"/>
          </a:p>
          <a:p>
            <a:pPr lvl="0">
              <a:defRPr sz="1800"/>
            </a:pPr>
            <a:endParaRPr sz="2000"/>
          </a:p>
        </p:txBody>
      </p:sp>
    </p:spTree>
    <p:extLst>
      <p:ext uri="{BB962C8B-B14F-4D97-AF65-F5344CB8AC3E}">
        <p14:creationId xmlns:p14="http://schemas.microsoft.com/office/powerpoint/2010/main" val="213372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Transcript of video:</a:t>
            </a:r>
            <a:r>
              <a:rPr lang="en-GB" baseline="0" dirty="0" smtClean="0"/>
              <a:t> </a:t>
            </a:r>
            <a:r>
              <a:rPr lang="en-GB" dirty="0" smtClean="0"/>
              <a:t>GOV.UK Transformation</a:t>
            </a:r>
          </a:p>
          <a:p>
            <a:endParaRPr lang="en-GB" dirty="0" smtClean="0"/>
          </a:p>
          <a:p>
            <a:r>
              <a:rPr lang="en-GB" dirty="0" smtClean="0"/>
              <a:t>You can now apply for Carer's Allowance using a simple online service. </a:t>
            </a:r>
          </a:p>
          <a:p>
            <a:endParaRPr lang="en-GB" dirty="0" smtClean="0"/>
          </a:p>
          <a:p>
            <a:r>
              <a:rPr lang="en-GB" dirty="0" smtClean="0"/>
              <a:t>Pete Desmond, Service Manager, Carer's Allowance Digital Service:</a:t>
            </a:r>
          </a:p>
          <a:p>
            <a:r>
              <a:rPr lang="en-GB" dirty="0" smtClean="0"/>
              <a:t>"Carer's allowance is a benefit that's provided to people who are really deserving in society.</a:t>
            </a:r>
          </a:p>
          <a:p>
            <a:endParaRPr lang="en-GB" dirty="0" smtClean="0"/>
          </a:p>
          <a:p>
            <a:r>
              <a:rPr lang="en-GB" dirty="0" smtClean="0"/>
              <a:t>These are people who are looking after friends and family that are very ill, in some cases terminally ill, and it's providing them with an income to help support the cost of caring for that individual.</a:t>
            </a:r>
          </a:p>
          <a:p>
            <a:endParaRPr lang="en-GB" dirty="0" smtClean="0"/>
          </a:p>
          <a:p>
            <a:r>
              <a:rPr lang="en-GB" dirty="0" smtClean="0"/>
              <a:t>When having to deal with all these problems and all the other strife that's going on in their lives, being able to claim Carer's Allowance should be the least of their worries."</a:t>
            </a:r>
          </a:p>
          <a:p>
            <a:endParaRPr lang="en-GB" dirty="0" smtClean="0"/>
          </a:p>
          <a:p>
            <a:r>
              <a:rPr lang="en-GB" dirty="0" smtClean="0"/>
              <a:t>Kathryn Baxendale, Subject Matter Expert,  Carer's Allowance Digital Service:</a:t>
            </a:r>
          </a:p>
          <a:p>
            <a:r>
              <a:rPr lang="en-GB" dirty="0" smtClean="0"/>
              <a:t>"The new service is to enable people to claim Carer's Allowance online which is a much quicker and easier process than using the paper form."</a:t>
            </a:r>
          </a:p>
          <a:p>
            <a:endParaRPr lang="en-GB" dirty="0" smtClean="0"/>
          </a:p>
          <a:p>
            <a:r>
              <a:rPr lang="en-GB" dirty="0" smtClean="0"/>
              <a:t>Pete Desmond:</a:t>
            </a:r>
          </a:p>
          <a:p>
            <a:r>
              <a:rPr lang="en-GB" dirty="0" smtClean="0"/>
              <a:t>"We've been able to remove 170 questions from the process; that's 49%, and we've done that because we've challenged the way that policy's been interpreted on the claim form."</a:t>
            </a:r>
          </a:p>
          <a:p>
            <a:endParaRPr lang="en-GB" dirty="0" smtClean="0"/>
          </a:p>
          <a:p>
            <a:r>
              <a:rPr lang="en-GB" dirty="0" smtClean="0"/>
              <a:t>Kathryn Baxendale:</a:t>
            </a:r>
          </a:p>
          <a:p>
            <a:r>
              <a:rPr lang="en-GB" dirty="0" smtClean="0"/>
              <a:t>"Make sure that the customer can understand and </a:t>
            </a:r>
            <a:r>
              <a:rPr lang="en-GB" dirty="0" err="1" smtClean="0"/>
              <a:t>progess</a:t>
            </a:r>
            <a:r>
              <a:rPr lang="en-GB" dirty="0" smtClean="0"/>
              <a:t> through the claim, giving us the right information to make a quick decision on their application."</a:t>
            </a:r>
          </a:p>
          <a:p>
            <a:endParaRPr lang="en-GB" dirty="0" smtClean="0"/>
          </a:p>
          <a:p>
            <a:r>
              <a:rPr lang="en-GB" dirty="0" smtClean="0"/>
              <a:t>Pete Desmond:</a:t>
            </a:r>
          </a:p>
          <a:p>
            <a:r>
              <a:rPr lang="en-GB" dirty="0" smtClean="0"/>
              <a:t>"We've simplified things and cut things back to just the bare information that customers need, and we've done that via our user testing and research. </a:t>
            </a:r>
          </a:p>
          <a:p>
            <a:endParaRPr lang="en-GB" dirty="0" smtClean="0"/>
          </a:p>
          <a:p>
            <a:r>
              <a:rPr lang="en-GB" dirty="0" smtClean="0"/>
              <a:t>The service would not be up and running without the user research, to make sure that the participants, the carers' voice is at the heart of everything that we do. </a:t>
            </a:r>
          </a:p>
          <a:p>
            <a:endParaRPr lang="en-GB" dirty="0" smtClean="0"/>
          </a:p>
          <a:p>
            <a:r>
              <a:rPr lang="en-GB" dirty="0" smtClean="0"/>
              <a:t>We've had people, less confident users, who by the time they get from the start of the claim through to the end, you can see them, they say this, 'That's so much better than I expected. I could go away and do that on my own now, it's been so good'."</a:t>
            </a:r>
          </a:p>
          <a:p>
            <a:endParaRPr lang="en-GB" dirty="0" smtClean="0"/>
          </a:p>
          <a:p>
            <a:r>
              <a:rPr lang="en-GB" dirty="0" smtClean="0"/>
              <a:t>Kathryn Baxendale:</a:t>
            </a:r>
          </a:p>
          <a:p>
            <a:r>
              <a:rPr lang="en-GB" dirty="0" smtClean="0"/>
              <a:t>"Carers are busy people and these are some of the most </a:t>
            </a:r>
            <a:r>
              <a:rPr lang="en-GB" dirty="0" err="1" smtClean="0"/>
              <a:t>vulernable</a:t>
            </a:r>
            <a:r>
              <a:rPr lang="en-GB" dirty="0" smtClean="0"/>
              <a:t> people in society, so if we're supporting them by providing a really easy method of claiming Carer's Allowance, then that to me has got to be a good thing because that's what we're here to do."</a:t>
            </a:r>
          </a:p>
          <a:p>
            <a:endParaRPr lang="en-GB" dirty="0" smtClean="0"/>
          </a:p>
          <a:p>
            <a:r>
              <a:rPr lang="en-GB" dirty="0" smtClean="0"/>
              <a:t>www.gov.uk/apply-carers-allowance</a:t>
            </a:r>
            <a:endParaRPr lang="en-GB" dirty="0"/>
          </a:p>
        </p:txBody>
      </p:sp>
    </p:spTree>
    <p:extLst>
      <p:ext uri="{BB962C8B-B14F-4D97-AF65-F5344CB8AC3E}">
        <p14:creationId xmlns:p14="http://schemas.microsoft.com/office/powerpoint/2010/main" val="2380965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prstGeom prst="rect">
            <a:avLst/>
          </a:prstGeom>
        </p:spPr>
        <p:txBody>
          <a:bodyPr/>
          <a:lstStyle/>
          <a:p>
            <a:pPr lvl="0"/>
            <a:endParaRPr/>
          </a:p>
        </p:txBody>
      </p:sp>
      <p:sp>
        <p:nvSpPr>
          <p:cNvPr id="136" name="Shape 136"/>
          <p:cNvSpPr>
            <a:spLocks noGrp="1"/>
          </p:cNvSpPr>
          <p:nvPr>
            <p:ph type="body" sz="quarter" idx="1"/>
          </p:nvPr>
        </p:nvSpPr>
        <p:spPr>
          <a:prstGeom prst="rect">
            <a:avLst/>
          </a:prstGeom>
        </p:spPr>
        <p:txBody>
          <a:bodyPr/>
          <a:lstStyle/>
          <a:p>
            <a:pPr lvl="0" defTabSz="914400">
              <a:defRPr sz="1800"/>
            </a:pPr>
            <a:r>
              <a:rPr sz="2000">
                <a:latin typeface="Helvetica Neue"/>
                <a:ea typeface="Helvetica Neue"/>
                <a:cs typeface="Helvetica Neue"/>
                <a:sym typeface="Helvetica Neue"/>
              </a:rPr>
              <a:t>So, back to our original challenge:</a:t>
            </a:r>
          </a:p>
          <a:p>
            <a:pPr lvl="0" defTabSz="914400">
              <a:defRPr sz="1800"/>
            </a:pPr>
            <a:endParaRPr sz="2000">
              <a:latin typeface="Helvetica Neue"/>
              <a:ea typeface="Helvetica Neue"/>
              <a:cs typeface="Helvetica Neue"/>
              <a:sym typeface="Helvetica Neue"/>
            </a:endParaRPr>
          </a:p>
          <a:p>
            <a:pPr lvl="0" defTabSz="914400">
              <a:defRPr sz="1800"/>
            </a:pPr>
            <a:r>
              <a:rPr sz="2000">
                <a:latin typeface="Helvetica Neue"/>
                <a:ea typeface="Helvetica Neue"/>
                <a:cs typeface="Helvetica Neue"/>
                <a:sym typeface="Helvetica Neue"/>
              </a:rPr>
              <a:t>“How do you simultaneously design 25 services for the same website?”</a:t>
            </a:r>
          </a:p>
          <a:p>
            <a:pPr lvl="0" defTabSz="914400">
              <a:defRPr sz="1800"/>
            </a:pPr>
            <a:endParaRPr sz="2000">
              <a:latin typeface="Helvetica Neue"/>
              <a:ea typeface="Helvetica Neue"/>
              <a:cs typeface="Helvetica Neue"/>
              <a:sym typeface="Helvetica Neue"/>
            </a:endParaRPr>
          </a:p>
          <a:p>
            <a:pPr lvl="0" defTabSz="914400">
              <a:defRPr sz="1800"/>
            </a:pPr>
            <a:r>
              <a:rPr sz="2000">
                <a:latin typeface="Helvetica Neue"/>
                <a:ea typeface="Helvetica Neue"/>
                <a:cs typeface="Helvetica Neue"/>
                <a:sym typeface="Helvetica Neue"/>
              </a:rPr>
              <a:t>But more to the point…</a:t>
            </a:r>
          </a:p>
        </p:txBody>
      </p:sp>
    </p:spTree>
    <p:extLst>
      <p:ext uri="{BB962C8B-B14F-4D97-AF65-F5344CB8AC3E}">
        <p14:creationId xmlns:p14="http://schemas.microsoft.com/office/powerpoint/2010/main" val="138543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pPr lvl="0"/>
            <a:endParaRPr/>
          </a:p>
        </p:txBody>
      </p:sp>
      <p:sp>
        <p:nvSpPr>
          <p:cNvPr id="140" name="Shape 140"/>
          <p:cNvSpPr>
            <a:spLocks noGrp="1"/>
          </p:cNvSpPr>
          <p:nvPr>
            <p:ph type="body" sz="quarter" idx="1"/>
          </p:nvPr>
        </p:nvSpPr>
        <p:spPr>
          <a:prstGeom prst="rect">
            <a:avLst/>
          </a:prstGeom>
        </p:spPr>
        <p:txBody>
          <a:bodyPr/>
          <a:lstStyle/>
          <a:p>
            <a:pPr lvl="0">
              <a:defRPr sz="1800"/>
            </a:pPr>
            <a:r>
              <a:rPr sz="2000"/>
              <a:t>Well designed:	How do we make sure that all of those services are usable?</a:t>
            </a:r>
            <a:br>
              <a:rPr sz="2000"/>
            </a:br>
            <a:endParaRPr sz="2000"/>
          </a:p>
          <a:p>
            <a:pPr lvl="0">
              <a:defRPr sz="1800"/>
            </a:pPr>
            <a:r>
              <a:rPr sz="2000"/>
              <a:t>Consistent:		Builds trust - very important for gov.</a:t>
            </a:r>
          </a:p>
          <a:p>
            <a:pPr lvl="0">
              <a:defRPr sz="1800"/>
            </a:pPr>
            <a:r>
              <a:rPr sz="2000"/>
              <a:t>				Makes it easier to learn - good for our less confident users</a:t>
            </a:r>
          </a:p>
          <a:p>
            <a:pPr lvl="0">
              <a:defRPr sz="1800"/>
            </a:pPr>
            <a:r>
              <a:rPr sz="2000"/>
              <a:t>				Makes it easier to integrate - global nav, links etc.</a:t>
            </a:r>
          </a:p>
          <a:p>
            <a:pPr lvl="0">
              <a:defRPr sz="1800"/>
            </a:pPr>
            <a:endParaRPr sz="2000"/>
          </a:p>
          <a:p>
            <a:pPr lvl="0">
              <a:defRPr sz="1800"/>
            </a:pPr>
            <a:r>
              <a:rPr sz="2000"/>
              <a:t>Quickly:			We’d given ourselves 2 and a bit years</a:t>
            </a:r>
          </a:p>
          <a:p>
            <a:pPr lvl="0">
              <a:defRPr sz="1800"/>
            </a:pPr>
            <a:r>
              <a:rPr sz="2000"/>
              <a:t>				We can’t waste time designing the same things over and over again</a:t>
            </a:r>
          </a:p>
          <a:p>
            <a:pPr lvl="0">
              <a:defRPr sz="1800"/>
            </a:pPr>
            <a:r>
              <a:rPr sz="2000"/>
              <a:t>				Or making the same mistakes multiple time</a:t>
            </a:r>
          </a:p>
        </p:txBody>
      </p:sp>
    </p:spTree>
    <p:extLst>
      <p:ext uri="{BB962C8B-B14F-4D97-AF65-F5344CB8AC3E}">
        <p14:creationId xmlns:p14="http://schemas.microsoft.com/office/powerpoint/2010/main" val="421700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3624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pPr lvl="0"/>
            <a:endParaRPr/>
          </a:p>
        </p:txBody>
      </p:sp>
      <p:sp>
        <p:nvSpPr>
          <p:cNvPr id="144" name="Shape 144"/>
          <p:cNvSpPr>
            <a:spLocks noGrp="1"/>
          </p:cNvSpPr>
          <p:nvPr>
            <p:ph type="body" sz="quarter" idx="1"/>
          </p:nvPr>
        </p:nvSpPr>
        <p:spPr>
          <a:prstGeom prst="rect">
            <a:avLst/>
          </a:prstGeom>
        </p:spPr>
        <p:txBody>
          <a:bodyPr/>
          <a:lstStyle/>
          <a:p>
            <a:pPr lvl="0">
              <a:defRPr sz="1800"/>
            </a:pPr>
            <a:r>
              <a:rPr sz="2000"/>
              <a:t>But what this all really boils down to is this.</a:t>
            </a:r>
          </a:p>
          <a:p>
            <a:pPr lvl="0">
              <a:defRPr sz="1800"/>
            </a:pPr>
            <a:endParaRPr sz="2000"/>
          </a:p>
          <a:p>
            <a:pPr lvl="0">
              <a:defRPr sz="1800"/>
            </a:pPr>
            <a:r>
              <a:rPr sz="2000"/>
              <a:t>How do you scale design? Design as an activity.</a:t>
            </a:r>
          </a:p>
          <a:p>
            <a:pPr lvl="0">
              <a:defRPr sz="1800"/>
            </a:pPr>
            <a:endParaRPr sz="2000"/>
          </a:p>
          <a:p>
            <a:pPr lvl="0">
              <a:defRPr sz="1800"/>
            </a:pPr>
            <a:r>
              <a:rPr sz="2000"/>
              <a:t>To explain the problem I need to go back to 2012…</a:t>
            </a:r>
          </a:p>
        </p:txBody>
      </p:sp>
    </p:spTree>
    <p:extLst>
      <p:ext uri="{BB962C8B-B14F-4D97-AF65-F5344CB8AC3E}">
        <p14:creationId xmlns:p14="http://schemas.microsoft.com/office/powerpoint/2010/main" val="2273768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pPr lvl="0"/>
            <a:endParaRPr/>
          </a:p>
        </p:txBody>
      </p:sp>
      <p:sp>
        <p:nvSpPr>
          <p:cNvPr id="151" name="Shape 151"/>
          <p:cNvSpPr>
            <a:spLocks noGrp="1"/>
          </p:cNvSpPr>
          <p:nvPr>
            <p:ph type="body" sz="quarter" idx="1"/>
          </p:nvPr>
        </p:nvSpPr>
        <p:spPr>
          <a:prstGeom prst="rect">
            <a:avLst/>
          </a:prstGeom>
        </p:spPr>
        <p:txBody>
          <a:bodyPr/>
          <a:lstStyle/>
          <a:p>
            <a:pPr lvl="0">
              <a:defRPr sz="1800"/>
            </a:pPr>
            <a:r>
              <a:rPr sz="2000"/>
              <a:t>May 2012</a:t>
            </a:r>
          </a:p>
          <a:p>
            <a:pPr lvl="0">
              <a:defRPr sz="1800"/>
            </a:pPr>
            <a:endParaRPr sz="2000"/>
          </a:p>
          <a:p>
            <a:pPr lvl="0">
              <a:defRPr sz="1800"/>
            </a:pPr>
            <a:r>
              <a:rPr sz="2000"/>
              <a:t>GOV.UK was in Public Beta. No services - just information.</a:t>
            </a:r>
          </a:p>
          <a:p>
            <a:pPr lvl="0">
              <a:defRPr sz="1800"/>
            </a:pPr>
            <a:endParaRPr sz="2000"/>
          </a:p>
          <a:p>
            <a:pPr lvl="0">
              <a:defRPr sz="1800"/>
            </a:pPr>
            <a:r>
              <a:rPr sz="2000"/>
              <a:t>GDS was less than 100 people.</a:t>
            </a:r>
          </a:p>
          <a:p>
            <a:pPr lvl="0">
              <a:defRPr sz="1800"/>
            </a:pPr>
            <a:endParaRPr sz="2000"/>
          </a:p>
          <a:p>
            <a:pPr lvl="0">
              <a:defRPr sz="1800"/>
            </a:pPr>
            <a:r>
              <a:rPr sz="2000"/>
              <a:t>We had a small design team of around 10 people, all co-located in Holborn</a:t>
            </a:r>
          </a:p>
          <a:p>
            <a:pPr lvl="0">
              <a:defRPr sz="1800"/>
            </a:pPr>
            <a:endParaRPr sz="2000"/>
          </a:p>
          <a:p>
            <a:pPr lvl="0">
              <a:defRPr sz="1800"/>
            </a:pPr>
            <a:r>
              <a:rPr sz="2000"/>
              <a:t>We were a small enough team to all fit in a room.</a:t>
            </a:r>
          </a:p>
        </p:txBody>
      </p:sp>
    </p:spTree>
    <p:extLst>
      <p:ext uri="{BB962C8B-B14F-4D97-AF65-F5344CB8AC3E}">
        <p14:creationId xmlns:p14="http://schemas.microsoft.com/office/powerpoint/2010/main" val="73447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pPr lvl="0"/>
            <a:endParaRPr/>
          </a:p>
        </p:txBody>
      </p:sp>
      <p:sp>
        <p:nvSpPr>
          <p:cNvPr id="158" name="Shape 158"/>
          <p:cNvSpPr>
            <a:spLocks noGrp="1"/>
          </p:cNvSpPr>
          <p:nvPr>
            <p:ph type="body" sz="quarter" idx="1"/>
          </p:nvPr>
        </p:nvSpPr>
        <p:spPr>
          <a:prstGeom prst="rect">
            <a:avLst/>
          </a:prstGeom>
        </p:spPr>
        <p:txBody>
          <a:bodyPr/>
          <a:lstStyle/>
          <a:p>
            <a:pPr lvl="0">
              <a:defRPr sz="1800"/>
            </a:pPr>
            <a:r>
              <a:rPr sz="2000"/>
              <a:t>And here we all are - in a stairwell.</a:t>
            </a:r>
          </a:p>
          <a:p>
            <a:pPr lvl="0">
              <a:defRPr sz="1800"/>
            </a:pPr>
            <a:endParaRPr sz="2000"/>
          </a:p>
          <a:p>
            <a:pPr lvl="0">
              <a:defRPr sz="1800"/>
            </a:pPr>
            <a:r>
              <a:rPr sz="2000"/>
              <a:t>The great thing about a team of this size was:</a:t>
            </a:r>
          </a:p>
          <a:p>
            <a:pPr lvl="0">
              <a:defRPr sz="1800"/>
            </a:pPr>
            <a:endParaRPr sz="2000"/>
          </a:p>
          <a:p>
            <a:pPr marL="246944" lvl="0" indent="-246944">
              <a:buSzPct val="75000"/>
              <a:buChar char="-"/>
              <a:defRPr sz="1800"/>
            </a:pPr>
            <a:r>
              <a:rPr sz="2000"/>
              <a:t>Easy to share and discuss ideas</a:t>
            </a:r>
          </a:p>
          <a:p>
            <a:pPr lvl="0">
              <a:defRPr sz="1800"/>
            </a:pPr>
            <a:endParaRPr sz="2000"/>
          </a:p>
          <a:p>
            <a:pPr lvl="0">
              <a:defRPr sz="1800"/>
            </a:pPr>
            <a:r>
              <a:rPr sz="2000"/>
              <a:t>- Quality and consistency emerged naturally</a:t>
            </a:r>
          </a:p>
        </p:txBody>
      </p:sp>
    </p:spTree>
    <p:extLst>
      <p:ext uri="{BB962C8B-B14F-4D97-AF65-F5344CB8AC3E}">
        <p14:creationId xmlns:p14="http://schemas.microsoft.com/office/powerpoint/2010/main" val="1944190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000"/>
              <a:t>Now fast forward a few years</a:t>
            </a:r>
          </a:p>
          <a:p>
            <a:pPr lvl="0">
              <a:defRPr sz="1800"/>
            </a:pPr>
            <a:endParaRPr sz="2000"/>
          </a:p>
          <a:p>
            <a:pPr lvl="0">
              <a:defRPr sz="1800"/>
            </a:pPr>
            <a:r>
              <a:rPr sz="2000"/>
              <a:t>GOV.UK has been live for a while</a:t>
            </a:r>
          </a:p>
          <a:p>
            <a:pPr lvl="0">
              <a:defRPr sz="1800"/>
            </a:pPr>
            <a:endParaRPr sz="2000"/>
          </a:p>
          <a:p>
            <a:pPr lvl="0">
              <a:defRPr sz="1800"/>
            </a:pPr>
            <a:r>
              <a:rPr sz="2000"/>
              <a:t>GDS is 400+ people</a:t>
            </a:r>
          </a:p>
          <a:p>
            <a:pPr lvl="0">
              <a:defRPr sz="1800"/>
            </a:pPr>
            <a:endParaRPr sz="2000"/>
          </a:p>
        </p:txBody>
      </p:sp>
    </p:spTree>
    <p:extLst>
      <p:ext uri="{BB962C8B-B14F-4D97-AF65-F5344CB8AC3E}">
        <p14:creationId xmlns:p14="http://schemas.microsoft.com/office/powerpoint/2010/main" val="3449689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pPr lvl="0"/>
            <a:endParaRPr/>
          </a:p>
        </p:txBody>
      </p:sp>
      <p:sp>
        <p:nvSpPr>
          <p:cNvPr id="172" name="Shape 172"/>
          <p:cNvSpPr>
            <a:spLocks noGrp="1"/>
          </p:cNvSpPr>
          <p:nvPr>
            <p:ph type="body" sz="quarter" idx="1"/>
          </p:nvPr>
        </p:nvSpPr>
        <p:spPr>
          <a:prstGeom prst="rect">
            <a:avLst/>
          </a:prstGeom>
        </p:spPr>
        <p:txBody>
          <a:bodyPr/>
          <a:lstStyle/>
          <a:p>
            <a:pPr lvl="0">
              <a:defRPr sz="1800"/>
            </a:pPr>
            <a:endParaRPr sz="2000" dirty="0"/>
          </a:p>
          <a:p>
            <a:pPr lvl="0">
              <a:defRPr sz="1800"/>
            </a:pPr>
            <a:r>
              <a:rPr sz="2000" dirty="0"/>
              <a:t>Twice as many GDS designers, but half of them are out working with the departments.</a:t>
            </a:r>
          </a:p>
          <a:p>
            <a:pPr lvl="0">
              <a:defRPr sz="1800"/>
            </a:pPr>
            <a:endParaRPr sz="2000" dirty="0"/>
          </a:p>
          <a:p>
            <a:pPr lvl="0">
              <a:defRPr sz="1800"/>
            </a:pPr>
            <a:r>
              <a:rPr sz="2000" dirty="0"/>
              <a:t>That’s a photo of one of our regular design meet-ups.</a:t>
            </a:r>
          </a:p>
          <a:p>
            <a:pPr lvl="0">
              <a:defRPr sz="1800"/>
            </a:pPr>
            <a:endParaRPr sz="2000" dirty="0"/>
          </a:p>
          <a:p>
            <a:pPr lvl="0">
              <a:defRPr sz="1800"/>
            </a:pPr>
            <a:r>
              <a:rPr sz="2000" dirty="0"/>
              <a:t>30 designers from 5 departments, and that’s just the ones who could make it to London</a:t>
            </a:r>
            <a:r>
              <a:rPr sz="2000" dirty="0" smtClean="0"/>
              <a:t>.</a:t>
            </a:r>
            <a:endParaRPr lang="en-GB" sz="2000" dirty="0" smtClean="0"/>
          </a:p>
          <a:p>
            <a:pPr lvl="0">
              <a:defRPr sz="1800"/>
            </a:pPr>
            <a:endParaRPr sz="2000" dirty="0"/>
          </a:p>
        </p:txBody>
      </p:sp>
    </p:spTree>
    <p:extLst>
      <p:ext uri="{BB962C8B-B14F-4D97-AF65-F5344CB8AC3E}">
        <p14:creationId xmlns:p14="http://schemas.microsoft.com/office/powerpoint/2010/main" val="972590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pPr lvl="0"/>
            <a:endParaRPr/>
          </a:p>
        </p:txBody>
      </p:sp>
      <p:sp>
        <p:nvSpPr>
          <p:cNvPr id="179" name="Shape 179"/>
          <p:cNvSpPr>
            <a:spLocks noGrp="1"/>
          </p:cNvSpPr>
          <p:nvPr>
            <p:ph type="body" sz="quarter" idx="1"/>
          </p:nvPr>
        </p:nvSpPr>
        <p:spPr>
          <a:prstGeom prst="rect">
            <a:avLst/>
          </a:prstGeom>
        </p:spPr>
        <p:txBody>
          <a:bodyPr/>
          <a:lstStyle/>
          <a:p>
            <a:pPr lvl="0">
              <a:defRPr sz="1800"/>
            </a:pPr>
            <a:r>
              <a:rPr sz="2000"/>
              <a:t>Actually, services are being developed in 13 sites around the UK.</a:t>
            </a:r>
          </a:p>
          <a:p>
            <a:pPr lvl="0">
              <a:defRPr sz="1800"/>
            </a:pPr>
            <a:endParaRPr sz="2000"/>
          </a:p>
          <a:p>
            <a:pPr lvl="0">
              <a:defRPr sz="1800"/>
            </a:pPr>
            <a:r>
              <a:rPr sz="2000"/>
              <a:t>In fact - some of those services have teams in other countries as well.</a:t>
            </a:r>
          </a:p>
        </p:txBody>
      </p:sp>
    </p:spTree>
    <p:extLst>
      <p:ext uri="{BB962C8B-B14F-4D97-AF65-F5344CB8AC3E}">
        <p14:creationId xmlns:p14="http://schemas.microsoft.com/office/powerpoint/2010/main" val="2626540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pPr lvl="0"/>
            <a:endParaRPr/>
          </a:p>
        </p:txBody>
      </p:sp>
      <p:sp>
        <p:nvSpPr>
          <p:cNvPr id="186" name="Shape 186"/>
          <p:cNvSpPr>
            <a:spLocks noGrp="1"/>
          </p:cNvSpPr>
          <p:nvPr>
            <p:ph type="body" sz="quarter" idx="1"/>
          </p:nvPr>
        </p:nvSpPr>
        <p:spPr>
          <a:prstGeom prst="rect">
            <a:avLst/>
          </a:prstGeom>
        </p:spPr>
        <p:txBody>
          <a:bodyPr/>
          <a:lstStyle/>
          <a:p>
            <a:pPr lvl="0">
              <a:defRPr sz="1800"/>
            </a:pPr>
            <a:r>
              <a:rPr sz="2000" dirty="0"/>
              <a:t>And each service makes use of multiple suppliers from the private sector.</a:t>
            </a:r>
          </a:p>
          <a:p>
            <a:pPr lvl="0">
              <a:defRPr sz="1800"/>
            </a:pPr>
            <a:endParaRPr sz="2000" dirty="0"/>
          </a:p>
          <a:p>
            <a:pPr lvl="0">
              <a:defRPr sz="1800"/>
            </a:pPr>
            <a:r>
              <a:rPr sz="2000" dirty="0"/>
              <a:t>This is a map showing all the agencies and SMEs working on GOV.UK services.</a:t>
            </a:r>
          </a:p>
          <a:p>
            <a:pPr lvl="0">
              <a:defRPr sz="1800"/>
            </a:pPr>
            <a:endParaRPr sz="2000" dirty="0"/>
          </a:p>
          <a:p>
            <a:pPr lvl="0">
              <a:defRPr sz="1800"/>
            </a:pPr>
            <a:r>
              <a:rPr sz="2000" dirty="0"/>
              <a:t>So we’ve gone from stairwell - to this.</a:t>
            </a:r>
          </a:p>
        </p:txBody>
      </p:sp>
    </p:spTree>
    <p:extLst>
      <p:ext uri="{BB962C8B-B14F-4D97-AF65-F5344CB8AC3E}">
        <p14:creationId xmlns:p14="http://schemas.microsoft.com/office/powerpoint/2010/main" val="207133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prstGeom prst="rect">
            <a:avLst/>
          </a:prstGeom>
        </p:spPr>
        <p:txBody>
          <a:bodyPr/>
          <a:lstStyle/>
          <a:p>
            <a:pPr lvl="0"/>
            <a:endParaRPr/>
          </a:p>
        </p:txBody>
      </p:sp>
      <p:sp>
        <p:nvSpPr>
          <p:cNvPr id="203" name="Shape 203"/>
          <p:cNvSpPr>
            <a:spLocks noGrp="1"/>
          </p:cNvSpPr>
          <p:nvPr>
            <p:ph type="body" sz="quarter" idx="1"/>
          </p:nvPr>
        </p:nvSpPr>
        <p:spPr>
          <a:prstGeom prst="rect">
            <a:avLst/>
          </a:prstGeom>
        </p:spPr>
        <p:txBody>
          <a:bodyPr/>
          <a:lstStyle/>
          <a:p>
            <a:pPr lvl="0">
              <a:defRPr sz="1800"/>
            </a:pPr>
            <a:r>
              <a:rPr sz="2000"/>
              <a:t>Resources:	People need practical tools to do their job</a:t>
            </a:r>
          </a:p>
          <a:p>
            <a:pPr lvl="0">
              <a:defRPr sz="1800"/>
            </a:pPr>
            <a:endParaRPr sz="2000"/>
          </a:p>
          <a:p>
            <a:pPr lvl="0">
              <a:defRPr sz="1800"/>
            </a:pPr>
            <a:r>
              <a:rPr sz="2000"/>
              <a:t>Community:	People need to be able to share and discuss their work</a:t>
            </a:r>
          </a:p>
          <a:p>
            <a:pPr lvl="0">
              <a:defRPr sz="1800"/>
            </a:pPr>
            <a:endParaRPr sz="2000"/>
          </a:p>
          <a:p>
            <a:pPr lvl="0">
              <a:defRPr sz="1800"/>
            </a:pPr>
            <a:r>
              <a:rPr sz="2000"/>
              <a:t>Recreate the ‘stairwell’ but at scale.</a:t>
            </a:r>
          </a:p>
          <a:p>
            <a:pPr lvl="0">
              <a:defRPr sz="1800"/>
            </a:pPr>
            <a:endParaRPr sz="2000"/>
          </a:p>
          <a:p>
            <a:pPr lvl="0">
              <a:defRPr sz="1800"/>
            </a:pPr>
            <a:r>
              <a:rPr sz="2000"/>
              <a:t>Let good consistent design emerge from the teams rather than imposed from GDS.</a:t>
            </a:r>
          </a:p>
        </p:txBody>
      </p:sp>
    </p:spTree>
    <p:extLst>
      <p:ext uri="{BB962C8B-B14F-4D97-AF65-F5344CB8AC3E}">
        <p14:creationId xmlns:p14="http://schemas.microsoft.com/office/powerpoint/2010/main" val="2660305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prstGeom prst="rect">
            <a:avLst/>
          </a:prstGeom>
        </p:spPr>
        <p:txBody>
          <a:bodyPr/>
          <a:lstStyle/>
          <a:p>
            <a:pPr lvl="0"/>
            <a:endParaRPr/>
          </a:p>
        </p:txBody>
      </p:sp>
      <p:sp>
        <p:nvSpPr>
          <p:cNvPr id="210" name="Shape 210"/>
          <p:cNvSpPr>
            <a:spLocks noGrp="1"/>
          </p:cNvSpPr>
          <p:nvPr>
            <p:ph type="body" sz="quarter" idx="1"/>
          </p:nvPr>
        </p:nvSpPr>
        <p:spPr>
          <a:prstGeom prst="rect">
            <a:avLst/>
          </a:prstGeom>
        </p:spPr>
        <p:txBody>
          <a:bodyPr/>
          <a:lstStyle/>
          <a:p>
            <a:pPr lvl="0">
              <a:defRPr sz="1800"/>
            </a:pPr>
            <a:r>
              <a:rPr sz="2000"/>
              <a:t>All of these tools are available via the GDS service manual,</a:t>
            </a:r>
          </a:p>
          <a:p>
            <a:pPr lvl="0">
              <a:defRPr sz="1800"/>
            </a:pPr>
            <a:endParaRPr sz="2000"/>
          </a:p>
          <a:p>
            <a:pPr lvl="0">
              <a:defRPr sz="1800"/>
            </a:pPr>
            <a:r>
              <a:rPr sz="2000"/>
              <a:t>which is the place for guidance for anyone making services for GOV.UK.</a:t>
            </a:r>
          </a:p>
        </p:txBody>
      </p:sp>
    </p:spTree>
    <p:extLst>
      <p:ext uri="{BB962C8B-B14F-4D97-AF65-F5344CB8AC3E}">
        <p14:creationId xmlns:p14="http://schemas.microsoft.com/office/powerpoint/2010/main" val="2399672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pPr lvl="0"/>
            <a:endParaRPr/>
          </a:p>
        </p:txBody>
      </p:sp>
      <p:sp>
        <p:nvSpPr>
          <p:cNvPr id="215" name="Shape 215"/>
          <p:cNvSpPr>
            <a:spLocks noGrp="1"/>
          </p:cNvSpPr>
          <p:nvPr>
            <p:ph type="body" sz="quarter" idx="1"/>
          </p:nvPr>
        </p:nvSpPr>
        <p:spPr>
          <a:prstGeom prst="rect">
            <a:avLst/>
          </a:prstGeom>
        </p:spPr>
        <p:txBody>
          <a:bodyPr/>
          <a:lstStyle/>
          <a:p>
            <a:pPr lvl="0">
              <a:defRPr sz="1800"/>
            </a:pPr>
            <a:r>
              <a:rPr sz="2000"/>
              <a:t>Before I describe what we made and why - what kinds of things would you like?</a:t>
            </a:r>
          </a:p>
          <a:p>
            <a:pPr lvl="0">
              <a:defRPr sz="1800"/>
            </a:pPr>
            <a:endParaRPr sz="2000"/>
          </a:p>
        </p:txBody>
      </p:sp>
    </p:spTree>
    <p:extLst>
      <p:ext uri="{BB962C8B-B14F-4D97-AF65-F5344CB8AC3E}">
        <p14:creationId xmlns:p14="http://schemas.microsoft.com/office/powerpoint/2010/main" val="251349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prstGeom prst="rect">
            <a:avLst/>
          </a:prstGeom>
        </p:spPr>
        <p:txBody>
          <a:bodyPr/>
          <a:lstStyle/>
          <a:p>
            <a:pPr lvl="0"/>
            <a:endParaRPr/>
          </a:p>
        </p:txBody>
      </p:sp>
      <p:sp>
        <p:nvSpPr>
          <p:cNvPr id="16" name="Shape 16"/>
          <p:cNvSpPr>
            <a:spLocks noGrp="1"/>
          </p:cNvSpPr>
          <p:nvPr>
            <p:ph type="body" sz="quarter" idx="1"/>
          </p:nvPr>
        </p:nvSpPr>
        <p:spPr>
          <a:prstGeom prst="rect">
            <a:avLst/>
          </a:prstGeom>
        </p:spPr>
        <p:txBody>
          <a:bodyPr/>
          <a:lstStyle/>
          <a:p>
            <a:pPr lvl="0">
              <a:defRPr sz="1800"/>
            </a:pPr>
            <a:r>
              <a:rPr sz="2000"/>
              <a:t>I’m one of the lead designers at GDS.</a:t>
            </a:r>
          </a:p>
          <a:p>
            <a:pPr lvl="0">
              <a:defRPr sz="1800"/>
            </a:pPr>
            <a:endParaRPr sz="2000"/>
          </a:p>
          <a:p>
            <a:pPr lvl="0">
              <a:defRPr sz="1800"/>
            </a:pPr>
            <a:r>
              <a:rPr sz="2000"/>
              <a:t>I’ve been there 3 years - working mainly on transactions and services.</a:t>
            </a:r>
          </a:p>
        </p:txBody>
      </p:sp>
    </p:spTree>
    <p:extLst>
      <p:ext uri="{BB962C8B-B14F-4D97-AF65-F5344CB8AC3E}">
        <p14:creationId xmlns:p14="http://schemas.microsoft.com/office/powerpoint/2010/main" val="2973665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noRot="1" noChangeAspect="1"/>
          </p:cNvSpPr>
          <p:nvPr>
            <p:ph type="sldImg"/>
          </p:nvPr>
        </p:nvSpPr>
        <p:spPr>
          <a:prstGeom prst="rect">
            <a:avLst/>
          </a:prstGeom>
        </p:spPr>
        <p:txBody>
          <a:bodyPr/>
          <a:lstStyle/>
          <a:p>
            <a:pPr lvl="0"/>
            <a:endParaRPr/>
          </a:p>
        </p:txBody>
      </p:sp>
      <p:sp>
        <p:nvSpPr>
          <p:cNvPr id="228" name="Shape 228"/>
          <p:cNvSpPr>
            <a:spLocks noGrp="1"/>
          </p:cNvSpPr>
          <p:nvPr>
            <p:ph type="body" sz="quarter" idx="1"/>
          </p:nvPr>
        </p:nvSpPr>
        <p:spPr>
          <a:prstGeom prst="rect">
            <a:avLst/>
          </a:prstGeom>
        </p:spPr>
        <p:txBody>
          <a:bodyPr/>
          <a:lstStyle/>
          <a:p>
            <a:pPr lvl="0">
              <a:defRPr sz="1800"/>
            </a:pPr>
            <a:r>
              <a:rPr sz="2000" dirty="0"/>
              <a:t>So first, we created a set of design principles</a:t>
            </a:r>
            <a:r>
              <a:rPr sz="2000" dirty="0" smtClean="0"/>
              <a:t>.</a:t>
            </a:r>
            <a:endParaRPr lang="en-GB" sz="2000" dirty="0" smtClean="0"/>
          </a:p>
          <a:p>
            <a:pPr lvl="0">
              <a:defRPr sz="1800"/>
            </a:pPr>
            <a:r>
              <a:rPr lang="en-GB" sz="2000" dirty="0" smtClean="0"/>
              <a:t>1. Start with user needs</a:t>
            </a:r>
          </a:p>
          <a:p>
            <a:pPr lvl="0">
              <a:defRPr sz="1800"/>
            </a:pPr>
            <a:r>
              <a:rPr lang="en-GB" sz="2000" dirty="0" smtClean="0"/>
              <a:t>2. Do less</a:t>
            </a:r>
          </a:p>
          <a:p>
            <a:pPr lvl="0">
              <a:defRPr sz="1800"/>
            </a:pPr>
            <a:r>
              <a:rPr lang="en-GB" sz="2000" dirty="0" smtClean="0"/>
              <a:t>3. Design with data</a:t>
            </a:r>
          </a:p>
          <a:p>
            <a:pPr lvl="0">
              <a:defRPr sz="1800"/>
            </a:pPr>
            <a:r>
              <a:rPr lang="en-GB" sz="2000" dirty="0" smtClean="0"/>
              <a:t>4. Do the hard work </a:t>
            </a:r>
            <a:r>
              <a:rPr lang="en-GB" sz="2000" dirty="0" err="1" smtClean="0"/>
              <a:t>ot</a:t>
            </a:r>
            <a:r>
              <a:rPr lang="en-GB" sz="2000" dirty="0" smtClean="0"/>
              <a:t> make it simple.</a:t>
            </a:r>
          </a:p>
          <a:p>
            <a:pPr lvl="0">
              <a:defRPr sz="1800"/>
            </a:pPr>
            <a:r>
              <a:rPr lang="en-GB" sz="2000" dirty="0" smtClean="0"/>
              <a:t>5. Iterate. Then iterate again.</a:t>
            </a:r>
          </a:p>
          <a:p>
            <a:pPr lvl="0">
              <a:defRPr sz="1800"/>
            </a:pPr>
            <a:r>
              <a:rPr lang="en-GB" sz="2000" dirty="0" smtClean="0"/>
              <a:t>6. Build for inclusion</a:t>
            </a:r>
          </a:p>
          <a:p>
            <a:pPr lvl="0">
              <a:defRPr sz="1800"/>
            </a:pPr>
            <a:r>
              <a:rPr lang="en-GB" sz="2000" dirty="0" smtClean="0"/>
              <a:t>7. Understand context</a:t>
            </a:r>
          </a:p>
          <a:p>
            <a:pPr lvl="0">
              <a:defRPr sz="1800"/>
            </a:pPr>
            <a:r>
              <a:rPr lang="en-GB" sz="2000" dirty="0" smtClean="0"/>
              <a:t>8. Build digital services, not websites</a:t>
            </a:r>
          </a:p>
          <a:p>
            <a:pPr lvl="0">
              <a:defRPr sz="1800"/>
            </a:pPr>
            <a:r>
              <a:rPr lang="en-GB" sz="2000" dirty="0" smtClean="0"/>
              <a:t>9. Be consistent, not uniform</a:t>
            </a:r>
          </a:p>
          <a:p>
            <a:pPr lvl="0">
              <a:defRPr sz="1800"/>
            </a:pPr>
            <a:r>
              <a:rPr lang="en-GB" sz="2000" dirty="0" smtClean="0"/>
              <a:t>10. Make things open: it makes things better</a:t>
            </a:r>
            <a:endParaRPr sz="2000" dirty="0"/>
          </a:p>
          <a:p>
            <a:pPr lvl="0">
              <a:defRPr sz="1800"/>
            </a:pPr>
            <a:endParaRPr sz="2000" dirty="0"/>
          </a:p>
          <a:p>
            <a:pPr lvl="0">
              <a:defRPr sz="1800"/>
            </a:pPr>
            <a:r>
              <a:rPr sz="2000" dirty="0"/>
              <a:t>This let everyone know how we like to approach design</a:t>
            </a:r>
          </a:p>
          <a:p>
            <a:pPr lvl="0">
              <a:defRPr sz="1800"/>
            </a:pPr>
            <a:endParaRPr sz="2000" dirty="0"/>
          </a:p>
          <a:p>
            <a:pPr lvl="0">
              <a:defRPr sz="1800"/>
            </a:pPr>
            <a:r>
              <a:rPr sz="2000" dirty="0"/>
              <a:t>and what we valued.</a:t>
            </a:r>
          </a:p>
          <a:p>
            <a:pPr lvl="0">
              <a:defRPr sz="1800"/>
            </a:pPr>
            <a:endParaRPr sz="2000" dirty="0"/>
          </a:p>
          <a:p>
            <a:pPr lvl="0">
              <a:defRPr sz="1800"/>
            </a:pPr>
            <a:r>
              <a:rPr sz="2000" dirty="0"/>
              <a:t>1, 4 and 9.</a:t>
            </a:r>
          </a:p>
          <a:p>
            <a:pPr lvl="0">
              <a:defRPr sz="1800"/>
            </a:pPr>
            <a:endParaRPr sz="2000" dirty="0"/>
          </a:p>
          <a:p>
            <a:pPr lvl="0">
              <a:defRPr sz="1800"/>
            </a:pPr>
            <a:r>
              <a:rPr sz="2000" dirty="0"/>
              <a:t>‘Be consistent, not uniform’</a:t>
            </a:r>
          </a:p>
          <a:p>
            <a:pPr lvl="0">
              <a:defRPr sz="1800"/>
            </a:pPr>
            <a:endParaRPr sz="2000" dirty="0"/>
          </a:p>
          <a:p>
            <a:pPr lvl="0">
              <a:defRPr sz="1800"/>
            </a:pPr>
            <a:r>
              <a:rPr sz="2000" dirty="0"/>
              <a:t>No cookie-cutter off-the-peg solutions.</a:t>
            </a:r>
          </a:p>
          <a:p>
            <a:pPr lvl="0">
              <a:defRPr sz="1800"/>
            </a:pPr>
            <a:r>
              <a:rPr sz="2000" dirty="0"/>
              <a:t>No stone tablets handed on down.</a:t>
            </a:r>
          </a:p>
          <a:p>
            <a:pPr lvl="0">
              <a:defRPr sz="1800"/>
            </a:pPr>
            <a:r>
              <a:rPr sz="2000" dirty="0"/>
              <a:t>Make the best thing for YOUR users.</a:t>
            </a:r>
          </a:p>
        </p:txBody>
      </p:sp>
    </p:spTree>
    <p:extLst>
      <p:ext uri="{BB962C8B-B14F-4D97-AF65-F5344CB8AC3E}">
        <p14:creationId xmlns:p14="http://schemas.microsoft.com/office/powerpoint/2010/main" val="3772693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pPr lvl="0"/>
            <a:endParaRPr/>
          </a:p>
        </p:txBody>
      </p:sp>
      <p:sp>
        <p:nvSpPr>
          <p:cNvPr id="242" name="Shape 242"/>
          <p:cNvSpPr>
            <a:spLocks noGrp="1"/>
          </p:cNvSpPr>
          <p:nvPr>
            <p:ph type="body" sz="quarter" idx="1"/>
          </p:nvPr>
        </p:nvSpPr>
        <p:spPr>
          <a:prstGeom prst="rect">
            <a:avLst/>
          </a:prstGeom>
        </p:spPr>
        <p:txBody>
          <a:bodyPr/>
          <a:lstStyle/>
          <a:p>
            <a:pPr lvl="0">
              <a:defRPr sz="1800"/>
            </a:pPr>
            <a:r>
              <a:rPr sz="2000"/>
              <a:t>Then, we deliberately made the template as minimal as possible:</a:t>
            </a:r>
          </a:p>
          <a:p>
            <a:pPr lvl="0">
              <a:defRPr sz="1800"/>
            </a:pPr>
            <a:endParaRPr sz="2000"/>
          </a:p>
          <a:p>
            <a:pPr lvl="0">
              <a:defRPr sz="1800"/>
            </a:pPr>
            <a:r>
              <a:rPr sz="2000"/>
              <a:t>Header, footer, logo, New Johnston typeface</a:t>
            </a:r>
          </a:p>
          <a:p>
            <a:pPr lvl="0">
              <a:defRPr sz="1800"/>
            </a:pPr>
            <a:endParaRPr sz="2000"/>
          </a:p>
          <a:p>
            <a:pPr lvl="0">
              <a:defRPr sz="1800"/>
            </a:pPr>
            <a:r>
              <a:rPr sz="2000"/>
              <a:t>That way:</a:t>
            </a:r>
          </a:p>
          <a:p>
            <a:pPr lvl="0">
              <a:defRPr sz="1800"/>
            </a:pPr>
            <a:endParaRPr sz="2000"/>
          </a:p>
          <a:p>
            <a:pPr marL="246944" lvl="0" indent="-246944">
              <a:buSzPct val="75000"/>
              <a:buChar char="*"/>
              <a:defRPr sz="1800"/>
            </a:pPr>
            <a:r>
              <a:rPr sz="2000"/>
              <a:t>it could accommodate lots of different kinds of service</a:t>
            </a:r>
          </a:p>
          <a:p>
            <a:pPr marL="246944" lvl="0" indent="-246944">
              <a:buSzPct val="75000"/>
              <a:buChar char="*"/>
              <a:defRPr sz="1800"/>
            </a:pPr>
            <a:r>
              <a:rPr sz="2000"/>
              <a:t>we wouldn’t have to keep updating it</a:t>
            </a:r>
          </a:p>
          <a:p>
            <a:pPr marL="246944" lvl="0" indent="-246944">
              <a:buSzPct val="75000"/>
              <a:buChar char="*"/>
              <a:defRPr sz="1800"/>
            </a:pPr>
            <a:r>
              <a:rPr sz="2000"/>
              <a:t>minimising dependencies (bad experience at </a:t>
            </a:r>
            <a:r>
              <a:rPr sz="2000" u="sng">
                <a:hlinkClick r:id="rId3"/>
              </a:rPr>
              <a:t>tfl.gov.uk</a:t>
            </a:r>
            <a:r>
              <a:rPr sz="2000"/>
              <a:t>)</a:t>
            </a:r>
          </a:p>
        </p:txBody>
      </p:sp>
    </p:spTree>
    <p:extLst>
      <p:ext uri="{BB962C8B-B14F-4D97-AF65-F5344CB8AC3E}">
        <p14:creationId xmlns:p14="http://schemas.microsoft.com/office/powerpoint/2010/main" val="1860246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prstGeom prst="rect">
            <a:avLst/>
          </a:prstGeom>
        </p:spPr>
        <p:txBody>
          <a:bodyPr/>
          <a:lstStyle/>
          <a:p>
            <a:pPr lvl="0"/>
            <a:endParaRPr/>
          </a:p>
        </p:txBody>
      </p:sp>
      <p:sp>
        <p:nvSpPr>
          <p:cNvPr id="255" name="Shape 255"/>
          <p:cNvSpPr>
            <a:spLocks noGrp="1"/>
          </p:cNvSpPr>
          <p:nvPr>
            <p:ph type="body" sz="quarter" idx="1"/>
          </p:nvPr>
        </p:nvSpPr>
        <p:spPr>
          <a:prstGeom prst="rect">
            <a:avLst/>
          </a:prstGeom>
        </p:spPr>
        <p:txBody>
          <a:bodyPr/>
          <a:lstStyle/>
          <a:p>
            <a:pPr lvl="0">
              <a:defRPr sz="1800"/>
            </a:pPr>
            <a:r>
              <a:rPr sz="2000"/>
              <a:t>Then we created a set of common design elements.</a:t>
            </a:r>
          </a:p>
          <a:p>
            <a:pPr lvl="0">
              <a:defRPr sz="1800"/>
            </a:pPr>
            <a:endParaRPr sz="2000"/>
          </a:p>
          <a:p>
            <a:pPr lvl="0">
              <a:defRPr sz="1800"/>
            </a:pPr>
            <a:r>
              <a:rPr sz="2000"/>
              <a:t>Building blocks.</a:t>
            </a:r>
          </a:p>
          <a:p>
            <a:pPr lvl="0">
              <a:defRPr sz="1800"/>
            </a:pPr>
            <a:endParaRPr sz="2000"/>
          </a:p>
          <a:p>
            <a:pPr lvl="0">
              <a:defRPr sz="1800"/>
            </a:pPr>
            <a:r>
              <a:rPr sz="2000"/>
              <a:t>Grids, typography, colours, basic form styles etc.</a:t>
            </a:r>
          </a:p>
          <a:p>
            <a:pPr lvl="0">
              <a:defRPr sz="1800"/>
            </a:pPr>
            <a:endParaRPr sz="2000"/>
          </a:p>
          <a:p>
            <a:pPr lvl="0">
              <a:defRPr sz="1800"/>
            </a:pPr>
            <a:r>
              <a:rPr sz="2000"/>
              <a:t>All credit to Gemma Leigh and George Sheldrake for their work on this.</a:t>
            </a:r>
          </a:p>
          <a:p>
            <a:pPr lvl="0">
              <a:defRPr sz="1800"/>
            </a:pPr>
            <a:endParaRPr sz="2000"/>
          </a:p>
          <a:p>
            <a:pPr lvl="0">
              <a:defRPr sz="1800"/>
            </a:pPr>
            <a:r>
              <a:rPr sz="2000"/>
              <a:t>Yes, there’s CSS - but it’s not Bootstrap.</a:t>
            </a:r>
          </a:p>
          <a:p>
            <a:pPr lvl="0">
              <a:defRPr sz="1800"/>
            </a:pPr>
            <a:endParaRPr sz="2000"/>
          </a:p>
          <a:p>
            <a:pPr lvl="0">
              <a:defRPr sz="1800"/>
            </a:pPr>
            <a:r>
              <a:rPr sz="2000"/>
              <a:t>Use it as a starting point - then extend it.</a:t>
            </a:r>
          </a:p>
          <a:p>
            <a:pPr lvl="0">
              <a:defRPr sz="1800"/>
            </a:pPr>
            <a:endParaRPr sz="2000"/>
          </a:p>
        </p:txBody>
      </p:sp>
    </p:spTree>
    <p:extLst>
      <p:ext uri="{BB962C8B-B14F-4D97-AF65-F5344CB8AC3E}">
        <p14:creationId xmlns:p14="http://schemas.microsoft.com/office/powerpoint/2010/main" val="1060052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pPr lvl="0"/>
            <a:endParaRPr/>
          </a:p>
        </p:txBody>
      </p:sp>
      <p:sp>
        <p:nvSpPr>
          <p:cNvPr id="262" name="Shape 262"/>
          <p:cNvSpPr>
            <a:spLocks noGrp="1"/>
          </p:cNvSpPr>
          <p:nvPr>
            <p:ph type="body" sz="quarter" idx="1"/>
          </p:nvPr>
        </p:nvSpPr>
        <p:spPr>
          <a:prstGeom prst="rect">
            <a:avLst/>
          </a:prstGeom>
        </p:spPr>
        <p:txBody>
          <a:bodyPr/>
          <a:lstStyle/>
          <a:p>
            <a:pPr lvl="0">
              <a:defRPr sz="1800"/>
            </a:pPr>
            <a:r>
              <a:rPr sz="2000"/>
              <a:t>…Which is exactly what Trevor Saint has done</a:t>
            </a:r>
          </a:p>
          <a:p>
            <a:pPr lvl="0">
              <a:defRPr sz="1800"/>
            </a:pPr>
            <a:endParaRPr sz="2000"/>
          </a:p>
          <a:p>
            <a:pPr lvl="0">
              <a:defRPr sz="1800"/>
            </a:pPr>
            <a:r>
              <a:rPr sz="2000"/>
              <a:t>Trevor Saint is a front-end developer from Kainos.</a:t>
            </a:r>
          </a:p>
          <a:p>
            <a:pPr lvl="0">
              <a:defRPr sz="1800"/>
            </a:pPr>
            <a:endParaRPr sz="2000"/>
          </a:p>
          <a:p>
            <a:pPr lvl="0">
              <a:defRPr sz="1800"/>
            </a:pPr>
            <a:r>
              <a:rPr sz="2000"/>
              <a:t>He’s working on the rural payments service in Reading.</a:t>
            </a:r>
          </a:p>
        </p:txBody>
      </p:sp>
    </p:spTree>
    <p:extLst>
      <p:ext uri="{BB962C8B-B14F-4D97-AF65-F5344CB8AC3E}">
        <p14:creationId xmlns:p14="http://schemas.microsoft.com/office/powerpoint/2010/main" val="842079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pPr lvl="0"/>
            <a:endParaRPr/>
          </a:p>
        </p:txBody>
      </p:sp>
      <p:sp>
        <p:nvSpPr>
          <p:cNvPr id="269" name="Shape 269"/>
          <p:cNvSpPr>
            <a:spLocks noGrp="1"/>
          </p:cNvSpPr>
          <p:nvPr>
            <p:ph type="body" sz="quarter" idx="1"/>
          </p:nvPr>
        </p:nvSpPr>
        <p:spPr>
          <a:prstGeom prst="rect">
            <a:avLst/>
          </a:prstGeom>
        </p:spPr>
        <p:txBody>
          <a:bodyPr/>
          <a:lstStyle/>
          <a:p>
            <a:pPr lvl="0">
              <a:defRPr sz="1800"/>
            </a:pPr>
            <a:r>
              <a:rPr sz="2000"/>
              <a:t>Rural payments involves a lot of tabular data, so his extended style guide has loads of examples of </a:t>
            </a:r>
          </a:p>
          <a:p>
            <a:pPr lvl="0">
              <a:defRPr sz="1800"/>
            </a:pPr>
            <a:endParaRPr sz="2000"/>
          </a:p>
          <a:p>
            <a:pPr lvl="0">
              <a:defRPr sz="1800"/>
            </a:pPr>
            <a:r>
              <a:rPr sz="2000"/>
              <a:t>nested tables</a:t>
            </a:r>
          </a:p>
          <a:p>
            <a:pPr lvl="0">
              <a:defRPr sz="1800"/>
            </a:pPr>
            <a:r>
              <a:rPr sz="2000"/>
              <a:t>sortable tables</a:t>
            </a:r>
          </a:p>
          <a:p>
            <a:pPr lvl="0">
              <a:defRPr sz="1800"/>
            </a:pPr>
            <a:r>
              <a:rPr sz="2000"/>
              <a:t>tables with form elements and validation</a:t>
            </a:r>
          </a:p>
          <a:p>
            <a:pPr lvl="0">
              <a:defRPr sz="1800"/>
            </a:pPr>
            <a:endParaRPr sz="2000"/>
          </a:p>
          <a:p>
            <a:pPr lvl="0">
              <a:defRPr sz="1800"/>
            </a:pPr>
            <a:r>
              <a:rPr sz="2000"/>
              <a:t>All of this is open and on GitHub - so now everyone can benefit from his work.</a:t>
            </a:r>
          </a:p>
          <a:p>
            <a:pPr lvl="0">
              <a:defRPr sz="1800"/>
            </a:pPr>
            <a:endParaRPr sz="2000"/>
          </a:p>
          <a:p>
            <a:pPr lvl="0">
              <a:defRPr sz="1800"/>
            </a:pPr>
            <a:r>
              <a:rPr sz="2000"/>
              <a:t>This is crucial - this is how we scale. </a:t>
            </a:r>
          </a:p>
        </p:txBody>
      </p:sp>
    </p:spTree>
    <p:extLst>
      <p:ext uri="{BB962C8B-B14F-4D97-AF65-F5344CB8AC3E}">
        <p14:creationId xmlns:p14="http://schemas.microsoft.com/office/powerpoint/2010/main" val="3742332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pPr lvl="0"/>
            <a:endParaRPr/>
          </a:p>
        </p:txBody>
      </p:sp>
      <p:sp>
        <p:nvSpPr>
          <p:cNvPr id="281" name="Shape 281"/>
          <p:cNvSpPr>
            <a:spLocks noGrp="1"/>
          </p:cNvSpPr>
          <p:nvPr>
            <p:ph type="body" sz="quarter" idx="1"/>
          </p:nvPr>
        </p:nvSpPr>
        <p:spPr>
          <a:prstGeom prst="rect">
            <a:avLst/>
          </a:prstGeom>
        </p:spPr>
        <p:txBody>
          <a:bodyPr/>
          <a:lstStyle/>
          <a:p>
            <a:pPr lvl="0">
              <a:defRPr sz="1800"/>
            </a:pPr>
            <a:r>
              <a:rPr sz="2000" dirty="0"/>
              <a:t>We created a site where you could share screenshots of the service you were developing.</a:t>
            </a:r>
          </a:p>
          <a:p>
            <a:pPr lvl="0">
              <a:defRPr sz="1800"/>
            </a:pPr>
            <a:endParaRPr sz="2000" dirty="0"/>
          </a:p>
          <a:p>
            <a:pPr lvl="0">
              <a:defRPr sz="1800"/>
            </a:pPr>
            <a:r>
              <a:rPr sz="2000" dirty="0"/>
              <a:t>We did this because it’s often hard to share your work on transactional services.</a:t>
            </a:r>
          </a:p>
          <a:p>
            <a:pPr lvl="0">
              <a:defRPr sz="1800"/>
            </a:pPr>
            <a:endParaRPr sz="2000" dirty="0"/>
          </a:p>
          <a:p>
            <a:pPr lvl="0">
              <a:defRPr sz="1800"/>
            </a:pPr>
            <a:r>
              <a:rPr sz="2000" dirty="0"/>
              <a:t>Screens are hidden behind logins or payment systems or just hard to replicate.</a:t>
            </a:r>
          </a:p>
          <a:p>
            <a:pPr lvl="0">
              <a:defRPr sz="1800"/>
            </a:pPr>
            <a:endParaRPr sz="2000" dirty="0"/>
          </a:p>
          <a:p>
            <a:pPr lvl="0">
              <a:defRPr sz="1800"/>
            </a:pPr>
            <a:r>
              <a:rPr sz="2000" dirty="0"/>
              <a:t>It’s pretty low tech but it does the job</a:t>
            </a:r>
            <a:r>
              <a:rPr sz="2000" dirty="0" smtClean="0"/>
              <a:t>.</a:t>
            </a:r>
            <a:r>
              <a:rPr lang="en-GB" sz="2000" dirty="0" smtClean="0">
                <a:solidFill>
                  <a:srgbClr val="FFFFFF"/>
                </a:solidFill>
                <a:uFill>
                  <a:solidFill>
                    <a:srgbClr val="FFFFFF"/>
                  </a:solidFill>
                </a:uFill>
              </a:rPr>
              <a:t> </a:t>
            </a:r>
            <a:endParaRPr sz="2000" dirty="0"/>
          </a:p>
        </p:txBody>
      </p:sp>
    </p:spTree>
    <p:extLst>
      <p:ext uri="{BB962C8B-B14F-4D97-AF65-F5344CB8AC3E}">
        <p14:creationId xmlns:p14="http://schemas.microsoft.com/office/powerpoint/2010/main" val="1588405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pPr lvl="0"/>
            <a:endParaRPr/>
          </a:p>
        </p:txBody>
      </p:sp>
      <p:sp>
        <p:nvSpPr>
          <p:cNvPr id="288" name="Shape 288"/>
          <p:cNvSpPr>
            <a:spLocks noGrp="1"/>
          </p:cNvSpPr>
          <p:nvPr>
            <p:ph type="body" sz="quarter" idx="1"/>
          </p:nvPr>
        </p:nvSpPr>
        <p:spPr>
          <a:prstGeom prst="rect">
            <a:avLst/>
          </a:prstGeom>
        </p:spPr>
        <p:txBody>
          <a:bodyPr/>
          <a:lstStyle/>
          <a:p>
            <a:pPr lvl="0">
              <a:defRPr sz="1800"/>
            </a:pPr>
            <a:r>
              <a:rPr sz="2000" dirty="0"/>
              <a:t>No image, because a picture of a mailing list is really dull.</a:t>
            </a:r>
          </a:p>
          <a:p>
            <a:pPr lvl="0">
              <a:defRPr sz="1800"/>
            </a:pPr>
            <a:endParaRPr sz="2000" dirty="0"/>
          </a:p>
          <a:p>
            <a:pPr lvl="0">
              <a:defRPr sz="1800"/>
            </a:pPr>
            <a:r>
              <a:rPr sz="2000" dirty="0"/>
              <a:t>But they’re crucial - they’re the glue that binds all the other stuff.</a:t>
            </a:r>
          </a:p>
          <a:p>
            <a:pPr lvl="0">
              <a:defRPr sz="1800"/>
            </a:pPr>
            <a:endParaRPr sz="2000" dirty="0"/>
          </a:p>
          <a:p>
            <a:pPr lvl="0">
              <a:defRPr sz="1800"/>
            </a:pPr>
            <a:r>
              <a:rPr sz="2000" dirty="0"/>
              <a:t>Often what starts out as a discussion on the list will end up as new content in one of the other resources.</a:t>
            </a:r>
          </a:p>
        </p:txBody>
      </p:sp>
    </p:spTree>
    <p:extLst>
      <p:ext uri="{BB962C8B-B14F-4D97-AF65-F5344CB8AC3E}">
        <p14:creationId xmlns:p14="http://schemas.microsoft.com/office/powerpoint/2010/main" val="1711401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noRot="1" noChangeAspect="1"/>
          </p:cNvSpPr>
          <p:nvPr>
            <p:ph type="sldImg"/>
          </p:nvPr>
        </p:nvSpPr>
        <p:spPr>
          <a:prstGeom prst="rect">
            <a:avLst/>
          </a:prstGeom>
        </p:spPr>
        <p:txBody>
          <a:bodyPr/>
          <a:lstStyle/>
          <a:p>
            <a:pPr lvl="0"/>
            <a:endParaRPr/>
          </a:p>
        </p:txBody>
      </p:sp>
      <p:sp>
        <p:nvSpPr>
          <p:cNvPr id="295" name="Shape 295"/>
          <p:cNvSpPr>
            <a:spLocks noGrp="1"/>
          </p:cNvSpPr>
          <p:nvPr>
            <p:ph type="body" sz="quarter" idx="1"/>
          </p:nvPr>
        </p:nvSpPr>
        <p:spPr>
          <a:prstGeom prst="rect">
            <a:avLst/>
          </a:prstGeom>
        </p:spPr>
        <p:txBody>
          <a:bodyPr/>
          <a:lstStyle/>
          <a:p>
            <a:pPr lvl="0">
              <a:defRPr sz="1800"/>
            </a:pPr>
            <a:r>
              <a:rPr sz="2000"/>
              <a:t>Finally - patterns.</a:t>
            </a:r>
          </a:p>
        </p:txBody>
      </p:sp>
    </p:spTree>
    <p:extLst>
      <p:ext uri="{BB962C8B-B14F-4D97-AF65-F5344CB8AC3E}">
        <p14:creationId xmlns:p14="http://schemas.microsoft.com/office/powerpoint/2010/main" val="725082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pPr lvl="0"/>
            <a:endParaRPr/>
          </a:p>
        </p:txBody>
      </p:sp>
      <p:sp>
        <p:nvSpPr>
          <p:cNvPr id="302" name="Shape 302"/>
          <p:cNvSpPr>
            <a:spLocks noGrp="1"/>
          </p:cNvSpPr>
          <p:nvPr>
            <p:ph type="body" sz="quarter" idx="1"/>
          </p:nvPr>
        </p:nvSpPr>
        <p:spPr>
          <a:prstGeom prst="rect">
            <a:avLst/>
          </a:prstGeom>
        </p:spPr>
        <p:txBody>
          <a:bodyPr/>
          <a:lstStyle/>
          <a:p>
            <a:pPr lvl="0">
              <a:defRPr sz="1800"/>
            </a:pPr>
            <a:r>
              <a:rPr sz="2000"/>
              <a:t>On the service manual we’ve got a small set of the most commonly requested patterns.</a:t>
            </a:r>
          </a:p>
          <a:p>
            <a:pPr lvl="0">
              <a:defRPr sz="1800"/>
            </a:pPr>
            <a:endParaRPr sz="2000"/>
          </a:p>
        </p:txBody>
      </p:sp>
    </p:spTree>
    <p:extLst>
      <p:ext uri="{BB962C8B-B14F-4D97-AF65-F5344CB8AC3E}">
        <p14:creationId xmlns:p14="http://schemas.microsoft.com/office/powerpoint/2010/main" val="5266708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noRot="1" noChangeAspect="1"/>
          </p:cNvSpPr>
          <p:nvPr>
            <p:ph type="sldImg"/>
          </p:nvPr>
        </p:nvSpPr>
        <p:spPr>
          <a:prstGeom prst="rect">
            <a:avLst/>
          </a:prstGeom>
        </p:spPr>
        <p:txBody>
          <a:bodyPr/>
          <a:lstStyle/>
          <a:p>
            <a:pPr lvl="0"/>
            <a:endParaRPr/>
          </a:p>
        </p:txBody>
      </p:sp>
      <p:sp>
        <p:nvSpPr>
          <p:cNvPr id="309" name="Shape 309"/>
          <p:cNvSpPr>
            <a:spLocks noGrp="1"/>
          </p:cNvSpPr>
          <p:nvPr>
            <p:ph type="body" sz="quarter" idx="1"/>
          </p:nvPr>
        </p:nvSpPr>
        <p:spPr>
          <a:prstGeom prst="rect">
            <a:avLst/>
          </a:prstGeom>
        </p:spPr>
        <p:txBody>
          <a:bodyPr/>
          <a:lstStyle/>
          <a:p>
            <a:pPr lvl="0">
              <a:defRPr sz="1800"/>
            </a:pPr>
            <a:r>
              <a:rPr sz="2000"/>
              <a:t>For example - we noticed a lot of variation in how we were indicating progress through a transaction.</a:t>
            </a:r>
          </a:p>
          <a:p>
            <a:pPr lvl="0">
              <a:defRPr sz="1800"/>
            </a:pPr>
            <a:endParaRPr sz="2000"/>
          </a:p>
          <a:p>
            <a:pPr lvl="0">
              <a:defRPr sz="1800"/>
            </a:pPr>
            <a:r>
              <a:rPr sz="2000"/>
              <a:t>So one of the first patterns we made was for progress indicators.</a:t>
            </a:r>
          </a:p>
          <a:p>
            <a:pPr lvl="0">
              <a:defRPr sz="1800"/>
            </a:pPr>
            <a:endParaRPr sz="2000"/>
          </a:p>
          <a:p>
            <a:pPr lvl="0">
              <a:defRPr sz="1800"/>
            </a:pPr>
            <a:r>
              <a:rPr sz="2000"/>
              <a:t>Before a pattern gets written up here, we discuss it in our patterns wiki…</a:t>
            </a:r>
          </a:p>
          <a:p>
            <a:pPr lvl="0">
              <a:defRPr sz="1800"/>
            </a:pPr>
            <a:endParaRPr sz="2000"/>
          </a:p>
        </p:txBody>
      </p:sp>
    </p:spTree>
    <p:extLst>
      <p:ext uri="{BB962C8B-B14F-4D97-AF65-F5344CB8AC3E}">
        <p14:creationId xmlns:p14="http://schemas.microsoft.com/office/powerpoint/2010/main" val="247871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prstGeom prst="rect">
            <a:avLst/>
          </a:prstGeom>
        </p:spPr>
        <p:txBody>
          <a:bodyPr/>
          <a:lstStyle/>
          <a:p>
            <a:pPr lvl="0"/>
            <a:endParaRPr/>
          </a:p>
        </p:txBody>
      </p:sp>
      <p:sp>
        <p:nvSpPr>
          <p:cNvPr id="35" name="Shape 35"/>
          <p:cNvSpPr>
            <a:spLocks noGrp="1"/>
          </p:cNvSpPr>
          <p:nvPr>
            <p:ph type="body" sz="quarter" idx="1"/>
          </p:nvPr>
        </p:nvSpPr>
        <p:spPr>
          <a:prstGeom prst="rect">
            <a:avLst/>
          </a:prstGeom>
        </p:spPr>
        <p:txBody>
          <a:bodyPr/>
          <a:lstStyle/>
          <a:p>
            <a:pPr lvl="0">
              <a:defRPr sz="1800"/>
            </a:pPr>
            <a:r>
              <a:rPr sz="2000"/>
              <a:t>GDS is part of the Cabinet Office.</a:t>
            </a:r>
          </a:p>
          <a:p>
            <a:pPr lvl="0">
              <a:defRPr sz="1800"/>
            </a:pPr>
            <a:endParaRPr sz="2000"/>
          </a:p>
          <a:p>
            <a:pPr lvl="0">
              <a:defRPr sz="1800"/>
            </a:pPr>
            <a:r>
              <a:rPr sz="2000"/>
              <a:t>We’re a department of about 450 people.</a:t>
            </a:r>
          </a:p>
          <a:p>
            <a:pPr lvl="0">
              <a:defRPr sz="1800"/>
            </a:pPr>
            <a:endParaRPr sz="2000"/>
          </a:p>
          <a:p>
            <a:pPr lvl="0">
              <a:defRPr sz="1800"/>
            </a:pPr>
            <a:r>
              <a:rPr sz="2000"/>
              <a:t>We work with government departments to help make their digital services and information simpler, clearer and faster.</a:t>
            </a:r>
          </a:p>
          <a:p>
            <a:pPr lvl="0">
              <a:defRPr sz="1800"/>
            </a:pPr>
            <a:endParaRPr sz="2000"/>
          </a:p>
          <a:p>
            <a:pPr lvl="0">
              <a:defRPr sz="1800"/>
            </a:pPr>
            <a:r>
              <a:rPr sz="2000"/>
              <a:t>We’re responsible for GOV.UK</a:t>
            </a:r>
          </a:p>
        </p:txBody>
      </p:sp>
    </p:spTree>
    <p:extLst>
      <p:ext uri="{BB962C8B-B14F-4D97-AF65-F5344CB8AC3E}">
        <p14:creationId xmlns:p14="http://schemas.microsoft.com/office/powerpoint/2010/main" val="21124082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pPr lvl="0"/>
            <a:endParaRPr/>
          </a:p>
        </p:txBody>
      </p:sp>
      <p:sp>
        <p:nvSpPr>
          <p:cNvPr id="316" name="Shape 316"/>
          <p:cNvSpPr>
            <a:spLocks noGrp="1"/>
          </p:cNvSpPr>
          <p:nvPr>
            <p:ph type="body" sz="quarter" idx="1"/>
          </p:nvPr>
        </p:nvSpPr>
        <p:spPr>
          <a:prstGeom prst="rect">
            <a:avLst/>
          </a:prstGeom>
        </p:spPr>
        <p:txBody>
          <a:bodyPr/>
          <a:lstStyle/>
          <a:p>
            <a:pPr lvl="0">
              <a:defRPr sz="1800"/>
            </a:pPr>
            <a:r>
              <a:rPr sz="2000"/>
              <a:t>We use a free service called Hackpad.</a:t>
            </a:r>
          </a:p>
          <a:p>
            <a:pPr lvl="0">
              <a:defRPr sz="1800"/>
            </a:pPr>
            <a:endParaRPr sz="2000"/>
          </a:p>
          <a:p>
            <a:pPr lvl="0">
              <a:defRPr sz="1800"/>
            </a:pPr>
            <a:r>
              <a:rPr sz="2000"/>
              <a:t>It’s now owned by Dropbox.</a:t>
            </a:r>
          </a:p>
        </p:txBody>
      </p:sp>
    </p:spTree>
    <p:extLst>
      <p:ext uri="{BB962C8B-B14F-4D97-AF65-F5344CB8AC3E}">
        <p14:creationId xmlns:p14="http://schemas.microsoft.com/office/powerpoint/2010/main" val="4168802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prstGeom prst="rect">
            <a:avLst/>
          </a:prstGeom>
        </p:spPr>
        <p:txBody>
          <a:bodyPr/>
          <a:lstStyle/>
          <a:p>
            <a:pPr lvl="0"/>
            <a:endParaRPr/>
          </a:p>
        </p:txBody>
      </p:sp>
      <p:sp>
        <p:nvSpPr>
          <p:cNvPr id="323" name="Shape 323"/>
          <p:cNvSpPr>
            <a:spLocks noGrp="1"/>
          </p:cNvSpPr>
          <p:nvPr>
            <p:ph type="body" sz="quarter" idx="1"/>
          </p:nvPr>
        </p:nvSpPr>
        <p:spPr>
          <a:prstGeom prst="rect">
            <a:avLst/>
          </a:prstGeom>
        </p:spPr>
        <p:txBody>
          <a:bodyPr/>
          <a:lstStyle/>
          <a:p>
            <a:pPr lvl="0">
              <a:defRPr sz="1800"/>
            </a:pPr>
            <a:r>
              <a:rPr sz="2000"/>
              <a:t>I’m afraid Hackpad is really dull to look at.</a:t>
            </a:r>
          </a:p>
          <a:p>
            <a:pPr lvl="0">
              <a:defRPr sz="1800"/>
            </a:pPr>
            <a:endParaRPr sz="2000"/>
          </a:p>
          <a:p>
            <a:pPr lvl="0">
              <a:defRPr sz="1800"/>
            </a:pPr>
            <a:r>
              <a:rPr sz="2000"/>
              <a:t>But it’s perfect for collaborating on ideas.</a:t>
            </a:r>
          </a:p>
          <a:p>
            <a:pPr lvl="0">
              <a:defRPr sz="1800"/>
            </a:pPr>
            <a:endParaRPr sz="2000"/>
          </a:p>
          <a:p>
            <a:pPr lvl="0">
              <a:defRPr sz="1800"/>
            </a:pPr>
            <a:r>
              <a:rPr sz="2000"/>
              <a:t>It’s just a wiki, but it’s a good one:</a:t>
            </a:r>
          </a:p>
          <a:p>
            <a:pPr lvl="0">
              <a:defRPr sz="1800"/>
            </a:pPr>
            <a:endParaRPr sz="2000"/>
          </a:p>
          <a:p>
            <a:pPr marL="246944" lvl="0" indent="-246944">
              <a:buSzPct val="75000"/>
              <a:buChar char="*"/>
              <a:defRPr sz="1800"/>
            </a:pPr>
            <a:r>
              <a:rPr sz="2000"/>
              <a:t>real-time</a:t>
            </a:r>
          </a:p>
          <a:p>
            <a:pPr marL="246944" lvl="0" indent="-246944">
              <a:buSzPct val="75000"/>
              <a:buChar char="*"/>
              <a:defRPr sz="1800"/>
            </a:pPr>
            <a:r>
              <a:rPr sz="2000"/>
              <a:t>you can ‘follow’ pages</a:t>
            </a:r>
          </a:p>
          <a:p>
            <a:pPr marL="246944" lvl="0" indent="-246944">
              <a:buSzPct val="75000"/>
              <a:buChar char="*"/>
              <a:defRPr sz="1800"/>
            </a:pPr>
            <a:r>
              <a:rPr sz="2000"/>
              <a:t>you can ‘at’ people</a:t>
            </a:r>
          </a:p>
          <a:p>
            <a:pPr marL="246944" lvl="0" indent="-246944">
              <a:buSzPct val="75000"/>
              <a:buChar char="*"/>
              <a:defRPr sz="1800"/>
            </a:pPr>
            <a:r>
              <a:rPr sz="2000"/>
              <a:t>you can paste images from the clipboard</a:t>
            </a:r>
          </a:p>
          <a:p>
            <a:pPr marL="246944" lvl="0" indent="-246944">
              <a:buSzPct val="75000"/>
              <a:buChar char="*"/>
              <a:defRPr sz="1800"/>
            </a:pPr>
            <a:r>
              <a:rPr sz="2000"/>
              <a:t>it’s got an API</a:t>
            </a:r>
          </a:p>
        </p:txBody>
      </p:sp>
    </p:spTree>
    <p:extLst>
      <p:ext uri="{BB962C8B-B14F-4D97-AF65-F5344CB8AC3E}">
        <p14:creationId xmlns:p14="http://schemas.microsoft.com/office/powerpoint/2010/main" val="244810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noRot="1" noChangeAspect="1"/>
          </p:cNvSpPr>
          <p:nvPr>
            <p:ph type="sldImg"/>
          </p:nvPr>
        </p:nvSpPr>
        <p:spPr>
          <a:prstGeom prst="rect">
            <a:avLst/>
          </a:prstGeom>
        </p:spPr>
        <p:txBody>
          <a:bodyPr/>
          <a:lstStyle/>
          <a:p>
            <a:pPr lvl="0"/>
            <a:endParaRPr/>
          </a:p>
        </p:txBody>
      </p:sp>
      <p:sp>
        <p:nvSpPr>
          <p:cNvPr id="330" name="Shape 330"/>
          <p:cNvSpPr>
            <a:spLocks noGrp="1"/>
          </p:cNvSpPr>
          <p:nvPr>
            <p:ph type="body" sz="quarter" idx="1"/>
          </p:nvPr>
        </p:nvSpPr>
        <p:spPr>
          <a:prstGeom prst="rect">
            <a:avLst/>
          </a:prstGeom>
        </p:spPr>
        <p:txBody>
          <a:bodyPr/>
          <a:lstStyle/>
          <a:p>
            <a:pPr lvl="0">
              <a:defRPr sz="1800"/>
            </a:pPr>
            <a:r>
              <a:rPr sz="2000"/>
              <a:t>It’s be around for just over a year and it’s still growing.</a:t>
            </a:r>
          </a:p>
          <a:p>
            <a:pPr lvl="0">
              <a:defRPr sz="1800"/>
            </a:pPr>
            <a:endParaRPr sz="2000"/>
          </a:p>
          <a:p>
            <a:pPr lvl="0">
              <a:defRPr sz="1800"/>
            </a:pPr>
            <a:r>
              <a:rPr sz="2000"/>
              <a:t>There’s some kind of activity most days.</a:t>
            </a:r>
          </a:p>
          <a:p>
            <a:pPr lvl="0">
              <a:defRPr sz="1800"/>
            </a:pPr>
            <a:endParaRPr sz="2000"/>
          </a:p>
          <a:p>
            <a:pPr lvl="0">
              <a:defRPr sz="1800"/>
            </a:pPr>
            <a:r>
              <a:rPr sz="2000"/>
              <a:t>About half the members are designers</a:t>
            </a:r>
          </a:p>
          <a:p>
            <a:pPr lvl="0">
              <a:defRPr sz="1800"/>
            </a:pPr>
            <a:r>
              <a:rPr sz="2000"/>
              <a:t>About half the members are from GDS</a:t>
            </a:r>
          </a:p>
        </p:txBody>
      </p:sp>
    </p:spTree>
    <p:extLst>
      <p:ext uri="{BB962C8B-B14F-4D97-AF65-F5344CB8AC3E}">
        <p14:creationId xmlns:p14="http://schemas.microsoft.com/office/powerpoint/2010/main" val="3339052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noRot="1" noChangeAspect="1"/>
          </p:cNvSpPr>
          <p:nvPr>
            <p:ph type="sldImg"/>
          </p:nvPr>
        </p:nvSpPr>
        <p:spPr>
          <a:prstGeom prst="rect">
            <a:avLst/>
          </a:prstGeom>
        </p:spPr>
        <p:txBody>
          <a:bodyPr/>
          <a:lstStyle/>
          <a:p>
            <a:pPr lvl="0"/>
            <a:endParaRPr/>
          </a:p>
        </p:txBody>
      </p:sp>
      <p:sp>
        <p:nvSpPr>
          <p:cNvPr id="337" name="Shape 337"/>
          <p:cNvSpPr>
            <a:spLocks noGrp="1"/>
          </p:cNvSpPr>
          <p:nvPr>
            <p:ph type="body" sz="quarter" idx="1"/>
          </p:nvPr>
        </p:nvSpPr>
        <p:spPr>
          <a:prstGeom prst="rect">
            <a:avLst/>
          </a:prstGeom>
        </p:spPr>
        <p:txBody>
          <a:bodyPr/>
          <a:lstStyle/>
          <a:p>
            <a:pPr lvl="0">
              <a:defRPr sz="1800"/>
            </a:pPr>
            <a:r>
              <a:rPr sz="2000"/>
              <a:t>Lets have a look at the most edited patterns.</a:t>
            </a:r>
          </a:p>
          <a:p>
            <a:pPr lvl="0">
              <a:defRPr sz="1800"/>
            </a:pPr>
            <a:endParaRPr sz="2000"/>
          </a:p>
          <a:p>
            <a:pPr lvl="0">
              <a:defRPr sz="1800"/>
            </a:pPr>
            <a:r>
              <a:rPr sz="2000"/>
              <a:t>So - at number one are the basic elements themselves (grids, colours, typography etc.)</a:t>
            </a:r>
          </a:p>
          <a:p>
            <a:pPr lvl="0">
              <a:defRPr sz="1800"/>
            </a:pPr>
            <a:endParaRPr sz="2000"/>
          </a:p>
          <a:p>
            <a:pPr lvl="0">
              <a:defRPr sz="1800"/>
            </a:pPr>
            <a:r>
              <a:rPr sz="2000"/>
              <a:t>This makes sense, as this is what all the other patterns are made of.</a:t>
            </a:r>
          </a:p>
          <a:p>
            <a:pPr lvl="0">
              <a:defRPr sz="1800"/>
            </a:pPr>
            <a:endParaRPr sz="2000"/>
          </a:p>
          <a:p>
            <a:pPr lvl="0">
              <a:defRPr sz="1800"/>
            </a:pPr>
            <a:r>
              <a:rPr sz="2000"/>
              <a:t>But you can see below, the other things that people are most interested in talking about.</a:t>
            </a:r>
          </a:p>
        </p:txBody>
      </p:sp>
    </p:spTree>
    <p:extLst>
      <p:ext uri="{BB962C8B-B14F-4D97-AF65-F5344CB8AC3E}">
        <p14:creationId xmlns:p14="http://schemas.microsoft.com/office/powerpoint/2010/main" val="26719410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prstGeom prst="rect">
            <a:avLst/>
          </a:prstGeom>
        </p:spPr>
        <p:txBody>
          <a:bodyPr/>
          <a:lstStyle/>
          <a:p>
            <a:pPr lvl="0"/>
            <a:endParaRPr/>
          </a:p>
        </p:txBody>
      </p:sp>
      <p:sp>
        <p:nvSpPr>
          <p:cNvPr id="344" name="Shape 344"/>
          <p:cNvSpPr>
            <a:spLocks noGrp="1"/>
          </p:cNvSpPr>
          <p:nvPr>
            <p:ph type="body" sz="quarter" idx="1"/>
          </p:nvPr>
        </p:nvSpPr>
        <p:spPr>
          <a:prstGeom prst="rect">
            <a:avLst/>
          </a:prstGeom>
        </p:spPr>
        <p:txBody>
          <a:bodyPr/>
          <a:lstStyle/>
          <a:p>
            <a:pPr lvl="0">
              <a:defRPr sz="1800"/>
            </a:pPr>
            <a:r>
              <a:rPr sz="2000"/>
              <a:t>These are the people who’ve made the most edits.</a:t>
            </a:r>
          </a:p>
          <a:p>
            <a:pPr lvl="0">
              <a:defRPr sz="1800"/>
            </a:pPr>
            <a:endParaRPr sz="2000"/>
          </a:p>
          <a:p>
            <a:pPr lvl="0">
              <a:defRPr sz="1800"/>
            </a:pPr>
            <a:r>
              <a:rPr sz="2000"/>
              <a:t>This isn’t here just for the bragging rights - there are some points to make:</a:t>
            </a:r>
          </a:p>
          <a:p>
            <a:pPr lvl="0">
              <a:defRPr sz="1800"/>
            </a:pPr>
            <a:endParaRPr sz="2000"/>
          </a:p>
          <a:p>
            <a:pPr marL="352777" lvl="0" indent="-352777">
              <a:buSzPct val="100000"/>
              <a:buAutoNum type="arabicPeriod"/>
              <a:defRPr sz="1800"/>
            </a:pPr>
            <a:r>
              <a:rPr sz="2000"/>
              <a:t>If you take on the editor role, expect to do twice as much as the biggest contributor</a:t>
            </a:r>
          </a:p>
          <a:p>
            <a:pPr marL="352777" lvl="0" indent="-352777">
              <a:buSzPct val="100000"/>
              <a:buAutoNum type="arabicPeriod"/>
              <a:defRPr sz="1800"/>
            </a:pPr>
            <a:r>
              <a:rPr sz="2000"/>
              <a:t>It’s not just GDS people:</a:t>
            </a:r>
          </a:p>
          <a:p>
            <a:pPr lvl="0">
              <a:defRPr sz="1800"/>
            </a:pPr>
            <a:endParaRPr sz="2000"/>
          </a:p>
          <a:p>
            <a:pPr lvl="0">
              <a:defRPr sz="1800"/>
            </a:pPr>
            <a:r>
              <a:rPr sz="2000"/>
              <a:t>Sjors is a designer with the Ministry Of Justice</a:t>
            </a:r>
          </a:p>
          <a:p>
            <a:pPr lvl="0">
              <a:defRPr sz="1800"/>
            </a:pPr>
            <a:r>
              <a:rPr sz="2000"/>
              <a:t>Henry works with the agency Valtech</a:t>
            </a:r>
          </a:p>
        </p:txBody>
      </p:sp>
    </p:spTree>
    <p:extLst>
      <p:ext uri="{BB962C8B-B14F-4D97-AF65-F5344CB8AC3E}">
        <p14:creationId xmlns:p14="http://schemas.microsoft.com/office/powerpoint/2010/main" val="2596421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pPr lvl="0"/>
            <a:endParaRPr/>
          </a:p>
        </p:txBody>
      </p:sp>
      <p:sp>
        <p:nvSpPr>
          <p:cNvPr id="316" name="Shape 316"/>
          <p:cNvSpPr>
            <a:spLocks noGrp="1"/>
          </p:cNvSpPr>
          <p:nvPr>
            <p:ph type="body" sz="quarter" idx="1"/>
          </p:nvPr>
        </p:nvSpPr>
        <p:spPr>
          <a:prstGeom prst="rect">
            <a:avLst/>
          </a:prstGeom>
        </p:spPr>
        <p:txBody>
          <a:bodyPr/>
          <a:lstStyle/>
          <a:p>
            <a:pPr lvl="0">
              <a:defRPr sz="1800"/>
            </a:pPr>
            <a:r>
              <a:rPr sz="2000"/>
              <a:t>We use a free service called Hackpad.</a:t>
            </a:r>
          </a:p>
          <a:p>
            <a:pPr lvl="0">
              <a:defRPr sz="1800"/>
            </a:pPr>
            <a:endParaRPr sz="2000"/>
          </a:p>
          <a:p>
            <a:pPr lvl="0">
              <a:defRPr sz="1800"/>
            </a:pPr>
            <a:r>
              <a:rPr sz="2000"/>
              <a:t>It’s now owned by Dropbox.</a:t>
            </a:r>
          </a:p>
        </p:txBody>
      </p:sp>
    </p:spTree>
    <p:extLst>
      <p:ext uri="{BB962C8B-B14F-4D97-AF65-F5344CB8AC3E}">
        <p14:creationId xmlns:p14="http://schemas.microsoft.com/office/powerpoint/2010/main" val="3588267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noRot="1" noChangeAspect="1"/>
          </p:cNvSpPr>
          <p:nvPr>
            <p:ph type="sldImg"/>
          </p:nvPr>
        </p:nvSpPr>
        <p:spPr>
          <a:prstGeom prst="rect">
            <a:avLst/>
          </a:prstGeom>
        </p:spPr>
        <p:txBody>
          <a:bodyPr/>
          <a:lstStyle/>
          <a:p>
            <a:pPr lvl="0"/>
            <a:endParaRPr/>
          </a:p>
        </p:txBody>
      </p:sp>
      <p:sp>
        <p:nvSpPr>
          <p:cNvPr id="358" name="Shape 358"/>
          <p:cNvSpPr>
            <a:spLocks noGrp="1"/>
          </p:cNvSpPr>
          <p:nvPr>
            <p:ph type="body" sz="quarter" idx="1"/>
          </p:nvPr>
        </p:nvSpPr>
        <p:spPr>
          <a:prstGeom prst="rect">
            <a:avLst/>
          </a:prstGeom>
        </p:spPr>
        <p:txBody>
          <a:bodyPr/>
          <a:lstStyle/>
          <a:p>
            <a:pPr lvl="0">
              <a:defRPr sz="1800"/>
            </a:pPr>
            <a:r>
              <a:rPr sz="2000"/>
              <a:t>We think so.</a:t>
            </a:r>
          </a:p>
          <a:p>
            <a:pPr lvl="0">
              <a:defRPr sz="1800"/>
            </a:pPr>
            <a:endParaRPr sz="2000"/>
          </a:p>
          <a:p>
            <a:pPr lvl="0">
              <a:defRPr sz="1800"/>
            </a:pPr>
            <a:r>
              <a:rPr sz="2000"/>
              <a:t>The services look remarkably consistent.</a:t>
            </a:r>
          </a:p>
          <a:p>
            <a:pPr lvl="0">
              <a:defRPr sz="1800"/>
            </a:pPr>
            <a:endParaRPr sz="2000"/>
          </a:p>
          <a:p>
            <a:pPr lvl="0">
              <a:defRPr sz="1800"/>
            </a:pPr>
            <a:r>
              <a:rPr sz="2000"/>
              <a:t>Over half are now public and the rest are in Beta.</a:t>
            </a:r>
          </a:p>
          <a:p>
            <a:pPr lvl="0">
              <a:defRPr sz="1800"/>
            </a:pPr>
            <a:endParaRPr sz="2000"/>
          </a:p>
          <a:p>
            <a:pPr lvl="0">
              <a:defRPr sz="1800"/>
            </a:pPr>
            <a:r>
              <a:rPr sz="2000"/>
              <a:t>Quality is variable - but when it’s good it’s REALLY good.</a:t>
            </a:r>
          </a:p>
        </p:txBody>
      </p:sp>
    </p:spTree>
    <p:extLst>
      <p:ext uri="{BB962C8B-B14F-4D97-AF65-F5344CB8AC3E}">
        <p14:creationId xmlns:p14="http://schemas.microsoft.com/office/powerpoint/2010/main" val="4117085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prstGeom prst="rect">
            <a:avLst/>
          </a:prstGeom>
        </p:spPr>
        <p:txBody>
          <a:bodyPr/>
          <a:lstStyle/>
          <a:p>
            <a:pPr lvl="0"/>
            <a:endParaRPr/>
          </a:p>
        </p:txBody>
      </p:sp>
      <p:sp>
        <p:nvSpPr>
          <p:cNvPr id="368" name="Shape 368"/>
          <p:cNvSpPr>
            <a:spLocks noGrp="1"/>
          </p:cNvSpPr>
          <p:nvPr>
            <p:ph type="body" sz="quarter" idx="1"/>
          </p:nvPr>
        </p:nvSpPr>
        <p:spPr>
          <a:prstGeom prst="rect">
            <a:avLst/>
          </a:prstGeom>
        </p:spPr>
        <p:txBody>
          <a:bodyPr/>
          <a:lstStyle/>
          <a:p>
            <a:pPr lvl="0">
              <a:defRPr sz="1800"/>
            </a:pPr>
            <a:r>
              <a:rPr sz="2000"/>
              <a:t>Well, we don’t see this any more.</a:t>
            </a:r>
          </a:p>
          <a:p>
            <a:pPr lvl="0">
              <a:defRPr sz="1800"/>
            </a:pPr>
            <a:endParaRPr sz="2000"/>
          </a:p>
          <a:p>
            <a:pPr lvl="0">
              <a:defRPr sz="1800"/>
            </a:pPr>
            <a:r>
              <a:rPr sz="2000"/>
              <a:t>This is what I found a year and a half ago when I did an audit of progress indicators across the exemplars.</a:t>
            </a:r>
          </a:p>
          <a:p>
            <a:pPr lvl="0">
              <a:defRPr sz="1800"/>
            </a:pPr>
            <a:endParaRPr sz="2000"/>
          </a:p>
          <a:p>
            <a:pPr lvl="0">
              <a:defRPr sz="1800"/>
            </a:pPr>
            <a:r>
              <a:rPr sz="2000"/>
              <a:t>This was before the Hackpad and elements.</a:t>
            </a:r>
          </a:p>
          <a:p>
            <a:pPr lvl="0">
              <a:defRPr sz="1800"/>
            </a:pPr>
            <a:endParaRPr sz="2000"/>
          </a:p>
          <a:p>
            <a:pPr lvl="0">
              <a:defRPr sz="1800"/>
            </a:pPr>
            <a:r>
              <a:rPr sz="2000"/>
              <a:t>[Use the screenshots site to show how things are more consistent]</a:t>
            </a:r>
          </a:p>
        </p:txBody>
      </p:sp>
    </p:spTree>
    <p:extLst>
      <p:ext uri="{BB962C8B-B14F-4D97-AF65-F5344CB8AC3E}">
        <p14:creationId xmlns:p14="http://schemas.microsoft.com/office/powerpoint/2010/main" val="1364874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pPr lvl="0"/>
            <a:endParaRPr/>
          </a:p>
        </p:txBody>
      </p:sp>
      <p:sp>
        <p:nvSpPr>
          <p:cNvPr id="302" name="Shape 302"/>
          <p:cNvSpPr>
            <a:spLocks noGrp="1"/>
          </p:cNvSpPr>
          <p:nvPr>
            <p:ph type="body" sz="quarter" idx="1"/>
          </p:nvPr>
        </p:nvSpPr>
        <p:spPr>
          <a:prstGeom prst="rect">
            <a:avLst/>
          </a:prstGeom>
        </p:spPr>
        <p:txBody>
          <a:bodyPr/>
          <a:lstStyle/>
          <a:p>
            <a:pPr lvl="0">
              <a:defRPr sz="1800"/>
            </a:pPr>
            <a:r>
              <a:rPr sz="2000"/>
              <a:t>On the service manual we’ve got a small set of the most commonly requested patterns.</a:t>
            </a:r>
          </a:p>
          <a:p>
            <a:pPr lvl="0">
              <a:defRPr sz="1800"/>
            </a:pPr>
            <a:endParaRPr sz="2000"/>
          </a:p>
        </p:txBody>
      </p:sp>
    </p:spTree>
    <p:extLst>
      <p:ext uri="{BB962C8B-B14F-4D97-AF65-F5344CB8AC3E}">
        <p14:creationId xmlns:p14="http://schemas.microsoft.com/office/powerpoint/2010/main" val="5266708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a:spLocks noGrp="1" noRot="1" noChangeAspect="1"/>
          </p:cNvSpPr>
          <p:nvPr>
            <p:ph type="sldImg"/>
          </p:nvPr>
        </p:nvSpPr>
        <p:spPr>
          <a:prstGeom prst="rect">
            <a:avLst/>
          </a:prstGeom>
        </p:spPr>
        <p:txBody>
          <a:bodyPr/>
          <a:lstStyle/>
          <a:p>
            <a:pPr lvl="0"/>
            <a:endParaRPr/>
          </a:p>
        </p:txBody>
      </p:sp>
      <p:sp>
        <p:nvSpPr>
          <p:cNvPr id="398" name="Shape 398"/>
          <p:cNvSpPr>
            <a:spLocks noGrp="1"/>
          </p:cNvSpPr>
          <p:nvPr>
            <p:ph type="body" sz="quarter" idx="1"/>
          </p:nvPr>
        </p:nvSpPr>
        <p:spPr>
          <a:prstGeom prst="rect">
            <a:avLst/>
          </a:prstGeom>
        </p:spPr>
        <p:txBody>
          <a:bodyPr/>
          <a:lstStyle/>
          <a:p>
            <a:pPr lvl="0">
              <a:defRPr sz="1800"/>
            </a:pPr>
            <a:r>
              <a:rPr sz="2000"/>
              <a:t>Before I end - a quick sanity check.</a:t>
            </a:r>
          </a:p>
          <a:p>
            <a:pPr lvl="0">
              <a:defRPr sz="1800"/>
            </a:pPr>
            <a:endParaRPr sz="2000"/>
          </a:p>
          <a:p>
            <a:pPr lvl="0">
              <a:defRPr sz="1800"/>
            </a:pPr>
            <a:r>
              <a:rPr sz="2000"/>
              <a:t>A vibrant community centred around sharing and discussing different design patterns is a great thing.</a:t>
            </a:r>
          </a:p>
          <a:p>
            <a:pPr lvl="0">
              <a:defRPr sz="1800"/>
            </a:pPr>
            <a:endParaRPr sz="2000"/>
          </a:p>
          <a:p>
            <a:pPr lvl="0">
              <a:defRPr sz="1800"/>
            </a:pPr>
            <a:r>
              <a:rPr sz="2000"/>
              <a:t>Having those patterns available to all is also fantastic.</a:t>
            </a:r>
          </a:p>
          <a:p>
            <a:pPr lvl="0">
              <a:defRPr sz="1800"/>
            </a:pPr>
            <a:endParaRPr sz="2000"/>
          </a:p>
          <a:p>
            <a:pPr lvl="0">
              <a:defRPr sz="1800"/>
            </a:pPr>
            <a:r>
              <a:rPr sz="2000"/>
              <a:t>But they’re not a magic bullet.</a:t>
            </a:r>
          </a:p>
        </p:txBody>
      </p:sp>
    </p:spTree>
    <p:extLst>
      <p:ext uri="{BB962C8B-B14F-4D97-AF65-F5344CB8AC3E}">
        <p14:creationId xmlns:p14="http://schemas.microsoft.com/office/powerpoint/2010/main" val="3881264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prstGeom prst="rect">
            <a:avLst/>
          </a:prstGeom>
        </p:spPr>
        <p:txBody>
          <a:bodyPr/>
          <a:lstStyle/>
          <a:p>
            <a:pPr lvl="0"/>
            <a:endParaRPr/>
          </a:p>
        </p:txBody>
      </p:sp>
      <p:sp>
        <p:nvSpPr>
          <p:cNvPr id="42" name="Shape 42"/>
          <p:cNvSpPr>
            <a:spLocks noGrp="1"/>
          </p:cNvSpPr>
          <p:nvPr>
            <p:ph type="body" sz="quarter" idx="1"/>
          </p:nvPr>
        </p:nvSpPr>
        <p:spPr>
          <a:prstGeom prst="rect">
            <a:avLst/>
          </a:prstGeom>
        </p:spPr>
        <p:txBody>
          <a:bodyPr/>
          <a:lstStyle/>
          <a:p>
            <a:pPr lvl="0">
              <a:defRPr sz="1800"/>
            </a:pPr>
            <a:r>
              <a:rPr sz="2000"/>
              <a:t>GOV.UK A single website for people interacting with the UK Government</a:t>
            </a:r>
          </a:p>
        </p:txBody>
      </p:sp>
    </p:spTree>
    <p:extLst>
      <p:ext uri="{BB962C8B-B14F-4D97-AF65-F5344CB8AC3E}">
        <p14:creationId xmlns:p14="http://schemas.microsoft.com/office/powerpoint/2010/main" val="7483367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a:spLocks noGrp="1" noRot="1" noChangeAspect="1"/>
          </p:cNvSpPr>
          <p:nvPr>
            <p:ph type="sldImg"/>
          </p:nvPr>
        </p:nvSpPr>
        <p:spPr>
          <a:prstGeom prst="rect">
            <a:avLst/>
          </a:prstGeom>
        </p:spPr>
        <p:txBody>
          <a:bodyPr/>
          <a:lstStyle/>
          <a:p>
            <a:pPr lvl="0"/>
            <a:endParaRPr/>
          </a:p>
        </p:txBody>
      </p:sp>
      <p:sp>
        <p:nvSpPr>
          <p:cNvPr id="405" name="Shape 405"/>
          <p:cNvSpPr>
            <a:spLocks noGrp="1"/>
          </p:cNvSpPr>
          <p:nvPr>
            <p:ph type="body" sz="quarter" idx="1"/>
          </p:nvPr>
        </p:nvSpPr>
        <p:spPr>
          <a:prstGeom prst="rect">
            <a:avLst/>
          </a:prstGeom>
        </p:spPr>
        <p:txBody>
          <a:bodyPr/>
          <a:lstStyle/>
          <a:p>
            <a:pPr lvl="0">
              <a:defRPr sz="1800"/>
            </a:pPr>
            <a:r>
              <a:rPr sz="2000"/>
              <a:t>Well, maybe they can a bit - but it’s time consuming and not much fun and everyone ends up hating you.</a:t>
            </a:r>
          </a:p>
          <a:p>
            <a:pPr lvl="0">
              <a:defRPr sz="1800"/>
            </a:pPr>
            <a:endParaRPr sz="2000"/>
          </a:p>
          <a:p>
            <a:pPr lvl="0">
              <a:defRPr sz="1800"/>
            </a:pPr>
            <a:r>
              <a:rPr sz="2000"/>
              <a:t>Much better to develop the patterns from the ground up - that way you get consensus, because the people who need the patterns got to create them. </a:t>
            </a:r>
          </a:p>
        </p:txBody>
      </p:sp>
    </p:spTree>
    <p:extLst>
      <p:ext uri="{BB962C8B-B14F-4D97-AF65-F5344CB8AC3E}">
        <p14:creationId xmlns:p14="http://schemas.microsoft.com/office/powerpoint/2010/main" val="2206510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a:spLocks noGrp="1" noRot="1" noChangeAspect="1"/>
          </p:cNvSpPr>
          <p:nvPr>
            <p:ph type="sldImg"/>
          </p:nvPr>
        </p:nvSpPr>
        <p:spPr>
          <a:prstGeom prst="rect">
            <a:avLst/>
          </a:prstGeom>
        </p:spPr>
        <p:txBody>
          <a:bodyPr/>
          <a:lstStyle/>
          <a:p>
            <a:pPr lvl="0"/>
            <a:endParaRPr/>
          </a:p>
        </p:txBody>
      </p:sp>
      <p:sp>
        <p:nvSpPr>
          <p:cNvPr id="412" name="Shape 412"/>
          <p:cNvSpPr>
            <a:spLocks noGrp="1"/>
          </p:cNvSpPr>
          <p:nvPr>
            <p:ph type="body" sz="quarter" idx="1"/>
          </p:nvPr>
        </p:nvSpPr>
        <p:spPr>
          <a:prstGeom prst="rect">
            <a:avLst/>
          </a:prstGeom>
        </p:spPr>
        <p:txBody>
          <a:bodyPr/>
          <a:lstStyle/>
          <a:p>
            <a:pPr lvl="0">
              <a:defRPr sz="1800"/>
            </a:pPr>
            <a:r>
              <a:rPr sz="2000"/>
              <a:t>I’ve heard people say “Well eventually the developers will just be able to go straight to the pattern library”.</a:t>
            </a:r>
          </a:p>
          <a:p>
            <a:pPr lvl="0">
              <a:defRPr sz="1800"/>
            </a:pPr>
            <a:endParaRPr sz="2000"/>
          </a:p>
          <a:p>
            <a:pPr lvl="0">
              <a:defRPr sz="1800"/>
            </a:pPr>
            <a:r>
              <a:rPr sz="2000"/>
              <a:t>You can use really good design patterns and still create a terrible service.</a:t>
            </a:r>
          </a:p>
          <a:p>
            <a:pPr lvl="0">
              <a:defRPr sz="1800"/>
            </a:pPr>
            <a:endParaRPr sz="2000"/>
          </a:p>
          <a:p>
            <a:pPr lvl="0">
              <a:defRPr sz="1800"/>
            </a:pPr>
            <a:r>
              <a:rPr sz="2000"/>
              <a:t>It's in the patterns you choose, how you combine them and how you customise them.</a:t>
            </a:r>
          </a:p>
          <a:p>
            <a:pPr lvl="0">
              <a:defRPr sz="1800"/>
            </a:pPr>
            <a:r>
              <a:rPr sz="2000"/>
              <a:t>    </a:t>
            </a:r>
          </a:p>
          <a:p>
            <a:pPr lvl="0">
              <a:defRPr sz="1800"/>
            </a:pPr>
            <a:r>
              <a:rPr sz="2000"/>
              <a:t>We especially see this with typographic design. GOV.UK services that use the templates, elements and patterns but just look wrong somehow. The spacing and rhythm is all out.</a:t>
            </a:r>
          </a:p>
        </p:txBody>
      </p:sp>
    </p:spTree>
    <p:extLst>
      <p:ext uri="{BB962C8B-B14F-4D97-AF65-F5344CB8AC3E}">
        <p14:creationId xmlns:p14="http://schemas.microsoft.com/office/powerpoint/2010/main" val="7742811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hape 418"/>
          <p:cNvSpPr>
            <a:spLocks noGrp="1" noRot="1" noChangeAspect="1"/>
          </p:cNvSpPr>
          <p:nvPr>
            <p:ph type="sldImg"/>
          </p:nvPr>
        </p:nvSpPr>
        <p:spPr>
          <a:prstGeom prst="rect">
            <a:avLst/>
          </a:prstGeom>
        </p:spPr>
        <p:txBody>
          <a:bodyPr/>
          <a:lstStyle/>
          <a:p>
            <a:pPr lvl="0"/>
            <a:endParaRPr/>
          </a:p>
        </p:txBody>
      </p:sp>
      <p:sp>
        <p:nvSpPr>
          <p:cNvPr id="419" name="Shape 419"/>
          <p:cNvSpPr>
            <a:spLocks noGrp="1"/>
          </p:cNvSpPr>
          <p:nvPr>
            <p:ph type="body" sz="quarter" idx="1"/>
          </p:nvPr>
        </p:nvSpPr>
        <p:spPr>
          <a:prstGeom prst="rect">
            <a:avLst/>
          </a:prstGeom>
        </p:spPr>
        <p:txBody>
          <a:bodyPr/>
          <a:lstStyle/>
          <a:p>
            <a:pPr lvl="0">
              <a:defRPr sz="1800"/>
            </a:pPr>
            <a:r>
              <a:rPr sz="2000"/>
              <a:t>Designing for government can be really frustrating.</a:t>
            </a:r>
          </a:p>
          <a:p>
            <a:pPr lvl="0">
              <a:defRPr sz="1800"/>
            </a:pPr>
            <a:r>
              <a:rPr sz="2000"/>
              <a:t>Often you know exactly what needs to happen.</a:t>
            </a:r>
          </a:p>
          <a:p>
            <a:pPr lvl="0">
              <a:defRPr sz="1800"/>
            </a:pPr>
            <a:r>
              <a:rPr sz="2000"/>
              <a:t>But making it happen is the tricky bit.</a:t>
            </a:r>
          </a:p>
          <a:p>
            <a:pPr lvl="0">
              <a:defRPr sz="1800"/>
            </a:pPr>
            <a:r>
              <a:rPr sz="2000"/>
              <a:t>You need to be persistent, you need to be able to explain, influence and negotiate.</a:t>
            </a:r>
          </a:p>
          <a:p>
            <a:pPr lvl="0">
              <a:defRPr sz="1800"/>
            </a:pPr>
            <a:endParaRPr sz="2000"/>
          </a:p>
          <a:p>
            <a:pPr lvl="0">
              <a:defRPr sz="1800"/>
            </a:pPr>
            <a:r>
              <a:rPr sz="2000"/>
              <a:t>Design patterns don’t help much with that.</a:t>
            </a:r>
          </a:p>
          <a:p>
            <a:pPr lvl="0">
              <a:defRPr sz="1800"/>
            </a:pPr>
            <a:endParaRPr sz="2000"/>
          </a:p>
          <a:p>
            <a:pPr lvl="0">
              <a:defRPr sz="1800"/>
            </a:pPr>
            <a:r>
              <a:rPr sz="2000"/>
              <a:t>It can feel like a least half of the usability gains come from successfully negotiating with the business rather than coming up with some amazing innovative design.</a:t>
            </a:r>
          </a:p>
          <a:p>
            <a:pPr lvl="0">
              <a:defRPr sz="1800"/>
            </a:pPr>
            <a:endParaRPr sz="2000"/>
          </a:p>
          <a:p>
            <a:pPr lvl="0">
              <a:defRPr sz="1800"/>
            </a:pPr>
            <a:r>
              <a:rPr sz="2000"/>
              <a:t>Carer’s Allowance video: 170 questions removed. 49%</a:t>
            </a:r>
          </a:p>
          <a:p>
            <a:pPr lvl="0">
              <a:defRPr sz="1800"/>
            </a:pPr>
            <a:endParaRPr sz="2000"/>
          </a:p>
        </p:txBody>
      </p:sp>
    </p:spTree>
    <p:extLst>
      <p:ext uri="{BB962C8B-B14F-4D97-AF65-F5344CB8AC3E}">
        <p14:creationId xmlns:p14="http://schemas.microsoft.com/office/powerpoint/2010/main" val="12105697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Shape 453"/>
          <p:cNvSpPr>
            <a:spLocks noGrp="1" noRot="1" noChangeAspect="1"/>
          </p:cNvSpPr>
          <p:nvPr>
            <p:ph type="sldImg"/>
          </p:nvPr>
        </p:nvSpPr>
        <p:spPr>
          <a:prstGeom prst="rect">
            <a:avLst/>
          </a:prstGeom>
        </p:spPr>
        <p:txBody>
          <a:bodyPr/>
          <a:lstStyle/>
          <a:p>
            <a:pPr lvl="0"/>
            <a:endParaRPr/>
          </a:p>
        </p:txBody>
      </p:sp>
      <p:sp>
        <p:nvSpPr>
          <p:cNvPr id="454" name="Shape 454"/>
          <p:cNvSpPr>
            <a:spLocks noGrp="1"/>
          </p:cNvSpPr>
          <p:nvPr>
            <p:ph type="body" sz="quarter" idx="1"/>
          </p:nvPr>
        </p:nvSpPr>
        <p:spPr>
          <a:prstGeom prst="rect">
            <a:avLst/>
          </a:prstGeom>
        </p:spPr>
        <p:txBody>
          <a:bodyPr/>
          <a:lstStyle/>
          <a:p>
            <a:pPr lvl="0">
              <a:defRPr sz="1800"/>
            </a:pPr>
            <a:r>
              <a:rPr sz="2000"/>
              <a:t>I’d do the Elements work sooner. There was a long period where people were having to make everything from scratch.</a:t>
            </a:r>
          </a:p>
          <a:p>
            <a:pPr lvl="0">
              <a:defRPr sz="1800"/>
            </a:pPr>
            <a:endParaRPr sz="2000"/>
          </a:p>
          <a:p>
            <a:pPr lvl="0">
              <a:defRPr sz="1800"/>
            </a:pPr>
            <a:r>
              <a:rPr sz="2000"/>
              <a:t>I’d secure the editorial role for the Hackpad. It doesn’t need to be one person but there needs to be someone always working on it.</a:t>
            </a:r>
          </a:p>
          <a:p>
            <a:pPr lvl="0">
              <a:defRPr sz="1800"/>
            </a:pPr>
            <a:endParaRPr sz="2000"/>
          </a:p>
          <a:p>
            <a:pPr lvl="0">
              <a:defRPr sz="1800"/>
            </a:pPr>
            <a:r>
              <a:rPr sz="2000"/>
              <a:t>I’d find a way to integrate research more closely.</a:t>
            </a:r>
          </a:p>
          <a:p>
            <a:pPr lvl="0">
              <a:defRPr sz="1800"/>
            </a:pPr>
            <a:endParaRPr sz="2000"/>
          </a:p>
          <a:p>
            <a:pPr lvl="0">
              <a:defRPr sz="1800"/>
            </a:pPr>
            <a:r>
              <a:rPr sz="2000"/>
              <a:t>We’ve done it where we can, but:</a:t>
            </a:r>
          </a:p>
          <a:p>
            <a:pPr lvl="0">
              <a:defRPr sz="1800"/>
            </a:pPr>
            <a:endParaRPr sz="2000"/>
          </a:p>
          <a:p>
            <a:pPr marL="246944" lvl="0" indent="-246944">
              <a:buSzPct val="75000"/>
              <a:buChar char="*"/>
              <a:defRPr sz="1800"/>
            </a:pPr>
            <a:r>
              <a:rPr sz="2000"/>
              <a:t>Not always possible to share research</a:t>
            </a:r>
          </a:p>
          <a:p>
            <a:pPr marL="246944" lvl="0" indent="-246944">
              <a:buSzPct val="75000"/>
              <a:buChar char="*"/>
              <a:defRPr sz="1800"/>
            </a:pPr>
            <a:r>
              <a:rPr sz="2000"/>
              <a:t>Research on patterns is often anecdotal</a:t>
            </a:r>
          </a:p>
          <a:p>
            <a:pPr marL="246944" lvl="0" indent="-246944">
              <a:buSzPct val="75000"/>
              <a:buChar char="*"/>
              <a:defRPr sz="1800"/>
            </a:pPr>
            <a:r>
              <a:rPr sz="2000"/>
              <a:t>When you’re researching a whole service, once a pattern is ‘good enough’ you typically move on to the next thing. GDS could help here.</a:t>
            </a:r>
          </a:p>
        </p:txBody>
      </p:sp>
    </p:spTree>
    <p:extLst>
      <p:ext uri="{BB962C8B-B14F-4D97-AF65-F5344CB8AC3E}">
        <p14:creationId xmlns:p14="http://schemas.microsoft.com/office/powerpoint/2010/main" val="36081928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hape 461"/>
          <p:cNvSpPr>
            <a:spLocks noGrp="1" noRot="1" noChangeAspect="1"/>
          </p:cNvSpPr>
          <p:nvPr>
            <p:ph type="sldImg"/>
          </p:nvPr>
        </p:nvSpPr>
        <p:spPr>
          <a:prstGeom prst="rect">
            <a:avLst/>
          </a:prstGeom>
        </p:spPr>
        <p:txBody>
          <a:bodyPr/>
          <a:lstStyle/>
          <a:p>
            <a:pPr lvl="0"/>
            <a:endParaRPr/>
          </a:p>
        </p:txBody>
      </p:sp>
      <p:sp>
        <p:nvSpPr>
          <p:cNvPr id="462" name="Shape 462"/>
          <p:cNvSpPr>
            <a:spLocks noGrp="1"/>
          </p:cNvSpPr>
          <p:nvPr>
            <p:ph type="body" sz="quarter" idx="1"/>
          </p:nvPr>
        </p:nvSpPr>
        <p:spPr>
          <a:prstGeom prst="rect">
            <a:avLst/>
          </a:prstGeom>
        </p:spPr>
        <p:txBody>
          <a:bodyPr/>
          <a:lstStyle/>
          <a:p>
            <a:pPr lvl="0">
              <a:defRPr sz="1800"/>
            </a:pPr>
            <a:r>
              <a:rPr sz="2000"/>
              <a:t>Try this out!</a:t>
            </a:r>
          </a:p>
          <a:p>
            <a:pPr lvl="0">
              <a:defRPr sz="1800"/>
            </a:pPr>
            <a:endParaRPr sz="2000"/>
          </a:p>
          <a:p>
            <a:pPr lvl="0">
              <a:defRPr sz="1800"/>
            </a:pPr>
            <a:r>
              <a:rPr sz="2000"/>
              <a:t>Let us know how it goes</a:t>
            </a:r>
          </a:p>
          <a:p>
            <a:pPr lvl="0">
              <a:defRPr sz="1800"/>
            </a:pPr>
            <a:endParaRPr sz="2000"/>
          </a:p>
          <a:p>
            <a:pPr lvl="0">
              <a:defRPr sz="1800"/>
            </a:pPr>
            <a:r>
              <a:rPr sz="2000"/>
              <a:t>Share your work publicly</a:t>
            </a:r>
          </a:p>
        </p:txBody>
      </p:sp>
    </p:spTree>
    <p:extLst>
      <p:ext uri="{BB962C8B-B14F-4D97-AF65-F5344CB8AC3E}">
        <p14:creationId xmlns:p14="http://schemas.microsoft.com/office/powerpoint/2010/main" val="1792981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hape 485"/>
          <p:cNvSpPr>
            <a:spLocks noGrp="1" noRot="1" noChangeAspect="1"/>
          </p:cNvSpPr>
          <p:nvPr>
            <p:ph type="sldImg"/>
          </p:nvPr>
        </p:nvSpPr>
        <p:spPr>
          <a:prstGeom prst="rect">
            <a:avLst/>
          </a:prstGeom>
        </p:spPr>
        <p:txBody>
          <a:bodyPr/>
          <a:lstStyle/>
          <a:p>
            <a:pPr lvl="0"/>
            <a:endParaRPr/>
          </a:p>
        </p:txBody>
      </p:sp>
      <p:sp>
        <p:nvSpPr>
          <p:cNvPr id="486" name="Shape 486"/>
          <p:cNvSpPr>
            <a:spLocks noGrp="1"/>
          </p:cNvSpPr>
          <p:nvPr>
            <p:ph type="body" sz="quarter" idx="1"/>
          </p:nvPr>
        </p:nvSpPr>
        <p:spPr>
          <a:prstGeom prst="rect">
            <a:avLst/>
          </a:prstGeom>
        </p:spPr>
        <p:txBody>
          <a:bodyPr/>
          <a:lstStyle/>
          <a:p>
            <a:pPr lvl="0">
              <a:defRPr sz="1800"/>
            </a:pPr>
            <a:endParaRPr sz="2000" dirty="0"/>
          </a:p>
        </p:txBody>
      </p:sp>
    </p:spTree>
    <p:extLst>
      <p:ext uri="{BB962C8B-B14F-4D97-AF65-F5344CB8AC3E}">
        <p14:creationId xmlns:p14="http://schemas.microsoft.com/office/powerpoint/2010/main" val="56640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prstGeom prst="rect">
            <a:avLst/>
          </a:prstGeom>
        </p:spPr>
        <p:txBody>
          <a:bodyPr/>
          <a:lstStyle/>
          <a:p>
            <a:pPr lvl="0"/>
            <a:endParaRPr/>
          </a:p>
        </p:txBody>
      </p:sp>
      <p:sp>
        <p:nvSpPr>
          <p:cNvPr id="49" name="Shape 49"/>
          <p:cNvSpPr>
            <a:spLocks noGrp="1"/>
          </p:cNvSpPr>
          <p:nvPr>
            <p:ph type="body" sz="quarter" idx="1"/>
          </p:nvPr>
        </p:nvSpPr>
        <p:spPr>
          <a:prstGeom prst="rect">
            <a:avLst/>
          </a:prstGeom>
        </p:spPr>
        <p:txBody>
          <a:bodyPr/>
          <a:lstStyle/>
          <a:p>
            <a:pPr lvl="0">
              <a:defRPr sz="1800"/>
            </a:pPr>
            <a:r>
              <a:rPr sz="2000"/>
              <a:t>That saving is based on what it would have cost to maintain all the different websites that existed before.</a:t>
            </a:r>
          </a:p>
          <a:p>
            <a:pPr lvl="0">
              <a:defRPr sz="1800"/>
            </a:pPr>
            <a:endParaRPr sz="2000"/>
          </a:p>
          <a:p>
            <a:pPr lvl="0">
              <a:defRPr sz="1800"/>
            </a:pPr>
            <a:r>
              <a:rPr sz="2000"/>
              <a:t>GOV.UK is a mixture of information and services.</a:t>
            </a:r>
          </a:p>
          <a:p>
            <a:pPr lvl="0">
              <a:defRPr sz="1800"/>
            </a:pPr>
            <a:endParaRPr sz="2000"/>
          </a:p>
          <a:p>
            <a:pPr lvl="0">
              <a:defRPr sz="1800"/>
            </a:pPr>
            <a:r>
              <a:rPr sz="2000"/>
              <a:t>Information like…</a:t>
            </a:r>
          </a:p>
        </p:txBody>
      </p:sp>
    </p:spTree>
    <p:extLst>
      <p:ext uri="{BB962C8B-B14F-4D97-AF65-F5344CB8AC3E}">
        <p14:creationId xmlns:p14="http://schemas.microsoft.com/office/powerpoint/2010/main" val="244516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noRot="1" noChangeAspect="1"/>
          </p:cNvSpPr>
          <p:nvPr>
            <p:ph type="sldImg"/>
          </p:nvPr>
        </p:nvSpPr>
        <p:spPr>
          <a:prstGeom prst="rect">
            <a:avLst/>
          </a:prstGeom>
        </p:spPr>
        <p:txBody>
          <a:bodyPr/>
          <a:lstStyle/>
          <a:p>
            <a:pPr lvl="0"/>
            <a:endParaRPr/>
          </a:p>
        </p:txBody>
      </p:sp>
      <p:sp>
        <p:nvSpPr>
          <p:cNvPr id="56" name="Shape 56"/>
          <p:cNvSpPr>
            <a:spLocks noGrp="1"/>
          </p:cNvSpPr>
          <p:nvPr>
            <p:ph type="body" sz="quarter" idx="1"/>
          </p:nvPr>
        </p:nvSpPr>
        <p:spPr>
          <a:prstGeom prst="rect">
            <a:avLst/>
          </a:prstGeom>
        </p:spPr>
        <p:txBody>
          <a:bodyPr/>
          <a:lstStyle/>
          <a:p>
            <a:pPr lvl="0">
              <a:defRPr sz="1800"/>
            </a:pPr>
            <a:r>
              <a:rPr sz="2000"/>
              <a:t>We’ve transferred information from over 300 old websites onto GOV.UK</a:t>
            </a:r>
          </a:p>
          <a:p>
            <a:pPr lvl="0">
              <a:defRPr sz="1800"/>
            </a:pPr>
            <a:endParaRPr sz="2000"/>
          </a:p>
          <a:p>
            <a:pPr lvl="0">
              <a:defRPr sz="1800"/>
            </a:pPr>
            <a:r>
              <a:rPr sz="2000"/>
              <a:t>Some of it’s quite niche…</a:t>
            </a:r>
          </a:p>
        </p:txBody>
      </p:sp>
    </p:spTree>
    <p:extLst>
      <p:ext uri="{BB962C8B-B14F-4D97-AF65-F5344CB8AC3E}">
        <p14:creationId xmlns:p14="http://schemas.microsoft.com/office/powerpoint/2010/main" val="322174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prstGeom prst="rect">
            <a:avLst/>
          </a:prstGeom>
        </p:spPr>
        <p:txBody>
          <a:bodyPr/>
          <a:lstStyle/>
          <a:p>
            <a:pPr lvl="0"/>
            <a:endParaRPr/>
          </a:p>
        </p:txBody>
      </p:sp>
      <p:sp>
        <p:nvSpPr>
          <p:cNvPr id="63" name="Shape 63"/>
          <p:cNvSpPr>
            <a:spLocks noGrp="1"/>
          </p:cNvSpPr>
          <p:nvPr>
            <p:ph type="body" sz="quarter" idx="1"/>
          </p:nvPr>
        </p:nvSpPr>
        <p:spPr>
          <a:prstGeom prst="rect">
            <a:avLst/>
          </a:prstGeom>
        </p:spPr>
        <p:txBody>
          <a:bodyPr/>
          <a:lstStyle/>
          <a:p>
            <a:pPr lvl="0">
              <a:defRPr sz="1800"/>
            </a:pPr>
            <a:r>
              <a:rPr sz="2000"/>
              <a:t>A guide to keeping a pet pig or ‘micro pig’.</a:t>
            </a:r>
          </a:p>
          <a:p>
            <a:pPr lvl="0">
              <a:defRPr sz="1800"/>
            </a:pPr>
            <a:endParaRPr sz="2000"/>
          </a:p>
          <a:p>
            <a:pPr lvl="0">
              <a:defRPr sz="1800"/>
            </a:pPr>
            <a:r>
              <a:rPr sz="2000"/>
              <a:t>Did you know you needed a licence to walk your pet micro pig?</a:t>
            </a:r>
          </a:p>
        </p:txBody>
      </p:sp>
    </p:spTree>
    <p:extLst>
      <p:ext uri="{BB962C8B-B14F-4D97-AF65-F5344CB8AC3E}">
        <p14:creationId xmlns:p14="http://schemas.microsoft.com/office/powerpoint/2010/main" val="4201559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prstGeom prst="rect">
            <a:avLst/>
          </a:prstGeom>
        </p:spPr>
        <p:txBody>
          <a:bodyPr/>
          <a:lstStyle/>
          <a:p>
            <a:pPr lvl="0"/>
            <a:endParaRPr/>
          </a:p>
        </p:txBody>
      </p:sp>
      <p:sp>
        <p:nvSpPr>
          <p:cNvPr id="70" name="Shape 70"/>
          <p:cNvSpPr>
            <a:spLocks noGrp="1"/>
          </p:cNvSpPr>
          <p:nvPr>
            <p:ph type="body" sz="quarter" idx="1"/>
          </p:nvPr>
        </p:nvSpPr>
        <p:spPr>
          <a:prstGeom prst="rect">
            <a:avLst/>
          </a:prstGeom>
        </p:spPr>
        <p:txBody>
          <a:bodyPr/>
          <a:lstStyle/>
          <a:p>
            <a:pPr lvl="0">
              <a:defRPr sz="1800"/>
            </a:pPr>
            <a:r>
              <a:rPr sz="2000"/>
              <a:t>Poo pots.</a:t>
            </a:r>
          </a:p>
          <a:p>
            <a:pPr lvl="0">
              <a:defRPr sz="1800"/>
            </a:pPr>
            <a:endParaRPr sz="2000"/>
          </a:p>
          <a:p>
            <a:pPr lvl="0">
              <a:defRPr sz="1800"/>
            </a:pPr>
            <a:r>
              <a:rPr sz="2000"/>
              <a:t>Not totally sure we needed to publish that one.</a:t>
            </a:r>
          </a:p>
        </p:txBody>
      </p:sp>
    </p:spTree>
    <p:extLst>
      <p:ext uri="{BB962C8B-B14F-4D97-AF65-F5344CB8AC3E}">
        <p14:creationId xmlns:p14="http://schemas.microsoft.com/office/powerpoint/2010/main" val="17485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uFillTx/>
              </a:defRPr>
            </a:pPr>
            <a:r>
              <a:rPr sz="4200">
                <a:uFill>
                  <a:solidFill/>
                </a:uFill>
              </a:rPr>
              <a:t>Title Text</a:t>
            </a:r>
          </a:p>
        </p:txBody>
      </p:sp>
      <p:sp>
        <p:nvSpPr>
          <p:cNvPr id="6" name="Shape 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584200" y="2108200"/>
            <a:ext cx="7772400" cy="2041525"/>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lstStyle/>
          <a:p>
            <a:pPr lvl="0">
              <a:defRPr sz="1800">
                <a:uFillTx/>
              </a:defRPr>
            </a:pPr>
            <a:r>
              <a:rPr sz="4200">
                <a:uFill>
                  <a:solidFill/>
                </a:uFill>
              </a:rPr>
              <a:t>Title Text</a:t>
            </a:r>
          </a:p>
        </p:txBody>
      </p:sp>
      <p:sp>
        <p:nvSpPr>
          <p:cNvPr id="3" name="Shape 3"/>
          <p:cNvSpPr>
            <a:spLocks noGrp="1"/>
          </p:cNvSpPr>
          <p:nvPr>
            <p:ph type="sldNum" sz="quarter" idx="2"/>
          </p:nvPr>
        </p:nvSpPr>
        <p:spPr>
          <a:xfrm>
            <a:off x="8429718" y="6458948"/>
            <a:ext cx="269689" cy="266701"/>
          </a:xfrm>
          <a:prstGeom prst="rect">
            <a:avLst/>
          </a:prstGeom>
          <a:ln w="12700">
            <a:miter lim="400000"/>
          </a:ln>
        </p:spPr>
        <p:txBody>
          <a:bodyPr wrap="none" lIns="50800" tIns="50800" rIns="50800" bIns="50800" anchor="ctr">
            <a:spAutoFit/>
          </a:bodyPr>
          <a:lstStyle>
            <a:lvl1pPr marL="0" marR="0" defTabSz="584200">
              <a:defRPr sz="1100">
                <a:solidFill>
                  <a:srgbClr val="999999"/>
                </a:solidFill>
                <a:uFill>
                  <a:solidFill>
                    <a:srgbClr val="999999"/>
                  </a:solidFill>
                </a:uFill>
                <a:latin typeface="Calibri"/>
                <a:ea typeface="Calibri"/>
                <a:cs typeface="Calibri"/>
                <a:sym typeface="Calibri"/>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defRPr sz="4200">
          <a:uFill>
            <a:solidFill/>
          </a:uFill>
          <a:latin typeface="+mj-lt"/>
          <a:ea typeface="+mj-ea"/>
          <a:cs typeface="+mj-cs"/>
          <a:sym typeface="Helvetica"/>
        </a:defRPr>
      </a:lvl1pPr>
      <a:lvl2pPr indent="228600">
        <a:defRPr sz="4200">
          <a:uFill>
            <a:solidFill/>
          </a:uFill>
          <a:latin typeface="+mj-lt"/>
          <a:ea typeface="+mj-ea"/>
          <a:cs typeface="+mj-cs"/>
          <a:sym typeface="Helvetica"/>
        </a:defRPr>
      </a:lvl2pPr>
      <a:lvl3pPr indent="457200">
        <a:defRPr sz="4200">
          <a:uFill>
            <a:solidFill/>
          </a:uFill>
          <a:latin typeface="+mj-lt"/>
          <a:ea typeface="+mj-ea"/>
          <a:cs typeface="+mj-cs"/>
          <a:sym typeface="Helvetica"/>
        </a:defRPr>
      </a:lvl3pPr>
      <a:lvl4pPr indent="685800">
        <a:defRPr sz="4200">
          <a:uFill>
            <a:solidFill/>
          </a:uFill>
          <a:latin typeface="+mj-lt"/>
          <a:ea typeface="+mj-ea"/>
          <a:cs typeface="+mj-cs"/>
          <a:sym typeface="Helvetica"/>
        </a:defRPr>
      </a:lvl4pPr>
      <a:lvl5pPr indent="914400">
        <a:defRPr sz="4200">
          <a:uFill>
            <a:solidFill/>
          </a:uFill>
          <a:latin typeface="+mj-lt"/>
          <a:ea typeface="+mj-ea"/>
          <a:cs typeface="+mj-cs"/>
          <a:sym typeface="Helvetica"/>
        </a:defRPr>
      </a:lvl5pPr>
      <a:lvl6pPr indent="1143000">
        <a:defRPr sz="4200">
          <a:uFill>
            <a:solidFill/>
          </a:uFill>
          <a:latin typeface="+mj-lt"/>
          <a:ea typeface="+mj-ea"/>
          <a:cs typeface="+mj-cs"/>
          <a:sym typeface="Helvetica"/>
        </a:defRPr>
      </a:lvl6pPr>
      <a:lvl7pPr indent="1371600">
        <a:defRPr sz="4200">
          <a:uFill>
            <a:solidFill/>
          </a:uFill>
          <a:latin typeface="+mj-lt"/>
          <a:ea typeface="+mj-ea"/>
          <a:cs typeface="+mj-cs"/>
          <a:sym typeface="Helvetica"/>
        </a:defRPr>
      </a:lvl7pPr>
      <a:lvl8pPr indent="1600200">
        <a:defRPr sz="4200">
          <a:uFill>
            <a:solidFill/>
          </a:uFill>
          <a:latin typeface="+mj-lt"/>
          <a:ea typeface="+mj-ea"/>
          <a:cs typeface="+mj-cs"/>
          <a:sym typeface="Helvetica"/>
        </a:defRPr>
      </a:lvl8pPr>
      <a:lvl9pPr indent="1828800">
        <a:defRPr sz="4200">
          <a:uFill>
            <a:solidFill/>
          </a:uFill>
          <a:latin typeface="+mj-lt"/>
          <a:ea typeface="+mj-ea"/>
          <a:cs typeface="+mj-cs"/>
          <a:sym typeface="Helvetica"/>
        </a:defRPr>
      </a:lvl9pPr>
    </p:titleStyle>
    <p:bodyStyle>
      <a:lvl1pPr marL="342900" indent="-342900" algn="ctr">
        <a:spcBef>
          <a:spcPts val="800"/>
        </a:spcBef>
        <a:defRPr sz="3000">
          <a:solidFill>
            <a:srgbClr val="999999"/>
          </a:solidFill>
          <a:uFill>
            <a:solidFill>
              <a:srgbClr val="999999"/>
            </a:solidFill>
          </a:uFill>
          <a:latin typeface="Calibri"/>
          <a:ea typeface="Calibri"/>
          <a:cs typeface="Calibri"/>
          <a:sym typeface="Calibri"/>
        </a:defRPr>
      </a:lvl1pPr>
      <a:lvl2pPr marL="342900" indent="-342900" algn="ctr">
        <a:spcBef>
          <a:spcPts val="800"/>
        </a:spcBef>
        <a:defRPr sz="3000">
          <a:solidFill>
            <a:srgbClr val="999999"/>
          </a:solidFill>
          <a:uFill>
            <a:solidFill>
              <a:srgbClr val="999999"/>
            </a:solidFill>
          </a:uFill>
          <a:latin typeface="Calibri"/>
          <a:ea typeface="Calibri"/>
          <a:cs typeface="Calibri"/>
          <a:sym typeface="Calibri"/>
        </a:defRPr>
      </a:lvl2pPr>
      <a:lvl3pPr marL="342900" indent="-342900" algn="ctr">
        <a:spcBef>
          <a:spcPts val="800"/>
        </a:spcBef>
        <a:defRPr sz="3000">
          <a:solidFill>
            <a:srgbClr val="999999"/>
          </a:solidFill>
          <a:uFill>
            <a:solidFill>
              <a:srgbClr val="999999"/>
            </a:solidFill>
          </a:uFill>
          <a:latin typeface="Calibri"/>
          <a:ea typeface="Calibri"/>
          <a:cs typeface="Calibri"/>
          <a:sym typeface="Calibri"/>
        </a:defRPr>
      </a:lvl3pPr>
      <a:lvl4pPr marL="342900" indent="-342900" algn="ctr">
        <a:spcBef>
          <a:spcPts val="800"/>
        </a:spcBef>
        <a:defRPr sz="3000">
          <a:solidFill>
            <a:srgbClr val="999999"/>
          </a:solidFill>
          <a:uFill>
            <a:solidFill>
              <a:srgbClr val="999999"/>
            </a:solidFill>
          </a:uFill>
          <a:latin typeface="Calibri"/>
          <a:ea typeface="Calibri"/>
          <a:cs typeface="Calibri"/>
          <a:sym typeface="Calibri"/>
        </a:defRPr>
      </a:lvl4pPr>
      <a:lvl5pPr marL="342900" indent="-342900" algn="ctr">
        <a:spcBef>
          <a:spcPts val="800"/>
        </a:spcBef>
        <a:defRPr sz="3000">
          <a:solidFill>
            <a:srgbClr val="999999"/>
          </a:solidFill>
          <a:uFill>
            <a:solidFill>
              <a:srgbClr val="999999"/>
            </a:solidFill>
          </a:uFill>
          <a:latin typeface="Calibri"/>
          <a:ea typeface="Calibri"/>
          <a:cs typeface="Calibri"/>
          <a:sym typeface="Calibri"/>
        </a:defRPr>
      </a:lvl5pPr>
      <a:lvl6pPr marL="342900" indent="-342900" algn="ctr">
        <a:spcBef>
          <a:spcPts val="800"/>
        </a:spcBef>
        <a:defRPr sz="3000">
          <a:solidFill>
            <a:srgbClr val="999999"/>
          </a:solidFill>
          <a:uFill>
            <a:solidFill>
              <a:srgbClr val="999999"/>
            </a:solidFill>
          </a:uFill>
          <a:latin typeface="Calibri"/>
          <a:ea typeface="Calibri"/>
          <a:cs typeface="Calibri"/>
          <a:sym typeface="Calibri"/>
        </a:defRPr>
      </a:lvl6pPr>
      <a:lvl7pPr marL="342900" indent="-342900" algn="ctr">
        <a:spcBef>
          <a:spcPts val="800"/>
        </a:spcBef>
        <a:defRPr sz="3000">
          <a:solidFill>
            <a:srgbClr val="999999"/>
          </a:solidFill>
          <a:uFill>
            <a:solidFill>
              <a:srgbClr val="999999"/>
            </a:solidFill>
          </a:uFill>
          <a:latin typeface="Calibri"/>
          <a:ea typeface="Calibri"/>
          <a:cs typeface="Calibri"/>
          <a:sym typeface="Calibri"/>
        </a:defRPr>
      </a:lvl7pPr>
      <a:lvl8pPr marL="342900" indent="-342900" algn="ctr">
        <a:spcBef>
          <a:spcPts val="800"/>
        </a:spcBef>
        <a:defRPr sz="3000">
          <a:solidFill>
            <a:srgbClr val="999999"/>
          </a:solidFill>
          <a:uFill>
            <a:solidFill>
              <a:srgbClr val="999999"/>
            </a:solidFill>
          </a:uFill>
          <a:latin typeface="Calibri"/>
          <a:ea typeface="Calibri"/>
          <a:cs typeface="Calibri"/>
          <a:sym typeface="Calibri"/>
        </a:defRPr>
      </a:lvl8pPr>
      <a:lvl9pPr marL="342900" indent="-342900" algn="ctr">
        <a:spcBef>
          <a:spcPts val="800"/>
        </a:spcBef>
        <a:defRPr sz="3000">
          <a:solidFill>
            <a:srgbClr val="999999"/>
          </a:solidFill>
          <a:uFill>
            <a:solidFill>
              <a:srgbClr val="999999"/>
            </a:solidFill>
          </a:uFill>
          <a:latin typeface="Calibri"/>
          <a:ea typeface="Calibri"/>
          <a:cs typeface="Calibri"/>
          <a:sym typeface="Calibri"/>
        </a:defRPr>
      </a:lvl9pPr>
    </p:bodyStyle>
    <p:otherStyle>
      <a:lvl1pPr algn="ctr" defTabSz="584200">
        <a:defRPr sz="1100">
          <a:solidFill>
            <a:schemeClr val="tx1"/>
          </a:solidFill>
          <a:uFill>
            <a:solidFill>
              <a:srgbClr val="999999"/>
            </a:solidFill>
          </a:uFill>
          <a:latin typeface="+mn-lt"/>
          <a:ea typeface="+mn-ea"/>
          <a:cs typeface="+mn-cs"/>
          <a:sym typeface="Calibri"/>
        </a:defRPr>
      </a:lvl1pPr>
      <a:lvl2pPr indent="228600" algn="ctr" defTabSz="584200">
        <a:defRPr sz="1100">
          <a:solidFill>
            <a:schemeClr val="tx1"/>
          </a:solidFill>
          <a:uFill>
            <a:solidFill>
              <a:srgbClr val="999999"/>
            </a:solidFill>
          </a:uFill>
          <a:latin typeface="+mn-lt"/>
          <a:ea typeface="+mn-ea"/>
          <a:cs typeface="+mn-cs"/>
          <a:sym typeface="Calibri"/>
        </a:defRPr>
      </a:lvl2pPr>
      <a:lvl3pPr indent="457200" algn="ctr" defTabSz="584200">
        <a:defRPr sz="1100">
          <a:solidFill>
            <a:schemeClr val="tx1"/>
          </a:solidFill>
          <a:uFill>
            <a:solidFill>
              <a:srgbClr val="999999"/>
            </a:solidFill>
          </a:uFill>
          <a:latin typeface="+mn-lt"/>
          <a:ea typeface="+mn-ea"/>
          <a:cs typeface="+mn-cs"/>
          <a:sym typeface="Calibri"/>
        </a:defRPr>
      </a:lvl3pPr>
      <a:lvl4pPr indent="685800" algn="ctr" defTabSz="584200">
        <a:defRPr sz="1100">
          <a:solidFill>
            <a:schemeClr val="tx1"/>
          </a:solidFill>
          <a:uFill>
            <a:solidFill>
              <a:srgbClr val="999999"/>
            </a:solidFill>
          </a:uFill>
          <a:latin typeface="+mn-lt"/>
          <a:ea typeface="+mn-ea"/>
          <a:cs typeface="+mn-cs"/>
          <a:sym typeface="Calibri"/>
        </a:defRPr>
      </a:lvl4pPr>
      <a:lvl5pPr indent="914400" algn="ctr" defTabSz="584200">
        <a:defRPr sz="1100">
          <a:solidFill>
            <a:schemeClr val="tx1"/>
          </a:solidFill>
          <a:uFill>
            <a:solidFill>
              <a:srgbClr val="999999"/>
            </a:solidFill>
          </a:uFill>
          <a:latin typeface="+mn-lt"/>
          <a:ea typeface="+mn-ea"/>
          <a:cs typeface="+mn-cs"/>
          <a:sym typeface="Calibri"/>
        </a:defRPr>
      </a:lvl5pPr>
      <a:lvl6pPr indent="1143000" algn="ctr" defTabSz="584200">
        <a:defRPr sz="1100">
          <a:solidFill>
            <a:schemeClr val="tx1"/>
          </a:solidFill>
          <a:uFill>
            <a:solidFill>
              <a:srgbClr val="999999"/>
            </a:solidFill>
          </a:uFill>
          <a:latin typeface="+mn-lt"/>
          <a:ea typeface="+mn-ea"/>
          <a:cs typeface="+mn-cs"/>
          <a:sym typeface="Calibri"/>
        </a:defRPr>
      </a:lvl6pPr>
      <a:lvl7pPr indent="1371600" algn="ctr" defTabSz="584200">
        <a:defRPr sz="1100">
          <a:solidFill>
            <a:schemeClr val="tx1"/>
          </a:solidFill>
          <a:uFill>
            <a:solidFill>
              <a:srgbClr val="999999"/>
            </a:solidFill>
          </a:uFill>
          <a:latin typeface="+mn-lt"/>
          <a:ea typeface="+mn-ea"/>
          <a:cs typeface="+mn-cs"/>
          <a:sym typeface="Calibri"/>
        </a:defRPr>
      </a:lvl7pPr>
      <a:lvl8pPr indent="1600200" algn="ctr" defTabSz="584200">
        <a:defRPr sz="1100">
          <a:solidFill>
            <a:schemeClr val="tx1"/>
          </a:solidFill>
          <a:uFill>
            <a:solidFill>
              <a:srgbClr val="999999"/>
            </a:solidFill>
          </a:uFill>
          <a:latin typeface="+mn-lt"/>
          <a:ea typeface="+mn-ea"/>
          <a:cs typeface="+mn-cs"/>
          <a:sym typeface="Calibri"/>
        </a:defRPr>
      </a:lvl8pPr>
      <a:lvl9pPr indent="1828800" algn="ctr" defTabSz="584200">
        <a:defRPr sz="1100">
          <a:solidFill>
            <a:schemeClr val="tx1"/>
          </a:solidFill>
          <a:uFill>
            <a:solidFill>
              <a:srgbClr val="999999"/>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flickr.com/photos/ellf/8416378926"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govuk-elements.herokuapp.com"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rural-payments-styleguide.herokuapp.com/elements/tabl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hyperlink" Target="http://alphagov.github.io/exemplar-screens/" TargetMode="External"/><Relationship Id="rId3" Type="http://schemas.openxmlformats.org/officeDocument/2006/relationships/hyperlink" Target="https://www.gov.uk/service-manual/user-centred-design/resources/header-footer.html" TargetMode="External"/><Relationship Id="rId7" Type="http://schemas.openxmlformats.org/officeDocument/2006/relationships/hyperlink" Target="http://rural-payments-styleguide.herokuapp.com/"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hyperlink" Target="http://govuk-elements.herokuapp.com/" TargetMode="External"/><Relationship Id="rId5" Type="http://schemas.openxmlformats.org/officeDocument/2006/relationships/hyperlink" Target="https://designpatterns.hackpad.com/" TargetMode="External"/><Relationship Id="rId4" Type="http://schemas.openxmlformats.org/officeDocument/2006/relationships/hyperlink" Target="https://www.gov.uk/service-manual/user-centred-design/resources/patterns/index.html"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9" name="Shape 1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20"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1" name="Shape 21"/>
          <p:cNvSpPr>
            <a:spLocks noGrp="1"/>
          </p:cNvSpPr>
          <p:nvPr>
            <p:ph type="title"/>
          </p:nvPr>
        </p:nvSpPr>
        <p:spPr>
          <a:xfrm>
            <a:off x="584200" y="812800"/>
            <a:ext cx="7772400" cy="4635500"/>
          </a:xfrm>
          <a:prstGeom prst="rect">
            <a:avLst/>
          </a:prstGeom>
        </p:spPr>
        <p:txBody>
          <a:bodyPr/>
          <a:lstStyle/>
          <a:p>
            <a:pPr lvl="0">
              <a:defRPr sz="1800">
                <a:uFillTx/>
              </a:defRPr>
            </a:pPr>
            <a:r>
              <a:rPr sz="8000" dirty="0">
                <a:uFill>
                  <a:solidFill/>
                </a:uFill>
              </a:rPr>
              <a:t>Design patterns</a:t>
            </a:r>
          </a:p>
          <a:p>
            <a:pPr lvl="0">
              <a:defRPr sz="1800">
                <a:uFillTx/>
              </a:defRPr>
            </a:pPr>
            <a:r>
              <a:rPr sz="8000" dirty="0">
                <a:uFill>
                  <a:solidFill/>
                </a:uFill>
              </a:rPr>
              <a:t>for government services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of a GOV.UK page: Keeping a pet pig or 'micropi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2" y="-13859"/>
            <a:ext cx="9144000" cy="6400800"/>
          </a:xfrm>
          <a:prstGeom prst="rect">
            <a:avLst/>
          </a:prstGeom>
        </p:spPr>
      </p:pic>
      <p:sp>
        <p:nvSpPr>
          <p:cNvPr id="59" name="Shape 59"/>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60" name="Shape 6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GOV.UK press release on &quot;Poo pots: how do you fill them?&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400800"/>
          </a:xfrm>
          <a:prstGeom prst="rect">
            <a:avLst/>
          </a:prstGeom>
        </p:spPr>
      </p:pic>
      <p:sp>
        <p:nvSpPr>
          <p:cNvPr id="66" name="Shape 66"/>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67" name="Shape 67"/>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Claim asylum in the U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400800"/>
          </a:xfrm>
          <a:prstGeom prst="rect">
            <a:avLst/>
          </a:prstGeom>
        </p:spPr>
      </p:pic>
      <p:sp>
        <p:nvSpPr>
          <p:cNvPr id="73" name="Shape 73"/>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74" name="Shape 74"/>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7"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80" name="Shape 8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82" name="Shape 82"/>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Services on GOV.UK</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xfrm>
            <a:off x="584200" y="2108200"/>
            <a:ext cx="8267700" cy="3365500"/>
          </a:xfrm>
          <a:prstGeom prst="rect">
            <a:avLst/>
          </a:prstGeom>
        </p:spPr>
        <p:txBody>
          <a:bodyPr/>
          <a:lstStyle/>
          <a:p>
            <a:pPr lvl="0">
              <a:defRPr sz="1800">
                <a:uFillTx/>
              </a:defRPr>
            </a:pPr>
            <a:r>
              <a:rPr sz="4200">
                <a:uFill>
                  <a:solidFill/>
                </a:uFill>
              </a:rPr>
              <a:t>Ask:</a:t>
            </a:r>
            <a:br>
              <a:rPr sz="4200">
                <a:uFill>
                  <a:solidFill/>
                </a:uFill>
              </a:rPr>
            </a:br>
            <a:r>
              <a:rPr sz="4200">
                <a:uFill>
                  <a:solidFill/>
                </a:uFill>
              </a:rPr>
              <a:t>Which government service did you use most recently?</a:t>
            </a:r>
          </a:p>
          <a:p>
            <a:pPr lvl="0">
              <a:defRPr sz="1800">
                <a:uFillTx/>
              </a:defRPr>
            </a:pPr>
            <a:endParaRPr sz="4200">
              <a:uFill>
                <a:solidFill/>
              </a:uFill>
            </a:endParaRPr>
          </a:p>
          <a:p>
            <a:pPr lvl="0">
              <a:defRPr sz="1800">
                <a:uFillTx/>
              </a:defRPr>
            </a:pPr>
            <a:r>
              <a:rPr sz="3300">
                <a:uFill>
                  <a:solidFill/>
                </a:uFill>
              </a:rPr>
              <a:t>(in everyday life, not for work)</a:t>
            </a:r>
          </a:p>
          <a:p>
            <a:pPr lvl="0">
              <a:defRPr sz="1800">
                <a:uFillTx/>
              </a:defRPr>
            </a:pPr>
            <a:endParaRPr sz="4200">
              <a:uFill>
                <a:solidFill/>
              </a:uFill>
            </a:endParaRPr>
          </a:p>
          <a:p>
            <a:pPr lvl="0">
              <a:defRPr sz="1800">
                <a:uFillTx/>
              </a:defRPr>
            </a:pPr>
            <a:endParaRPr sz="4200">
              <a:uFill>
                <a:solidFill/>
              </a:uFill>
            </a:endParaRPr>
          </a:p>
        </p:txBody>
      </p:sp>
      <p:sp>
        <p:nvSpPr>
          <p:cNvPr id="87" name="Shape 8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14</a:t>
            </a:fld>
            <a:endParaRPr sz="1100">
              <a:solidFill>
                <a:srgbClr val="999999"/>
              </a:solidFill>
              <a:uFill>
                <a:solidFill>
                  <a:srgbClr val="999999"/>
                </a:solidFill>
              </a:u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90" name="Shape 9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92" name="Shape 92"/>
          <p:cNvSpPr>
            <a:spLocks noGrp="1"/>
          </p:cNvSpPr>
          <p:nvPr>
            <p:ph type="title"/>
          </p:nvPr>
        </p:nvSpPr>
        <p:spPr>
          <a:xfrm>
            <a:off x="584200" y="812800"/>
            <a:ext cx="7772400" cy="4635500"/>
          </a:xfrm>
          <a:prstGeom prst="rect">
            <a:avLst/>
          </a:prstGeom>
        </p:spPr>
        <p:txBody>
          <a:bodyPr/>
          <a:lstStyle/>
          <a:p>
            <a:pPr lvl="0">
              <a:defRPr sz="1800">
                <a:uFillTx/>
              </a:defRPr>
            </a:pPr>
            <a:r>
              <a:rPr sz="5700">
                <a:uFill>
                  <a:solidFill/>
                </a:uFill>
              </a:rPr>
              <a:t>766 services</a:t>
            </a:r>
          </a:p>
          <a:p>
            <a:pPr lvl="0">
              <a:defRPr sz="1800">
                <a:uFillTx/>
              </a:defRPr>
            </a:pPr>
            <a:r>
              <a:rPr sz="5700">
                <a:uFill>
                  <a:solidFill/>
                </a:uFill>
              </a:rPr>
              <a:t>1.43 billion transactions</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97" name="Shape 97"/>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99" name="Shape 99"/>
          <p:cNvSpPr>
            <a:spLocks noGrp="1"/>
          </p:cNvSpPr>
          <p:nvPr>
            <p:ph type="title"/>
          </p:nvPr>
        </p:nvSpPr>
        <p:spPr>
          <a:xfrm>
            <a:off x="584200" y="812800"/>
            <a:ext cx="7772400" cy="4635500"/>
          </a:xfrm>
          <a:prstGeom prst="rect">
            <a:avLst/>
          </a:prstGeom>
        </p:spPr>
        <p:txBody>
          <a:bodyPr/>
          <a:lstStyle>
            <a:lvl1pPr>
              <a:defRPr sz="6500"/>
            </a:lvl1pPr>
          </a:lstStyle>
          <a:p>
            <a:pPr lvl="0">
              <a:defRPr sz="1800">
                <a:uFillTx/>
              </a:defRPr>
            </a:pPr>
            <a:r>
              <a:rPr sz="6500">
                <a:uFill>
                  <a:solidFill/>
                </a:uFill>
              </a:rPr>
              <a:t>The top 28 services account for over 90% of transactions</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04" name="Shape 104"/>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106" name="Shape 106"/>
          <p:cNvSpPr>
            <a:spLocks noGrp="1"/>
          </p:cNvSpPr>
          <p:nvPr>
            <p:ph type="title"/>
          </p:nvPr>
        </p:nvSpPr>
        <p:spPr>
          <a:xfrm>
            <a:off x="584200" y="812800"/>
            <a:ext cx="7772400" cy="4635500"/>
          </a:xfrm>
          <a:prstGeom prst="rect">
            <a:avLst/>
          </a:prstGeom>
        </p:spPr>
        <p:txBody>
          <a:bodyPr/>
          <a:lstStyle>
            <a:lvl1pPr>
              <a:defRPr sz="3500"/>
            </a:lvl1pPr>
          </a:lstStyle>
          <a:p>
            <a:pPr lvl="0">
              <a:defRPr sz="1800">
                <a:uFillTx/>
              </a:defRPr>
            </a:pPr>
            <a:r>
              <a:rPr sz="3500" dirty="0">
                <a:uFill>
                  <a:solidFill/>
                </a:uFill>
              </a:rPr>
              <a:t>Register to vote, </a:t>
            </a:r>
            <a:r>
              <a:rPr lang="en-GB" sz="3500" dirty="0" smtClean="0">
                <a:uFill>
                  <a:solidFill/>
                </a:uFill>
              </a:rPr>
              <a:t/>
            </a:r>
            <a:br>
              <a:rPr lang="en-GB" sz="3500" dirty="0" smtClean="0">
                <a:uFill>
                  <a:solidFill/>
                </a:uFill>
              </a:rPr>
            </a:br>
            <a:r>
              <a:rPr sz="3500" dirty="0" smtClean="0">
                <a:uFill>
                  <a:solidFill/>
                </a:uFill>
              </a:rPr>
              <a:t>renew </a:t>
            </a:r>
            <a:r>
              <a:rPr sz="3500" dirty="0">
                <a:uFill>
                  <a:solidFill/>
                </a:uFill>
              </a:rPr>
              <a:t>a patent, </a:t>
            </a:r>
            <a:r>
              <a:rPr lang="en-GB" sz="3500" dirty="0" smtClean="0">
                <a:uFill>
                  <a:solidFill/>
                </a:uFill>
              </a:rPr>
              <a:t/>
            </a:r>
            <a:br>
              <a:rPr lang="en-GB" sz="3500" dirty="0" smtClean="0">
                <a:uFill>
                  <a:solidFill/>
                </a:uFill>
              </a:rPr>
            </a:br>
            <a:r>
              <a:rPr sz="3500" dirty="0" smtClean="0">
                <a:uFill>
                  <a:solidFill/>
                </a:uFill>
              </a:rPr>
              <a:t>apply </a:t>
            </a:r>
            <a:r>
              <a:rPr sz="3500" dirty="0">
                <a:uFill>
                  <a:solidFill/>
                </a:uFill>
              </a:rPr>
              <a:t>for rural payments, </a:t>
            </a:r>
            <a:r>
              <a:rPr lang="en-GB" sz="3500" dirty="0" smtClean="0">
                <a:uFill>
                  <a:solidFill/>
                </a:uFill>
              </a:rPr>
              <a:t/>
            </a:r>
            <a:br>
              <a:rPr lang="en-GB" sz="3500" dirty="0" smtClean="0">
                <a:uFill>
                  <a:solidFill/>
                </a:uFill>
              </a:rPr>
            </a:br>
            <a:r>
              <a:rPr sz="3500" dirty="0" smtClean="0">
                <a:uFill>
                  <a:solidFill/>
                </a:uFill>
              </a:rPr>
              <a:t>book </a:t>
            </a:r>
            <a:r>
              <a:rPr sz="3500" dirty="0">
                <a:uFill>
                  <a:solidFill/>
                </a:uFill>
              </a:rPr>
              <a:t>a prison visit, </a:t>
            </a:r>
            <a:r>
              <a:rPr lang="en-GB" sz="3500" dirty="0" smtClean="0">
                <a:uFill>
                  <a:solidFill/>
                </a:uFill>
              </a:rPr>
              <a:t/>
            </a:r>
            <a:br>
              <a:rPr lang="en-GB" sz="3500" dirty="0" smtClean="0">
                <a:uFill>
                  <a:solidFill/>
                </a:uFill>
              </a:rPr>
            </a:br>
            <a:r>
              <a:rPr sz="3500" dirty="0" smtClean="0">
                <a:uFill>
                  <a:solidFill/>
                </a:uFill>
              </a:rPr>
              <a:t>find </a:t>
            </a:r>
            <a:r>
              <a:rPr sz="3500" dirty="0">
                <a:uFill>
                  <a:solidFill/>
                </a:uFill>
              </a:rPr>
              <a:t>an apprenticeship, </a:t>
            </a:r>
            <a:r>
              <a:rPr lang="en-GB" sz="3500" dirty="0" smtClean="0">
                <a:uFill>
                  <a:solidFill/>
                </a:uFill>
              </a:rPr>
              <a:t/>
            </a:r>
            <a:br>
              <a:rPr lang="en-GB" sz="3500" dirty="0" smtClean="0">
                <a:uFill>
                  <a:solidFill/>
                </a:uFill>
              </a:rPr>
            </a:br>
            <a:r>
              <a:rPr sz="3500" dirty="0" smtClean="0">
                <a:uFill>
                  <a:solidFill/>
                </a:uFill>
              </a:rPr>
              <a:t>apply </a:t>
            </a:r>
            <a:r>
              <a:rPr sz="3500" dirty="0">
                <a:uFill>
                  <a:solidFill/>
                </a:uFill>
              </a:rPr>
              <a:t>for redundancy payment, </a:t>
            </a:r>
            <a:r>
              <a:rPr lang="en-GB" sz="3500" dirty="0" smtClean="0">
                <a:uFill>
                  <a:solidFill/>
                </a:uFill>
              </a:rPr>
              <a:t/>
            </a:r>
            <a:br>
              <a:rPr lang="en-GB" sz="3500" dirty="0" smtClean="0">
                <a:uFill>
                  <a:solidFill/>
                </a:uFill>
              </a:rPr>
            </a:br>
            <a:r>
              <a:rPr sz="3500" dirty="0" smtClean="0">
                <a:uFill>
                  <a:solidFill/>
                </a:uFill>
              </a:rPr>
              <a:t>create </a:t>
            </a:r>
            <a:r>
              <a:rPr sz="3500" dirty="0">
                <a:uFill>
                  <a:solidFill/>
                </a:uFill>
              </a:rPr>
              <a:t>a lasting power of attorney, claim </a:t>
            </a:r>
            <a:r>
              <a:rPr sz="3500" dirty="0" err="1">
                <a:uFill>
                  <a:solidFill/>
                </a:uFill>
              </a:rPr>
              <a:t>carer’s</a:t>
            </a:r>
            <a:r>
              <a:rPr sz="3500" dirty="0">
                <a:uFill>
                  <a:solidFill/>
                </a:uFill>
              </a:rPr>
              <a:t> allowance, </a:t>
            </a:r>
            <a:r>
              <a:rPr lang="en-GB" sz="3500" dirty="0" smtClean="0">
                <a:uFill>
                  <a:solidFill/>
                </a:uFill>
              </a:rPr>
              <a:t/>
            </a:r>
            <a:br>
              <a:rPr lang="en-GB" sz="3500" dirty="0" smtClean="0">
                <a:uFill>
                  <a:solidFill/>
                </a:uFill>
              </a:rPr>
            </a:br>
            <a:r>
              <a:rPr sz="3500" dirty="0" smtClean="0">
                <a:uFill>
                  <a:solidFill/>
                </a:uFill>
              </a:rPr>
              <a:t>apply </a:t>
            </a:r>
            <a:r>
              <a:rPr sz="3500" dirty="0">
                <a:uFill>
                  <a:solidFill/>
                </a:uFill>
              </a:rPr>
              <a:t>for a visa…</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13" name="Shape 113"/>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pic>
        <p:nvPicPr>
          <p:cNvPr id="115" name="image10.png" descr="Logo for transformation  of 25 GOV.UK services"/>
          <p:cNvPicPr/>
          <p:nvPr/>
        </p:nvPicPr>
        <p:blipFill>
          <a:blip r:embed="rId3">
            <a:extLst/>
          </a:blip>
          <a:stretch>
            <a:fillRect/>
          </a:stretch>
        </p:blipFill>
        <p:spPr>
          <a:xfrm>
            <a:off x="2840412" y="450350"/>
            <a:ext cx="3463176" cy="3417300"/>
          </a:xfrm>
          <a:prstGeom prst="rect">
            <a:avLst/>
          </a:prstGeom>
          <a:ln w="12700">
            <a:miter lim="400000"/>
          </a:ln>
        </p:spPr>
      </p:pic>
      <p:sp>
        <p:nvSpPr>
          <p:cNvPr id="8"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2" name="Picture 1" descr="Zero services in discovery&#10;1 service in alpha&#10;15 services in beta&#10;9 services are liv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 y="4838192"/>
            <a:ext cx="9144000" cy="1435608"/>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20" name="Shape 12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122" name="Shape 122"/>
          <p:cNvSpPr>
            <a:spLocks noGrp="1"/>
          </p:cNvSpPr>
          <p:nvPr>
            <p:ph type="title"/>
          </p:nvPr>
        </p:nvSpPr>
        <p:spPr>
          <a:xfrm>
            <a:off x="787400" y="836712"/>
            <a:ext cx="7772400" cy="4635500"/>
          </a:xfrm>
          <a:prstGeom prst="rect">
            <a:avLst/>
          </a:prstGeom>
        </p:spPr>
        <p:txBody>
          <a:bodyPr/>
          <a:lstStyle>
            <a:lvl1pPr>
              <a:defRPr sz="7200"/>
            </a:lvl1pPr>
          </a:lstStyle>
          <a:p>
            <a:pPr lvl="0">
              <a:defRPr sz="1800">
                <a:uFillTx/>
              </a:defRPr>
            </a:pPr>
            <a:r>
              <a:rPr sz="7200" dirty="0" err="1">
                <a:uFill>
                  <a:solidFill/>
                </a:uFill>
              </a:rPr>
              <a:t>Carer’s</a:t>
            </a:r>
            <a:r>
              <a:rPr sz="7200" dirty="0">
                <a:uFill>
                  <a:solidFill/>
                </a:uFill>
              </a:rPr>
              <a:t> Allowance</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abinetofficelogo_fullscreen.png" descr="Logo of the Cabinet Office, the UK Government department responsible for the Civil Service"/>
          <p:cNvPicPr/>
          <p:nvPr/>
        </p:nvPicPr>
        <p:blipFill>
          <a:blip r:embed="rId3">
            <a:extLst/>
          </a:blip>
          <a:stretch>
            <a:fillRect/>
          </a:stretch>
        </p:blipFill>
        <p:spPr>
          <a:xfrm>
            <a:off x="584200" y="934863"/>
            <a:ext cx="6440219" cy="1270001"/>
          </a:xfrm>
          <a:prstGeom prst="rect">
            <a:avLst/>
          </a:prstGeom>
          <a:ln w="12700">
            <a:miter lim="400000"/>
          </a:ln>
        </p:spPr>
      </p:pic>
      <p:sp>
        <p:nvSpPr>
          <p:cNvPr id="11" name="Shape 11"/>
          <p:cNvSpPr>
            <a:spLocks noGrp="1"/>
          </p:cNvSpPr>
          <p:nvPr>
            <p:ph type="title"/>
          </p:nvPr>
        </p:nvSpPr>
        <p:spPr>
          <a:xfrm>
            <a:off x="708566" y="3980537"/>
            <a:ext cx="7726868" cy="2444239"/>
          </a:xfrm>
          <a:prstGeom prst="rect">
            <a:avLst/>
          </a:prstGeom>
        </p:spPr>
        <p:txBody>
          <a:bodyPr/>
          <a:lstStyle/>
          <a:p>
            <a:pPr lvl="0">
              <a:defRPr sz="1800">
                <a:uFillTx/>
              </a:defRPr>
            </a:pPr>
            <a:r>
              <a:rPr sz="3300" dirty="0">
                <a:uFill>
                  <a:solidFill/>
                </a:uFill>
              </a:rPr>
              <a:t>Caroline Jarrett</a:t>
            </a:r>
            <a:br>
              <a:rPr sz="3300" dirty="0">
                <a:uFill>
                  <a:solidFill/>
                </a:uFill>
              </a:rPr>
            </a:br>
            <a:r>
              <a:rPr sz="3300" dirty="0">
                <a:uFill>
                  <a:solidFill/>
                </a:uFill>
              </a:rPr>
              <a:t>Forms </a:t>
            </a:r>
            <a:r>
              <a:rPr sz="3300" dirty="0" smtClean="0">
                <a:uFill>
                  <a:solidFill/>
                </a:uFill>
              </a:rPr>
              <a:t>specialist</a:t>
            </a:r>
            <a:endParaRPr sz="3300" dirty="0">
              <a:uFill>
                <a:solidFill/>
              </a:uFill>
            </a:endParaRPr>
          </a:p>
          <a:p>
            <a:pPr lvl="0">
              <a:defRPr sz="1800">
                <a:uFillTx/>
              </a:defRPr>
            </a:pPr>
            <a:r>
              <a:rPr sz="3300" dirty="0">
                <a:uFill>
                  <a:solidFill/>
                </a:uFill>
              </a:rPr>
              <a:t>Government Digital Service</a:t>
            </a:r>
          </a:p>
          <a:p>
            <a:pPr lvl="0">
              <a:defRPr sz="1800">
                <a:uFillTx/>
              </a:defRPr>
            </a:pPr>
            <a:r>
              <a:rPr sz="3300" dirty="0">
                <a:uFill>
                  <a:solidFill/>
                </a:uFill>
              </a:rPr>
              <a:t>@</a:t>
            </a:r>
            <a:r>
              <a:rPr sz="3300" dirty="0" err="1">
                <a:uFill>
                  <a:solidFill/>
                </a:uFill>
              </a:rPr>
              <a:t>cjforms</a:t>
            </a:r>
            <a:endParaRPr sz="3300" dirty="0">
              <a:uFill>
                <a:solidFill/>
              </a:u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20</a:t>
            </a:fld>
            <a:endParaRPr sz="1100">
              <a:solidFill>
                <a:srgbClr val="999999"/>
              </a:solidFill>
              <a:uFill>
                <a:solidFill>
                  <a:srgbClr val="999999"/>
                </a:solidFill>
              </a:uFill>
            </a:endParaRPr>
          </a:p>
        </p:txBody>
      </p:sp>
      <p:sp>
        <p:nvSpPr>
          <p:cNvPr id="2" name="TextBox 1"/>
          <p:cNvSpPr txBox="1"/>
          <p:nvPr/>
        </p:nvSpPr>
        <p:spPr>
          <a:xfrm>
            <a:off x="652150" y="1300118"/>
            <a:ext cx="7430239" cy="35496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0640" marR="40640" indent="0" algn="l" defTabSz="914400" rtl="0" fontAlgn="auto" latinLnBrk="1" hangingPunct="0">
              <a:lnSpc>
                <a:spcPct val="100000"/>
              </a:lnSpc>
              <a:spcBef>
                <a:spcPts val="0"/>
              </a:spcBef>
              <a:spcAft>
                <a:spcPts val="0"/>
              </a:spcAft>
              <a:buClrTx/>
              <a:buSzTx/>
              <a:buFontTx/>
              <a:buNone/>
              <a:tabLst/>
            </a:pPr>
            <a:r>
              <a:rPr lang="en-GB" dirty="0" smtClean="0">
                <a:solidFill>
                  <a:srgbClr val="000000"/>
                </a:solidFill>
                <a:uFill>
                  <a:solidFill>
                    <a:srgbClr val="000000"/>
                  </a:solidFill>
                </a:uFill>
              </a:rPr>
              <a:t>Video </a:t>
            </a:r>
            <a:r>
              <a:rPr kumimoji="0" lang="en-GB" sz="4000" b="0" i="0" u="none" strike="noStrike" cap="none" spc="0" normalizeH="0" baseline="0" dirty="0" smtClean="0">
                <a:ln>
                  <a:noFill/>
                </a:ln>
                <a:solidFill>
                  <a:srgbClr val="000000"/>
                </a:solidFill>
                <a:effectLst/>
                <a:uFill>
                  <a:solidFill>
                    <a:srgbClr val="000000"/>
                  </a:solidFill>
                </a:uFill>
                <a:latin typeface="+mn-lt"/>
                <a:ea typeface="+mn-ea"/>
                <a:cs typeface="+mn-cs"/>
                <a:sym typeface="Gill Sans"/>
              </a:rPr>
              <a:t>about Carer’s allowance</a:t>
            </a:r>
          </a:p>
          <a:p>
            <a:pPr algn="l" rtl="0" latinLnBrk="1" hangingPunct="0"/>
            <a:r>
              <a:rPr lang="en-GB" sz="2400" dirty="0" smtClean="0"/>
              <a:t>https</a:t>
            </a:r>
            <a:r>
              <a:rPr lang="en-GB" sz="2400" dirty="0"/>
              <a:t>://www.youtube.com/watch?v=IYBLX3V8ek4</a:t>
            </a:r>
            <a:endParaRPr kumimoji="0" lang="en-GB" sz="2400" b="0" i="0" strike="noStrike" cap="none" spc="0" normalizeH="0" baseline="0" dirty="0" smtClean="0">
              <a:ln>
                <a:noFill/>
              </a:ln>
              <a:solidFill>
                <a:srgbClr val="000000"/>
              </a:solidFill>
              <a:effectLst/>
              <a:uFill>
                <a:solidFill>
                  <a:srgbClr val="000000"/>
                </a:solidFill>
              </a:uFill>
              <a:sym typeface="Gill Sans"/>
            </a:endParaRPr>
          </a:p>
          <a:p>
            <a:pPr marL="40640" marR="40640" indent="0" algn="l" defTabSz="914400" rtl="0" fontAlgn="auto" latinLnBrk="1" hangingPunct="0">
              <a:lnSpc>
                <a:spcPct val="100000"/>
              </a:lnSpc>
              <a:spcBef>
                <a:spcPts val="0"/>
              </a:spcBef>
              <a:spcAft>
                <a:spcPts val="0"/>
              </a:spcAft>
              <a:buClrTx/>
              <a:buSzTx/>
              <a:buFontTx/>
              <a:buNone/>
              <a:tabLst/>
            </a:pPr>
            <a:endParaRPr lang="en-GB" dirty="0">
              <a:solidFill>
                <a:srgbClr val="000000"/>
              </a:solidFill>
              <a:uFill>
                <a:solidFill>
                  <a:srgbClr val="000000"/>
                </a:solidFill>
              </a:uFill>
            </a:endParaRPr>
          </a:p>
          <a:p>
            <a:pPr marL="40640" marR="40640" indent="0" algn="l" defTabSz="914400" rtl="0" fontAlgn="auto" latinLnBrk="1" hangingPunct="0">
              <a:lnSpc>
                <a:spcPct val="100000"/>
              </a:lnSpc>
              <a:spcBef>
                <a:spcPts val="0"/>
              </a:spcBef>
              <a:spcAft>
                <a:spcPts val="0"/>
              </a:spcAft>
              <a:buClrTx/>
              <a:buSzTx/>
              <a:buFontTx/>
              <a:buNone/>
              <a:tabLst/>
            </a:pPr>
            <a:endParaRPr kumimoji="0" lang="en-GB" sz="4000" b="0" i="0" u="none" strike="noStrike" cap="none" spc="0" normalizeH="0" baseline="0" dirty="0" smtClean="0">
              <a:ln>
                <a:noFill/>
              </a:ln>
              <a:solidFill>
                <a:srgbClr val="000000"/>
              </a:solidFill>
              <a:effectLst/>
              <a:uFill>
                <a:solidFill>
                  <a:srgbClr val="000000"/>
                </a:solidFill>
              </a:uFill>
              <a:latin typeface="+mn-lt"/>
              <a:ea typeface="+mn-ea"/>
              <a:cs typeface="+mn-cs"/>
              <a:sym typeface="Gill Sans"/>
            </a:endParaRPr>
          </a:p>
          <a:p>
            <a:pPr marL="40640" marR="40640" indent="0" algn="l" defTabSz="914400" rtl="0" fontAlgn="auto" latinLnBrk="1" hangingPunct="0">
              <a:lnSpc>
                <a:spcPct val="100000"/>
              </a:lnSpc>
              <a:spcBef>
                <a:spcPts val="0"/>
              </a:spcBef>
              <a:spcAft>
                <a:spcPts val="0"/>
              </a:spcAft>
              <a:buClrTx/>
              <a:buSzTx/>
              <a:buFontTx/>
              <a:buNone/>
              <a:tabLst/>
            </a:pPr>
            <a:r>
              <a:rPr lang="en-GB" dirty="0" smtClean="0">
                <a:solidFill>
                  <a:srgbClr val="000000"/>
                </a:solidFill>
                <a:uFill>
                  <a:solidFill>
                    <a:srgbClr val="000000"/>
                  </a:solidFill>
                </a:uFill>
              </a:rPr>
              <a:t>Most important change:</a:t>
            </a:r>
          </a:p>
          <a:p>
            <a:pPr marL="40640" marR="40640" indent="0" algn="l" defTabSz="914400" rtl="0" fontAlgn="auto" latinLnBrk="1" hangingPunct="0">
              <a:lnSpc>
                <a:spcPct val="100000"/>
              </a:lnSpc>
              <a:spcBef>
                <a:spcPts val="0"/>
              </a:spcBef>
              <a:spcAft>
                <a:spcPts val="0"/>
              </a:spcAft>
              <a:buClrTx/>
              <a:buSzTx/>
              <a:buFontTx/>
              <a:buNone/>
              <a:tabLst/>
            </a:pPr>
            <a:r>
              <a:rPr kumimoji="0" lang="en-GB" sz="4000" b="0" i="0" u="none" strike="noStrike" cap="none" spc="0" normalizeH="0" baseline="0" dirty="0" smtClean="0">
                <a:ln>
                  <a:noFill/>
                </a:ln>
                <a:solidFill>
                  <a:srgbClr val="000000"/>
                </a:solidFill>
                <a:effectLst/>
                <a:uFill>
                  <a:solidFill>
                    <a:srgbClr val="000000"/>
                  </a:solidFill>
                </a:uFill>
                <a:latin typeface="+mn-lt"/>
                <a:ea typeface="+mn-ea"/>
                <a:cs typeface="+mn-cs"/>
                <a:sym typeface="Gill Sans"/>
              </a:rPr>
              <a:t>Removing</a:t>
            </a:r>
            <a:r>
              <a:rPr kumimoji="0" lang="en-GB" sz="4000" b="0" i="0" u="none" strike="noStrike" cap="none" spc="0" normalizeH="0" dirty="0" smtClean="0">
                <a:ln>
                  <a:noFill/>
                </a:ln>
                <a:solidFill>
                  <a:srgbClr val="000000"/>
                </a:solidFill>
                <a:effectLst/>
                <a:uFill>
                  <a:solidFill>
                    <a:srgbClr val="000000"/>
                  </a:solidFill>
                </a:uFill>
                <a:latin typeface="+mn-lt"/>
                <a:ea typeface="+mn-ea"/>
                <a:cs typeface="+mn-cs"/>
                <a:sym typeface="Gill Sans"/>
              </a:rPr>
              <a:t> </a:t>
            </a:r>
            <a:r>
              <a:rPr kumimoji="0" lang="en-GB" sz="4000" b="0" i="0" u="none" strike="noStrike" cap="none" spc="0" normalizeH="0" dirty="0" smtClean="0">
                <a:ln>
                  <a:noFill/>
                </a:ln>
                <a:solidFill>
                  <a:srgbClr val="000000"/>
                </a:solidFill>
                <a:effectLst/>
                <a:uFill>
                  <a:solidFill>
                    <a:srgbClr val="000000"/>
                  </a:solidFill>
                </a:uFill>
                <a:latin typeface="+mn-lt"/>
                <a:ea typeface="+mn-ea"/>
                <a:cs typeface="+mn-cs"/>
                <a:sym typeface="Gill Sans"/>
              </a:rPr>
              <a:t>49% of </a:t>
            </a:r>
            <a:r>
              <a:rPr kumimoji="0" lang="en-GB" sz="4000" b="0" i="0" u="none" strike="noStrike" cap="none" spc="0" normalizeH="0" dirty="0" smtClean="0">
                <a:ln>
                  <a:noFill/>
                </a:ln>
                <a:solidFill>
                  <a:srgbClr val="000000"/>
                </a:solidFill>
                <a:effectLst/>
                <a:uFill>
                  <a:solidFill>
                    <a:srgbClr val="000000"/>
                  </a:solidFill>
                </a:uFill>
                <a:latin typeface="+mn-lt"/>
                <a:ea typeface="+mn-ea"/>
                <a:cs typeface="+mn-cs"/>
                <a:sym typeface="Gill Sans"/>
              </a:rPr>
              <a:t>the questions</a:t>
            </a:r>
            <a:endParaRPr kumimoji="0" lang="en-GB" sz="4000" b="0" i="0" u="none" strike="noStrike" cap="none" spc="0" normalizeH="0" baseline="0" dirty="0">
              <a:ln>
                <a:noFill/>
              </a:ln>
              <a:solidFill>
                <a:srgbClr val="000000"/>
              </a:solidFill>
              <a:effectLst/>
              <a:uFill>
                <a:solidFill>
                  <a:srgbClr val="000000"/>
                </a:solidFill>
              </a:uFill>
              <a:latin typeface="+mn-lt"/>
              <a:ea typeface="+mn-ea"/>
              <a:cs typeface="+mn-cs"/>
              <a:sym typeface="Gill Sans"/>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p:nvPr/>
        </p:nvSpPr>
        <p:spPr>
          <a:xfrm>
            <a:off x="0" y="-1"/>
            <a:ext cx="9144000" cy="6858001"/>
          </a:xfrm>
          <a:prstGeom prst="rect">
            <a:avLst/>
          </a:prstGeom>
          <a:solidFill>
            <a:srgbClr val="008BCC"/>
          </a:solidFill>
          <a:ln w="25400">
            <a:miter lim="400000"/>
          </a:ln>
        </p:spPr>
        <p:txBody>
          <a:bodyPr lIns="0" tIns="0" rIns="0" bIns="0" anchor="ctr"/>
          <a:lstStyle/>
          <a:p>
            <a:pPr lvl="0">
              <a:defRPr i="1"/>
            </a:pPr>
            <a:endParaRPr/>
          </a:p>
        </p:txBody>
      </p:sp>
      <p:sp>
        <p:nvSpPr>
          <p:cNvPr id="130" name="Shape 13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132" name="Shape 132"/>
          <p:cNvSpPr>
            <a:spLocks noGrp="1"/>
          </p:cNvSpPr>
          <p:nvPr>
            <p:ph type="title"/>
          </p:nvPr>
        </p:nvSpPr>
        <p:spPr>
          <a:xfrm>
            <a:off x="584200" y="812800"/>
            <a:ext cx="7772400" cy="4635500"/>
          </a:xfrm>
          <a:prstGeom prst="rect">
            <a:avLst/>
          </a:prstGeom>
        </p:spPr>
        <p:txBody>
          <a:bodyPr/>
          <a:lstStyle>
            <a:lvl1pPr>
              <a:defRPr sz="7200">
                <a:solidFill>
                  <a:srgbClr val="FFFFFF"/>
                </a:solidFill>
              </a:defRPr>
            </a:lvl1pPr>
          </a:lstStyle>
          <a:p>
            <a:pPr lvl="0">
              <a:defRPr sz="1800">
                <a:solidFill>
                  <a:srgbClr val="000000"/>
                </a:solidFill>
                <a:uFillTx/>
              </a:defRPr>
            </a:pPr>
            <a:r>
              <a:rPr sz="7200">
                <a:solidFill>
                  <a:srgbClr val="FFFFFF"/>
                </a:solidFill>
                <a:uFill>
                  <a:solidFill/>
                </a:uFill>
              </a:rPr>
              <a:t>The challenge</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584200" y="812800"/>
            <a:ext cx="7285981" cy="5232400"/>
          </a:xfrm>
          <a:prstGeom prst="rect">
            <a:avLst/>
          </a:prstGeom>
        </p:spPr>
        <p:txBody>
          <a:bodyPr/>
          <a:lstStyle>
            <a:lvl1pPr>
              <a:defRPr sz="5200"/>
            </a:lvl1pPr>
          </a:lstStyle>
          <a:p>
            <a:pPr lvl="0">
              <a:defRPr sz="1800">
                <a:uFillTx/>
              </a:defRPr>
            </a:pPr>
            <a:r>
              <a:rPr sz="5200">
                <a:uFill>
                  <a:solidFill/>
                </a:uFill>
              </a:rPr>
              <a:t>How do you simultaneously design 25 services for the same website?</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xfrm>
            <a:off x="584200" y="812800"/>
            <a:ext cx="7285981" cy="5232400"/>
          </a:xfrm>
          <a:prstGeom prst="rect">
            <a:avLst/>
          </a:prstGeom>
        </p:spPr>
        <p:txBody>
          <a:bodyPr/>
          <a:lstStyle/>
          <a:p>
            <a:pPr lvl="0">
              <a:defRPr sz="1800">
                <a:uFillTx/>
              </a:defRPr>
            </a:pPr>
            <a:r>
              <a:rPr sz="5200">
                <a:uFill>
                  <a:solidFill/>
                </a:uFill>
              </a:rPr>
              <a:t>Well designed</a:t>
            </a:r>
          </a:p>
          <a:p>
            <a:pPr lvl="0">
              <a:defRPr sz="1800">
                <a:uFillTx/>
              </a:defRPr>
            </a:pPr>
            <a:r>
              <a:rPr sz="5200">
                <a:uFill>
                  <a:solidFill/>
                </a:uFill>
              </a:rPr>
              <a:t>Consistent</a:t>
            </a:r>
          </a:p>
          <a:p>
            <a:pPr lvl="0">
              <a:defRPr sz="1800">
                <a:uFillTx/>
              </a:defRPr>
            </a:pPr>
            <a:r>
              <a:rPr sz="5200">
                <a:uFill>
                  <a:solidFill/>
                </a:uFill>
              </a:rPr>
              <a:t>In 2 years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584200" y="812800"/>
            <a:ext cx="7285981" cy="5232400"/>
          </a:xfrm>
          <a:prstGeom prst="rect">
            <a:avLst/>
          </a:prstGeom>
        </p:spPr>
        <p:txBody>
          <a:bodyPr/>
          <a:lstStyle>
            <a:lvl1pPr>
              <a:defRPr sz="8100"/>
            </a:lvl1pPr>
          </a:lstStyle>
          <a:p>
            <a:pPr lvl="0">
              <a:defRPr sz="1800">
                <a:uFillTx/>
              </a:defRPr>
            </a:pPr>
            <a:r>
              <a:rPr sz="8100">
                <a:uFill>
                  <a:solidFill/>
                </a:uFill>
              </a:rPr>
              <a:t>How do you do design at scale?</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47" name="Shape 147"/>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149" name="Shape 149"/>
          <p:cNvSpPr>
            <a:spLocks noGrp="1"/>
          </p:cNvSpPr>
          <p:nvPr>
            <p:ph type="title"/>
          </p:nvPr>
        </p:nvSpPr>
        <p:spPr>
          <a:xfrm>
            <a:off x="584200" y="812800"/>
            <a:ext cx="7772400" cy="4635500"/>
          </a:xfrm>
          <a:prstGeom prst="rect">
            <a:avLst/>
          </a:prstGeom>
        </p:spPr>
        <p:txBody>
          <a:bodyPr/>
          <a:lstStyle>
            <a:lvl1pPr>
              <a:lnSpc>
                <a:spcPct val="150000"/>
              </a:lnSpc>
              <a:defRPr sz="7400"/>
            </a:lvl1pPr>
          </a:lstStyle>
          <a:p>
            <a:pPr lvl="0">
              <a:defRPr sz="1800">
                <a:uFillTx/>
              </a:defRPr>
            </a:pPr>
            <a:r>
              <a:rPr sz="7400">
                <a:uFill>
                  <a:solidFill/>
                </a:uFill>
              </a:rPr>
              <a:t>GOV.UK Beta</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55" name="Shape 155"/>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156" name="Shape 156"/>
          <p:cNvSpPr/>
          <p:nvPr/>
        </p:nvSpPr>
        <p:spPr>
          <a:xfrm>
            <a:off x="584200" y="6407150"/>
            <a:ext cx="6578600" cy="2794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1800">
                <a:solidFill>
                  <a:srgbClr val="FFFFFF"/>
                </a:solidFill>
                <a:uFill>
                  <a:solidFill>
                    <a:srgbClr val="FFFFFF"/>
                  </a:solidFill>
                </a:uFill>
                <a:latin typeface="+mj-lt"/>
                <a:ea typeface="+mj-ea"/>
                <a:cs typeface="+mj-cs"/>
                <a:sym typeface="Helvetica"/>
                <a:hlinkClick r:id="rId3"/>
              </a:defRPr>
            </a:lvl1pPr>
          </a:lstStyle>
          <a:p>
            <a:pPr lvl="0">
              <a:defRPr>
                <a:solidFill>
                  <a:srgbClr val="000000"/>
                </a:solidFill>
                <a:uFillTx/>
              </a:defRPr>
            </a:pPr>
            <a:endParaRPr dirty="0">
              <a:solidFill>
                <a:srgbClr val="FFFFFF"/>
              </a:solidFill>
              <a:uFill>
                <a:solidFill>
                  <a:srgbClr val="FFFFFF"/>
                </a:solidFill>
              </a:uFill>
              <a:hlinkClick r:id="rId3"/>
            </a:endParaRPr>
          </a:p>
        </p:txBody>
      </p:sp>
      <p:sp>
        <p:nvSpPr>
          <p:cNvPr id="7" name="TextBox 6"/>
          <p:cNvSpPr txBox="1"/>
          <p:nvPr/>
        </p:nvSpPr>
        <p:spPr>
          <a:xfrm>
            <a:off x="179512" y="6381108"/>
            <a:ext cx="487825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GB" sz="1800" dirty="0" smtClean="0">
                <a:solidFill>
                  <a:srgbClr val="FFFFFF"/>
                </a:solidFill>
                <a:uFill>
                  <a:solidFill>
                    <a:srgbClr val="FFFFFF"/>
                  </a:solidFill>
                </a:uFill>
              </a:rPr>
              <a:t>www.flickr.com/photos/benterrett/7309046368</a:t>
            </a:r>
            <a:endParaRPr lang="en-GB" sz="1800" dirty="0">
              <a:solidFill>
                <a:srgbClr val="FFFFFF"/>
              </a:solidFill>
              <a:uFill>
                <a:solidFill>
                  <a:srgbClr val="FFFFFF"/>
                </a:solidFill>
              </a:uFill>
            </a:endParaRPr>
          </a:p>
        </p:txBody>
      </p:sp>
      <p:pic>
        <p:nvPicPr>
          <p:cNvPr id="2" name="Picture 1" descr="Photograph of the original design team for GOV.UK; they could all fit easily into a stairwe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30568"/>
          </a:xfrm>
          <a:prstGeom prst="rect">
            <a:avLst/>
          </a:prstGeom>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61" name="Shape 161"/>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163" name="Shape 163"/>
          <p:cNvSpPr>
            <a:spLocks noGrp="1"/>
          </p:cNvSpPr>
          <p:nvPr>
            <p:ph type="title"/>
          </p:nvPr>
        </p:nvSpPr>
        <p:spPr>
          <a:xfrm>
            <a:off x="584200" y="812800"/>
            <a:ext cx="7772400" cy="4635500"/>
          </a:xfrm>
          <a:prstGeom prst="rect">
            <a:avLst/>
          </a:prstGeom>
        </p:spPr>
        <p:txBody>
          <a:bodyPr/>
          <a:lstStyle>
            <a:lvl1pPr>
              <a:lnSpc>
                <a:spcPct val="150000"/>
              </a:lnSpc>
              <a:defRPr sz="7400"/>
            </a:lvl1pPr>
          </a:lstStyle>
          <a:p>
            <a:pPr lvl="0">
              <a:defRPr sz="1800">
                <a:uFillTx/>
              </a:defRPr>
            </a:pPr>
            <a:r>
              <a:rPr sz="7400">
                <a:uFill>
                  <a:solidFill/>
                </a:uFill>
              </a:rPr>
              <a:t>GOV.UK Live</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68" name="Shape 168"/>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lang="en-GB" sz="2400" dirty="0" smtClean="0">
                <a:solidFill>
                  <a:srgbClr val="FFFFFF"/>
                </a:solidFill>
                <a:uFill>
                  <a:solidFill>
                    <a:srgbClr val="FFFFFF"/>
                  </a:solidFill>
                </a:uFill>
              </a:rPr>
              <a:t> </a:t>
            </a:r>
            <a:r>
              <a:rPr sz="2400" dirty="0" smtClean="0">
                <a:solidFill>
                  <a:srgbClr val="FFFFFF"/>
                </a:solidFill>
                <a:uFill>
                  <a:solidFill>
                    <a:srgbClr val="FFFFFF"/>
                  </a:solidFill>
                </a:uFill>
              </a:rPr>
              <a:t>#</a:t>
            </a:r>
            <a:r>
              <a:rPr sz="2400" dirty="0" err="1" smtClean="0">
                <a:solidFill>
                  <a:srgbClr val="FFFFFF"/>
                </a:solidFill>
                <a:uFill>
                  <a:solidFill>
                    <a:srgbClr val="FFFFFF"/>
                  </a:solidFill>
                </a:uFill>
              </a:rPr>
              <a:t>gdsteam</a:t>
            </a:r>
            <a:endParaRPr sz="2400" dirty="0">
              <a:solidFill>
                <a:srgbClr val="FFFFFF"/>
              </a:solidFill>
              <a:uFill>
                <a:solidFill>
                  <a:srgbClr val="FFFFFF"/>
                </a:solidFill>
              </a:uFill>
            </a:endParaRPr>
          </a:p>
        </p:txBody>
      </p:sp>
      <p:sp>
        <p:nvSpPr>
          <p:cNvPr id="3" name="TextBox 2"/>
          <p:cNvSpPr txBox="1"/>
          <p:nvPr/>
        </p:nvSpPr>
        <p:spPr>
          <a:xfrm>
            <a:off x="251520" y="6379914"/>
            <a:ext cx="609654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rtl="0" latinLnBrk="1" hangingPunct="0"/>
            <a:r>
              <a:rPr lang="en-GB" sz="1800" dirty="0">
                <a:solidFill>
                  <a:srgbClr val="FFFFFF"/>
                </a:solidFill>
                <a:uFill>
                  <a:solidFill>
                    <a:srgbClr val="FFFFFF"/>
                  </a:solidFill>
                </a:uFill>
              </a:rPr>
              <a:t>https://</a:t>
            </a:r>
            <a:r>
              <a:rPr lang="en-GB" sz="1800" dirty="0" smtClean="0">
                <a:solidFill>
                  <a:srgbClr val="FFFFFF"/>
                </a:solidFill>
                <a:uFill>
                  <a:solidFill>
                    <a:srgbClr val="FFFFFF"/>
                  </a:solidFill>
                </a:uFill>
              </a:rPr>
              <a:t>twitter.com/benterrett/status/474917315562455041</a:t>
            </a:r>
            <a:endParaRPr lang="en-GB" sz="1800" dirty="0">
              <a:solidFill>
                <a:srgbClr val="FFFFFF"/>
              </a:solidFill>
              <a:uFill>
                <a:solidFill>
                  <a:srgbClr val="FFFFFF"/>
                </a:solidFill>
              </a:uFill>
            </a:endParaRPr>
          </a:p>
        </p:txBody>
      </p:sp>
      <p:pic>
        <p:nvPicPr>
          <p:cNvPr id="2" name="Picture 1" descr="Tweet from Ben Terrett, with a picture of over 30 designers attending a meet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9144000" cy="6400800"/>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160" y="6154974"/>
            <a:ext cx="9154160" cy="118826"/>
          </a:xfrm>
          <a:prstGeom prst="rect">
            <a:avLst/>
          </a:prstGeom>
          <a:solidFill>
            <a:srgbClr val="FFFFFF"/>
          </a:solidFill>
          <a:ln w="25400" cap="flat">
            <a:solidFill>
              <a:srgbClr val="FFFFFF"/>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0640" marR="40640" indent="0" algn="ctr" defTabSz="914400" rtl="0" fontAlgn="auto" latinLnBrk="1" hangingPunct="0">
              <a:lnSpc>
                <a:spcPct val="100000"/>
              </a:lnSpc>
              <a:spcBef>
                <a:spcPts val="0"/>
              </a:spcBef>
              <a:spcAft>
                <a:spcPts val="0"/>
              </a:spcAft>
              <a:buClrTx/>
              <a:buSzTx/>
              <a:buFontTx/>
              <a:buNone/>
              <a:tabLst/>
            </a:pPr>
            <a:endParaRPr kumimoji="0" lang="en-GB" sz="4000" b="0" i="0" u="none" strike="noStrike" cap="none" spc="0" normalizeH="0" baseline="0">
              <a:ln>
                <a:noFill/>
              </a:ln>
              <a:solidFill>
                <a:srgbClr val="000000"/>
              </a:solidFill>
              <a:effectLst/>
              <a:uFill>
                <a:solidFill>
                  <a:srgbClr val="000000"/>
                </a:solidFill>
              </a:uFill>
              <a:latin typeface="+mn-lt"/>
              <a:ea typeface="+mn-ea"/>
              <a:cs typeface="+mn-cs"/>
              <a:sym typeface="Gill Sans"/>
            </a:endParaRPr>
          </a:p>
        </p:txBody>
      </p:sp>
      <p:sp>
        <p:nvSpPr>
          <p:cNvPr id="174" name="Shape 174"/>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75" name="Shape 175"/>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2" name="Picture 1" descr="Map of the UK with the location of the 14 agencies and 8 departments involved in developing 25 servi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0"/>
            <a:ext cx="9144000" cy="6154974"/>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abinetofficelogo_fullscreen.png" descr="Logo of the Cabinet Office, the UK Government department responsible for the Civil Service"/>
          <p:cNvPicPr/>
          <p:nvPr/>
        </p:nvPicPr>
        <p:blipFill>
          <a:blip r:embed="rId3">
            <a:extLst/>
          </a:blip>
          <a:stretch>
            <a:fillRect/>
          </a:stretch>
        </p:blipFill>
        <p:spPr>
          <a:xfrm>
            <a:off x="584200" y="952500"/>
            <a:ext cx="6440219" cy="1270001"/>
          </a:xfrm>
          <a:prstGeom prst="rect">
            <a:avLst/>
          </a:prstGeom>
          <a:ln w="12700">
            <a:miter lim="400000"/>
          </a:ln>
        </p:spPr>
      </p:pic>
      <p:sp>
        <p:nvSpPr>
          <p:cNvPr id="14" name="Shape 14"/>
          <p:cNvSpPr>
            <a:spLocks noGrp="1"/>
          </p:cNvSpPr>
          <p:nvPr>
            <p:ph type="title"/>
          </p:nvPr>
        </p:nvSpPr>
        <p:spPr>
          <a:xfrm>
            <a:off x="708566" y="3980537"/>
            <a:ext cx="7726868" cy="2444239"/>
          </a:xfrm>
          <a:prstGeom prst="rect">
            <a:avLst/>
          </a:prstGeom>
        </p:spPr>
        <p:txBody>
          <a:bodyPr/>
          <a:lstStyle/>
          <a:p>
            <a:pPr lvl="0">
              <a:defRPr sz="1800">
                <a:uFillTx/>
              </a:defRPr>
            </a:pPr>
            <a:r>
              <a:rPr sz="3300">
                <a:uFill>
                  <a:solidFill/>
                </a:uFill>
              </a:rPr>
              <a:t>Tim Paul</a:t>
            </a:r>
            <a:br>
              <a:rPr sz="3300">
                <a:uFill>
                  <a:solidFill/>
                </a:uFill>
              </a:rPr>
            </a:br>
            <a:r>
              <a:rPr sz="3300">
                <a:uFill>
                  <a:solidFill/>
                </a:uFill>
              </a:rPr>
              <a:t>Lead designer</a:t>
            </a:r>
          </a:p>
          <a:p>
            <a:pPr lvl="0">
              <a:defRPr sz="1800">
                <a:uFillTx/>
              </a:defRPr>
            </a:pPr>
            <a:r>
              <a:rPr sz="3300">
                <a:uFill>
                  <a:solidFill/>
                </a:uFill>
              </a:rPr>
              <a:t>Government Digital Service</a:t>
            </a:r>
          </a:p>
          <a:p>
            <a:pPr lvl="0">
              <a:defRPr sz="1800">
                <a:uFillTx/>
              </a:defRPr>
            </a:pPr>
            <a:r>
              <a:rPr sz="3300">
                <a:uFill>
                  <a:solidFill/>
                </a:uFill>
              </a:rPr>
              <a:t>@timpaul</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82" name="Shape 182"/>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183" name="Supplier_Map_SME.pdf" descr="Map of the UK with lots of dots showing the locations of all the suppliers contributing to design."/>
          <p:cNvPicPr/>
          <p:nvPr/>
        </p:nvPicPr>
        <p:blipFill>
          <a:blip r:embed="rId3">
            <a:extLst/>
          </a:blip>
          <a:stretch>
            <a:fillRect/>
          </a:stretch>
        </p:blipFill>
        <p:spPr>
          <a:xfrm>
            <a:off x="2209800" y="150464"/>
            <a:ext cx="4381500" cy="5792344"/>
          </a:xfrm>
          <a:prstGeom prst="rect">
            <a:avLst/>
          </a:prstGeom>
          <a:ln w="25400">
            <a:round/>
          </a:ln>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89" name="Shape 18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191" name="Shape 191"/>
          <p:cNvSpPr>
            <a:spLocks noGrp="1"/>
          </p:cNvSpPr>
          <p:nvPr>
            <p:ph type="title"/>
          </p:nvPr>
        </p:nvSpPr>
        <p:spPr>
          <a:xfrm>
            <a:off x="929009" y="549121"/>
            <a:ext cx="7285982" cy="5232401"/>
          </a:xfrm>
          <a:prstGeom prst="rect">
            <a:avLst/>
          </a:prstGeom>
        </p:spPr>
        <p:txBody>
          <a:bodyPr/>
          <a:lstStyle>
            <a:lvl1pPr>
              <a:defRPr sz="5300"/>
            </a:lvl1pPr>
          </a:lstStyle>
          <a:p>
            <a:pPr lvl="0">
              <a:defRPr sz="1800">
                <a:uFillTx/>
              </a:defRPr>
            </a:pPr>
            <a:r>
              <a:rPr sz="5300">
                <a:uFill>
                  <a:solidFill/>
                </a:uFill>
              </a:rPr>
              <a:t>There are more people designing GOV.UK outside GDS than inside GDS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0" y="-1"/>
            <a:ext cx="9144000" cy="6858001"/>
          </a:xfrm>
          <a:prstGeom prst="rect">
            <a:avLst/>
          </a:prstGeom>
          <a:solidFill>
            <a:srgbClr val="008BCC"/>
          </a:solidFill>
          <a:ln w="25400">
            <a:miter lim="400000"/>
          </a:ln>
        </p:spPr>
        <p:txBody>
          <a:bodyPr lIns="0" tIns="0" rIns="0" bIns="0" anchor="ctr"/>
          <a:lstStyle/>
          <a:p>
            <a:pPr lvl="0">
              <a:defRPr i="1"/>
            </a:pPr>
            <a:endParaRPr/>
          </a:p>
        </p:txBody>
      </p:sp>
      <p:sp>
        <p:nvSpPr>
          <p:cNvPr id="194" name="Shape 194"/>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196" name="Shape 196"/>
          <p:cNvSpPr>
            <a:spLocks noGrp="1"/>
          </p:cNvSpPr>
          <p:nvPr>
            <p:ph type="title"/>
          </p:nvPr>
        </p:nvSpPr>
        <p:spPr>
          <a:xfrm>
            <a:off x="584200" y="812800"/>
            <a:ext cx="7772400" cy="4635500"/>
          </a:xfrm>
          <a:prstGeom prst="rect">
            <a:avLst/>
          </a:prstGeom>
        </p:spPr>
        <p:txBody>
          <a:bodyPr/>
          <a:lstStyle>
            <a:lvl1pPr>
              <a:defRPr sz="7200">
                <a:solidFill>
                  <a:srgbClr val="FFFFFF"/>
                </a:solidFill>
              </a:defRPr>
            </a:lvl1pPr>
          </a:lstStyle>
          <a:p>
            <a:pPr lvl="0">
              <a:defRPr sz="1800">
                <a:solidFill>
                  <a:srgbClr val="000000"/>
                </a:solidFill>
                <a:uFillTx/>
              </a:defRPr>
            </a:pPr>
            <a:r>
              <a:rPr sz="7200">
                <a:solidFill>
                  <a:srgbClr val="FFFFFF"/>
                </a:solidFill>
                <a:uFill>
                  <a:solidFill/>
                </a:uFill>
              </a:rPr>
              <a:t>The solution</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199" name="Shape 19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01" name="Shape 201"/>
          <p:cNvSpPr>
            <a:spLocks noGrp="1"/>
          </p:cNvSpPr>
          <p:nvPr>
            <p:ph type="title"/>
          </p:nvPr>
        </p:nvSpPr>
        <p:spPr>
          <a:xfrm>
            <a:off x="584200" y="812800"/>
            <a:ext cx="7772400" cy="4635500"/>
          </a:xfrm>
          <a:prstGeom prst="rect">
            <a:avLst/>
          </a:prstGeom>
        </p:spPr>
        <p:txBody>
          <a:bodyPr/>
          <a:lstStyle/>
          <a:p>
            <a:pPr lvl="0">
              <a:defRPr sz="1800">
                <a:uFillTx/>
              </a:defRPr>
            </a:pPr>
            <a:r>
              <a:rPr sz="7200">
                <a:uFill>
                  <a:solidFill/>
                </a:uFill>
              </a:rPr>
              <a:t>Resources</a:t>
            </a:r>
          </a:p>
          <a:p>
            <a:pPr lvl="0">
              <a:defRPr sz="1800">
                <a:uFillTx/>
              </a:defRPr>
            </a:pPr>
            <a:r>
              <a:rPr sz="7200">
                <a:uFill>
                  <a:solidFill/>
                </a:uFill>
              </a:rPr>
              <a:t>+</a:t>
            </a:r>
          </a:p>
          <a:p>
            <a:pPr lvl="0">
              <a:defRPr sz="1800">
                <a:uFillTx/>
              </a:defRPr>
            </a:pPr>
            <a:r>
              <a:rPr sz="7200">
                <a:uFill>
                  <a:solidFill/>
                </a:uFill>
              </a:rPr>
              <a:t>Community</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06" name="Shape 206"/>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 name="TextBox 1"/>
          <p:cNvSpPr txBox="1"/>
          <p:nvPr/>
        </p:nvSpPr>
        <p:spPr>
          <a:xfrm>
            <a:off x="563671" y="2710855"/>
            <a:ext cx="6572633"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0640" marR="40640" indent="0" algn="ctr" defTabSz="914400" rtl="0" fontAlgn="auto" latinLnBrk="1" hangingPunct="0">
              <a:lnSpc>
                <a:spcPct val="100000"/>
              </a:lnSpc>
              <a:spcBef>
                <a:spcPts val="0"/>
              </a:spcBef>
              <a:spcAft>
                <a:spcPts val="0"/>
              </a:spcAft>
              <a:buClrTx/>
              <a:buSzTx/>
              <a:buFontTx/>
              <a:buNone/>
              <a:tabLst/>
            </a:pPr>
            <a:r>
              <a:rPr kumimoji="0" lang="en-GB" sz="4000" b="0" i="0" u="none" strike="noStrike" cap="none" spc="0" normalizeH="0" baseline="0" dirty="0" smtClean="0">
                <a:ln>
                  <a:noFill/>
                </a:ln>
                <a:solidFill>
                  <a:srgbClr val="000000"/>
                </a:solidFill>
                <a:effectLst/>
                <a:uFill>
                  <a:solidFill>
                    <a:srgbClr val="000000"/>
                  </a:solidFill>
                </a:uFill>
                <a:latin typeface="+mn-lt"/>
                <a:ea typeface="+mn-ea"/>
                <a:cs typeface="+mn-cs"/>
                <a:sym typeface="Gill Sans"/>
              </a:rPr>
              <a:t>www.gov.uk/service</a:t>
            </a:r>
            <a:r>
              <a:rPr lang="en-GB" dirty="0" smtClean="0">
                <a:solidFill>
                  <a:srgbClr val="000000"/>
                </a:solidFill>
                <a:uFill>
                  <a:solidFill>
                    <a:srgbClr val="000000"/>
                  </a:solidFill>
                </a:uFill>
              </a:rPr>
              <a:t>-manual</a:t>
            </a:r>
            <a:endParaRPr kumimoji="0" lang="en-GB" sz="4000" b="0" i="0" u="none" strike="noStrike" cap="none" spc="0" normalizeH="0" baseline="0" dirty="0">
              <a:ln>
                <a:noFill/>
              </a:ln>
              <a:solidFill>
                <a:srgbClr val="000000"/>
              </a:solidFill>
              <a:effectLst/>
              <a:uFill>
                <a:solidFill>
                  <a:srgbClr val="000000"/>
                </a:solidFill>
              </a:uFill>
              <a:latin typeface="+mn-lt"/>
              <a:ea typeface="+mn-ea"/>
              <a:cs typeface="+mn-cs"/>
              <a:sym typeface="Gill Sans"/>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35</a:t>
            </a:fld>
            <a:endParaRPr sz="1100">
              <a:solidFill>
                <a:srgbClr val="999999"/>
              </a:solidFill>
              <a:uFill>
                <a:solidFill>
                  <a:srgbClr val="999999"/>
                </a:solidFill>
              </a:uFill>
            </a:endParaRPr>
          </a:p>
        </p:txBody>
      </p:sp>
      <p:sp>
        <p:nvSpPr>
          <p:cNvPr id="212" name="Shape 212"/>
          <p:cNvSpPr>
            <a:spLocks noGrp="1"/>
          </p:cNvSpPr>
          <p:nvPr>
            <p:ph type="title"/>
          </p:nvPr>
        </p:nvSpPr>
        <p:spPr>
          <a:xfrm>
            <a:off x="520700" y="2108200"/>
            <a:ext cx="7772400" cy="2041525"/>
          </a:xfrm>
          <a:prstGeom prst="rect">
            <a:avLst/>
          </a:prstGeom>
        </p:spPr>
        <p:txBody>
          <a:bodyPr/>
          <a:lstStyle/>
          <a:p>
            <a:pPr lvl="0">
              <a:defRPr sz="1800">
                <a:uFillTx/>
              </a:defRPr>
            </a:pPr>
            <a:r>
              <a:rPr sz="4200">
                <a:solidFill>
                  <a:srgbClr val="0365C0"/>
                </a:solidFill>
                <a:uFill>
                  <a:solidFill/>
                </a:uFill>
              </a:rPr>
              <a:t>ASK</a:t>
            </a:r>
          </a:p>
          <a:p>
            <a:pPr lvl="0">
              <a:defRPr sz="1800">
                <a:uFillTx/>
              </a:defRPr>
            </a:pPr>
            <a:r>
              <a:rPr sz="4200">
                <a:uFill>
                  <a:solidFill/>
                </a:uFill>
              </a:rPr>
              <a:t>What do YOU need?</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18" name="Shape 218"/>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20" name="Shape 220"/>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1. Principles</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nvSpPr>
        <p:spPr>
          <a:xfrm>
            <a:off x="0" y="6355678"/>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24" name="Shape 224"/>
          <p:cNvSpPr/>
          <p:nvPr/>
        </p:nvSpPr>
        <p:spPr>
          <a:xfrm>
            <a:off x="467544" y="6362700"/>
            <a:ext cx="8092256" cy="368300"/>
          </a:xfrm>
          <a:prstGeom prst="rect">
            <a:avLst/>
          </a:prstGeom>
          <a:ln w="12700">
            <a:round/>
          </a:ln>
          <a:extLst>
            <a:ext uri="{C572A759-6A51-4108-AA02-DFA0A04FC94B}">
              <ma14:wrappingTextBoxFlag xmlns="" xmlns:ma14="http://schemas.microsoft.com/office/mac/drawingml/2011/main" val="1"/>
            </a:ext>
          </a:extLst>
        </p:spPr>
        <p:txBody>
          <a:bodyPr wrap="square"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lang="en-GB" sz="2400" dirty="0" smtClean="0">
                <a:solidFill>
                  <a:srgbClr val="FFFFFF"/>
                </a:solidFill>
                <a:uFill>
                  <a:solidFill>
                    <a:srgbClr val="FFFFFF"/>
                  </a:solidFill>
                </a:uFill>
              </a:rPr>
              <a:t>https://www.gov.uk/design-principles                    </a:t>
            </a:r>
            <a:r>
              <a:rPr sz="2400" dirty="0" smtClean="0">
                <a:solidFill>
                  <a:srgbClr val="FFFFFF"/>
                </a:solidFill>
                <a:uFill>
                  <a:solidFill>
                    <a:srgbClr val="FFFFFF"/>
                  </a:solidFill>
                </a:uFill>
              </a:rPr>
              <a:t>#</a:t>
            </a:r>
            <a:r>
              <a:rPr sz="2400" dirty="0" err="1" smtClean="0">
                <a:solidFill>
                  <a:srgbClr val="FFFFFF"/>
                </a:solidFill>
                <a:uFill>
                  <a:solidFill>
                    <a:srgbClr val="FFFFFF"/>
                  </a:solidFill>
                </a:uFill>
              </a:rPr>
              <a:t>gdsteam</a:t>
            </a:r>
            <a:endParaRPr sz="2400" dirty="0">
              <a:solidFill>
                <a:srgbClr val="FFFFFF"/>
              </a:solidFill>
              <a:uFill>
                <a:solidFill>
                  <a:srgbClr val="FFFFFF"/>
                </a:solidFill>
              </a:uFill>
            </a:endParaRPr>
          </a:p>
        </p:txBody>
      </p:sp>
      <p:pic>
        <p:nvPicPr>
          <p:cNvPr id="2" name="Picture 1" descr="Government Digital Service Design Principles. See the notes for the 10 principles.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1238250"/>
            <a:ext cx="6972300" cy="4381500"/>
          </a:xfrm>
          <a:prstGeom prst="rect">
            <a:avLst/>
          </a:prstGeom>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31" name="Shape 231"/>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33" name="Shape 233"/>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2. Templates</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descr="Screenshot of the GOV.UK template. It is very simple with a header bar and a footer bar."/>
          <p:cNvSpPr/>
          <p:nvPr/>
        </p:nvSpPr>
        <p:spPr>
          <a:xfrm>
            <a:off x="1003300" y="584200"/>
            <a:ext cx="7137400" cy="5094519"/>
          </a:xfrm>
          <a:prstGeom prst="rect">
            <a:avLst/>
          </a:prstGeom>
          <a:solidFill>
            <a:srgbClr val="FFFFFF"/>
          </a:solidFill>
          <a:ln w="12700">
            <a:miter lim="400000"/>
          </a:ln>
          <a:effectLst>
            <a:outerShdw blurRad="63500" dist="25400" dir="5400000" rotWithShape="0">
              <a:srgbClr val="000000">
                <a:alpha val="50000"/>
              </a:srgbClr>
            </a:outerShdw>
          </a:effectLst>
        </p:spPr>
        <p:txBody>
          <a:bodyPr lIns="0" tIns="0" rIns="0" bIns="0" anchor="ctr"/>
          <a:lstStyle/>
          <a:p>
            <a:pPr lvl="0"/>
            <a:endParaRPr/>
          </a:p>
        </p:txBody>
      </p:sp>
      <p:sp>
        <p:nvSpPr>
          <p:cNvPr id="236" name="Shape 236"/>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37" name="Shape 237"/>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pic>
        <p:nvPicPr>
          <p:cNvPr id="239" name="pasted-image.png"/>
          <p:cNvPicPr/>
          <p:nvPr/>
        </p:nvPicPr>
        <p:blipFill>
          <a:blip r:embed="rId3">
            <a:extLst/>
          </a:blip>
          <a:stretch>
            <a:fillRect/>
          </a:stretch>
        </p:blipFill>
        <p:spPr>
          <a:xfrm>
            <a:off x="1005055" y="570752"/>
            <a:ext cx="7133890" cy="496576"/>
          </a:xfrm>
          <a:prstGeom prst="rect">
            <a:avLst/>
          </a:prstGeom>
          <a:ln w="25400">
            <a:round/>
          </a:ln>
        </p:spPr>
      </p:pic>
      <p:pic>
        <p:nvPicPr>
          <p:cNvPr id="240" name="pasted-image.png"/>
          <p:cNvPicPr/>
          <p:nvPr/>
        </p:nvPicPr>
        <p:blipFill>
          <a:blip r:embed="rId4">
            <a:extLst/>
          </a:blip>
          <a:stretch>
            <a:fillRect/>
          </a:stretch>
        </p:blipFill>
        <p:spPr>
          <a:xfrm>
            <a:off x="1005055" y="4114331"/>
            <a:ext cx="7133890" cy="1560954"/>
          </a:xfrm>
          <a:prstGeom prst="rect">
            <a:avLst/>
          </a:prstGeom>
          <a:ln w="25400">
            <a:round/>
          </a:ln>
        </p:spPr>
      </p:pic>
      <p:sp>
        <p:nvSpPr>
          <p:cNvPr id="8"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4</a:t>
            </a:fld>
            <a:endParaRPr sz="1100">
              <a:solidFill>
                <a:srgbClr val="999999"/>
              </a:solidFill>
              <a:uFill>
                <a:solidFill>
                  <a:srgbClr val="999999"/>
                </a:solidFill>
              </a:uFill>
            </a:endParaRPr>
          </a:p>
        </p:txBody>
      </p:sp>
      <p:sp>
        <p:nvSpPr>
          <p:cNvPr id="86" name="Shape 86"/>
          <p:cNvSpPr>
            <a:spLocks noGrp="1"/>
          </p:cNvSpPr>
          <p:nvPr>
            <p:ph type="title"/>
          </p:nvPr>
        </p:nvSpPr>
        <p:spPr>
          <a:xfrm>
            <a:off x="584200" y="2108200"/>
            <a:ext cx="8267700" cy="3365500"/>
          </a:xfrm>
          <a:prstGeom prst="rect">
            <a:avLst/>
          </a:prstGeom>
        </p:spPr>
        <p:txBody>
          <a:bodyPr/>
          <a:lstStyle/>
          <a:p>
            <a:pPr lvl="0">
              <a:defRPr sz="1800">
                <a:uFillTx/>
              </a:defRPr>
            </a:pPr>
            <a:r>
              <a:rPr sz="6000" dirty="0">
                <a:uFill>
                  <a:solidFill/>
                </a:uFill>
              </a:rPr>
              <a:t>Ask:</a:t>
            </a:r>
            <a:br>
              <a:rPr sz="6000" dirty="0">
                <a:uFill>
                  <a:solidFill/>
                </a:uFill>
              </a:rPr>
            </a:br>
            <a:r>
              <a:rPr lang="en-GB" sz="6000" dirty="0" smtClean="0">
                <a:uFill>
                  <a:solidFill/>
                </a:uFill>
              </a:rPr>
              <a:t>Who are you?</a:t>
            </a:r>
            <a:r>
              <a:rPr lang="en-GB" sz="4200" dirty="0" smtClean="0">
                <a:uFill>
                  <a:solidFill/>
                </a:uFill>
              </a:rPr>
              <a:t/>
            </a:r>
            <a:br>
              <a:rPr lang="en-GB" sz="4200" dirty="0" smtClean="0">
                <a:uFill>
                  <a:solidFill/>
                </a:uFill>
              </a:rPr>
            </a:br>
            <a:r>
              <a:rPr lang="en-GB" sz="2800" dirty="0" smtClean="0">
                <a:uFillTx/>
              </a:rPr>
              <a:t>What is your job title?</a:t>
            </a:r>
            <a:br>
              <a:rPr lang="en-GB" sz="2800" dirty="0" smtClean="0">
                <a:uFillTx/>
              </a:rPr>
            </a:br>
            <a:r>
              <a:rPr lang="en-GB" sz="2800" dirty="0" smtClean="0">
                <a:uFillTx/>
              </a:rPr>
              <a:t>What is your main role?</a:t>
            </a:r>
            <a:br>
              <a:rPr lang="en-GB" sz="2800" dirty="0" smtClean="0">
                <a:uFillTx/>
              </a:rPr>
            </a:br>
            <a:r>
              <a:rPr lang="en-GB" sz="2800" dirty="0" smtClean="0">
                <a:uFillTx/>
              </a:rPr>
              <a:t>Are you working on design of a government service, and if so which one?</a:t>
            </a:r>
            <a:endParaRPr sz="5400" dirty="0">
              <a:uFill>
                <a:solidFill/>
              </a:uFill>
            </a:endParaRPr>
          </a:p>
          <a:p>
            <a:pPr lvl="0">
              <a:defRPr sz="1800">
                <a:uFillTx/>
              </a:defRPr>
            </a:pPr>
            <a:endParaRPr sz="4200" dirty="0">
              <a:uFill>
                <a:solidFill/>
              </a:uFill>
            </a:endParaRPr>
          </a:p>
          <a:p>
            <a:pPr lvl="0">
              <a:defRPr sz="1800">
                <a:uFillTx/>
              </a:defRPr>
            </a:pPr>
            <a:endParaRPr sz="4200" dirty="0">
              <a:uFill>
                <a:solidFill/>
              </a:uFill>
            </a:endParaRPr>
          </a:p>
          <a:p>
            <a:pPr lvl="0">
              <a:defRPr sz="1800">
                <a:uFillTx/>
              </a:defRPr>
            </a:pPr>
            <a:endParaRPr sz="4200" dirty="0">
              <a:uFill>
                <a:solidFill/>
              </a:uFill>
            </a:endParaRPr>
          </a:p>
        </p:txBody>
      </p:sp>
    </p:spTree>
    <p:extLst>
      <p:ext uri="{BB962C8B-B14F-4D97-AF65-F5344CB8AC3E}">
        <p14:creationId xmlns:p14="http://schemas.microsoft.com/office/powerpoint/2010/main" val="268000264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45" name="Shape 245"/>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47" name="Shape 247"/>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3. Elements</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51" name="Shape 251"/>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252" name="Shape 252"/>
          <p:cNvSpPr/>
          <p:nvPr/>
        </p:nvSpPr>
        <p:spPr>
          <a:xfrm>
            <a:off x="584200" y="6362700"/>
            <a:ext cx="5347137"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hlinkClick r:id="rId3"/>
              </a:defRPr>
            </a:lvl1pPr>
          </a:lstStyle>
          <a:p>
            <a:pPr lvl="0">
              <a:defRPr sz="1800">
                <a:solidFill>
                  <a:srgbClr val="000000"/>
                </a:solidFill>
                <a:uFillTx/>
              </a:defRPr>
            </a:pPr>
            <a:endParaRPr sz="2400" dirty="0">
              <a:solidFill>
                <a:srgbClr val="FFFFFF"/>
              </a:solidFill>
              <a:uFill>
                <a:solidFill>
                  <a:srgbClr val="FFFFFF"/>
                </a:solidFill>
              </a:uFill>
              <a:hlinkClick r:id="rId3"/>
            </a:endParaRPr>
          </a:p>
        </p:txBody>
      </p:sp>
      <p:sp>
        <p:nvSpPr>
          <p:cNvPr id="2" name="TextBox 1"/>
          <p:cNvSpPr txBox="1"/>
          <p:nvPr/>
        </p:nvSpPr>
        <p:spPr>
          <a:xfrm>
            <a:off x="308623" y="6329938"/>
            <a:ext cx="4568878"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rtl="0" latinLnBrk="1" hangingPunct="0"/>
            <a:r>
              <a:rPr lang="en-GB" sz="2400" dirty="0" smtClean="0">
                <a:solidFill>
                  <a:srgbClr val="FFFFFF"/>
                </a:solidFill>
                <a:uFill>
                  <a:solidFill>
                    <a:srgbClr val="FFFFFF"/>
                  </a:solidFill>
                </a:uFill>
              </a:rPr>
              <a:t>govuk-elements.herokuapp.com</a:t>
            </a:r>
            <a:endParaRPr lang="en-GB" sz="2400" dirty="0">
              <a:solidFill>
                <a:srgbClr val="FFFFFF"/>
              </a:solidFill>
              <a:uFill>
                <a:solidFill>
                  <a:srgbClr val="FFFFFF"/>
                </a:solidFill>
              </a:uFill>
            </a:endParaRPr>
          </a:p>
        </p:txBody>
      </p:sp>
      <p:grpSp>
        <p:nvGrpSpPr>
          <p:cNvPr id="3" name="Group 2" descr="Illustration of some of the Elements, with typography, a colour palette, button styles, and grid definitions"/>
          <p:cNvGrpSpPr/>
          <p:nvPr/>
        </p:nvGrpSpPr>
        <p:grpSpPr>
          <a:xfrm>
            <a:off x="1003300" y="584200"/>
            <a:ext cx="7137400" cy="5094519"/>
            <a:chOff x="1003300" y="584200"/>
            <a:chExt cx="7137400" cy="5094519"/>
          </a:xfrm>
        </p:grpSpPr>
        <p:sp>
          <p:nvSpPr>
            <p:cNvPr id="249" name="Shape 249"/>
            <p:cNvSpPr/>
            <p:nvPr/>
          </p:nvSpPr>
          <p:spPr>
            <a:xfrm>
              <a:off x="1003300" y="584200"/>
              <a:ext cx="7137400" cy="5094519"/>
            </a:xfrm>
            <a:prstGeom prst="rect">
              <a:avLst/>
            </a:prstGeom>
            <a:solidFill>
              <a:srgbClr val="FFFFFF"/>
            </a:solidFill>
            <a:ln w="12700">
              <a:miter lim="400000"/>
            </a:ln>
            <a:effectLst>
              <a:outerShdw blurRad="63500" dist="25400" dir="5400000" rotWithShape="0">
                <a:srgbClr val="000000">
                  <a:alpha val="50000"/>
                </a:srgbClr>
              </a:outerShdw>
            </a:effectLst>
          </p:spPr>
          <p:txBody>
            <a:bodyPr lIns="0" tIns="0" rIns="0" bIns="0" anchor="ctr"/>
            <a:lstStyle/>
            <a:p>
              <a:pPr lvl="0"/>
              <a:endParaRPr/>
            </a:p>
          </p:txBody>
        </p:sp>
        <p:pic>
          <p:nvPicPr>
            <p:cNvPr id="253" name="pasted-image.png"/>
            <p:cNvPicPr/>
            <p:nvPr/>
          </p:nvPicPr>
          <p:blipFill>
            <a:blip r:embed="rId4">
              <a:extLst/>
            </a:blip>
            <a:stretch>
              <a:fillRect/>
            </a:stretch>
          </p:blipFill>
          <p:spPr>
            <a:xfrm>
              <a:off x="1003300" y="673100"/>
              <a:ext cx="7137400" cy="4758267"/>
            </a:xfrm>
            <a:prstGeom prst="rect">
              <a:avLst/>
            </a:prstGeom>
            <a:ln w="25400">
              <a:round/>
            </a:ln>
          </p:spPr>
        </p:pic>
      </p:gr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of the Rural Payments Stylegui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400800"/>
          </a:xfrm>
          <a:prstGeom prst="rect">
            <a:avLst/>
          </a:prstGeom>
        </p:spPr>
      </p:pic>
      <p:sp>
        <p:nvSpPr>
          <p:cNvPr id="258" name="Shape 258"/>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59" name="Shape 25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TextBox 5"/>
          <p:cNvSpPr txBox="1"/>
          <p:nvPr/>
        </p:nvSpPr>
        <p:spPr>
          <a:xfrm>
            <a:off x="107504" y="6310888"/>
            <a:ext cx="6024405"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rtl="0" latinLnBrk="1" hangingPunct="0"/>
            <a:r>
              <a:rPr lang="en-GB" sz="2400" dirty="0" smtClean="0">
                <a:solidFill>
                  <a:srgbClr val="FFFFFF"/>
                </a:solidFill>
                <a:uFill>
                  <a:solidFill>
                    <a:srgbClr val="FFFFFF"/>
                  </a:solidFill>
                </a:uFill>
              </a:rPr>
              <a:t>rural-payments-styleguide.herokuapp.com</a:t>
            </a:r>
            <a:r>
              <a:rPr lang="en-GB" sz="2400" dirty="0">
                <a:solidFill>
                  <a:srgbClr val="FFFFFF"/>
                </a:solidFill>
                <a:uFill>
                  <a:solidFill>
                    <a:srgbClr val="FFFFFF"/>
                  </a:solidFill>
                </a:uFill>
              </a:rPr>
              <a:t>/</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of part of the Table definitions from the Rural Payments style gui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74"/>
            <a:ext cx="9144000" cy="6400800"/>
          </a:xfrm>
          <a:prstGeom prst="rect">
            <a:avLst/>
          </a:prstGeom>
        </p:spPr>
      </p:pic>
      <p:sp>
        <p:nvSpPr>
          <p:cNvPr id="264" name="Shape 264"/>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65" name="Shape 265"/>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267" name="Shape 267"/>
          <p:cNvSpPr/>
          <p:nvPr/>
        </p:nvSpPr>
        <p:spPr>
          <a:xfrm>
            <a:off x="107504" y="6375807"/>
            <a:ext cx="184666" cy="39498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1900">
                <a:solidFill>
                  <a:srgbClr val="FFFFFF"/>
                </a:solidFill>
                <a:hlinkClick r:id="rId4"/>
              </a:defRPr>
            </a:lvl1pPr>
          </a:lstStyle>
          <a:p>
            <a:pPr lvl="0">
              <a:defRPr sz="1800">
                <a:solidFill>
                  <a:srgbClr val="000000"/>
                </a:solidFill>
                <a:uFillTx/>
              </a:defRPr>
            </a:pPr>
            <a:endParaRPr sz="1900" dirty="0">
              <a:solidFill>
                <a:srgbClr val="FFFFFF"/>
              </a:solidFill>
              <a:uFill>
                <a:solidFill/>
              </a:uFill>
              <a:hlinkClick r:id="rId4"/>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72" name="Shape 272"/>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274" name="Shape 274"/>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4. Screenshots</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from the 'exemplar screenshots' site, this one showing a selection of screenshots from 'Apprenticeship application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400800"/>
          </a:xfrm>
          <a:prstGeom prst="rect">
            <a:avLst/>
          </a:prstGeom>
        </p:spPr>
      </p:pic>
      <p:sp>
        <p:nvSpPr>
          <p:cNvPr id="277" name="Shape 277"/>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78" name="Shape 278"/>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7" name="TextBox 6"/>
          <p:cNvSpPr txBox="1"/>
          <p:nvPr/>
        </p:nvSpPr>
        <p:spPr>
          <a:xfrm>
            <a:off x="179512" y="6329938"/>
            <a:ext cx="598913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vl="0" rtl="0" latinLnBrk="1" hangingPunct="0"/>
            <a:r>
              <a:rPr lang="en-GB" sz="2400" dirty="0" smtClean="0">
                <a:solidFill>
                  <a:srgbClr val="FFFFFF"/>
                </a:solidFill>
                <a:uFill>
                  <a:solidFill>
                    <a:srgbClr val="FFFFFF"/>
                  </a:solidFill>
                </a:uFill>
              </a:rPr>
              <a:t>http</a:t>
            </a:r>
            <a:r>
              <a:rPr lang="en-GB" sz="2400" dirty="0">
                <a:solidFill>
                  <a:srgbClr val="FFFFFF"/>
                </a:solidFill>
                <a:uFill>
                  <a:solidFill>
                    <a:srgbClr val="FFFFFF"/>
                  </a:solidFill>
                </a:uFill>
              </a:rPr>
              <a:t>://alphagov.github.io/exemplar-screens</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84" name="Shape 284"/>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285" name="Shape 285"/>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@cjforms</a:t>
            </a:r>
            <a:endParaRPr sz="2400" dirty="0">
              <a:solidFill>
                <a:srgbClr val="FFFFFF"/>
              </a:solidFill>
              <a:uFill>
                <a:solidFill>
                  <a:srgbClr val="FFFFFF"/>
                </a:solidFill>
              </a:uFill>
            </a:endParaRPr>
          </a:p>
        </p:txBody>
      </p:sp>
      <p:sp>
        <p:nvSpPr>
          <p:cNvPr id="286" name="Shape 286"/>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5. Mailing list</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mailing list is (currently) </a:t>
            </a:r>
            <a:br>
              <a:rPr lang="en-GB" dirty="0" smtClean="0"/>
            </a:br>
            <a:r>
              <a:rPr lang="en-GB" dirty="0" smtClean="0"/>
              <a:t>by invitation from </a:t>
            </a:r>
            <a:br>
              <a:rPr lang="en-GB" dirty="0" smtClean="0"/>
            </a:br>
            <a:r>
              <a:rPr lang="en-GB" dirty="0" smtClean="0"/>
              <a:t>people who are already on it.</a:t>
            </a:r>
            <a:endParaRPr lang="en-GB" dirty="0"/>
          </a:p>
        </p:txBody>
      </p:sp>
    </p:spTree>
    <p:extLst>
      <p:ext uri="{BB962C8B-B14F-4D97-AF65-F5344CB8AC3E}">
        <p14:creationId xmlns:p14="http://schemas.microsoft.com/office/powerpoint/2010/main" val="2611546373"/>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91" name="Shape 291"/>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93" name="Shape 293"/>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6. Patterns</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99" name="Shape 29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2" name="Picture 1" descr="Screenshot of the 'Design Patterns' page form the Service Design Manu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40080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p:nvPr/>
        </p:nvSpPr>
        <p:spPr>
          <a:xfrm>
            <a:off x="0" y="-1"/>
            <a:ext cx="9144000" cy="6858001"/>
          </a:xfrm>
          <a:prstGeom prst="rect">
            <a:avLst/>
          </a:prstGeom>
          <a:solidFill>
            <a:srgbClr val="008BCC"/>
          </a:solidFill>
          <a:ln w="25400">
            <a:miter lim="400000"/>
          </a:ln>
        </p:spPr>
        <p:txBody>
          <a:bodyPr lIns="0" tIns="0" rIns="0" bIns="0" anchor="ctr"/>
          <a:lstStyle/>
          <a:p>
            <a:pPr lvl="0">
              <a:defRPr i="1"/>
            </a:pPr>
            <a:endParaRPr/>
          </a:p>
        </p:txBody>
      </p:sp>
      <p:sp>
        <p:nvSpPr>
          <p:cNvPr id="26" name="Shape 26"/>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8" name="Shape 28"/>
          <p:cNvSpPr>
            <a:spLocks noGrp="1"/>
          </p:cNvSpPr>
          <p:nvPr>
            <p:ph type="title"/>
          </p:nvPr>
        </p:nvSpPr>
        <p:spPr>
          <a:xfrm>
            <a:off x="584200" y="812800"/>
            <a:ext cx="7772400" cy="4635500"/>
          </a:xfrm>
          <a:prstGeom prst="rect">
            <a:avLst/>
          </a:prstGeom>
        </p:spPr>
        <p:txBody>
          <a:bodyPr/>
          <a:lstStyle>
            <a:lvl1pPr>
              <a:defRPr sz="7200">
                <a:solidFill>
                  <a:srgbClr val="FFFFFF"/>
                </a:solidFill>
              </a:defRPr>
            </a:lvl1pPr>
          </a:lstStyle>
          <a:p>
            <a:pPr lvl="0">
              <a:defRPr sz="1800">
                <a:solidFill>
                  <a:srgbClr val="000000"/>
                </a:solidFill>
                <a:uFillTx/>
              </a:defRPr>
            </a:pPr>
            <a:r>
              <a:rPr sz="7200">
                <a:solidFill>
                  <a:srgbClr val="FFFFFF"/>
                </a:solidFill>
                <a:uFill>
                  <a:solidFill/>
                </a:uFill>
              </a:rPr>
              <a:t>Introduction</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06" name="Shape 306"/>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2" name="Picture 1" descr="Screenshot of the 'Progress Indicators' pattern. It starts &quot;Use these to reassure users that they're making progress and give an indication of how much further there is to go&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74"/>
            <a:ext cx="9144000" cy="6400800"/>
          </a:xfrm>
          <a:prstGeom prst="rect">
            <a:avLst/>
          </a:prstGeom>
        </p:spPr>
      </p:pic>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12" name="Shape 312"/>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 name="TextBox 1"/>
          <p:cNvSpPr txBox="1"/>
          <p:nvPr/>
        </p:nvSpPr>
        <p:spPr>
          <a:xfrm>
            <a:off x="827584" y="2710855"/>
            <a:ext cx="6830716"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0640" marR="40640" indent="0" algn="ctr" defTabSz="914400" rtl="0" fontAlgn="auto" latinLnBrk="1" hangingPunct="0">
              <a:lnSpc>
                <a:spcPct val="100000"/>
              </a:lnSpc>
              <a:spcBef>
                <a:spcPts val="0"/>
              </a:spcBef>
              <a:spcAft>
                <a:spcPts val="0"/>
              </a:spcAft>
              <a:buClrTx/>
              <a:buSzTx/>
              <a:buFontTx/>
              <a:buNone/>
              <a:tabLst/>
            </a:pPr>
            <a:r>
              <a:rPr kumimoji="0" lang="en-GB" sz="4000" b="0" i="0" u="none" strike="noStrike" cap="none" spc="0" normalizeH="0" baseline="0" dirty="0" smtClean="0">
                <a:ln>
                  <a:noFill/>
                </a:ln>
                <a:solidFill>
                  <a:srgbClr val="000000"/>
                </a:solidFill>
                <a:effectLst/>
                <a:uFill>
                  <a:solidFill>
                    <a:srgbClr val="000000"/>
                  </a:solidFill>
                </a:uFill>
                <a:latin typeface="+mn-lt"/>
                <a:ea typeface="+mn-ea"/>
                <a:cs typeface="+mn-cs"/>
                <a:sym typeface="Gill Sans"/>
              </a:rPr>
              <a:t>designpatterns.hackpad.com</a:t>
            </a:r>
            <a:endParaRPr kumimoji="0" lang="en-GB" sz="4000" b="0" i="0" u="none" strike="noStrike" cap="none" spc="0" normalizeH="0" baseline="0" dirty="0">
              <a:ln>
                <a:noFill/>
              </a:ln>
              <a:solidFill>
                <a:srgbClr val="000000"/>
              </a:solidFill>
              <a:effectLst/>
              <a:uFill>
                <a:solidFill>
                  <a:srgbClr val="000000"/>
                </a:solidFill>
              </a:uFill>
              <a:latin typeface="+mn-lt"/>
              <a:ea typeface="+mn-ea"/>
              <a:cs typeface="+mn-cs"/>
              <a:sym typeface="Gill Sans"/>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20" name="Shape 32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2" name="Picture 1" descr="Screenshot of the Designpatterns hackpad. It start with a brief introduction to the hackpad, and then shows the most recent edits on the hackpa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 y="10798"/>
            <a:ext cx="9144000" cy="6400800"/>
          </a:xfrm>
          <a:prstGeom prst="rect">
            <a:avLst/>
          </a:prstGeom>
        </p:spPr>
      </p:pic>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26" name="Shape 326"/>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328" name="Shape 328"/>
          <p:cNvSpPr>
            <a:spLocks noGrp="1"/>
          </p:cNvSpPr>
          <p:nvPr>
            <p:ph type="title"/>
          </p:nvPr>
        </p:nvSpPr>
        <p:spPr>
          <a:xfrm>
            <a:off x="584200" y="812800"/>
            <a:ext cx="7772400" cy="4635500"/>
          </a:xfrm>
          <a:prstGeom prst="rect">
            <a:avLst/>
          </a:prstGeom>
        </p:spPr>
        <p:txBody>
          <a:bodyPr/>
          <a:lstStyle/>
          <a:p>
            <a:pPr lvl="0">
              <a:defRPr sz="1800">
                <a:uFillTx/>
              </a:defRPr>
            </a:pPr>
            <a:r>
              <a:rPr sz="7200">
                <a:uFill>
                  <a:solidFill/>
                </a:uFill>
              </a:rPr>
              <a:t>350+ members</a:t>
            </a:r>
          </a:p>
          <a:p>
            <a:pPr lvl="0">
              <a:defRPr sz="1800">
                <a:uFillTx/>
              </a:defRPr>
            </a:pPr>
            <a:r>
              <a:rPr sz="7200">
                <a:uFill>
                  <a:solidFill/>
                </a:uFill>
              </a:rPr>
              <a:t>100+ patterns</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33" name="Shape 333"/>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graphicFrame>
        <p:nvGraphicFramePr>
          <p:cNvPr id="335" name="Table 335"/>
          <p:cNvGraphicFramePr/>
          <p:nvPr>
            <p:extLst>
              <p:ext uri="{D42A27DB-BD31-4B8C-83A1-F6EECF244321}">
                <p14:modId xmlns:p14="http://schemas.microsoft.com/office/powerpoint/2010/main" val="2519526924"/>
              </p:ext>
            </p:extLst>
          </p:nvPr>
        </p:nvGraphicFramePr>
        <p:xfrm>
          <a:off x="751839" y="586739"/>
          <a:ext cx="7640319" cy="5226880"/>
        </p:xfrm>
        <a:graphic>
          <a:graphicData uri="http://schemas.openxmlformats.org/drawingml/2006/table">
            <a:tbl>
              <a:tblPr>
                <a:tableStyleId>{8F44A2F1-9E1F-4B54-A3A2-5F16C0AD49E2}</a:tableStyleId>
              </a:tblPr>
              <a:tblGrid>
                <a:gridCol w="641260"/>
                <a:gridCol w="4693956"/>
                <a:gridCol w="2305103"/>
              </a:tblGrid>
              <a:tr h="653360">
                <a:tc>
                  <a:txBody>
                    <a:bodyPr/>
                    <a:lstStyle/>
                    <a:p>
                      <a:pPr marL="40640" marR="40640" lvl="0" algn="r" defTabSz="914400">
                        <a:spcBef>
                          <a:spcPts val="800"/>
                        </a:spcBef>
                        <a:tabLst>
                          <a:tab pos="914400" algn="l"/>
                        </a:tabLst>
                        <a:defRPr sz="1800">
                          <a:solidFill>
                            <a:srgbClr val="000000"/>
                          </a:solidFill>
                          <a:uFillTx/>
                        </a:defRPr>
                      </a:pPr>
                      <a:r>
                        <a:rPr sz="2600" dirty="0">
                          <a:uFill>
                            <a:solidFill>
                              <a:srgbClr val="999999"/>
                            </a:solidFill>
                          </a:uFill>
                        </a:rPr>
                        <a:t>1.</a:t>
                      </a:r>
                    </a:p>
                  </a:txBody>
                  <a:tcPr marL="50800" marR="50800" marT="50800" marB="50800" anchor="ctr" horzOverflow="overflow">
                    <a:lnL w="12700">
                      <a:noFill/>
                      <a:miter lim="400000"/>
                    </a:lnL>
                    <a:lnR w="12700">
                      <a:noFill/>
                      <a:miter lim="400000"/>
                    </a:lnR>
                    <a:lnT w="12700">
                      <a:noFill/>
                      <a:miter lim="400000"/>
                    </a:lnT>
                    <a:lnB w="12700" cap="flat">
                      <a:noFill/>
                      <a:prstDash val="solid"/>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dirty="0">
                          <a:uFill>
                            <a:solidFill>
                              <a:srgbClr val="999999"/>
                            </a:solidFill>
                          </a:uFill>
                        </a:rPr>
                        <a:t>Elements</a:t>
                      </a:r>
                    </a:p>
                  </a:txBody>
                  <a:tcPr marL="50800" marR="50800" marT="50800" marB="50800" anchor="ctr" horzOverflow="overflow">
                    <a:lnL w="12700">
                      <a:noFill/>
                      <a:miter lim="400000"/>
                    </a:lnL>
                    <a:lnR w="12700">
                      <a:noFill/>
                      <a:miter lim="400000"/>
                    </a:lnR>
                    <a:lnT w="12700">
                      <a:noFill/>
                      <a:miter lim="400000"/>
                    </a:lnT>
                    <a:lnB w="12700" cap="flat">
                      <a:noFill/>
                      <a:prstDash val="solid"/>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105 edits</a:t>
                      </a:r>
                    </a:p>
                  </a:txBody>
                  <a:tcPr marL="50800" marR="50800" marT="50800" marB="50800" anchor="ctr" horzOverflow="overflow">
                    <a:lnL w="12700">
                      <a:noFill/>
                      <a:miter lim="400000"/>
                    </a:lnL>
                    <a:lnR w="12700">
                      <a:noFill/>
                      <a:miter lim="400000"/>
                    </a:lnR>
                    <a:lnT w="12700">
                      <a:noFill/>
                      <a:miter lim="400000"/>
                    </a:lnT>
                    <a:lnB w="12700" cap="flat">
                      <a:noFill/>
                      <a:prstDash val="solid"/>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2.</a:t>
                      </a:r>
                    </a:p>
                  </a:txBody>
                  <a:tcPr marL="50800" marR="50800" marT="50800" marB="50800" anchor="ctr" horzOverflow="overflow">
                    <a:lnL w="12700">
                      <a:noFill/>
                      <a:miter lim="400000"/>
                    </a:lnL>
                    <a:lnR w="12700">
                      <a:noFill/>
                      <a:miter lim="400000"/>
                    </a:lnR>
                    <a:lnT w="12700" cap="flat">
                      <a:noFill/>
                      <a:prstDash val="solid"/>
                      <a:miter lim="400000"/>
                    </a:lnT>
                    <a:lnB w="12700">
                      <a:noFill/>
                      <a:miter lim="400000"/>
                    </a:lnB>
                    <a:lnTlToBr w="12700" cmpd="sng">
                      <a:noFill/>
                      <a:prstDash val="solid"/>
                    </a:lnTlToBr>
                    <a:lnBlToTr w="12700" cmpd="sng">
                      <a:noFill/>
                      <a:prstDash val="solid"/>
                    </a:lnBlToTr>
                  </a:tcPr>
                </a:tc>
                <a:tc>
                  <a:txBody>
                    <a:bodyPr/>
                    <a:lstStyle/>
                    <a:p>
                      <a:pPr marL="40640" marR="40640" lvl="0" indent="0" algn="l" defTabSz="914400" eaLnBrk="1" fontAlgn="auto" latinLnBrk="0" hangingPunct="1">
                        <a:lnSpc>
                          <a:spcPct val="100000"/>
                        </a:lnSpc>
                        <a:spcBef>
                          <a:spcPts val="800"/>
                        </a:spcBef>
                        <a:spcAft>
                          <a:spcPts val="0"/>
                        </a:spcAft>
                        <a:buClrTx/>
                        <a:buSzTx/>
                        <a:buFontTx/>
                        <a:buNone/>
                        <a:tabLst>
                          <a:tab pos="914400" algn="l"/>
                        </a:tabLst>
                        <a:defRPr sz="1800">
                          <a:solidFill>
                            <a:srgbClr val="000000"/>
                          </a:solidFill>
                          <a:uFillTx/>
                        </a:defRPr>
                      </a:pPr>
                      <a:r>
                        <a:rPr lang="en-GB" sz="2600" dirty="0" smtClean="0">
                          <a:uFill>
                            <a:solidFill>
                              <a:srgbClr val="999999"/>
                            </a:solidFill>
                          </a:uFill>
                        </a:rPr>
                        <a:t>Navigation buttons</a:t>
                      </a:r>
                    </a:p>
                  </a:txBody>
                  <a:tcPr marL="50800" marR="50800" marT="50800" marB="50800" anchor="ctr" horzOverflow="overflow">
                    <a:lnL w="12700">
                      <a:noFill/>
                      <a:miter lim="400000"/>
                    </a:lnL>
                    <a:lnR w="12700">
                      <a:noFill/>
                      <a:miter lim="400000"/>
                    </a:lnR>
                    <a:lnT w="12700" cap="flat">
                      <a:noFill/>
                      <a:prstDash val="solid"/>
                      <a:miter lim="400000"/>
                    </a:lnT>
                    <a:lnB w="12700" cap="flat">
                      <a:noFill/>
                      <a:prstDash val="solid"/>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76 edits</a:t>
                      </a:r>
                    </a:p>
                  </a:txBody>
                  <a:tcPr marL="50800" marR="50800" marT="50800" marB="50800" anchor="ctr" horzOverflow="overflow">
                    <a:lnL w="12700">
                      <a:noFill/>
                      <a:miter lim="400000"/>
                    </a:lnL>
                    <a:lnR w="12700">
                      <a:noFill/>
                      <a:miter lim="400000"/>
                    </a:lnR>
                    <a:lnT w="12700" cap="flat">
                      <a:noFill/>
                      <a:prstDash val="solid"/>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3.</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dirty="0">
                          <a:uFill>
                            <a:solidFill>
                              <a:srgbClr val="999999"/>
                            </a:solidFill>
                          </a:uFill>
                        </a:rPr>
                        <a:t>Date of birth</a:t>
                      </a:r>
                    </a:p>
                  </a:txBody>
                  <a:tcPr marL="50800" marR="50800" marT="50800" marB="50800" anchor="ctr" horzOverflow="overflow">
                    <a:lnL w="12700">
                      <a:noFill/>
                      <a:miter lim="400000"/>
                    </a:lnL>
                    <a:lnR w="12700">
                      <a:noFill/>
                      <a:miter lim="400000"/>
                    </a:lnR>
                    <a:lnT w="12700" cap="flat">
                      <a:noFill/>
                      <a:prstDash val="solid"/>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56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4.</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indent="0" algn="l" defTabSz="914400" eaLnBrk="1" fontAlgn="auto" latinLnBrk="0" hangingPunct="1">
                        <a:lnSpc>
                          <a:spcPct val="100000"/>
                        </a:lnSpc>
                        <a:spcBef>
                          <a:spcPts val="800"/>
                        </a:spcBef>
                        <a:spcAft>
                          <a:spcPts val="0"/>
                        </a:spcAft>
                        <a:buClrTx/>
                        <a:buSzTx/>
                        <a:buFontTx/>
                        <a:buNone/>
                        <a:tabLst>
                          <a:tab pos="914400" algn="l"/>
                        </a:tabLst>
                        <a:defRPr sz="1800">
                          <a:solidFill>
                            <a:srgbClr val="000000"/>
                          </a:solidFill>
                          <a:uFillTx/>
                        </a:defRPr>
                      </a:pPr>
                      <a:r>
                        <a:rPr lang="en-GB" sz="2600" dirty="0" smtClean="0">
                          <a:uFill>
                            <a:solidFill>
                              <a:srgbClr val="999999"/>
                            </a:solidFill>
                          </a:uFill>
                        </a:rPr>
                        <a:t>Progress indicators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55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5.</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dirty="0">
                          <a:uFill>
                            <a:solidFill>
                              <a:srgbClr val="999999"/>
                            </a:solidFill>
                          </a:uFill>
                        </a:rPr>
                        <a:t>Dates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dirty="0">
                          <a:uFill>
                            <a:solidFill>
                              <a:srgbClr val="999999"/>
                            </a:solidFill>
                          </a:uFill>
                        </a:rPr>
                        <a:t>54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6.</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Help text</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dirty="0">
                          <a:uFill>
                            <a:solidFill>
                              <a:srgbClr val="999999"/>
                            </a:solidFill>
                          </a:uFill>
                        </a:rPr>
                        <a:t>41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7.</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Addresses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dirty="0">
                          <a:uFill>
                            <a:solidFill>
                              <a:srgbClr val="999999"/>
                            </a:solidFill>
                          </a:uFill>
                        </a:rPr>
                        <a:t>41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8.</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dirty="0">
                          <a:uFill>
                            <a:solidFill>
                              <a:srgbClr val="999999"/>
                            </a:solidFill>
                          </a:uFill>
                        </a:rPr>
                        <a:t>Radios &amp; checkboxes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dirty="0">
                          <a:uFill>
                            <a:solidFill>
                              <a:srgbClr val="999999"/>
                            </a:solidFill>
                          </a:uFill>
                        </a:rPr>
                        <a:t>36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bl>
          </a:graphicData>
        </a:graphic>
      </p:graphicFrame>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40" name="Shape 34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graphicFrame>
        <p:nvGraphicFramePr>
          <p:cNvPr id="342" name="Table 342"/>
          <p:cNvGraphicFramePr/>
          <p:nvPr>
            <p:extLst>
              <p:ext uri="{D42A27DB-BD31-4B8C-83A1-F6EECF244321}">
                <p14:modId xmlns:p14="http://schemas.microsoft.com/office/powerpoint/2010/main" val="3905651880"/>
              </p:ext>
            </p:extLst>
          </p:nvPr>
        </p:nvGraphicFramePr>
        <p:xfrm>
          <a:off x="751839" y="586739"/>
          <a:ext cx="7640319" cy="5226880"/>
        </p:xfrm>
        <a:graphic>
          <a:graphicData uri="http://schemas.openxmlformats.org/drawingml/2006/table">
            <a:tbl>
              <a:tblPr>
                <a:tableStyleId>{8F44A2F1-9E1F-4B54-A3A2-5F16C0AD49E2}</a:tableStyleId>
              </a:tblPr>
              <a:tblGrid>
                <a:gridCol w="641260"/>
                <a:gridCol w="4693956"/>
                <a:gridCol w="2305103"/>
              </a:tblGrid>
              <a:tr h="653360">
                <a:tc>
                  <a:txBody>
                    <a:bodyPr/>
                    <a:lstStyle/>
                    <a:p>
                      <a:pPr marL="40640" marR="40640" lvl="0" algn="r" defTabSz="914400">
                        <a:spcBef>
                          <a:spcPts val="800"/>
                        </a:spcBef>
                        <a:tabLst>
                          <a:tab pos="914400" algn="l"/>
                        </a:tabLst>
                        <a:defRPr sz="1800">
                          <a:solidFill>
                            <a:srgbClr val="000000"/>
                          </a:solidFill>
                          <a:uFillTx/>
                        </a:defRPr>
                      </a:pPr>
                      <a:r>
                        <a:rPr sz="2600" dirty="0">
                          <a:uFill>
                            <a:solidFill>
                              <a:srgbClr val="999999"/>
                            </a:solidFill>
                          </a:uFill>
                        </a:rPr>
                        <a:t>1.</a:t>
                      </a:r>
                    </a:p>
                  </a:txBody>
                  <a:tcPr marL="50800" marR="50800" marT="50800" marB="50800" anchor="ctr" horzOverflow="overflow">
                    <a:lnL w="12700">
                      <a:noFill/>
                      <a:miter lim="400000"/>
                    </a:lnL>
                    <a:lnR w="12700">
                      <a:noFill/>
                      <a:miter lim="400000"/>
                    </a:lnR>
                    <a:lnT w="12700">
                      <a:noFill/>
                      <a:miter lim="400000"/>
                    </a:lnT>
                    <a:lnB w="12700" cap="flat">
                      <a:noFill/>
                      <a:prstDash val="solid"/>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Tim Paul</a:t>
                      </a:r>
                    </a:p>
                  </a:txBody>
                  <a:tcPr marL="50800" marR="50800" marT="50800" marB="50800" anchor="ctr" horzOverflow="overflow">
                    <a:lnL w="12700">
                      <a:noFill/>
                      <a:miter lim="400000"/>
                    </a:lnL>
                    <a:lnR w="12700">
                      <a:noFill/>
                      <a:miter lim="400000"/>
                    </a:lnR>
                    <a:lnT w="12700">
                      <a:noFill/>
                      <a:miter lim="400000"/>
                    </a:lnT>
                    <a:lnB w="12700" cap="flat">
                      <a:noFill/>
                      <a:prstDash val="solid"/>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383 edits</a:t>
                      </a:r>
                    </a:p>
                  </a:txBody>
                  <a:tcPr marL="50800" marR="50800" marT="50800" marB="50800" anchor="ctr" horzOverflow="overflow">
                    <a:lnL w="12700">
                      <a:noFill/>
                      <a:miter lim="400000"/>
                    </a:lnL>
                    <a:lnR w="12700">
                      <a:noFill/>
                      <a:miter lim="400000"/>
                    </a:lnR>
                    <a:lnT w="12700">
                      <a:noFill/>
                      <a:miter lim="400000"/>
                    </a:lnT>
                    <a:lnB w="12700" cap="flat">
                      <a:noFill/>
                      <a:prstDash val="solid"/>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2.</a:t>
                      </a:r>
                    </a:p>
                  </a:txBody>
                  <a:tcPr marL="50800" marR="50800" marT="50800" marB="50800" anchor="ctr" horzOverflow="overflow">
                    <a:lnL w="12700">
                      <a:noFill/>
                      <a:miter lim="400000"/>
                    </a:lnL>
                    <a:lnR w="12700">
                      <a:noFill/>
                      <a:miter lim="400000"/>
                    </a:lnR>
                    <a:lnT w="12700" cap="flat">
                      <a:noFill/>
                      <a:prstDash val="solid"/>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Caroline Jarrett</a:t>
                      </a:r>
                    </a:p>
                  </a:txBody>
                  <a:tcPr marL="50800" marR="50800" marT="50800" marB="50800" anchor="ctr" horzOverflow="overflow">
                    <a:lnL w="12700">
                      <a:noFill/>
                      <a:miter lim="400000"/>
                    </a:lnL>
                    <a:lnR w="12700">
                      <a:noFill/>
                      <a:miter lim="400000"/>
                    </a:lnR>
                    <a:lnT w="12700" cap="flat">
                      <a:noFill/>
                      <a:prstDash val="solid"/>
                      <a:miter lim="400000"/>
                    </a:lnT>
                    <a:lnB w="12700" cap="flat">
                      <a:noFill/>
                      <a:prstDash val="solid"/>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151 edits</a:t>
                      </a:r>
                    </a:p>
                  </a:txBody>
                  <a:tcPr marL="50800" marR="50800" marT="50800" marB="50800" anchor="ctr" horzOverflow="overflow">
                    <a:lnL w="12700">
                      <a:noFill/>
                      <a:miter lim="400000"/>
                    </a:lnL>
                    <a:lnR w="12700">
                      <a:noFill/>
                      <a:miter lim="400000"/>
                    </a:lnR>
                    <a:lnT w="12700" cap="flat">
                      <a:noFill/>
                      <a:prstDash val="solid"/>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3.</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Ed Horsford</a:t>
                      </a:r>
                    </a:p>
                  </a:txBody>
                  <a:tcPr marL="50800" marR="50800" marT="50800" marB="50800" anchor="ctr" horzOverflow="overflow">
                    <a:lnL w="12700">
                      <a:noFill/>
                      <a:miter lim="400000"/>
                    </a:lnL>
                    <a:lnR w="12700">
                      <a:noFill/>
                      <a:miter lim="400000"/>
                    </a:lnR>
                    <a:lnT w="12700" cap="flat">
                      <a:noFill/>
                      <a:prstDash val="solid"/>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148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4.</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Joe Lanman</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115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5.</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Gemma Leigh</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53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6.</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Sjors Timmer</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41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7.</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Henry Charge</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35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r h="653360">
                <a:tc>
                  <a:txBody>
                    <a:bodyPr/>
                    <a:lstStyle/>
                    <a:p>
                      <a:pPr marL="40640" marR="40640" lvl="0" algn="r" defTabSz="914400">
                        <a:spcBef>
                          <a:spcPts val="800"/>
                        </a:spcBef>
                        <a:tabLst>
                          <a:tab pos="914400" algn="l"/>
                        </a:tabLst>
                        <a:defRPr sz="1800">
                          <a:solidFill>
                            <a:srgbClr val="000000"/>
                          </a:solidFill>
                          <a:uFillTx/>
                        </a:defRPr>
                      </a:pPr>
                      <a:r>
                        <a:rPr sz="2600">
                          <a:uFill>
                            <a:solidFill>
                              <a:srgbClr val="999999"/>
                            </a:solidFill>
                          </a:uFill>
                        </a:rPr>
                        <a:t>8.</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l" defTabSz="914400">
                        <a:spcBef>
                          <a:spcPts val="800"/>
                        </a:spcBef>
                        <a:tabLst>
                          <a:tab pos="914400" algn="l"/>
                        </a:tabLst>
                        <a:defRPr sz="1800">
                          <a:solidFill>
                            <a:srgbClr val="000000"/>
                          </a:solidFill>
                          <a:uFillTx/>
                        </a:defRPr>
                      </a:pPr>
                      <a:r>
                        <a:rPr sz="2600">
                          <a:uFill>
                            <a:solidFill>
                              <a:srgbClr val="999999"/>
                            </a:solidFill>
                          </a:uFill>
                        </a:rPr>
                        <a:t>Tom Byers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c>
                  <a:txBody>
                    <a:bodyPr/>
                    <a:lstStyle/>
                    <a:p>
                      <a:pPr marL="40640" marR="40640" lvl="0" algn="r" defTabSz="914400">
                        <a:spcBef>
                          <a:spcPts val="800"/>
                        </a:spcBef>
                        <a:tabLst>
                          <a:tab pos="914400" algn="l"/>
                        </a:tabLst>
                        <a:defRPr sz="1800">
                          <a:solidFill>
                            <a:srgbClr val="000000"/>
                          </a:solidFill>
                          <a:uFillTx/>
                        </a:defRPr>
                      </a:pPr>
                      <a:r>
                        <a:rPr sz="2600" dirty="0">
                          <a:uFill>
                            <a:solidFill>
                              <a:srgbClr val="999999"/>
                            </a:solidFill>
                          </a:uFill>
                        </a:rPr>
                        <a:t>25 edits</a:t>
                      </a:r>
                    </a:p>
                  </a:txBody>
                  <a:tcPr marL="50800" marR="50800" marT="50800" marB="50800" anchor="ctr" horzOverflow="overflow">
                    <a:lnL w="12700">
                      <a:noFill/>
                      <a:miter lim="400000"/>
                    </a:lnL>
                    <a:lnR w="12700">
                      <a:noFill/>
                      <a:miter lim="400000"/>
                    </a:lnR>
                    <a:lnT w="12700">
                      <a:noFill/>
                      <a:miter lim="400000"/>
                    </a:lnT>
                    <a:lnB w="12700">
                      <a:noFill/>
                      <a:miter lim="400000"/>
                    </a:lnB>
                    <a:lnTlToBr w="12700" cmpd="sng">
                      <a:noFill/>
                      <a:prstDash val="solid"/>
                    </a:lnTlToBr>
                    <a:lnBlToTr w="12700" cmpd="sng">
                      <a:noFill/>
                      <a:prstDash val="solid"/>
                    </a:lnBlToTr>
                  </a:tcPr>
                </a:tc>
              </a:tr>
            </a:tbl>
          </a:graphicData>
        </a:graphic>
      </p:graphicFrame>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12" name="Shape 312"/>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2" name="TextBox 1"/>
          <p:cNvSpPr txBox="1"/>
          <p:nvPr/>
        </p:nvSpPr>
        <p:spPr>
          <a:xfrm>
            <a:off x="827584" y="2710855"/>
            <a:ext cx="6830716" cy="7181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0640" marR="40640" indent="0" algn="ctr" defTabSz="914400" rtl="0" fontAlgn="auto" latinLnBrk="1" hangingPunct="0">
              <a:lnSpc>
                <a:spcPct val="100000"/>
              </a:lnSpc>
              <a:spcBef>
                <a:spcPts val="0"/>
              </a:spcBef>
              <a:spcAft>
                <a:spcPts val="0"/>
              </a:spcAft>
              <a:buClrTx/>
              <a:buSzTx/>
              <a:buFontTx/>
              <a:buNone/>
              <a:tabLst/>
            </a:pPr>
            <a:r>
              <a:rPr kumimoji="0" lang="en-GB" sz="4000" b="0" i="0" u="none" strike="noStrike" cap="none" spc="0" normalizeH="0" baseline="0" dirty="0" smtClean="0">
                <a:ln>
                  <a:noFill/>
                </a:ln>
                <a:solidFill>
                  <a:srgbClr val="000000"/>
                </a:solidFill>
                <a:effectLst/>
                <a:uFill>
                  <a:solidFill>
                    <a:srgbClr val="000000"/>
                  </a:solidFill>
                </a:uFill>
                <a:latin typeface="+mn-lt"/>
                <a:ea typeface="+mn-ea"/>
                <a:cs typeface="+mn-cs"/>
                <a:sym typeface="Gill Sans"/>
              </a:rPr>
              <a:t>designpatterns.hackpad.com</a:t>
            </a:r>
            <a:endParaRPr kumimoji="0" lang="en-GB" sz="4000" b="0" i="0" u="none" strike="noStrike" cap="none" spc="0" normalizeH="0" baseline="0" dirty="0">
              <a:ln>
                <a:noFill/>
              </a:ln>
              <a:solidFill>
                <a:srgbClr val="000000"/>
              </a:solidFill>
              <a:effectLst/>
              <a:uFill>
                <a:solidFill>
                  <a:srgbClr val="000000"/>
                </a:solidFill>
              </a:uFill>
              <a:latin typeface="+mn-lt"/>
              <a:ea typeface="+mn-ea"/>
              <a:cs typeface="+mn-cs"/>
              <a:sym typeface="Gill Sans"/>
            </a:endParaRPr>
          </a:p>
        </p:txBody>
      </p:sp>
    </p:spTree>
    <p:extLst>
      <p:ext uri="{BB962C8B-B14F-4D97-AF65-F5344CB8AC3E}">
        <p14:creationId xmlns:p14="http://schemas.microsoft.com/office/powerpoint/2010/main" val="672451846"/>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p:nvPr/>
        </p:nvSpPr>
        <p:spPr>
          <a:xfrm>
            <a:off x="0" y="-1"/>
            <a:ext cx="9144000" cy="6858001"/>
          </a:xfrm>
          <a:prstGeom prst="rect">
            <a:avLst/>
          </a:prstGeom>
          <a:solidFill>
            <a:srgbClr val="008BCC"/>
          </a:solidFill>
          <a:ln w="25400">
            <a:miter lim="400000"/>
          </a:ln>
        </p:spPr>
        <p:txBody>
          <a:bodyPr lIns="0" tIns="0" rIns="0" bIns="0" anchor="ctr"/>
          <a:lstStyle/>
          <a:p>
            <a:pPr lvl="0">
              <a:defRPr i="1"/>
            </a:pPr>
            <a:endParaRPr/>
          </a:p>
        </p:txBody>
      </p:sp>
      <p:sp>
        <p:nvSpPr>
          <p:cNvPr id="354" name="Shape 354"/>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356" name="Shape 356"/>
          <p:cNvSpPr>
            <a:spLocks noGrp="1"/>
          </p:cNvSpPr>
          <p:nvPr>
            <p:ph type="title"/>
          </p:nvPr>
        </p:nvSpPr>
        <p:spPr>
          <a:xfrm>
            <a:off x="584200" y="812800"/>
            <a:ext cx="7772400" cy="4635500"/>
          </a:xfrm>
          <a:prstGeom prst="rect">
            <a:avLst/>
          </a:prstGeom>
        </p:spPr>
        <p:txBody>
          <a:bodyPr/>
          <a:lstStyle>
            <a:lvl1pPr>
              <a:defRPr sz="7200">
                <a:solidFill>
                  <a:srgbClr val="FFFFFF"/>
                </a:solidFill>
              </a:defRPr>
            </a:lvl1pPr>
          </a:lstStyle>
          <a:p>
            <a:pPr lvl="0">
              <a:defRPr sz="1800">
                <a:solidFill>
                  <a:srgbClr val="000000"/>
                </a:solidFill>
                <a:uFillTx/>
              </a:defRPr>
            </a:pPr>
            <a:r>
              <a:rPr sz="7200">
                <a:solidFill>
                  <a:srgbClr val="FFFFFF"/>
                </a:solidFill>
                <a:uFill>
                  <a:solidFill/>
                </a:uFill>
              </a:rPr>
              <a:t>Did it work?</a:t>
            </a: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58</a:t>
            </a:fld>
            <a:endParaRPr sz="1100">
              <a:solidFill>
                <a:srgbClr val="999999"/>
              </a:solidFill>
              <a:uFill>
                <a:solidFill>
                  <a:srgbClr val="999999"/>
                </a:solidFill>
              </a:uFill>
            </a:endParaRPr>
          </a:p>
        </p:txBody>
      </p:sp>
      <p:sp>
        <p:nvSpPr>
          <p:cNvPr id="364" name="Shape 364"/>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65" name="Shape 365"/>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9"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3" name="Picture 2" descr="Screenshot showing a big variety of different types of progress indicator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400800"/>
          </a:xfrm>
          <a:prstGeom prst="rect">
            <a:avLst/>
          </a:prstGeom>
        </p:spPr>
      </p:pic>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59</a:t>
            </a:fld>
            <a:endParaRPr sz="1100">
              <a:solidFill>
                <a:srgbClr val="999999"/>
              </a:solidFill>
              <a:uFill>
                <a:solidFill>
                  <a:srgbClr val="999999"/>
                </a:solidFill>
              </a:uFill>
            </a:endParaRPr>
          </a:p>
        </p:txBody>
      </p:sp>
      <p:sp>
        <p:nvSpPr>
          <p:cNvPr id="370" name="Shape 370"/>
          <p:cNvSpPr>
            <a:spLocks noGrp="1"/>
          </p:cNvSpPr>
          <p:nvPr>
            <p:ph type="title"/>
          </p:nvPr>
        </p:nvSpPr>
        <p:spPr>
          <a:prstGeom prst="rect">
            <a:avLst/>
          </a:prstGeom>
        </p:spPr>
        <p:txBody>
          <a:bodyPr/>
          <a:lstStyle/>
          <a:p>
            <a:pPr lvl="0">
              <a:defRPr sz="1800">
                <a:uFillTx/>
              </a:defRPr>
            </a:pPr>
            <a:r>
              <a:rPr sz="4200">
                <a:solidFill>
                  <a:srgbClr val="0365C0"/>
                </a:solidFill>
                <a:uFill>
                  <a:solidFill/>
                </a:uFill>
              </a:rPr>
              <a:t>ASK</a:t>
            </a:r>
          </a:p>
          <a:p>
            <a:pPr lvl="0">
              <a:defRPr sz="1800">
                <a:uFillTx/>
              </a:defRPr>
            </a:pPr>
            <a:r>
              <a:rPr sz="4200">
                <a:uFill>
                  <a:solidFill/>
                </a:uFill>
              </a:rPr>
              <a:t>let's vote on the questions we most want to look at today</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1" name="Shape 31"/>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33" name="Shape 33"/>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Government Digital Service</a:t>
            </a: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60</a:t>
            </a:fld>
            <a:endParaRPr sz="1100">
              <a:solidFill>
                <a:srgbClr val="999999"/>
              </a:solidFill>
              <a:uFill>
                <a:solidFill>
                  <a:srgbClr val="999999"/>
                </a:solidFill>
              </a:uFill>
            </a:endParaRPr>
          </a:p>
        </p:txBody>
      </p:sp>
      <p:sp>
        <p:nvSpPr>
          <p:cNvPr id="373" name="Shape 373"/>
          <p:cNvSpPr>
            <a:spLocks noGrp="1"/>
          </p:cNvSpPr>
          <p:nvPr>
            <p:ph type="title"/>
          </p:nvPr>
        </p:nvSpPr>
        <p:spPr>
          <a:xfrm>
            <a:off x="660400" y="2082800"/>
            <a:ext cx="7772400" cy="2041525"/>
          </a:xfrm>
          <a:prstGeom prst="rect">
            <a:avLst/>
          </a:prstGeom>
        </p:spPr>
        <p:txBody>
          <a:bodyPr/>
          <a:lstStyle/>
          <a:p>
            <a:pPr lvl="0">
              <a:defRPr sz="1800">
                <a:uFillTx/>
              </a:defRPr>
            </a:pPr>
            <a:r>
              <a:rPr sz="4200">
                <a:uFill>
                  <a:solidFill/>
                </a:uFill>
              </a:rPr>
              <a:t>Make groups to work on a question you want to answer</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61</a:t>
            </a:fld>
            <a:endParaRPr sz="1100">
              <a:solidFill>
                <a:srgbClr val="999999"/>
              </a:solidFill>
              <a:uFill>
                <a:solidFill>
                  <a:srgbClr val="999999"/>
                </a:solidFill>
              </a:uFill>
            </a:endParaRPr>
          </a:p>
        </p:txBody>
      </p:sp>
      <p:sp>
        <p:nvSpPr>
          <p:cNvPr id="376" name="Shape 376"/>
          <p:cNvSpPr>
            <a:spLocks noGrp="1"/>
          </p:cNvSpPr>
          <p:nvPr>
            <p:ph type="title"/>
          </p:nvPr>
        </p:nvSpPr>
        <p:spPr>
          <a:prstGeom prst="rect">
            <a:avLst/>
          </a:prstGeom>
        </p:spPr>
        <p:txBody>
          <a:bodyPr/>
          <a:lstStyle/>
          <a:p>
            <a:pPr lvl="0">
              <a:defRPr sz="1800">
                <a:uFillTx/>
              </a:defRPr>
            </a:pPr>
            <a:r>
              <a:rPr sz="4200">
                <a:uFill>
                  <a:solidFill/>
                </a:uFill>
              </a:rPr>
              <a:t>Search for: </a:t>
            </a:r>
          </a:p>
          <a:p>
            <a:pPr lvl="0">
              <a:defRPr sz="1800">
                <a:uFillTx/>
              </a:defRPr>
            </a:pPr>
            <a:r>
              <a:rPr sz="4200">
                <a:uFill>
                  <a:solidFill/>
                </a:uFill>
              </a:rPr>
              <a:t>Service Manual Design Patterns</a:t>
            </a: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299" name="Shape 29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2" name="Picture 1" descr="Screenshot of the 'Design Patterns' page form the Service Design Manu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400800"/>
          </a:xfrm>
          <a:prstGeom prst="rect">
            <a:avLst/>
          </a:prstGeom>
        </p:spPr>
      </p:pic>
    </p:spTree>
    <p:extLst>
      <p:ext uri="{BB962C8B-B14F-4D97-AF65-F5344CB8AC3E}">
        <p14:creationId xmlns:p14="http://schemas.microsoft.com/office/powerpoint/2010/main" val="386284669"/>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p:cNvSpPr>
          <p:nvPr>
            <p:ph type="title"/>
          </p:nvPr>
        </p:nvSpPr>
        <p:spPr>
          <a:xfrm>
            <a:off x="584200" y="279400"/>
            <a:ext cx="7772400" cy="6032500"/>
          </a:xfrm>
          <a:prstGeom prst="rect">
            <a:avLst/>
          </a:prstGeom>
        </p:spPr>
        <p:txBody>
          <a:bodyPr/>
          <a:lstStyle/>
          <a:p>
            <a:pPr lvl="0">
              <a:defRPr sz="1800">
                <a:uFillTx/>
              </a:defRPr>
            </a:pPr>
            <a:r>
              <a:rPr sz="4200" dirty="0">
                <a:uFill>
                  <a:solidFill/>
                </a:uFill>
              </a:rPr>
              <a:t>Is your question answered?</a:t>
            </a:r>
          </a:p>
          <a:p>
            <a:pPr lvl="0">
              <a:defRPr sz="1800">
                <a:uFillTx/>
              </a:defRPr>
            </a:pPr>
            <a:r>
              <a:rPr lang="en-GB" dirty="0" smtClean="0"/>
              <a:t>	</a:t>
            </a:r>
            <a:r>
              <a:rPr lang="en-GB" sz="2400" dirty="0" smtClean="0"/>
              <a:t>If it is, </a:t>
            </a:r>
            <a:r>
              <a:rPr lang="en-GB" sz="2400" dirty="0"/>
              <a:t>join another team or try another </a:t>
            </a:r>
            <a:r>
              <a:rPr lang="en-GB" sz="2400" dirty="0" smtClean="0"/>
              <a:t>question!</a:t>
            </a:r>
            <a:br>
              <a:rPr lang="en-GB" sz="2400" dirty="0" smtClean="0"/>
            </a:br>
            <a:r>
              <a:rPr lang="en-GB" sz="2400" dirty="0" smtClean="0"/>
              <a:t>	</a:t>
            </a:r>
            <a:r>
              <a:rPr sz="2400" dirty="0" smtClean="0">
                <a:uFillTx/>
              </a:rPr>
              <a:t>If </a:t>
            </a:r>
            <a:r>
              <a:rPr sz="2400" dirty="0">
                <a:uFillTx/>
              </a:rPr>
              <a:t>not, try the </a:t>
            </a:r>
            <a:r>
              <a:rPr sz="2400" dirty="0" err="1" smtClean="0">
                <a:uFillTx/>
              </a:rPr>
              <a:t>hackpad</a:t>
            </a:r>
            <a:endParaRPr sz="1800" dirty="0">
              <a:uFillTx/>
            </a:endParaRPr>
          </a:p>
          <a:p>
            <a:pPr>
              <a:defRPr sz="1800">
                <a:uFillTx/>
              </a:defRPr>
            </a:pPr>
            <a:r>
              <a:rPr lang="en-GB" sz="4200" dirty="0" smtClean="0">
                <a:uFill>
                  <a:solidFill/>
                </a:uFill>
              </a:rPr>
              <a:t/>
            </a:r>
            <a:br>
              <a:rPr lang="en-GB" sz="4200" dirty="0" smtClean="0">
                <a:uFill>
                  <a:solidFill/>
                </a:uFill>
              </a:rPr>
            </a:br>
            <a:r>
              <a:rPr sz="4200" dirty="0" smtClean="0">
                <a:uFill>
                  <a:solidFill/>
                </a:uFill>
              </a:rPr>
              <a:t>Is </a:t>
            </a:r>
            <a:r>
              <a:rPr sz="4200" dirty="0">
                <a:uFill>
                  <a:solidFill/>
                </a:uFill>
              </a:rPr>
              <a:t>your question answered on the </a:t>
            </a:r>
            <a:r>
              <a:rPr sz="4200" dirty="0" err="1">
                <a:uFill>
                  <a:solidFill/>
                </a:uFill>
              </a:rPr>
              <a:t>hackpad</a:t>
            </a:r>
            <a:r>
              <a:rPr sz="4200" dirty="0" smtClean="0">
                <a:uFill>
                  <a:solidFill/>
                </a:uFill>
              </a:rPr>
              <a:t>?</a:t>
            </a:r>
            <a:r>
              <a:rPr lang="en-GB" sz="4200" dirty="0" smtClean="0">
                <a:uFill>
                  <a:solidFill/>
                </a:uFill>
              </a:rPr>
              <a:t/>
            </a:r>
            <a:br>
              <a:rPr lang="en-GB" sz="4200" dirty="0" smtClean="0">
                <a:uFill>
                  <a:solidFill/>
                </a:uFill>
              </a:rPr>
            </a:br>
            <a:r>
              <a:rPr lang="en-GB" sz="4200" dirty="0" smtClean="0">
                <a:uFill>
                  <a:solidFill/>
                </a:uFill>
              </a:rPr>
              <a:t>	</a:t>
            </a:r>
            <a:r>
              <a:rPr lang="en-GB" sz="2400" dirty="0" smtClean="0">
                <a:uFillTx/>
              </a:rPr>
              <a:t>If </a:t>
            </a:r>
            <a:r>
              <a:rPr lang="en-GB" sz="2400" dirty="0">
                <a:uFillTx/>
              </a:rPr>
              <a:t>it is, join another team or try another question!</a:t>
            </a:r>
            <a:endParaRPr sz="2400" dirty="0">
              <a:uFillTx/>
            </a:endParaRPr>
          </a:p>
          <a:p>
            <a:pPr>
              <a:defRPr sz="1800">
                <a:uFillTx/>
              </a:defRPr>
            </a:pPr>
            <a:r>
              <a:rPr lang="en-GB" sz="2400" dirty="0" smtClean="0">
                <a:uFillTx/>
              </a:rPr>
              <a:t>	</a:t>
            </a:r>
            <a:r>
              <a:rPr sz="2400" dirty="0" smtClean="0">
                <a:uFillTx/>
              </a:rPr>
              <a:t>If </a:t>
            </a:r>
            <a:r>
              <a:rPr sz="2400" dirty="0">
                <a:uFillTx/>
              </a:rPr>
              <a:t>not, try editing it.</a:t>
            </a:r>
          </a:p>
        </p:txBody>
      </p:sp>
      <p:sp>
        <p:nvSpPr>
          <p:cNvPr id="383" name="Shape 38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63</a:t>
            </a:fld>
            <a:endParaRPr sz="1100">
              <a:solidFill>
                <a:srgbClr val="999999"/>
              </a:solidFill>
              <a:uFill>
                <a:solidFill>
                  <a:srgbClr val="999999"/>
                </a:solidFill>
              </a:uFill>
            </a:endParaRP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a:spLocks noGrp="1"/>
          </p:cNvSpPr>
          <p:nvPr>
            <p:ph type="title"/>
          </p:nvPr>
        </p:nvSpPr>
        <p:spPr>
          <a:prstGeom prst="rect">
            <a:avLst/>
          </a:prstGeom>
        </p:spPr>
        <p:txBody>
          <a:bodyPr/>
          <a:lstStyle>
            <a:lvl1pPr>
              <a:defRPr>
                <a:solidFill>
                  <a:srgbClr val="0365C0"/>
                </a:solidFill>
              </a:defRPr>
            </a:lvl1pPr>
          </a:lstStyle>
          <a:p>
            <a:pPr lvl="0">
              <a:defRPr sz="1800">
                <a:solidFill>
                  <a:srgbClr val="000000"/>
                </a:solidFill>
                <a:uFillTx/>
              </a:defRPr>
            </a:pPr>
            <a:r>
              <a:rPr sz="4200">
                <a:solidFill>
                  <a:srgbClr val="0365C0"/>
                </a:solidFill>
                <a:uFill>
                  <a:solidFill/>
                </a:uFill>
              </a:rPr>
              <a:t>General discussion and feedback</a:t>
            </a:r>
          </a:p>
        </p:txBody>
      </p:sp>
      <p:sp>
        <p:nvSpPr>
          <p:cNvPr id="386" name="Shape 38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64</a:t>
            </a:fld>
            <a:endParaRPr sz="1100">
              <a:solidFill>
                <a:srgbClr val="999999"/>
              </a:solidFill>
              <a:uFill>
                <a:solidFill>
                  <a:srgbClr val="999999"/>
                </a:solidFill>
              </a:uFill>
            </a:endParaRP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p:nvPr/>
        </p:nvSpPr>
        <p:spPr>
          <a:xfrm>
            <a:off x="0" y="-1"/>
            <a:ext cx="9144000" cy="6858001"/>
          </a:xfrm>
          <a:prstGeom prst="rect">
            <a:avLst/>
          </a:prstGeom>
          <a:solidFill>
            <a:srgbClr val="008BCC"/>
          </a:solidFill>
          <a:ln w="25400">
            <a:miter lim="400000"/>
          </a:ln>
        </p:spPr>
        <p:txBody>
          <a:bodyPr lIns="0" tIns="0" rIns="0" bIns="0" anchor="ctr"/>
          <a:lstStyle/>
          <a:p>
            <a:pPr lvl="0">
              <a:defRPr i="1"/>
            </a:pPr>
            <a:endParaRPr/>
          </a:p>
        </p:txBody>
      </p:sp>
      <p:sp>
        <p:nvSpPr>
          <p:cNvPr id="389" name="Shape 38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391" name="Shape 391"/>
          <p:cNvSpPr>
            <a:spLocks noGrp="1"/>
          </p:cNvSpPr>
          <p:nvPr>
            <p:ph type="title"/>
          </p:nvPr>
        </p:nvSpPr>
        <p:spPr>
          <a:xfrm>
            <a:off x="584200" y="812800"/>
            <a:ext cx="7772400" cy="4635500"/>
          </a:xfrm>
          <a:prstGeom prst="rect">
            <a:avLst/>
          </a:prstGeom>
        </p:spPr>
        <p:txBody>
          <a:bodyPr/>
          <a:lstStyle>
            <a:lvl1pPr>
              <a:defRPr sz="7200">
                <a:solidFill>
                  <a:srgbClr val="FFFFFF"/>
                </a:solidFill>
              </a:defRPr>
            </a:lvl1pPr>
          </a:lstStyle>
          <a:p>
            <a:pPr lvl="0">
              <a:defRPr sz="1800">
                <a:solidFill>
                  <a:srgbClr val="000000"/>
                </a:solidFill>
                <a:uFillTx/>
              </a:defRPr>
            </a:pPr>
            <a:r>
              <a:rPr sz="7200">
                <a:solidFill>
                  <a:srgbClr val="FFFFFF"/>
                </a:solidFill>
                <a:uFill>
                  <a:solidFill/>
                </a:uFill>
              </a:rPr>
              <a:t>Lessons learned</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Shape 393"/>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94" name="Shape 394"/>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396" name="Shape 396"/>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What design patterns can’t do</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01" name="Shape 401"/>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03" name="Shape 403"/>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Design patterns can’t be imposed on people</a:t>
            </a: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08" name="Shape 408"/>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10" name="Shape 410"/>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Design patterns can’t replace designers</a:t>
            </a: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15" name="Shape 415"/>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17" name="Shape 417"/>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Design patterns can’t negotiate with the business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39" name="Shape 39"/>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pic>
        <p:nvPicPr>
          <p:cNvPr id="3" name="Picture 2" descr="Screenshot of http://www.gov.uk"/>
          <p:cNvPicPr>
            <a:picLocks noChangeAspect="1"/>
          </p:cNvPicPr>
          <p:nvPr/>
        </p:nvPicPr>
        <p:blipFill rotWithShape="1">
          <a:blip r:embed="rId3">
            <a:extLst>
              <a:ext uri="{28A0092B-C50C-407E-A947-70E740481C1C}">
                <a14:useLocalDpi xmlns:a14="http://schemas.microsoft.com/office/drawing/2010/main" val="0"/>
              </a:ext>
            </a:extLst>
          </a:blip>
          <a:srcRect r="2643"/>
          <a:stretch/>
        </p:blipFill>
        <p:spPr>
          <a:xfrm>
            <a:off x="0" y="0"/>
            <a:ext cx="9144000" cy="627380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70</a:t>
            </a:fld>
            <a:endParaRPr sz="1100">
              <a:solidFill>
                <a:srgbClr val="999999"/>
              </a:solidFill>
              <a:uFill>
                <a:solidFill>
                  <a:srgbClr val="999999"/>
                </a:solidFill>
              </a:uFill>
            </a:endParaRPr>
          </a:p>
        </p:txBody>
      </p:sp>
      <p:sp>
        <p:nvSpPr>
          <p:cNvPr id="423" name="Shape 423"/>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24" name="Shape 424"/>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7"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21" name="Shape 421"/>
          <p:cNvSpPr>
            <a:spLocks noGrp="1"/>
          </p:cNvSpPr>
          <p:nvPr>
            <p:ph type="title"/>
          </p:nvPr>
        </p:nvSpPr>
        <p:spPr>
          <a:xfrm>
            <a:off x="584200" y="508000"/>
            <a:ext cx="7772400" cy="4699000"/>
          </a:xfrm>
          <a:prstGeom prst="rect">
            <a:avLst/>
          </a:prstGeom>
        </p:spPr>
        <p:txBody>
          <a:bodyPr/>
          <a:lstStyle>
            <a:lvl1pPr>
              <a:defRPr sz="7200"/>
            </a:lvl1pPr>
          </a:lstStyle>
          <a:p>
            <a:pPr lvl="0">
              <a:defRPr sz="1800">
                <a:uFillTx/>
              </a:defRPr>
            </a:pPr>
            <a:r>
              <a:rPr sz="7200">
                <a:uFill>
                  <a:solidFill/>
                </a:uFill>
              </a:rPr>
              <a:t>What design patterns can do</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71</a:t>
            </a:fld>
            <a:endParaRPr sz="1100">
              <a:solidFill>
                <a:srgbClr val="999999"/>
              </a:solidFill>
              <a:uFill>
                <a:solidFill>
                  <a:srgbClr val="999999"/>
                </a:solidFill>
              </a:uFill>
            </a:endParaRPr>
          </a:p>
        </p:txBody>
      </p:sp>
      <p:sp>
        <p:nvSpPr>
          <p:cNvPr id="429" name="Shape 429"/>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30" name="Shape 430"/>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7"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27" name="Shape 427"/>
          <p:cNvSpPr>
            <a:spLocks noGrp="1"/>
          </p:cNvSpPr>
          <p:nvPr>
            <p:ph type="title"/>
          </p:nvPr>
        </p:nvSpPr>
        <p:spPr>
          <a:prstGeom prst="rect">
            <a:avLst/>
          </a:prstGeom>
        </p:spPr>
        <p:txBody>
          <a:bodyPr/>
          <a:lstStyle/>
          <a:p>
            <a:pPr lvl="0">
              <a:defRPr sz="1800">
                <a:uFillTx/>
              </a:defRPr>
            </a:pPr>
            <a:r>
              <a:rPr sz="4200">
                <a:uFill>
                  <a:solidFill/>
                </a:uFill>
              </a:rPr>
              <a:t>Design patterns save time because you don't have to keep answering the same question</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Shape 43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72</a:t>
            </a:fld>
            <a:endParaRPr sz="1100">
              <a:solidFill>
                <a:srgbClr val="999999"/>
              </a:solidFill>
              <a:uFill>
                <a:solidFill>
                  <a:srgbClr val="999999"/>
                </a:solidFill>
              </a:uFill>
            </a:endParaRPr>
          </a:p>
        </p:txBody>
      </p:sp>
      <p:sp>
        <p:nvSpPr>
          <p:cNvPr id="435" name="Shape 435"/>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36" name="Shape 436"/>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437" name="Shape 437"/>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@timpaul</a:t>
            </a:r>
          </a:p>
        </p:txBody>
      </p:sp>
      <p:sp>
        <p:nvSpPr>
          <p:cNvPr id="433" name="Shape 433"/>
          <p:cNvSpPr>
            <a:spLocks noGrp="1"/>
          </p:cNvSpPr>
          <p:nvPr>
            <p:ph type="title"/>
          </p:nvPr>
        </p:nvSpPr>
        <p:spPr>
          <a:prstGeom prst="rect">
            <a:avLst/>
          </a:prstGeom>
        </p:spPr>
        <p:txBody>
          <a:bodyPr/>
          <a:lstStyle/>
          <a:p>
            <a:pPr lvl="0">
              <a:defRPr sz="1800">
                <a:uFillTx/>
              </a:defRPr>
            </a:pPr>
            <a:r>
              <a:rPr sz="4200">
                <a:uFill>
                  <a:solidFill/>
                </a:uFill>
              </a:rPr>
              <a:t>Design patterns can help to provide consistency for users</a:t>
            </a: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73</a:t>
            </a:fld>
            <a:endParaRPr sz="1100">
              <a:solidFill>
                <a:srgbClr val="999999"/>
              </a:solidFill>
              <a:uFill>
                <a:solidFill>
                  <a:srgbClr val="999999"/>
                </a:solidFill>
              </a:uFill>
            </a:endParaRPr>
          </a:p>
        </p:txBody>
      </p:sp>
      <p:sp>
        <p:nvSpPr>
          <p:cNvPr id="441" name="Shape 441"/>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42" name="Shape 442"/>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7"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39" name="Shape 439"/>
          <p:cNvSpPr>
            <a:spLocks noGrp="1"/>
          </p:cNvSpPr>
          <p:nvPr>
            <p:ph type="title"/>
          </p:nvPr>
        </p:nvSpPr>
        <p:spPr>
          <a:prstGeom prst="rect">
            <a:avLst/>
          </a:prstGeom>
        </p:spPr>
        <p:txBody>
          <a:bodyPr/>
          <a:lstStyle/>
          <a:p>
            <a:pPr lvl="0">
              <a:defRPr sz="1800">
                <a:uFillTx/>
              </a:defRPr>
            </a:pPr>
            <a:r>
              <a:rPr sz="4200" dirty="0">
                <a:uFill>
                  <a:solidFill/>
                </a:uFill>
              </a:rPr>
              <a:t>Design patterns help </a:t>
            </a:r>
            <a:r>
              <a:rPr lang="en-GB" sz="4200" dirty="0" smtClean="0">
                <a:uFill>
                  <a:solidFill/>
                </a:uFill>
              </a:rPr>
              <a:t/>
            </a:r>
            <a:br>
              <a:rPr lang="en-GB" sz="4200" dirty="0" smtClean="0">
                <a:uFill>
                  <a:solidFill/>
                </a:uFill>
              </a:rPr>
            </a:br>
            <a:r>
              <a:rPr sz="4200" dirty="0" smtClean="0">
                <a:uFill>
                  <a:solidFill/>
                </a:uFill>
              </a:rPr>
              <a:t>to provide </a:t>
            </a:r>
            <a:r>
              <a:rPr sz="4200" dirty="0">
                <a:uFill>
                  <a:solidFill/>
                </a:uFill>
              </a:rPr>
              <a:t>known answers </a:t>
            </a:r>
            <a:r>
              <a:rPr lang="en-GB" sz="4200" dirty="0" smtClean="0">
                <a:uFill>
                  <a:solidFill/>
                </a:uFill>
              </a:rPr>
              <a:t/>
            </a:r>
            <a:br>
              <a:rPr lang="en-GB" sz="4200" dirty="0" smtClean="0">
                <a:uFill>
                  <a:solidFill/>
                </a:uFill>
              </a:rPr>
            </a:br>
            <a:r>
              <a:rPr sz="4200" dirty="0" smtClean="0">
                <a:uFill>
                  <a:solidFill/>
                </a:uFill>
              </a:rPr>
              <a:t>to </a:t>
            </a:r>
            <a:r>
              <a:rPr sz="4200" dirty="0">
                <a:uFill>
                  <a:solidFill/>
                </a:uFill>
              </a:rPr>
              <a:t>common problems</a:t>
            </a: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74</a:t>
            </a:fld>
            <a:endParaRPr sz="1100">
              <a:solidFill>
                <a:srgbClr val="999999"/>
              </a:solidFill>
              <a:uFill>
                <a:solidFill>
                  <a:srgbClr val="999999"/>
                </a:solidFill>
              </a:uFill>
            </a:endParaRPr>
          </a:p>
        </p:txBody>
      </p:sp>
      <p:sp>
        <p:nvSpPr>
          <p:cNvPr id="447" name="Shape 447"/>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48" name="Shape 448"/>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7"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45" name="Shape 445"/>
          <p:cNvSpPr>
            <a:spLocks noGrp="1"/>
          </p:cNvSpPr>
          <p:nvPr>
            <p:ph type="title"/>
          </p:nvPr>
        </p:nvSpPr>
        <p:spPr>
          <a:prstGeom prst="rect">
            <a:avLst/>
          </a:prstGeom>
        </p:spPr>
        <p:txBody>
          <a:bodyPr/>
          <a:lstStyle/>
          <a:p>
            <a:pPr lvl="0">
              <a:defRPr sz="1800">
                <a:uFillTx/>
              </a:defRPr>
            </a:pPr>
            <a:r>
              <a:rPr sz="4200">
                <a:uFill>
                  <a:solidFill/>
                </a:uFill>
              </a:rPr>
              <a:t>Design patterns help to provide </a:t>
            </a:r>
            <a:br>
              <a:rPr sz="4200">
                <a:uFill>
                  <a:solidFill/>
                </a:uFill>
              </a:rPr>
            </a:br>
            <a:r>
              <a:rPr sz="4200">
                <a:uFill>
                  <a:solidFill/>
                </a:uFill>
              </a:rPr>
              <a:t>a focus for the community</a:t>
            </a: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75</a:t>
            </a:fld>
            <a:endParaRPr sz="1100">
              <a:solidFill>
                <a:srgbClr val="999999"/>
              </a:solidFill>
              <a:uFill>
                <a:solidFill>
                  <a:srgbClr val="999999"/>
                </a:solidFill>
              </a:uFill>
            </a:endParaRPr>
          </a:p>
        </p:txBody>
      </p:sp>
      <p:sp>
        <p:nvSpPr>
          <p:cNvPr id="451" name="Shape 451"/>
          <p:cNvSpPr>
            <a:spLocks noGrp="1"/>
          </p:cNvSpPr>
          <p:nvPr>
            <p:ph type="title"/>
          </p:nvPr>
        </p:nvSpPr>
        <p:spPr>
          <a:prstGeom prst="rect">
            <a:avLst/>
          </a:prstGeom>
        </p:spPr>
        <p:txBody>
          <a:bodyPr/>
          <a:lstStyle/>
          <a:p>
            <a:pPr lvl="0">
              <a:defRPr sz="1800">
                <a:uFillTx/>
              </a:defRPr>
            </a:pPr>
            <a:r>
              <a:rPr sz="4200">
                <a:uFill>
                  <a:solidFill/>
                </a:uFill>
              </a:rPr>
              <a:t>What would we do differently if we started again?</a:t>
            </a: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76</a:t>
            </a:fld>
            <a:endParaRPr sz="1100">
              <a:solidFill>
                <a:srgbClr val="999999"/>
              </a:solidFill>
              <a:uFill>
                <a:solidFill>
                  <a:srgbClr val="999999"/>
                </a:solidFill>
              </a:uFill>
            </a:endParaRPr>
          </a:p>
        </p:txBody>
      </p:sp>
      <p:sp>
        <p:nvSpPr>
          <p:cNvPr id="459" name="Shape 459"/>
          <p:cNvSpPr>
            <a:spLocks noGrp="1"/>
          </p:cNvSpPr>
          <p:nvPr>
            <p:ph type="title"/>
          </p:nvPr>
        </p:nvSpPr>
        <p:spPr>
          <a:prstGeom prst="rect">
            <a:avLst/>
          </a:prstGeom>
        </p:spPr>
        <p:txBody>
          <a:bodyPr/>
          <a:lstStyle/>
          <a:p>
            <a:pPr lvl="0">
              <a:defRPr sz="1800">
                <a:uFillTx/>
              </a:defRPr>
            </a:pPr>
            <a:r>
              <a:rPr sz="4200">
                <a:uFill>
                  <a:solidFill/>
                </a:uFill>
              </a:rPr>
              <a:t>If you're starting your own design patterns...</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hape 46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77</a:t>
            </a:fld>
            <a:endParaRPr sz="1100">
              <a:solidFill>
                <a:srgbClr val="999999"/>
              </a:solidFill>
              <a:uFill>
                <a:solidFill>
                  <a:srgbClr val="999999"/>
                </a:solidFill>
              </a:uFill>
            </a:endParaRPr>
          </a:p>
        </p:txBody>
      </p:sp>
      <p:sp>
        <p:nvSpPr>
          <p:cNvPr id="467" name="Shape 467"/>
          <p:cNvSpPr>
            <a:spLocks noGrp="1"/>
          </p:cNvSpPr>
          <p:nvPr>
            <p:ph type="title"/>
          </p:nvPr>
        </p:nvSpPr>
        <p:spPr>
          <a:prstGeom prst="rect">
            <a:avLst/>
          </a:prstGeom>
        </p:spPr>
        <p:txBody>
          <a:bodyPr/>
          <a:lstStyle/>
          <a:p>
            <a:pPr lvl="0">
              <a:defRPr sz="1800">
                <a:uFillTx/>
              </a:defRPr>
            </a:pPr>
            <a:r>
              <a:rPr sz="4200">
                <a:uFill>
                  <a:solidFill/>
                </a:uFill>
              </a:rPr>
              <a:t>What's happening next?</a:t>
            </a: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78</a:t>
            </a:fld>
            <a:endParaRPr sz="1100">
              <a:solidFill>
                <a:srgbClr val="999999"/>
              </a:solidFill>
              <a:uFill>
                <a:solidFill>
                  <a:srgbClr val="999999"/>
                </a:solidFill>
              </a:uFill>
            </a:endParaRPr>
          </a:p>
        </p:txBody>
      </p:sp>
      <p:sp>
        <p:nvSpPr>
          <p:cNvPr id="470" name="Shape 470"/>
          <p:cNvSpPr>
            <a:spLocks noGrp="1"/>
          </p:cNvSpPr>
          <p:nvPr>
            <p:ph type="title"/>
          </p:nvPr>
        </p:nvSpPr>
        <p:spPr>
          <a:prstGeom prst="rect">
            <a:avLst/>
          </a:prstGeom>
        </p:spPr>
        <p:txBody>
          <a:bodyPr/>
          <a:lstStyle/>
          <a:p>
            <a:pPr lvl="0">
              <a:defRPr sz="1800">
                <a:uFillTx/>
              </a:defRPr>
            </a:pPr>
            <a:r>
              <a:rPr sz="4200">
                <a:uFill>
                  <a:solidFill/>
                </a:uFill>
              </a:rPr>
              <a:t>Caroline is mostly working on creating candidate patterns to go into the Service Manual</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uFillTx/>
              </a:defRPr>
            </a:pPr>
            <a:fld id="{86CB4B4D-7CA3-9044-876B-883B54F8677D}" type="slidenum">
              <a:rPr sz="1100">
                <a:solidFill>
                  <a:srgbClr val="999999"/>
                </a:solidFill>
                <a:uFill>
                  <a:solidFill>
                    <a:srgbClr val="999999"/>
                  </a:solidFill>
                </a:uFill>
              </a:rPr>
              <a:t>79</a:t>
            </a:fld>
            <a:endParaRPr sz="1100">
              <a:solidFill>
                <a:srgbClr val="999999"/>
              </a:solidFill>
              <a:uFill>
                <a:solidFill>
                  <a:srgbClr val="999999"/>
                </a:solidFill>
              </a:uFill>
            </a:endParaRPr>
          </a:p>
        </p:txBody>
      </p:sp>
      <p:sp>
        <p:nvSpPr>
          <p:cNvPr id="473" name="Shape 473"/>
          <p:cNvSpPr>
            <a:spLocks noGrp="1"/>
          </p:cNvSpPr>
          <p:nvPr>
            <p:ph type="title"/>
          </p:nvPr>
        </p:nvSpPr>
        <p:spPr>
          <a:prstGeom prst="rect">
            <a:avLst/>
          </a:prstGeom>
        </p:spPr>
        <p:txBody>
          <a:bodyPr/>
          <a:lstStyle/>
          <a:p>
            <a:pPr lvl="0">
              <a:defRPr sz="1800">
                <a:uFillTx/>
              </a:defRPr>
            </a:pPr>
            <a:r>
              <a:rPr sz="4200">
                <a:uFill>
                  <a:solidFill/>
                </a:uFill>
              </a:rPr>
              <a:t>There's a big Service Manual project that's just started</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5" name="Shape 45"/>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7" name="Shape 47"/>
          <p:cNvSpPr>
            <a:spLocks noGrp="1"/>
          </p:cNvSpPr>
          <p:nvPr>
            <p:ph type="title"/>
          </p:nvPr>
        </p:nvSpPr>
        <p:spPr>
          <a:xfrm>
            <a:off x="584200" y="812800"/>
            <a:ext cx="7772400" cy="4635500"/>
          </a:xfrm>
          <a:prstGeom prst="rect">
            <a:avLst/>
          </a:prstGeom>
        </p:spPr>
        <p:txBody>
          <a:bodyPr/>
          <a:lstStyle/>
          <a:p>
            <a:pPr lvl="0">
              <a:lnSpc>
                <a:spcPct val="150000"/>
              </a:lnSpc>
              <a:defRPr sz="1800">
                <a:uFillTx/>
              </a:defRPr>
            </a:pPr>
            <a:r>
              <a:rPr sz="2700">
                <a:uFill>
                  <a:solidFill/>
                </a:uFill>
              </a:rPr>
              <a:t>12 million visitors every week</a:t>
            </a:r>
          </a:p>
          <a:p>
            <a:pPr lvl="0">
              <a:lnSpc>
                <a:spcPct val="150000"/>
              </a:lnSpc>
              <a:defRPr sz="1800">
                <a:uFillTx/>
              </a:defRPr>
            </a:pPr>
            <a:r>
              <a:rPr sz="2700">
                <a:uFill>
                  <a:solidFill/>
                </a:uFill>
              </a:rPr>
              <a:t>Home to over 330 departments and organisations</a:t>
            </a:r>
          </a:p>
          <a:p>
            <a:pPr lvl="0">
              <a:lnSpc>
                <a:spcPct val="150000"/>
              </a:lnSpc>
              <a:defRPr sz="1800">
                <a:uFillTx/>
              </a:defRPr>
            </a:pPr>
            <a:r>
              <a:rPr sz="2700">
                <a:uFill>
                  <a:solidFill/>
                </a:uFill>
              </a:rPr>
              <a:t>Saving more than £62 million a year</a:t>
            </a: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77" name="Shape 477"/>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479" name="Shape 479"/>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Thank you and please join in</a:t>
            </a: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482" name="Shape 482"/>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484" name="Shape 484"/>
          <p:cNvSpPr>
            <a:spLocks noGrp="1"/>
          </p:cNvSpPr>
          <p:nvPr>
            <p:ph type="title"/>
          </p:nvPr>
        </p:nvSpPr>
        <p:spPr>
          <a:xfrm>
            <a:off x="584200" y="812800"/>
            <a:ext cx="7772400" cy="4635500"/>
          </a:xfrm>
          <a:prstGeom prst="rect">
            <a:avLst/>
          </a:prstGeom>
        </p:spPr>
        <p:txBody>
          <a:bodyPr/>
          <a:lstStyle/>
          <a:p>
            <a:pPr lvl="0">
              <a:defRPr sz="1800">
                <a:uFillTx/>
              </a:defRPr>
            </a:pPr>
            <a:r>
              <a:rPr sz="5200" dirty="0">
                <a:uFill>
                  <a:solidFill/>
                </a:uFill>
              </a:rPr>
              <a:t>URLs</a:t>
            </a:r>
          </a:p>
          <a:p>
            <a:pPr lvl="0">
              <a:defRPr sz="1800">
                <a:uFillTx/>
              </a:defRPr>
            </a:pPr>
            <a:endParaRPr sz="1500" dirty="0">
              <a:uFill>
                <a:solidFill/>
              </a:uFill>
            </a:endParaRPr>
          </a:p>
          <a:p>
            <a:pPr lvl="0">
              <a:defRPr sz="1800">
                <a:uFillTx/>
              </a:defRPr>
            </a:pPr>
            <a:endParaRPr sz="1500" dirty="0">
              <a:uFill>
                <a:solidFill/>
              </a:uFill>
            </a:endParaRPr>
          </a:p>
          <a:p>
            <a:pPr lvl="0">
              <a:defRPr sz="1800">
                <a:uFillTx/>
              </a:defRPr>
            </a:pPr>
            <a:r>
              <a:rPr sz="1500" u="sng" dirty="0">
                <a:uFill>
                  <a:solidFill/>
                </a:uFill>
                <a:hlinkClick r:id="rId3"/>
              </a:rPr>
              <a:t>https://www.gov.uk/service-manual/user-centred-design/resources/header-footer.html</a:t>
            </a:r>
            <a:endParaRPr sz="1500" dirty="0">
              <a:uFill>
                <a:solidFill/>
              </a:uFill>
            </a:endParaRPr>
          </a:p>
          <a:p>
            <a:pPr lvl="0">
              <a:defRPr sz="1800">
                <a:uFillTx/>
              </a:defRPr>
            </a:pPr>
            <a:endParaRPr sz="1500" dirty="0">
              <a:uFill>
                <a:solidFill/>
              </a:uFill>
            </a:endParaRPr>
          </a:p>
          <a:p>
            <a:pPr lvl="0">
              <a:defRPr sz="1800">
                <a:uFillTx/>
              </a:defRPr>
            </a:pPr>
            <a:r>
              <a:rPr sz="1500" u="sng" dirty="0">
                <a:uFill>
                  <a:solidFill/>
                </a:uFill>
                <a:hlinkClick r:id="rId4"/>
              </a:rPr>
              <a:t>https://www.gov.uk/service-manual/user-centred-design/resources/patterns/index.html</a:t>
            </a:r>
            <a:endParaRPr sz="1500" dirty="0">
              <a:uFill>
                <a:solidFill/>
              </a:uFill>
            </a:endParaRPr>
          </a:p>
          <a:p>
            <a:pPr lvl="0">
              <a:defRPr sz="1800">
                <a:uFillTx/>
              </a:defRPr>
            </a:pPr>
            <a:endParaRPr sz="1500" dirty="0">
              <a:uFill>
                <a:solidFill/>
              </a:uFill>
            </a:endParaRPr>
          </a:p>
          <a:p>
            <a:pPr lvl="0">
              <a:defRPr sz="1800">
                <a:uFillTx/>
              </a:defRPr>
            </a:pPr>
            <a:r>
              <a:rPr sz="1500" u="sng" dirty="0">
                <a:uFill>
                  <a:solidFill/>
                </a:uFill>
                <a:hlinkClick r:id="rId5"/>
              </a:rPr>
              <a:t>https://designpatterns.hackpad.com/</a:t>
            </a:r>
            <a:endParaRPr sz="1500" dirty="0">
              <a:uFill>
                <a:solidFill/>
              </a:uFill>
            </a:endParaRPr>
          </a:p>
          <a:p>
            <a:pPr lvl="0">
              <a:defRPr sz="1800">
                <a:uFillTx/>
              </a:defRPr>
            </a:pPr>
            <a:endParaRPr sz="1500" dirty="0">
              <a:uFill>
                <a:solidFill/>
              </a:uFill>
            </a:endParaRPr>
          </a:p>
          <a:p>
            <a:pPr lvl="0">
              <a:defRPr sz="1800">
                <a:uFillTx/>
              </a:defRPr>
            </a:pPr>
            <a:r>
              <a:rPr sz="1500" u="sng" dirty="0">
                <a:uFill>
                  <a:solidFill/>
                </a:uFill>
                <a:hlinkClick r:id="rId6"/>
              </a:rPr>
              <a:t>http://govuk-elements.herokuapp.com/</a:t>
            </a:r>
            <a:endParaRPr sz="1500" dirty="0">
              <a:uFill>
                <a:solidFill/>
              </a:uFill>
            </a:endParaRPr>
          </a:p>
          <a:p>
            <a:pPr lvl="0">
              <a:defRPr sz="1800">
                <a:uFillTx/>
              </a:defRPr>
            </a:pPr>
            <a:endParaRPr sz="1500" dirty="0">
              <a:uFill>
                <a:solidFill/>
              </a:uFill>
            </a:endParaRPr>
          </a:p>
          <a:p>
            <a:pPr lvl="0">
              <a:defRPr sz="1800">
                <a:uFillTx/>
              </a:defRPr>
            </a:pPr>
            <a:r>
              <a:rPr sz="1500" u="sng" dirty="0">
                <a:uFill>
                  <a:solidFill/>
                </a:uFill>
                <a:hlinkClick r:id="rId7"/>
              </a:rPr>
              <a:t>http://rural-payments-styleguide.herokuapp.com/</a:t>
            </a:r>
            <a:endParaRPr sz="1500" dirty="0">
              <a:uFill>
                <a:solidFill/>
              </a:uFill>
            </a:endParaRPr>
          </a:p>
          <a:p>
            <a:pPr lvl="0">
              <a:defRPr sz="1800">
                <a:uFillTx/>
              </a:defRPr>
            </a:pPr>
            <a:endParaRPr sz="1500" dirty="0">
              <a:uFill>
                <a:solidFill/>
              </a:uFill>
            </a:endParaRPr>
          </a:p>
          <a:p>
            <a:pPr lvl="0">
              <a:defRPr sz="1800">
                <a:uFillTx/>
              </a:defRPr>
            </a:pPr>
            <a:r>
              <a:rPr sz="1500" u="sng" dirty="0">
                <a:uFill>
                  <a:solidFill/>
                </a:uFill>
                <a:hlinkClick r:id="rId8"/>
              </a:rPr>
              <a:t>http://alphagov.github.io/exemplar-screens/</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 name="cabinetofficelogo_fullscreen.png"/>
          <p:cNvPicPr/>
          <p:nvPr/>
        </p:nvPicPr>
        <p:blipFill>
          <a:blip r:embed="rId2">
            <a:extLst/>
          </a:blip>
          <a:stretch>
            <a:fillRect/>
          </a:stretch>
        </p:blipFill>
        <p:spPr>
          <a:xfrm>
            <a:off x="584200" y="952500"/>
            <a:ext cx="6440219" cy="1270001"/>
          </a:xfrm>
          <a:prstGeom prst="rect">
            <a:avLst/>
          </a:prstGeom>
          <a:ln w="12700">
            <a:miter lim="400000"/>
          </a:ln>
        </p:spPr>
      </p:pic>
      <p:sp>
        <p:nvSpPr>
          <p:cNvPr id="489" name="Shape 489"/>
          <p:cNvSpPr>
            <a:spLocks noGrp="1"/>
          </p:cNvSpPr>
          <p:nvPr>
            <p:ph type="title"/>
          </p:nvPr>
        </p:nvSpPr>
        <p:spPr>
          <a:xfrm>
            <a:off x="584200" y="2616200"/>
            <a:ext cx="7772400" cy="3048000"/>
          </a:xfrm>
          <a:prstGeom prst="rect">
            <a:avLst/>
          </a:prstGeom>
        </p:spPr>
        <p:txBody>
          <a:bodyPr/>
          <a:lstStyle/>
          <a:p>
            <a:pPr lvl="0">
              <a:defRPr sz="1800">
                <a:uFillTx/>
              </a:defRPr>
            </a:pPr>
            <a:r>
              <a:rPr sz="4200">
                <a:uFill>
                  <a:solidFill/>
                </a:uFill>
              </a:rPr>
              <a:t>Tim Paul</a:t>
            </a:r>
            <a:br>
              <a:rPr sz="4200">
                <a:uFill>
                  <a:solidFill/>
                </a:uFill>
              </a:rPr>
            </a:br>
            <a:r>
              <a:rPr sz="4200">
                <a:uFill>
                  <a:solidFill/>
                </a:uFill>
              </a:rPr>
              <a:t>Lead Designer </a:t>
            </a:r>
            <a:br>
              <a:rPr sz="4200">
                <a:uFill>
                  <a:solidFill/>
                </a:uFill>
              </a:rPr>
            </a:br>
            <a:r>
              <a:rPr sz="4200">
                <a:uFill>
                  <a:solidFill/>
                </a:uFill>
              </a:rPr>
              <a:t>Government Digital Service</a:t>
            </a:r>
            <a:br>
              <a:rPr sz="4200">
                <a:uFill>
                  <a:solidFill/>
                </a:uFill>
              </a:rPr>
            </a:br>
            <a:r>
              <a:rPr sz="4200">
                <a:uFill>
                  <a:solidFill/>
                </a:uFill>
              </a:rPr>
              <a:t>@timpaul</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0" y="6273800"/>
            <a:ext cx="9144000" cy="584200"/>
          </a:xfrm>
          <a:prstGeom prst="rect">
            <a:avLst/>
          </a:prstGeom>
          <a:solidFill>
            <a:srgbClr val="008BCC"/>
          </a:solidFill>
          <a:ln w="25400">
            <a:miter lim="400000"/>
          </a:ln>
        </p:spPr>
        <p:txBody>
          <a:bodyPr lIns="0" tIns="0" rIns="0" bIns="0" anchor="ctr"/>
          <a:lstStyle/>
          <a:p>
            <a:pPr lvl="0">
              <a:defRPr i="1"/>
            </a:pPr>
            <a:endParaRPr/>
          </a:p>
        </p:txBody>
      </p:sp>
      <p:sp>
        <p:nvSpPr>
          <p:cNvPr id="52" name="Shape 52"/>
          <p:cNvSpPr/>
          <p:nvPr/>
        </p:nvSpPr>
        <p:spPr>
          <a:xfrm>
            <a:off x="5842000" y="6362700"/>
            <a:ext cx="27178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r">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a:solidFill>
                  <a:srgbClr val="FFFFFF"/>
                </a:solidFill>
                <a:uFill>
                  <a:solidFill>
                    <a:srgbClr val="FFFFFF"/>
                  </a:solidFill>
                </a:uFill>
              </a:rPr>
              <a:t>#gdsteam</a:t>
            </a:r>
          </a:p>
        </p:txBody>
      </p:sp>
      <p:sp>
        <p:nvSpPr>
          <p:cNvPr id="6" name="Shape 20"/>
          <p:cNvSpPr/>
          <p:nvPr/>
        </p:nvSpPr>
        <p:spPr>
          <a:xfrm>
            <a:off x="584200" y="6362700"/>
            <a:ext cx="3365500" cy="368300"/>
          </a:xfrm>
          <a:prstGeom prst="rect">
            <a:avLst/>
          </a:prstGeom>
          <a:ln w="12700">
            <a:round/>
          </a:ln>
          <a:extLst>
            <a:ext uri="{C572A759-6A51-4108-AA02-DFA0A04FC94B}">
              <ma14:wrappingTextBoxFlag xmlns="" xmlns:ma14="http://schemas.microsoft.com/office/mac/drawingml/2011/main" val="1"/>
            </a:ext>
          </a:extLst>
        </p:spPr>
        <p:txBody>
          <a:bodyPr lIns="0" tIns="0" rIns="0" bIns="0" anchor="ctr">
            <a:spAutoFit/>
          </a:bodyPr>
          <a:lstStyle>
            <a:lvl1pPr marL="0" marR="0" algn="l">
              <a:buClr>
                <a:srgbClr val="FFFFFF"/>
              </a:buClr>
              <a:buFont typeface="Helvetica"/>
              <a:defRPr sz="2400">
                <a:solidFill>
                  <a:srgbClr val="FFFFFF"/>
                </a:solidFill>
                <a:uFill>
                  <a:solidFill>
                    <a:srgbClr val="FFFFFF"/>
                  </a:solidFill>
                </a:uFill>
                <a:latin typeface="+mj-lt"/>
                <a:ea typeface="+mj-ea"/>
                <a:cs typeface="+mj-cs"/>
                <a:sym typeface="Helvetica"/>
              </a:defRPr>
            </a:lvl1pPr>
          </a:lstStyle>
          <a:p>
            <a:pPr lvl="0">
              <a:defRPr sz="1800">
                <a:solidFill>
                  <a:srgbClr val="000000"/>
                </a:solidFill>
                <a:uFillTx/>
              </a:defRPr>
            </a:pPr>
            <a:r>
              <a:rPr sz="2400" dirty="0">
                <a:solidFill>
                  <a:srgbClr val="FFFFFF"/>
                </a:solidFill>
                <a:uFill>
                  <a:solidFill>
                    <a:srgbClr val="FFFFFF"/>
                  </a:solidFill>
                </a:uFill>
              </a:rPr>
              <a:t>@</a:t>
            </a:r>
            <a:r>
              <a:rPr sz="2400" dirty="0" err="1" smtClean="0">
                <a:solidFill>
                  <a:srgbClr val="FFFFFF"/>
                </a:solidFill>
                <a:uFill>
                  <a:solidFill>
                    <a:srgbClr val="FFFFFF"/>
                  </a:solidFill>
                </a:uFill>
              </a:rPr>
              <a:t>timpaul</a:t>
            </a:r>
            <a:r>
              <a:rPr lang="en-GB" sz="2400" dirty="0" smtClean="0">
                <a:solidFill>
                  <a:srgbClr val="FFFFFF"/>
                </a:solidFill>
                <a:uFill>
                  <a:solidFill>
                    <a:srgbClr val="FFFFFF"/>
                  </a:solidFill>
                </a:uFill>
              </a:rPr>
              <a:t>  @</a:t>
            </a:r>
            <a:r>
              <a:rPr lang="en-GB" sz="2400" dirty="0" err="1" smtClean="0">
                <a:solidFill>
                  <a:srgbClr val="FFFFFF"/>
                </a:solidFill>
                <a:uFill>
                  <a:solidFill>
                    <a:srgbClr val="FFFFFF"/>
                  </a:solidFill>
                </a:uFill>
              </a:rPr>
              <a:t>cjforms</a:t>
            </a:r>
            <a:endParaRPr sz="2400" dirty="0">
              <a:solidFill>
                <a:srgbClr val="FFFFFF"/>
              </a:solidFill>
              <a:uFill>
                <a:solidFill>
                  <a:srgbClr val="FFFFFF"/>
                </a:solidFill>
              </a:uFill>
            </a:endParaRPr>
          </a:p>
        </p:txBody>
      </p:sp>
      <p:sp>
        <p:nvSpPr>
          <p:cNvPr id="54" name="Shape 54"/>
          <p:cNvSpPr>
            <a:spLocks noGrp="1"/>
          </p:cNvSpPr>
          <p:nvPr>
            <p:ph type="title"/>
          </p:nvPr>
        </p:nvSpPr>
        <p:spPr>
          <a:xfrm>
            <a:off x="584200" y="812800"/>
            <a:ext cx="7772400" cy="4635500"/>
          </a:xfrm>
          <a:prstGeom prst="rect">
            <a:avLst/>
          </a:prstGeom>
        </p:spPr>
        <p:txBody>
          <a:bodyPr/>
          <a:lstStyle>
            <a:lvl1pPr>
              <a:defRPr sz="7200"/>
            </a:lvl1pPr>
          </a:lstStyle>
          <a:p>
            <a:pPr lvl="0">
              <a:defRPr sz="1800">
                <a:uFillTx/>
              </a:defRPr>
            </a:pPr>
            <a:r>
              <a:rPr sz="7200">
                <a:uFill>
                  <a:solidFill/>
                </a:uFill>
              </a:rPr>
              <a:t>Information on GOV.UK</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EBEBEB"/>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70201"/>
        </a:solidFill>
        <a:ln w="25400"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40" marR="4064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
              <a:solidFill>
                <a:srgbClr val="000000"/>
              </a:solidFill>
            </a:uFill>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40" marR="4064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
              <a:solidFill>
                <a:srgbClr val="000000"/>
              </a:solidFill>
            </a:uFill>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70201"/>
        </a:solidFill>
        <a:ln w="25400"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40" marR="4064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
              <a:solidFill>
                <a:srgbClr val="000000"/>
              </a:solidFill>
            </a:uFill>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40" marR="40640" indent="0" algn="ctr" defTabSz="9144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
              <a:solidFill>
                <a:srgbClr val="000000"/>
              </a:solidFill>
            </a:uFill>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190</TotalTime>
  <Words>3106</Words>
  <Application>Microsoft Office PowerPoint</Application>
  <PresentationFormat>On-screen Show (4:3)</PresentationFormat>
  <Paragraphs>607</Paragraphs>
  <Slides>82</Slides>
  <Notes>55</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White</vt:lpstr>
      <vt:lpstr>Design patterns for government services</vt:lpstr>
      <vt:lpstr>Caroline Jarrett Forms specialist Government Digital Service @cjforms</vt:lpstr>
      <vt:lpstr>Tim Paul Lead designer Government Digital Service @timpaul</vt:lpstr>
      <vt:lpstr>Ask: Who are you? What is your job title? What is your main role? Are you working on design of a government service, and if so which one?   </vt:lpstr>
      <vt:lpstr>Introduction</vt:lpstr>
      <vt:lpstr>Government Digital Service</vt:lpstr>
      <vt:lpstr>PowerPoint Presentation</vt:lpstr>
      <vt:lpstr>12 million visitors every week Home to over 330 departments and organisations Saving more than £62 million a year</vt:lpstr>
      <vt:lpstr>Information on GOV.UK</vt:lpstr>
      <vt:lpstr>PowerPoint Presentation</vt:lpstr>
      <vt:lpstr>PowerPoint Presentation</vt:lpstr>
      <vt:lpstr>PowerPoint Presentation</vt:lpstr>
      <vt:lpstr>Services on GOV.UK</vt:lpstr>
      <vt:lpstr>Ask: Which government service did you use most recently?  (in everyday life, not for work)  </vt:lpstr>
      <vt:lpstr>766 services 1.43 billion transactions</vt:lpstr>
      <vt:lpstr>The top 28 services account for over 90% of transactions</vt:lpstr>
      <vt:lpstr>Register to vote,  renew a patent,  apply for rural payments,  book a prison visit,  find an apprenticeship,  apply for redundancy payment,  create a lasting power of attorney, claim carer’s allowance,  apply for a visa…</vt:lpstr>
      <vt:lpstr>PowerPoint Presentation</vt:lpstr>
      <vt:lpstr>Carer’s Allowance</vt:lpstr>
      <vt:lpstr>PowerPoint Presentation</vt:lpstr>
      <vt:lpstr>The challenge</vt:lpstr>
      <vt:lpstr>How do you simultaneously design 25 services for the same website?</vt:lpstr>
      <vt:lpstr>Well designed Consistent In 2 years</vt:lpstr>
      <vt:lpstr>How do you do design at scale?</vt:lpstr>
      <vt:lpstr>GOV.UK Beta</vt:lpstr>
      <vt:lpstr>PowerPoint Presentation</vt:lpstr>
      <vt:lpstr>GOV.UK Live</vt:lpstr>
      <vt:lpstr>PowerPoint Presentation</vt:lpstr>
      <vt:lpstr>PowerPoint Presentation</vt:lpstr>
      <vt:lpstr>PowerPoint Presentation</vt:lpstr>
      <vt:lpstr>There are more people designing GOV.UK outside GDS than inside GDS</vt:lpstr>
      <vt:lpstr>The solution</vt:lpstr>
      <vt:lpstr>Resources + Community</vt:lpstr>
      <vt:lpstr>PowerPoint Presentation</vt:lpstr>
      <vt:lpstr>ASK What do YOU need?</vt:lpstr>
      <vt:lpstr>1. Principles</vt:lpstr>
      <vt:lpstr>PowerPoint Presentation</vt:lpstr>
      <vt:lpstr>2. Templates</vt:lpstr>
      <vt:lpstr>PowerPoint Presentation</vt:lpstr>
      <vt:lpstr>3. Elements</vt:lpstr>
      <vt:lpstr>PowerPoint Presentation</vt:lpstr>
      <vt:lpstr>PowerPoint Presentation</vt:lpstr>
      <vt:lpstr>PowerPoint Presentation</vt:lpstr>
      <vt:lpstr>4. Screenshots</vt:lpstr>
      <vt:lpstr>PowerPoint Presentation</vt:lpstr>
      <vt:lpstr>5. Mailing list</vt:lpstr>
      <vt:lpstr>The mailing list is (currently)  by invitation from  people who are already on it.</vt:lpstr>
      <vt:lpstr>6. Patterns</vt:lpstr>
      <vt:lpstr>PowerPoint Presentation</vt:lpstr>
      <vt:lpstr>PowerPoint Presentation</vt:lpstr>
      <vt:lpstr>PowerPoint Presentation</vt:lpstr>
      <vt:lpstr>PowerPoint Presentation</vt:lpstr>
      <vt:lpstr>350+ members 100+ patterns</vt:lpstr>
      <vt:lpstr>PowerPoint Presentation</vt:lpstr>
      <vt:lpstr>PowerPoint Presentation</vt:lpstr>
      <vt:lpstr>PowerPoint Presentation</vt:lpstr>
      <vt:lpstr>Did it work?</vt:lpstr>
      <vt:lpstr>PowerPoint Presentation</vt:lpstr>
      <vt:lpstr>ASK let's vote on the questions we most want to look at today</vt:lpstr>
      <vt:lpstr>Make groups to work on a question you want to answer</vt:lpstr>
      <vt:lpstr>Search for:  Service Manual Design Patterns</vt:lpstr>
      <vt:lpstr>PowerPoint Presentation</vt:lpstr>
      <vt:lpstr>Is your question answered?  If it is, join another team or try another question!  If not, try the hackpad  Is your question answered on the hackpad?  If it is, join another team or try another question!  If not, try editing it.</vt:lpstr>
      <vt:lpstr>General discussion and feedback</vt:lpstr>
      <vt:lpstr>Lessons learned</vt:lpstr>
      <vt:lpstr>What design patterns can’t do</vt:lpstr>
      <vt:lpstr>Design patterns can’t be imposed on people</vt:lpstr>
      <vt:lpstr>Design patterns can’t replace designers</vt:lpstr>
      <vt:lpstr>Design patterns can’t negotiate with the business</vt:lpstr>
      <vt:lpstr>What design patterns can do</vt:lpstr>
      <vt:lpstr>Design patterns save time because you don't have to keep answering the same question</vt:lpstr>
      <vt:lpstr>Design patterns can help to provide consistency for users</vt:lpstr>
      <vt:lpstr>Design patterns help  to provide known answers  to common problems</vt:lpstr>
      <vt:lpstr>Design patterns help to provide  a focus for the community</vt:lpstr>
      <vt:lpstr>What would we do differently if we started again?</vt:lpstr>
      <vt:lpstr>If you're starting your own design patterns...</vt:lpstr>
      <vt:lpstr>What's happening next?</vt:lpstr>
      <vt:lpstr>Caroline is mostly working on creating candidate patterns to go into the Service Manual</vt:lpstr>
      <vt:lpstr>There's a big Service Manual project that's just started</vt:lpstr>
      <vt:lpstr>Thank you and please join in</vt:lpstr>
      <vt:lpstr>URLs   https://www.gov.uk/service-manual/user-centred-design/resources/header-footer.html  https://www.gov.uk/service-manual/user-centred-design/resources/patterns/index.html  https://designpatterns.hackpad.com/  http://govuk-elements.herokuapp.com/  http://rural-payments-styleguide.herokuapp.com/  http://alphagov.github.io/exemplar-screens/</vt:lpstr>
      <vt:lpstr>Tim Paul Lead Designer  Government Digital Service @timpaul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Caroline Jarrett Forms specialist Government Digital Service @cjforms</dc:title>
  <cp:lastModifiedBy>Caroline Jarrett</cp:lastModifiedBy>
  <cp:revision>20</cp:revision>
  <dcterms:modified xsi:type="dcterms:W3CDTF">2015-03-25T11:56:29Z</dcterms:modified>
</cp:coreProperties>
</file>