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notesMasterIdLst>
    <p:notesMasterId r:id="rId19"/>
  </p:notesMasterIdLst>
  <p:handoutMasterIdLst>
    <p:handoutMasterId r:id="rId20"/>
  </p:handoutMasterIdLst>
  <p:sldIdLst>
    <p:sldId id="265" r:id="rId2"/>
    <p:sldId id="746" r:id="rId3"/>
    <p:sldId id="735" r:id="rId4"/>
    <p:sldId id="709" r:id="rId5"/>
    <p:sldId id="710" r:id="rId6"/>
    <p:sldId id="733" r:id="rId7"/>
    <p:sldId id="668" r:id="rId8"/>
    <p:sldId id="738" r:id="rId9"/>
    <p:sldId id="742" r:id="rId10"/>
    <p:sldId id="739" r:id="rId11"/>
    <p:sldId id="740" r:id="rId12"/>
    <p:sldId id="741" r:id="rId13"/>
    <p:sldId id="734" r:id="rId14"/>
    <p:sldId id="745" r:id="rId15"/>
    <p:sldId id="736" r:id="rId16"/>
    <p:sldId id="631" r:id="rId17"/>
    <p:sldId id="634" r:id="rId18"/>
  </p:sldIdLst>
  <p:sldSz cx="9144000" cy="6858000" type="screen4x3"/>
  <p:notesSz cx="6400800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rgbClr val="003333"/>
        </a:solidFill>
        <a:latin typeface="Arial" charset="0"/>
        <a:ea typeface="+mn-ea"/>
        <a:cs typeface="Arial" charset="0"/>
      </a:defRPr>
    </a:lvl1pPr>
    <a:lvl2pPr marL="389626" algn="l" rtl="0" fontAlgn="base">
      <a:spcBef>
        <a:spcPct val="0"/>
      </a:spcBef>
      <a:spcAft>
        <a:spcPct val="0"/>
      </a:spcAft>
      <a:defRPr sz="2600" kern="1200">
        <a:solidFill>
          <a:srgbClr val="003333"/>
        </a:solidFill>
        <a:latin typeface="Arial" charset="0"/>
        <a:ea typeface="+mn-ea"/>
        <a:cs typeface="Arial" charset="0"/>
      </a:defRPr>
    </a:lvl2pPr>
    <a:lvl3pPr marL="779252" algn="l" rtl="0" fontAlgn="base">
      <a:spcBef>
        <a:spcPct val="0"/>
      </a:spcBef>
      <a:spcAft>
        <a:spcPct val="0"/>
      </a:spcAft>
      <a:defRPr sz="2600" kern="1200">
        <a:solidFill>
          <a:srgbClr val="003333"/>
        </a:solidFill>
        <a:latin typeface="Arial" charset="0"/>
        <a:ea typeface="+mn-ea"/>
        <a:cs typeface="Arial" charset="0"/>
      </a:defRPr>
    </a:lvl3pPr>
    <a:lvl4pPr marL="1168878" algn="l" rtl="0" fontAlgn="base">
      <a:spcBef>
        <a:spcPct val="0"/>
      </a:spcBef>
      <a:spcAft>
        <a:spcPct val="0"/>
      </a:spcAft>
      <a:defRPr sz="2600" kern="1200">
        <a:solidFill>
          <a:srgbClr val="003333"/>
        </a:solidFill>
        <a:latin typeface="Arial" charset="0"/>
        <a:ea typeface="+mn-ea"/>
        <a:cs typeface="Arial" charset="0"/>
      </a:defRPr>
    </a:lvl4pPr>
    <a:lvl5pPr marL="1558503" algn="l" rtl="0" fontAlgn="base">
      <a:spcBef>
        <a:spcPct val="0"/>
      </a:spcBef>
      <a:spcAft>
        <a:spcPct val="0"/>
      </a:spcAft>
      <a:defRPr sz="2600" kern="1200">
        <a:solidFill>
          <a:srgbClr val="003333"/>
        </a:solidFill>
        <a:latin typeface="Arial" charset="0"/>
        <a:ea typeface="+mn-ea"/>
        <a:cs typeface="Arial" charset="0"/>
      </a:defRPr>
    </a:lvl5pPr>
    <a:lvl6pPr marL="1948129" algn="l" defTabSz="779252" rtl="0" eaLnBrk="1" latinLnBrk="0" hangingPunct="1">
      <a:defRPr sz="2600" kern="1200">
        <a:solidFill>
          <a:srgbClr val="003333"/>
        </a:solidFill>
        <a:latin typeface="Arial" charset="0"/>
        <a:ea typeface="+mn-ea"/>
        <a:cs typeface="Arial" charset="0"/>
      </a:defRPr>
    </a:lvl6pPr>
    <a:lvl7pPr marL="2337755" algn="l" defTabSz="779252" rtl="0" eaLnBrk="1" latinLnBrk="0" hangingPunct="1">
      <a:defRPr sz="2600" kern="1200">
        <a:solidFill>
          <a:srgbClr val="003333"/>
        </a:solidFill>
        <a:latin typeface="Arial" charset="0"/>
        <a:ea typeface="+mn-ea"/>
        <a:cs typeface="Arial" charset="0"/>
      </a:defRPr>
    </a:lvl7pPr>
    <a:lvl8pPr marL="2727381" algn="l" defTabSz="779252" rtl="0" eaLnBrk="1" latinLnBrk="0" hangingPunct="1">
      <a:defRPr sz="2600" kern="1200">
        <a:solidFill>
          <a:srgbClr val="003333"/>
        </a:solidFill>
        <a:latin typeface="Arial" charset="0"/>
        <a:ea typeface="+mn-ea"/>
        <a:cs typeface="Arial" charset="0"/>
      </a:defRPr>
    </a:lvl8pPr>
    <a:lvl9pPr marL="3117007" algn="l" defTabSz="779252" rtl="0" eaLnBrk="1" latinLnBrk="0" hangingPunct="1">
      <a:defRPr sz="2600" kern="1200">
        <a:solidFill>
          <a:srgbClr val="003333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">
          <p15:clr>
            <a:srgbClr val="A4A3A4"/>
          </p15:clr>
        </p15:guide>
        <p15:guide id="2" pos="19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36">
          <p15:clr>
            <a:srgbClr val="A4A3A4"/>
          </p15:clr>
        </p15:guide>
        <p15:guide id="2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2E"/>
    <a:srgbClr val="008000"/>
    <a:srgbClr val="BBE0E3"/>
    <a:srgbClr val="FFFFFF"/>
    <a:srgbClr val="000000"/>
    <a:srgbClr val="FF9933"/>
    <a:srgbClr val="FFB265"/>
    <a:srgbClr val="EF961E"/>
    <a:srgbClr val="FF99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46" autoAdjust="0"/>
    <p:restoredTop sz="99712" autoAdjust="0"/>
  </p:normalViewPr>
  <p:slideViewPr>
    <p:cSldViewPr snapToGrid="0" showGuides="1">
      <p:cViewPr>
        <p:scale>
          <a:sx n="120" d="100"/>
          <a:sy n="120" d="100"/>
        </p:scale>
        <p:origin x="-630" y="186"/>
      </p:cViewPr>
      <p:guideLst>
        <p:guide orient="horz" pos="11"/>
        <p:guide pos="1966"/>
      </p:guideLst>
    </p:cSldViewPr>
  </p:slideViewPr>
  <p:outlineViewPr>
    <p:cViewPr>
      <p:scale>
        <a:sx n="33" d="100"/>
        <a:sy n="33" d="100"/>
      </p:scale>
      <p:origin x="42" y="19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2292"/>
    </p:cViewPr>
  </p:sorterViewPr>
  <p:notesViewPr>
    <p:cSldViewPr snapToGrid="0" showGuides="1">
      <p:cViewPr varScale="1">
        <p:scale>
          <a:sx n="60" d="100"/>
          <a:sy n="60" d="100"/>
        </p:scale>
        <p:origin x="-3366" y="-72"/>
      </p:cViewPr>
      <p:guideLst>
        <p:guide orient="horz" pos="2736"/>
        <p:guide pos="201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1759" y="7974393"/>
            <a:ext cx="497284" cy="43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94" tIns="42046" rIns="84094" bIns="42046" numCol="1" anchor="b" anchorCtr="0" compatLnSpc="1">
            <a:prstTxWarp prst="textNoShape">
              <a:avLst/>
            </a:prstTxWarp>
          </a:bodyPr>
          <a:lstStyle>
            <a:lvl1pPr algn="ctr" defTabSz="841069" eaLnBrk="1" hangingPunct="1"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E8956AE7-AAE8-494B-B643-0D65DEC54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591744" y="7957157"/>
            <a:ext cx="5809059" cy="433764"/>
          </a:xfrm>
          <a:prstGeom prst="rect">
            <a:avLst/>
          </a:prstGeom>
        </p:spPr>
        <p:txBody>
          <a:bodyPr vert="horz" lIns="77637" tIns="38819" rIns="77637" bIns="38819" rtlCol="0" anchor="b"/>
          <a:lstStyle>
            <a:lvl1pPr algn="l" eaLnBrk="0" hangingPunct="0">
              <a:tabLst>
                <a:tab pos="5030238" algn="r"/>
              </a:tabLst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	Caroline Jarrett</a:t>
            </a:r>
          </a:p>
        </p:txBody>
      </p:sp>
    </p:spTree>
    <p:extLst>
      <p:ext uri="{BB962C8B-B14F-4D97-AF65-F5344CB8AC3E}">
        <p14:creationId xmlns:p14="http://schemas.microsoft.com/office/powerpoint/2010/main" val="27605892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958" cy="43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94" tIns="42046" rIns="84094" bIns="42046" numCol="1" anchor="t" anchorCtr="0" compatLnSpc="1">
            <a:prstTxWarp prst="textNoShape">
              <a:avLst/>
            </a:prstTxWarp>
          </a:bodyPr>
          <a:lstStyle>
            <a:lvl1pPr defTabSz="841069" eaLnBrk="1" hangingPunct="1"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453" y="0"/>
            <a:ext cx="2773958" cy="43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94" tIns="42046" rIns="84094" bIns="42046" numCol="1" anchor="t" anchorCtr="0" compatLnSpc="1">
            <a:prstTxWarp prst="textNoShape">
              <a:avLst/>
            </a:prstTxWarp>
          </a:bodyPr>
          <a:lstStyle>
            <a:lvl1pPr algn="r" defTabSz="841069" eaLnBrk="1" hangingPunct="1"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7113" y="650875"/>
            <a:ext cx="4346575" cy="3260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973" y="4126520"/>
            <a:ext cx="5122861" cy="390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94" tIns="42046" rIns="84094" bIns="42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786236"/>
            <a:ext cx="6400800" cy="60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94" tIns="42046" rIns="84094" bIns="42046" numCol="1" anchor="b" anchorCtr="0" compatLnSpc="1">
            <a:prstTxWarp prst="textNoShape">
              <a:avLst/>
            </a:prstTxWarp>
          </a:bodyPr>
          <a:lstStyle>
            <a:lvl1pPr defTabSz="841069" eaLnBrk="1" hangingPunct="1"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GB"/>
              <a:t>             CHI 2010                                                                                    Caroline Jarrett</a:t>
            </a:r>
            <a:br>
              <a:rPr lang="en-GB"/>
            </a:br>
            <a:r>
              <a:rPr lang="en-GB"/>
              <a:t>    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883696" y="7773310"/>
            <a:ext cx="632024" cy="43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94" tIns="42046" rIns="84094" bIns="42046" numCol="1" anchor="b" anchorCtr="0" compatLnSpc="1">
            <a:prstTxWarp prst="textNoShape">
              <a:avLst/>
            </a:prstTxWarp>
          </a:bodyPr>
          <a:lstStyle>
            <a:lvl1pPr algn="ctr" defTabSz="841069" eaLnBrk="1" hangingPunct="1"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0125F351-9966-4CAA-80AB-920C21C5E5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186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75" y="677863"/>
            <a:ext cx="4344988" cy="32575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278" y="4140884"/>
            <a:ext cx="4695031" cy="3870853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1pPr>
            <a:lvl2pPr marL="630802" indent="-242616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2pPr>
            <a:lvl3pPr marL="970464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3pPr>
            <a:lvl4pPr marL="1358651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4pPr>
            <a:lvl5pPr marL="1746835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5pPr>
            <a:lvl6pPr marL="2135020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6pPr>
            <a:lvl7pPr marL="2523207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7pPr>
            <a:lvl8pPr marL="2911392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8pPr>
            <a:lvl9pPr marL="3299577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7C246EC-DF2A-4AFE-93D1-3F61C15AB978}" type="slidenum">
              <a:rPr lang="en-US" sz="1000">
                <a:solidFill>
                  <a:schemeClr val="tx1"/>
                </a:solidFill>
              </a:rPr>
              <a:pPr eaLnBrk="1" hangingPunct="1">
                <a:defRPr/>
              </a:pPr>
              <a:t>1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197" name="Footer Placeholder 6"/>
          <p:cNvSpPr>
            <a:spLocks noGrp="1"/>
          </p:cNvSpPr>
          <p:nvPr>
            <p:ph type="ftr" sz="quarter" idx="4"/>
          </p:nvPr>
        </p:nvSpPr>
        <p:spPr>
          <a:extLst/>
        </p:spPr>
        <p:txBody>
          <a:bodyPr/>
          <a:lstStyle>
            <a:lvl1pPr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1pPr>
            <a:lvl2pPr marL="630802" indent="-242616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2pPr>
            <a:lvl3pPr marL="970464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3pPr>
            <a:lvl4pPr marL="1358651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4pPr>
            <a:lvl5pPr marL="1746835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5pPr>
            <a:lvl6pPr marL="2135020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6pPr>
            <a:lvl7pPr marL="2523207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7pPr>
            <a:lvl8pPr marL="2911392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8pPr>
            <a:lvl9pPr marL="3299577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000">
                <a:solidFill>
                  <a:schemeClr val="tx1"/>
                </a:solidFill>
              </a:rPr>
              <a:t>             CHI 2010                                                                                    Caroline Jarrett</a:t>
            </a:r>
            <a:br>
              <a:rPr lang="en-GB" sz="1000">
                <a:solidFill>
                  <a:schemeClr val="tx1"/>
                </a:solidFill>
              </a:rPr>
            </a:br>
            <a:r>
              <a:rPr lang="en-GB" sz="1000">
                <a:solidFill>
                  <a:schemeClr val="tx1"/>
                </a:solidFill>
              </a:rPr>
              <a:t>    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7113" y="650875"/>
            <a:ext cx="4346575" cy="3260725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1pPr>
            <a:lvl2pPr marL="630802" indent="-242616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2pPr>
            <a:lvl3pPr marL="970464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3pPr>
            <a:lvl4pPr marL="1358651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4pPr>
            <a:lvl5pPr marL="1746835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5pPr>
            <a:lvl6pPr marL="2135020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6pPr>
            <a:lvl7pPr marL="2523207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7pPr>
            <a:lvl8pPr marL="2911392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8pPr>
            <a:lvl9pPr marL="3299577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3DB986E-5314-48CD-BC56-BC76B80A2747}" type="slidenum">
              <a:rPr lang="en-US" sz="1000">
                <a:solidFill>
                  <a:schemeClr val="tx1"/>
                </a:solidFill>
              </a:rPr>
              <a:pPr eaLnBrk="1" hangingPunct="1">
                <a:defRPr/>
              </a:pPr>
              <a:t>16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4"/>
          </p:nvPr>
        </p:nvSpPr>
        <p:spPr>
          <a:extLst/>
        </p:spPr>
        <p:txBody>
          <a:bodyPr/>
          <a:lstStyle>
            <a:lvl1pPr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1pPr>
            <a:lvl2pPr marL="630802" indent="-242616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2pPr>
            <a:lvl3pPr marL="970464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3pPr>
            <a:lvl4pPr marL="1358651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4pPr>
            <a:lvl5pPr marL="1746835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5pPr>
            <a:lvl6pPr marL="2135020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6pPr>
            <a:lvl7pPr marL="2523207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7pPr>
            <a:lvl8pPr marL="2911392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8pPr>
            <a:lvl9pPr marL="3299577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000">
                <a:solidFill>
                  <a:schemeClr val="tx1"/>
                </a:solidFill>
              </a:rPr>
              <a:t>             CHI 2010                                                                                    Caroline Jarrett</a:t>
            </a:r>
            <a:br>
              <a:rPr lang="en-GB" sz="1000">
                <a:solidFill>
                  <a:schemeClr val="tx1"/>
                </a:solidFill>
              </a:rPr>
            </a:br>
            <a:r>
              <a:rPr lang="en-GB" sz="1000">
                <a:solidFill>
                  <a:schemeClr val="tx1"/>
                </a:solidFill>
              </a:rPr>
              <a:t>    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7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7113" y="650875"/>
            <a:ext cx="4346575" cy="3260725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1pPr>
            <a:lvl2pPr marL="630802" indent="-242616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2pPr>
            <a:lvl3pPr marL="970464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3pPr>
            <a:lvl4pPr marL="1358651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4pPr>
            <a:lvl5pPr marL="1746835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5pPr>
            <a:lvl6pPr marL="2135020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6pPr>
            <a:lvl7pPr marL="2523207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7pPr>
            <a:lvl8pPr marL="2911392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8pPr>
            <a:lvl9pPr marL="3299577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3DB986E-5314-48CD-BC56-BC76B80A2747}" type="slidenum">
              <a:rPr lang="en-US" sz="1000">
                <a:solidFill>
                  <a:schemeClr val="tx1"/>
                </a:solidFill>
              </a:rPr>
              <a:pPr eaLnBrk="1" hangingPunct="1">
                <a:defRPr/>
              </a:pPr>
              <a:t>17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4"/>
          </p:nvPr>
        </p:nvSpPr>
        <p:spPr>
          <a:extLst/>
        </p:spPr>
        <p:txBody>
          <a:bodyPr/>
          <a:lstStyle>
            <a:lvl1pPr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1pPr>
            <a:lvl2pPr marL="630802" indent="-242616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2pPr>
            <a:lvl3pPr marL="970464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3pPr>
            <a:lvl4pPr marL="1358651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4pPr>
            <a:lvl5pPr marL="1746835" indent="-194093" defTabSz="841069" eaLnBrk="0" hangingPunct="0">
              <a:defRPr sz="2500">
                <a:solidFill>
                  <a:srgbClr val="003333"/>
                </a:solidFill>
                <a:latin typeface="Arial" charset="0"/>
              </a:defRPr>
            </a:lvl5pPr>
            <a:lvl6pPr marL="2135020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6pPr>
            <a:lvl7pPr marL="2523207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7pPr>
            <a:lvl8pPr marL="2911392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8pPr>
            <a:lvl9pPr marL="3299577" indent="-194093" defTabSz="84106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333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1000">
                <a:solidFill>
                  <a:schemeClr val="tx1"/>
                </a:solidFill>
              </a:rPr>
              <a:t>             CHI 2010                                                                                    Caroline Jarrett</a:t>
            </a:r>
            <a:br>
              <a:rPr lang="en-GB" sz="1000">
                <a:solidFill>
                  <a:schemeClr val="tx1"/>
                </a:solidFill>
              </a:rPr>
            </a:br>
            <a:r>
              <a:rPr lang="en-GB" sz="1000">
                <a:solidFill>
                  <a:schemeClr val="tx1"/>
                </a:solidFill>
              </a:rPr>
              <a:t>    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ChangeArrowheads="1"/>
          </p:cNvSpPr>
          <p:nvPr userDrawn="1"/>
        </p:nvSpPr>
        <p:spPr bwMode="ltGray">
          <a:xfrm>
            <a:off x="0" y="0"/>
            <a:ext cx="3132138" cy="6858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lIns="77925" tIns="38963" rIns="77925" bIns="38963" anchor="ctr"/>
          <a:lstStyle/>
          <a:p>
            <a:pPr>
              <a:defRPr/>
            </a:pPr>
            <a:endParaRPr lang="en-GB" sz="1500">
              <a:solidFill>
                <a:schemeClr val="tx1"/>
              </a:solidFill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ltGray">
          <a:xfrm>
            <a:off x="2" y="0"/>
            <a:ext cx="313213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none" lIns="77925" tIns="38963" rIns="77925" bIns="38963" anchor="ctr"/>
          <a:lstStyle/>
          <a:p>
            <a:endParaRPr lang="en-GB" sz="15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0"/>
            <a:ext cx="2057400" cy="1470025"/>
          </a:xfrm>
        </p:spPr>
        <p:txBody>
          <a:bodyPr anchor="t"/>
          <a:lstStyle>
            <a:lvl1pPr>
              <a:defRPr smtClean="0"/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9311" y="355412"/>
            <a:ext cx="5315899" cy="6303571"/>
          </a:xfrm>
        </p:spPr>
        <p:txBody>
          <a:bodyPr/>
          <a:lstStyle>
            <a:lvl1pPr marL="0" indent="0" algn="l">
              <a:buFontTx/>
              <a:buNone/>
              <a:defRPr sz="2400" smtClean="0"/>
            </a:lvl1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81749"/>
            <a:ext cx="54864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accent1">
                    <a:lumMod val="2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BFB9D70-0270-487D-A091-DB53675754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7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1AB94-11A7-4F07-9530-20A755309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4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3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240C4-715A-422F-80FC-31DA6AD08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86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D5DFB-DA54-4ADA-9C48-3EFA6ABB49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79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B8B70-5B66-47EB-86B8-B44E77BB4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9088" y="188917"/>
            <a:ext cx="2017712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9" y="188917"/>
            <a:ext cx="5905500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36663-C708-405B-A528-B32A5F8A48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94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0" y="304800"/>
            <a:ext cx="7556500" cy="750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87501" y="1360490"/>
            <a:ext cx="7126288" cy="49815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B9D70-0270-487D-A091-DB53675754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733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B8B70-5B66-47EB-86B8-B44E77BB4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ChangeArrowheads="1"/>
          </p:cNvSpPr>
          <p:nvPr userDrawn="1"/>
        </p:nvSpPr>
        <p:spPr bwMode="ltGray">
          <a:xfrm>
            <a:off x="0" y="0"/>
            <a:ext cx="3132138" cy="6858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lIns="77925" tIns="38963" rIns="77925" bIns="38963" anchor="ctr"/>
          <a:lstStyle/>
          <a:p>
            <a:pPr>
              <a:defRPr/>
            </a:pPr>
            <a:endParaRPr lang="en-GB" sz="1500">
              <a:solidFill>
                <a:schemeClr val="tx1"/>
              </a:solidFill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ltGray">
          <a:xfrm>
            <a:off x="2" y="0"/>
            <a:ext cx="3132139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lIns="77925" tIns="38963" rIns="77925" bIns="38963" anchor="ctr"/>
          <a:lstStyle/>
          <a:p>
            <a:endParaRPr lang="en-GB" sz="15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28958" y="26748"/>
            <a:ext cx="5775193" cy="1470025"/>
          </a:xfrm>
        </p:spPr>
        <p:txBody>
          <a:bodyPr anchor="ctr"/>
          <a:lstStyle>
            <a:lvl1pPr>
              <a:defRPr smtClean="0"/>
            </a:lvl1pPr>
          </a:lstStyle>
          <a:p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14915" y="1676400"/>
            <a:ext cx="5821511" cy="1752600"/>
          </a:xfrm>
        </p:spPr>
        <p:txBody>
          <a:bodyPr/>
          <a:lstStyle>
            <a:lvl1pPr marL="0" indent="0" algn="l">
              <a:buFontTx/>
              <a:buNone/>
              <a:defRPr sz="1700" smtClean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25912" y="314654"/>
            <a:ext cx="2667896" cy="189456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en-GB" sz="11800" dirty="0" smtClean="0"/>
              <a:t>Tip</a:t>
            </a:r>
            <a:endParaRPr lang="en-GB" sz="118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81749"/>
            <a:ext cx="54864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accent1">
                    <a:lumMod val="2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BFB9D70-0270-487D-A091-DB53675754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E992B-8913-442E-90DF-082854FD67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xercis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urkeyface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9D70-0270-487D-A091-DB53675754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41" y="4773882"/>
            <a:ext cx="1799884" cy="182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9554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626" indent="0">
              <a:buNone/>
              <a:defRPr sz="1500"/>
            </a:lvl2pPr>
            <a:lvl3pPr marL="779252" indent="0">
              <a:buNone/>
              <a:defRPr sz="1400"/>
            </a:lvl3pPr>
            <a:lvl4pPr marL="1168878" indent="0">
              <a:buNone/>
              <a:defRPr sz="1200"/>
            </a:lvl4pPr>
            <a:lvl5pPr marL="1558503" indent="0">
              <a:buNone/>
              <a:defRPr sz="1200"/>
            </a:lvl5pPr>
            <a:lvl6pPr marL="1948129" indent="0">
              <a:buNone/>
              <a:defRPr sz="1200"/>
            </a:lvl6pPr>
            <a:lvl7pPr marL="2337755" indent="0">
              <a:buNone/>
              <a:defRPr sz="1200"/>
            </a:lvl7pPr>
            <a:lvl8pPr marL="2727381" indent="0">
              <a:buNone/>
              <a:defRPr sz="1200"/>
            </a:lvl8pPr>
            <a:lvl9pPr marL="311700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47D48-8CF5-4A03-B132-3B36CFA96A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673225"/>
            <a:ext cx="396081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3225"/>
            <a:ext cx="39624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AE5C6-FAE2-45EE-B3F4-B8A8E7313D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B846C-FDAF-49A8-80B5-7BA9BB046E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2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AC589-EF7B-4215-B3DB-8129E1A56A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5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1AB94-11A7-4F07-9530-20A755309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0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ltGray">
          <a:xfrm>
            <a:off x="0" y="5"/>
            <a:ext cx="9144000" cy="1484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none" lIns="77925" tIns="38963" rIns="77925" bIns="38963" anchor="ctr"/>
          <a:lstStyle/>
          <a:p>
            <a:pPr algn="ctr"/>
            <a:endParaRPr lang="en-GB" sz="1500">
              <a:solidFill>
                <a:schemeClr val="hlink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92" y="295593"/>
            <a:ext cx="7978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673225"/>
            <a:ext cx="80756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GB" dirty="0" smtClean="0"/>
              <a:t>This is a second bullet on this slide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81749"/>
            <a:ext cx="54864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accent1">
                    <a:lumMod val="2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BFB9D70-0270-487D-A091-DB53675754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33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34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899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700">
          <a:solidFill>
            <a:schemeClr val="accent1">
              <a:lumMod val="25000"/>
            </a:schemeClr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333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333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333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3333"/>
          </a:solidFill>
          <a:latin typeface="Arial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3333"/>
          </a:solidFill>
          <a:latin typeface="Arial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3333"/>
          </a:solidFill>
          <a:latin typeface="Arial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3333"/>
          </a:solidFill>
          <a:latin typeface="Arial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3333"/>
          </a:solidFill>
          <a:latin typeface="Arial" charset="0"/>
        </a:defRPr>
      </a:lvl9pPr>
    </p:titleStyle>
    <p:bodyStyle>
      <a:lvl1pPr marL="292219" indent="-29221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33142" indent="-243516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accent1">
              <a:lumMod val="50000"/>
            </a:schemeClr>
          </a:solidFill>
          <a:latin typeface="+mn-lt"/>
        </a:defRPr>
      </a:lvl2pPr>
      <a:lvl3pPr marL="974065" indent="-194813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accent1">
              <a:lumMod val="50000"/>
            </a:schemeClr>
          </a:solidFill>
          <a:latin typeface="+mn-lt"/>
        </a:defRPr>
      </a:lvl3pPr>
      <a:lvl4pPr marL="1363690" indent="-194813" algn="l" rtl="0" eaLnBrk="1" fontAlgn="base" hangingPunct="1">
        <a:spcBef>
          <a:spcPct val="20000"/>
        </a:spcBef>
        <a:spcAft>
          <a:spcPct val="0"/>
        </a:spcAft>
        <a:buChar char="–"/>
        <a:defRPr sz="1000">
          <a:solidFill>
            <a:schemeClr val="accent1">
              <a:lumMod val="50000"/>
            </a:schemeClr>
          </a:solidFill>
          <a:latin typeface="+mn-lt"/>
        </a:defRPr>
      </a:lvl4pPr>
      <a:lvl5pPr marL="1753316" indent="-194813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accent1">
              <a:lumMod val="50000"/>
            </a:schemeClr>
          </a:solidFill>
          <a:latin typeface="+mn-lt"/>
        </a:defRPr>
      </a:lvl5pPr>
      <a:lvl6pPr marL="2142942" indent="-194813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rgbClr val="003333"/>
          </a:solidFill>
          <a:latin typeface="+mn-lt"/>
        </a:defRPr>
      </a:lvl6pPr>
      <a:lvl7pPr marL="2532568" indent="-194813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rgbClr val="003333"/>
          </a:solidFill>
          <a:latin typeface="+mn-lt"/>
        </a:defRPr>
      </a:lvl7pPr>
      <a:lvl8pPr marL="2922194" indent="-194813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rgbClr val="003333"/>
          </a:solidFill>
          <a:latin typeface="+mn-lt"/>
        </a:defRPr>
      </a:lvl8pPr>
      <a:lvl9pPr marL="3311820" indent="-194813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rgbClr val="003333"/>
          </a:solidFill>
          <a:latin typeface="+mn-lt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caroline.jarrett@effortmark.co.uk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51401" y="6080034"/>
            <a:ext cx="8494627" cy="445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77114" tIns="37880" rIns="77114" bIns="37880" anchor="ctr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WWC October 2014			         Caroline Jarrett @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cjforms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431657" y="641376"/>
            <a:ext cx="7335585" cy="50778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7114" tIns="37880" rIns="77114" bIns="37880" anchor="ctr">
            <a:spAutoFit/>
          </a:bodyPr>
          <a:lstStyle/>
          <a:p>
            <a:pPr eaLnBrk="0" hangingPunct="0">
              <a:lnSpc>
                <a:spcPts val="13000"/>
              </a:lnSpc>
            </a:pPr>
            <a:r>
              <a:rPr lang="en-US" sz="11700" dirty="0" smtClean="0">
                <a:solidFill>
                  <a:srgbClr val="009999"/>
                </a:solidFill>
                <a:latin typeface="Arial Narrow" pitchFamily="34" charset="0"/>
              </a:rPr>
              <a:t>Let’s have</a:t>
            </a:r>
            <a:br>
              <a:rPr lang="en-US" sz="11700" dirty="0" smtClean="0">
                <a:solidFill>
                  <a:srgbClr val="009999"/>
                </a:solidFill>
                <a:latin typeface="Arial Narrow" pitchFamily="34" charset="0"/>
              </a:rPr>
            </a:br>
            <a:r>
              <a:rPr lang="en-US" sz="11700" dirty="0" smtClean="0">
                <a:solidFill>
                  <a:srgbClr val="009999"/>
                </a:solidFill>
                <a:latin typeface="Arial Narrow" pitchFamily="34" charset="0"/>
              </a:rPr>
              <a:t>a lovely chat </a:t>
            </a:r>
            <a:br>
              <a:rPr lang="en-US" sz="11700" dirty="0" smtClean="0">
                <a:solidFill>
                  <a:srgbClr val="009999"/>
                </a:solidFill>
                <a:latin typeface="Arial Narrow" pitchFamily="34" charset="0"/>
              </a:rPr>
            </a:br>
            <a:endParaRPr lang="en-US" sz="11700" dirty="0" smtClean="0">
              <a:solidFill>
                <a:srgbClr val="009999"/>
              </a:solidFill>
              <a:latin typeface="Arial Narrow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973" y="4172755"/>
            <a:ext cx="82167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 ITC" panose="03070402050302030203" pitchFamily="66" charset="0"/>
              </a:rPr>
              <a:t>about </a:t>
            </a:r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 ITC" panose="03070402050302030203" pitchFamily="66" charset="0"/>
              </a:rPr>
              <a:t>forms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E992B-8913-442E-90DF-082854FD67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6" name="Picture 2" descr="Front cover of Karen's book: Dynamics in documen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18" y="4069493"/>
            <a:ext cx="2105465" cy="2586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Picture of Karen Sch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20" y="4119562"/>
            <a:ext cx="2454955" cy="248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Follow her @</a:t>
            </a:r>
            <a:r>
              <a:rPr lang="en-GB" dirty="0" err="1" smtClean="0"/>
              <a:t>firstwren</a:t>
            </a:r>
            <a:endParaRPr lang="en-GB" dirty="0" smtClean="0"/>
          </a:p>
          <a:p>
            <a:r>
              <a:rPr lang="en-GB" dirty="0" smtClean="0"/>
              <a:t>“</a:t>
            </a:r>
            <a:r>
              <a:rPr lang="en-GB" dirty="0"/>
              <a:t>Information design is a process of orchestrating content visually and verbally, making the structure salient to people who engage with it</a:t>
            </a:r>
            <a:r>
              <a:rPr lang="en-GB" dirty="0" smtClean="0"/>
              <a:t>.”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Karen Schriver, information designer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4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E992B-8913-442E-90DF-082854FD67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" name="Picture 2" descr="Front cover of Kathryn's book: Rhetorical Accessiblity - At the Intersection of Technical Communication and Disability Studi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24" y="3479799"/>
            <a:ext cx="2272425" cy="3082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1189" y="3937000"/>
            <a:ext cx="8075612" cy="2262188"/>
          </a:xfrm>
        </p:spPr>
        <p:txBody>
          <a:bodyPr/>
          <a:lstStyle/>
          <a:p>
            <a:r>
              <a:rPr lang="en-GB" dirty="0" smtClean="0"/>
              <a:t>Follow her @</a:t>
            </a:r>
            <a:r>
              <a:rPr lang="en-GB" dirty="0" err="1"/>
              <a:t>SummersKathryn</a:t>
            </a:r>
            <a:endParaRPr lang="en-GB" dirty="0"/>
          </a:p>
          <a:p>
            <a:r>
              <a:rPr lang="en-GB" dirty="0" smtClean="0"/>
              <a:t>Co-author, “Design to Read” in</a:t>
            </a:r>
            <a:br>
              <a:rPr lang="en-GB" dirty="0" smtClean="0"/>
            </a:br>
            <a:r>
              <a:rPr lang="en-GB" dirty="0" smtClean="0"/>
              <a:t>“Rhetorical </a:t>
            </a:r>
            <a:r>
              <a:rPr lang="en-GB" dirty="0" err="1" smtClean="0"/>
              <a:t>AccessAbility</a:t>
            </a:r>
            <a:r>
              <a:rPr lang="en-GB" dirty="0" smtClean="0"/>
              <a:t>” (2013)</a:t>
            </a:r>
            <a:br>
              <a:rPr lang="en-GB" dirty="0" smtClean="0"/>
            </a:br>
            <a:r>
              <a:rPr lang="en-GB" dirty="0" smtClean="0"/>
              <a:t>edited by Lisa Meloncon</a:t>
            </a:r>
          </a:p>
          <a:p>
            <a:r>
              <a:rPr lang="en-GB" dirty="0" smtClean="0"/>
              <a:t>Shorter version in User Experience </a:t>
            </a:r>
            <a:br>
              <a:rPr lang="en-GB" dirty="0" smtClean="0"/>
            </a:br>
            <a:r>
              <a:rPr lang="en-GB" dirty="0" smtClean="0"/>
              <a:t>magazine, linked from</a:t>
            </a:r>
            <a:br>
              <a:rPr lang="en-GB" dirty="0" smtClean="0"/>
            </a:br>
            <a:r>
              <a:rPr lang="en-GB" dirty="0" smtClean="0"/>
              <a:t>http://www.designtoread.com</a:t>
            </a:r>
            <a:br>
              <a:rPr lang="en-GB" dirty="0" smtClean="0"/>
            </a:br>
            <a:endParaRPr lang="en-GB" dirty="0" smtClean="0"/>
          </a:p>
        </p:txBody>
      </p:sp>
      <p:pic>
        <p:nvPicPr>
          <p:cNvPr id="8" name="Picture 2" descr="Picture of Kathryn Summ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8" r="9422"/>
          <a:stretch/>
        </p:blipFill>
        <p:spPr bwMode="auto">
          <a:xfrm>
            <a:off x="76200" y="1562098"/>
            <a:ext cx="32512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Kathryn Summers, low literacy expert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2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E992B-8913-442E-90DF-082854FD672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4" descr="Picture of Ginny Redish, Ph.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65" y="1562098"/>
            <a:ext cx="28575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ront cover of Ginny's book: Letting go of the Words - Writing Eb Content that 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208606"/>
            <a:ext cx="2627841" cy="327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1189" y="1673225"/>
            <a:ext cx="5222344" cy="4525963"/>
          </a:xfrm>
        </p:spPr>
        <p:txBody>
          <a:bodyPr/>
          <a:lstStyle/>
          <a:p>
            <a:r>
              <a:rPr lang="en-GB" dirty="0" smtClean="0"/>
              <a:t>Follow her @</a:t>
            </a:r>
            <a:r>
              <a:rPr lang="en-GB" dirty="0" err="1" smtClean="0"/>
              <a:t>GinnyRedish</a:t>
            </a:r>
            <a:endParaRPr lang="en-GB" dirty="0" smtClean="0"/>
          </a:p>
          <a:p>
            <a:r>
              <a:rPr lang="en-GB" dirty="0" smtClean="0"/>
              <a:t>Even if you already have the first edition of</a:t>
            </a:r>
            <a:br>
              <a:rPr lang="en-GB" dirty="0" smtClean="0"/>
            </a:br>
            <a:r>
              <a:rPr lang="en-GB" dirty="0" smtClean="0"/>
              <a:t>“Letting go of the words”, buy the 2</a:t>
            </a:r>
            <a:r>
              <a:rPr lang="en-GB" baseline="30000" dirty="0" smtClean="0"/>
              <a:t>nd</a:t>
            </a:r>
            <a:r>
              <a:rPr lang="en-GB" dirty="0" smtClean="0"/>
              <a:t> edition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Ginny Redish, writing and usability expert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5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AC589-EF7B-4215-B3DB-8129E1A56A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800" dirty="0" smtClean="0">
                <a:solidFill>
                  <a:srgbClr val="FF0000"/>
                </a:solidFill>
              </a:rPr>
              <a:t>Don’t look at it.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Choose a persona and write the story of why that persona is filling in this form.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Fill in the form as that persona, as honestly as you can.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>
                <a:solidFill>
                  <a:srgbClr val="FF0000"/>
                </a:solidFill>
              </a:rPr>
              <a:t>Now look at it. 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How did it work across the three layers?</a:t>
            </a:r>
          </a:p>
          <a:p>
            <a:pPr marL="1139046" lvl="2" indent="-457200"/>
            <a:r>
              <a:rPr lang="en-GB" sz="2000" dirty="0" smtClean="0"/>
              <a:t>Appearance</a:t>
            </a:r>
          </a:p>
          <a:p>
            <a:pPr marL="1139046" lvl="2" indent="-457200"/>
            <a:r>
              <a:rPr lang="en-GB" sz="2000" dirty="0" smtClean="0"/>
              <a:t>Conversation</a:t>
            </a:r>
          </a:p>
          <a:p>
            <a:pPr marL="1139046" lvl="2" indent="-457200"/>
            <a:r>
              <a:rPr lang="en-GB" sz="2000" dirty="0" smtClean="0"/>
              <a:t>Relationship</a:t>
            </a:r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look at a 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0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AC589-EF7B-4215-B3DB-8129E1A56A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800" dirty="0" smtClean="0">
                <a:solidFill>
                  <a:srgbClr val="FF0000"/>
                </a:solidFill>
              </a:rPr>
              <a:t>Don’t look at it.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Choose a persona and write the story of why that persona is filling in this form.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Fill in the form as that persona, as honestly as you can.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>
                <a:solidFill>
                  <a:srgbClr val="FF0000"/>
                </a:solidFill>
              </a:rPr>
              <a:t>Now look at it. 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How did it work across the three layers?</a:t>
            </a:r>
          </a:p>
          <a:p>
            <a:pPr marL="1139046" lvl="2" indent="-457200"/>
            <a:r>
              <a:rPr lang="en-GB" sz="2000" dirty="0" smtClean="0"/>
              <a:t>Appearance</a:t>
            </a:r>
          </a:p>
          <a:p>
            <a:pPr marL="1139046" lvl="2" indent="-457200"/>
            <a:r>
              <a:rPr lang="en-GB" sz="2000" dirty="0" smtClean="0"/>
              <a:t>Conversation</a:t>
            </a:r>
          </a:p>
          <a:p>
            <a:pPr marL="1139046" lvl="2" indent="-457200"/>
            <a:r>
              <a:rPr lang="en-GB" sz="2000" dirty="0" smtClean="0"/>
              <a:t>Relationship</a:t>
            </a:r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 you try it</a:t>
            </a:r>
            <a:r>
              <a:rPr lang="en-GB" dirty="0"/>
              <a:t>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‘</a:t>
            </a:r>
            <a:r>
              <a:rPr lang="en-GB" dirty="0"/>
              <a:t>Get a quote’ on http://systango.com/</a:t>
            </a:r>
          </a:p>
        </p:txBody>
      </p:sp>
    </p:spTree>
    <p:extLst>
      <p:ext uri="{BB962C8B-B14F-4D97-AF65-F5344CB8AC3E}">
        <p14:creationId xmlns:p14="http://schemas.microsoft.com/office/powerpoint/2010/main" val="16521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E992B-8913-442E-90DF-082854FD672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“Forms that work”: </a:t>
            </a:r>
            <a:r>
              <a:rPr lang="en-GB" dirty="0" smtClean="0">
                <a:solidFill>
                  <a:schemeClr val="tx1"/>
                </a:solidFill>
              </a:rPr>
              <a:t>http://www.formsthatwork.com</a:t>
            </a:r>
          </a:p>
          <a:p>
            <a:r>
              <a:rPr lang="en-GB" dirty="0" smtClean="0"/>
              <a:t>Columns on Uxmatters.com: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Don’t Put Hints Inside Text Boxes in Web </a:t>
            </a:r>
            <a:r>
              <a:rPr lang="en-GB" dirty="0" smtClean="0">
                <a:solidFill>
                  <a:schemeClr val="tx1"/>
                </a:solidFill>
              </a:rPr>
              <a:t>Forms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http://www.uxmatters.com/mt/archives/2010/03/dont-put-hints-inside-text-boxes-in-web-forms.php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Don’t </a:t>
            </a:r>
            <a:r>
              <a:rPr lang="en-GB" dirty="0">
                <a:solidFill>
                  <a:schemeClr val="tx1"/>
                </a:solidFill>
              </a:rPr>
              <a:t>Put Labels Inside Text Boxes (Unless You’re Luke </a:t>
            </a:r>
            <a:r>
              <a:rPr lang="en-GB" dirty="0" smtClean="0">
                <a:solidFill>
                  <a:schemeClr val="tx1"/>
                </a:solidFill>
              </a:rPr>
              <a:t>W)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www.uxmatters.com/mt/archives/2013/02/dont-put-labels-inside-text-boxes-unless-youre-luke-w.php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Question Protocol: How to Make Sure Every Form Field Is </a:t>
            </a:r>
            <a:r>
              <a:rPr lang="en-GB" dirty="0" smtClean="0">
                <a:solidFill>
                  <a:schemeClr val="tx1"/>
                </a:solidFill>
              </a:rPr>
              <a:t>Necessary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www.uxmatters.com/mt/archives/2010/06/the-question-protocol-how-to-make-sure-every-form-field-is-necessary.php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Eye Tracking of Forms and Surveys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http://www.uxmatters.com/mt/archives/2014/09/eye-tracking-in-user-experience-design.php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resources for forms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7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9"/>
          <p:cNvSpPr>
            <a:spLocks noGrp="1"/>
          </p:cNvSpPr>
          <p:nvPr>
            <p:ph type="sldNum" sz="quarter" idx="10"/>
          </p:nvPr>
        </p:nvSpPr>
        <p:spPr>
          <a:extLst/>
        </p:spPr>
        <p:txBody>
          <a:bodyPr/>
          <a:lstStyle>
            <a:lvl1pPr eaLnBrk="0" hangingPunct="0">
              <a:defRPr sz="2600">
                <a:solidFill>
                  <a:srgbClr val="003333"/>
                </a:solidFill>
                <a:latin typeface="Arial" charset="0"/>
              </a:defRPr>
            </a:lvl1pPr>
            <a:lvl2pPr marL="633142" indent="-243516" eaLnBrk="0" hangingPunct="0">
              <a:defRPr sz="2600">
                <a:solidFill>
                  <a:srgbClr val="003333"/>
                </a:solidFill>
                <a:latin typeface="Arial" charset="0"/>
              </a:defRPr>
            </a:lvl2pPr>
            <a:lvl3pPr marL="974065" indent="-194813" eaLnBrk="0" hangingPunct="0">
              <a:defRPr sz="2600">
                <a:solidFill>
                  <a:srgbClr val="003333"/>
                </a:solidFill>
                <a:latin typeface="Arial" charset="0"/>
              </a:defRPr>
            </a:lvl3pPr>
            <a:lvl4pPr marL="1363690" indent="-194813" eaLnBrk="0" hangingPunct="0">
              <a:defRPr sz="2600">
                <a:solidFill>
                  <a:srgbClr val="003333"/>
                </a:solidFill>
                <a:latin typeface="Arial" charset="0"/>
              </a:defRPr>
            </a:lvl4pPr>
            <a:lvl5pPr marL="1753316" indent="-194813" eaLnBrk="0" hangingPunct="0">
              <a:defRPr sz="2600">
                <a:solidFill>
                  <a:srgbClr val="003333"/>
                </a:solidFill>
                <a:latin typeface="Arial" charset="0"/>
              </a:defRPr>
            </a:lvl5pPr>
            <a:lvl6pPr marL="2142942" indent="-1948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3333"/>
                </a:solidFill>
                <a:latin typeface="Arial" charset="0"/>
              </a:defRPr>
            </a:lvl6pPr>
            <a:lvl7pPr marL="2532568" indent="-1948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3333"/>
                </a:solidFill>
                <a:latin typeface="Arial" charset="0"/>
              </a:defRPr>
            </a:lvl7pPr>
            <a:lvl8pPr marL="2922194" indent="-1948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3333"/>
                </a:solidFill>
                <a:latin typeface="Arial" charset="0"/>
              </a:defRPr>
            </a:lvl8pPr>
            <a:lvl9pPr marL="3311820" indent="-1948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333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FFDCC07-ECA0-4678-99AD-21CAA853DFF0}" type="slidenum">
              <a:rPr lang="en-US" sz="1200">
                <a:solidFill>
                  <a:schemeClr val="tx1"/>
                </a:solidFill>
              </a:rPr>
              <a:pPr eaLnBrk="1" hangingPunct="1">
                <a:defRPr/>
              </a:pPr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6" name="Picture 5" descr="First page of my presentation at the J Boye Conference, Denmark, on Design tips for complex forms 2011. The full presentation is available on Slideshare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52494" y="4322119"/>
            <a:ext cx="3037500" cy="2268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</p:pic>
      <p:pic>
        <p:nvPicPr>
          <p:cNvPr id="9" name="Picture 8" descr="First page of my presentation on Design tips for complex forms, given in Malta in 2012. The full presentation is available on Slideshare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5" y="4322119"/>
            <a:ext cx="3047924" cy="2268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</p:pic>
      <p:pic>
        <p:nvPicPr>
          <p:cNvPr id="2" name="Picture 1" descr="First page of my presentation, to the User Interface Engineering and Rosenfeld Media Seminar, on Design tips for surveys 2012. The full presentation is available on Slideshare.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" r="5087"/>
          <a:stretch/>
        </p:blipFill>
        <p:spPr>
          <a:xfrm>
            <a:off x="4652494" y="1703217"/>
            <a:ext cx="3037500" cy="2268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</p:pic>
      <p:pic>
        <p:nvPicPr>
          <p:cNvPr id="5" name="Picture 4" descr="First page of my presentation on Forms that work: Understanding forms to improve their design. The full presentation is available on Slideshare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5" y="1703217"/>
            <a:ext cx="3047924" cy="221932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tips http://www.slideshare.net/cjforms</a:t>
            </a:r>
          </a:p>
        </p:txBody>
      </p:sp>
    </p:spTree>
    <p:extLst>
      <p:ext uri="{BB962C8B-B14F-4D97-AF65-F5344CB8AC3E}">
        <p14:creationId xmlns:p14="http://schemas.microsoft.com/office/powerpoint/2010/main" val="18121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9"/>
          <p:cNvSpPr>
            <a:spLocks noGrp="1"/>
          </p:cNvSpPr>
          <p:nvPr>
            <p:ph type="sldNum" sz="quarter" idx="10"/>
          </p:nvPr>
        </p:nvSpPr>
        <p:spPr>
          <a:extLst/>
        </p:spPr>
        <p:txBody>
          <a:bodyPr/>
          <a:lstStyle>
            <a:lvl1pPr eaLnBrk="0" hangingPunct="0">
              <a:defRPr sz="2600">
                <a:solidFill>
                  <a:srgbClr val="003333"/>
                </a:solidFill>
                <a:latin typeface="Arial" charset="0"/>
              </a:defRPr>
            </a:lvl1pPr>
            <a:lvl2pPr marL="633142" indent="-243516" eaLnBrk="0" hangingPunct="0">
              <a:defRPr sz="2600">
                <a:solidFill>
                  <a:srgbClr val="003333"/>
                </a:solidFill>
                <a:latin typeface="Arial" charset="0"/>
              </a:defRPr>
            </a:lvl2pPr>
            <a:lvl3pPr marL="974065" indent="-194813" eaLnBrk="0" hangingPunct="0">
              <a:defRPr sz="2600">
                <a:solidFill>
                  <a:srgbClr val="003333"/>
                </a:solidFill>
                <a:latin typeface="Arial" charset="0"/>
              </a:defRPr>
            </a:lvl3pPr>
            <a:lvl4pPr marL="1363690" indent="-194813" eaLnBrk="0" hangingPunct="0">
              <a:defRPr sz="2600">
                <a:solidFill>
                  <a:srgbClr val="003333"/>
                </a:solidFill>
                <a:latin typeface="Arial" charset="0"/>
              </a:defRPr>
            </a:lvl4pPr>
            <a:lvl5pPr marL="1753316" indent="-194813" eaLnBrk="0" hangingPunct="0">
              <a:defRPr sz="2600">
                <a:solidFill>
                  <a:srgbClr val="003333"/>
                </a:solidFill>
                <a:latin typeface="Arial" charset="0"/>
              </a:defRPr>
            </a:lvl5pPr>
            <a:lvl6pPr marL="2142942" indent="-1948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3333"/>
                </a:solidFill>
                <a:latin typeface="Arial" charset="0"/>
              </a:defRPr>
            </a:lvl6pPr>
            <a:lvl7pPr marL="2532568" indent="-1948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3333"/>
                </a:solidFill>
                <a:latin typeface="Arial" charset="0"/>
              </a:defRPr>
            </a:lvl7pPr>
            <a:lvl8pPr marL="2922194" indent="-1948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3333"/>
                </a:solidFill>
                <a:latin typeface="Arial" charset="0"/>
              </a:defRPr>
            </a:lvl8pPr>
            <a:lvl9pPr marL="3311820" indent="-1948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333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FFDCC07-ECA0-4678-99AD-21CAA853DFF0}" type="slidenum">
              <a:rPr lang="en-US" sz="1200">
                <a:solidFill>
                  <a:schemeClr val="tx1"/>
                </a:solidFill>
              </a:rPr>
              <a:pPr eaLnBrk="1" hangingPunct="1">
                <a:defRPr/>
              </a:pPr>
              <a:t>17</a:t>
            </a:fld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5130" name="Picture 10" descr="Book cover: &quot;Surveys that work&quot; (in progress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539" y="3410322"/>
            <a:ext cx="1585912" cy="2339975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</p:pic>
      <p:pic>
        <p:nvPicPr>
          <p:cNvPr id="29700" name="Picture 14" descr="Book cover: &quot;Forms that work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1089" y="3410322"/>
            <a:ext cx="1901825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6" descr="Front cover of the book User Interface Design and Evaluati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513" y="3410322"/>
            <a:ext cx="1873250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63561" y="1592731"/>
            <a:ext cx="6407624" cy="1325182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r>
              <a:rPr lang="en-GB" sz="2700" dirty="0"/>
              <a:t>twitter @</a:t>
            </a:r>
            <a:r>
              <a:rPr lang="en-GB" sz="2700" dirty="0" err="1"/>
              <a:t>cjforms</a:t>
            </a:r>
            <a:r>
              <a:rPr lang="en-GB" sz="2700" dirty="0"/>
              <a:t>		</a:t>
            </a:r>
            <a:br>
              <a:rPr lang="en-GB" sz="2700" dirty="0"/>
            </a:br>
            <a:r>
              <a:rPr lang="en-GB" sz="2700" dirty="0" smtClean="0">
                <a:hlinkClick r:id="rId6"/>
              </a:rPr>
              <a:t>caroline.jarrett@effortmark.co.uk</a:t>
            </a:r>
            <a:endParaRPr lang="en-GB" sz="2700" dirty="0" smtClean="0"/>
          </a:p>
          <a:p>
            <a:r>
              <a:rPr lang="en-GB" sz="2700" dirty="0" smtClean="0"/>
              <a:t>www.effortmark.co.uk</a:t>
            </a:r>
            <a:endParaRPr lang="en-GB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Caroline Jarrett</a:t>
            </a:r>
          </a:p>
        </p:txBody>
      </p:sp>
    </p:spTree>
    <p:extLst>
      <p:ext uri="{BB962C8B-B14F-4D97-AF65-F5344CB8AC3E}">
        <p14:creationId xmlns:p14="http://schemas.microsoft.com/office/powerpoint/2010/main" val="396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F1AB94-11A7-4F07-9530-20A755309A9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 descr="Kathryn Summ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8" r="9422"/>
          <a:stretch/>
        </p:blipFill>
        <p:spPr bwMode="auto">
          <a:xfrm>
            <a:off x="76200" y="1562098"/>
            <a:ext cx="32512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aren Sch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20" y="4119562"/>
            <a:ext cx="2454955" cy="248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ssica End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90" y="3809999"/>
            <a:ext cx="1905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nny Redish, Ph.D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65" y="1562098"/>
            <a:ext cx="28575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 honour of Ada Lovelace day:</a:t>
            </a:r>
            <a:br>
              <a:rPr lang="en-GB" dirty="0" smtClean="0"/>
            </a:br>
            <a:r>
              <a:rPr lang="en-GB" dirty="0" smtClean="0"/>
              <a:t>Four people with inspiring ideas about forms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9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0C085-7BF0-4642-A076-F565DF3D22EC}" type="slidenum">
              <a:rPr lang="en-GB" altLang="en-US"/>
              <a:pPr/>
              <a:t>3</a:t>
            </a:fld>
            <a:endParaRPr lang="en-GB" altLang="en-US">
              <a:solidFill>
                <a:srgbClr val="000099"/>
              </a:solidFill>
            </a:endParaRPr>
          </a:p>
        </p:txBody>
      </p:sp>
      <p:pic>
        <p:nvPicPr>
          <p:cNvPr id="1831939" name="Picture 3" descr="Pile of envelopes with a brown one peeking out. It says 'On Her Majesty's Service'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143000"/>
            <a:ext cx="609758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760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B9D70-0270-487D-A091-DB53675754E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1" name="Group 20" descr="an arrow connects the word 'transaction' to the cog containing the words 'allows someone to achieve a goal'."/>
          <p:cNvGrpSpPr/>
          <p:nvPr/>
        </p:nvGrpSpPr>
        <p:grpSpPr>
          <a:xfrm>
            <a:off x="6900333" y="3319915"/>
            <a:ext cx="2175214" cy="972685"/>
            <a:chOff x="6900333" y="3319915"/>
            <a:chExt cx="2175214" cy="972685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6900333" y="3801533"/>
              <a:ext cx="461864" cy="491067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 descr="the word transaction appears with an arrow which is pointing at the cog with the statement 'allows someone to achieve a goal'"/>
            <p:cNvSpPr txBox="1"/>
            <p:nvPr/>
          </p:nvSpPr>
          <p:spPr>
            <a:xfrm>
              <a:off x="7028192" y="3319915"/>
              <a:ext cx="20473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“transaction”</a:t>
              </a:r>
              <a:endParaRPr lang="en-GB" dirty="0"/>
            </a:p>
          </p:txBody>
        </p:sp>
      </p:grpSp>
      <p:grpSp>
        <p:nvGrpSpPr>
          <p:cNvPr id="2" name="Group 1" descr="This cog reads 'allows someone to achieve a goal'."/>
          <p:cNvGrpSpPr/>
          <p:nvPr/>
        </p:nvGrpSpPr>
        <p:grpSpPr>
          <a:xfrm>
            <a:off x="4619741" y="3712428"/>
            <a:ext cx="2541812" cy="2541810"/>
            <a:chOff x="4619741" y="3712428"/>
            <a:chExt cx="2541812" cy="2541810"/>
          </a:xfrm>
        </p:grpSpPr>
        <p:sp>
          <p:nvSpPr>
            <p:cNvPr id="7" name="Freeform 6"/>
            <p:cNvSpPr/>
            <p:nvPr/>
          </p:nvSpPr>
          <p:spPr>
            <a:xfrm>
              <a:off x="4619741" y="3712428"/>
              <a:ext cx="2541812" cy="2541810"/>
            </a:xfrm>
            <a:custGeom>
              <a:avLst/>
              <a:gdLst>
                <a:gd name="connsiteX0" fmla="*/ 2677310 w 3771899"/>
                <a:gd name="connsiteY0" fmla="*/ 601386 h 3771899"/>
                <a:gd name="connsiteX1" fmla="*/ 2970704 w 3771899"/>
                <a:gd name="connsiteY1" fmla="*/ 355186 h 3771899"/>
                <a:gd name="connsiteX2" fmla="*/ 3205092 w 3771899"/>
                <a:gd name="connsiteY2" fmla="*/ 551861 h 3771899"/>
                <a:gd name="connsiteX3" fmla="*/ 3013580 w 3771899"/>
                <a:gd name="connsiteY3" fmla="*/ 883549 h 3771899"/>
                <a:gd name="connsiteX4" fmla="*/ 3317869 w 3771899"/>
                <a:gd name="connsiteY4" fmla="*/ 1410593 h 3771899"/>
                <a:gd name="connsiteX5" fmla="*/ 3700875 w 3771899"/>
                <a:gd name="connsiteY5" fmla="*/ 1410583 h 3771899"/>
                <a:gd name="connsiteX6" fmla="*/ 3754007 w 3771899"/>
                <a:gd name="connsiteY6" fmla="*/ 1711906 h 3771899"/>
                <a:gd name="connsiteX7" fmla="*/ 3394095 w 3771899"/>
                <a:gd name="connsiteY7" fmla="*/ 1842893 h 3771899"/>
                <a:gd name="connsiteX8" fmla="*/ 3288417 w 3771899"/>
                <a:gd name="connsiteY8" fmla="*/ 2442225 h 3771899"/>
                <a:gd name="connsiteX9" fmla="*/ 3581823 w 3771899"/>
                <a:gd name="connsiteY9" fmla="*/ 2688410 h 3771899"/>
                <a:gd name="connsiteX10" fmla="*/ 3428837 w 3771899"/>
                <a:gd name="connsiteY10" fmla="*/ 2953389 h 3771899"/>
                <a:gd name="connsiteX11" fmla="*/ 3068932 w 3771899"/>
                <a:gd name="connsiteY11" fmla="*/ 2822383 h 3771899"/>
                <a:gd name="connsiteX12" fmla="*/ 2602734 w 3771899"/>
                <a:gd name="connsiteY12" fmla="*/ 3213570 h 3771899"/>
                <a:gd name="connsiteX13" fmla="*/ 2669252 w 3771899"/>
                <a:gd name="connsiteY13" fmla="*/ 3590756 h 3771899"/>
                <a:gd name="connsiteX14" fmla="*/ 2381733 w 3771899"/>
                <a:gd name="connsiteY14" fmla="*/ 3695405 h 3771899"/>
                <a:gd name="connsiteX15" fmla="*/ 2190239 w 3771899"/>
                <a:gd name="connsiteY15" fmla="*/ 3363706 h 3771899"/>
                <a:gd name="connsiteX16" fmla="*/ 1581661 w 3771899"/>
                <a:gd name="connsiteY16" fmla="*/ 3363706 h 3771899"/>
                <a:gd name="connsiteX17" fmla="*/ 1390166 w 3771899"/>
                <a:gd name="connsiteY17" fmla="*/ 3695405 h 3771899"/>
                <a:gd name="connsiteX18" fmla="*/ 1102647 w 3771899"/>
                <a:gd name="connsiteY18" fmla="*/ 3590756 h 3771899"/>
                <a:gd name="connsiteX19" fmla="*/ 1169165 w 3771899"/>
                <a:gd name="connsiteY19" fmla="*/ 3213570 h 3771899"/>
                <a:gd name="connsiteX20" fmla="*/ 702967 w 3771899"/>
                <a:gd name="connsiteY20" fmla="*/ 2822384 h 3771899"/>
                <a:gd name="connsiteX21" fmla="*/ 343062 w 3771899"/>
                <a:gd name="connsiteY21" fmla="*/ 2953389 h 3771899"/>
                <a:gd name="connsiteX22" fmla="*/ 190076 w 3771899"/>
                <a:gd name="connsiteY22" fmla="*/ 2688410 h 3771899"/>
                <a:gd name="connsiteX23" fmla="*/ 483483 w 3771899"/>
                <a:gd name="connsiteY23" fmla="*/ 2442225 h 3771899"/>
                <a:gd name="connsiteX24" fmla="*/ 377804 w 3771899"/>
                <a:gd name="connsiteY24" fmla="*/ 1842893 h 3771899"/>
                <a:gd name="connsiteX25" fmla="*/ 17892 w 3771899"/>
                <a:gd name="connsiteY25" fmla="*/ 1711906 h 3771899"/>
                <a:gd name="connsiteX26" fmla="*/ 71024 w 3771899"/>
                <a:gd name="connsiteY26" fmla="*/ 1410583 h 3771899"/>
                <a:gd name="connsiteX27" fmla="*/ 454030 w 3771899"/>
                <a:gd name="connsiteY27" fmla="*/ 1410593 h 3771899"/>
                <a:gd name="connsiteX28" fmla="*/ 758319 w 3771899"/>
                <a:gd name="connsiteY28" fmla="*/ 883549 h 3771899"/>
                <a:gd name="connsiteX29" fmla="*/ 566807 w 3771899"/>
                <a:gd name="connsiteY29" fmla="*/ 551861 h 3771899"/>
                <a:gd name="connsiteX30" fmla="*/ 801195 w 3771899"/>
                <a:gd name="connsiteY30" fmla="*/ 355186 h 3771899"/>
                <a:gd name="connsiteX31" fmla="*/ 1094589 w 3771899"/>
                <a:gd name="connsiteY31" fmla="*/ 601386 h 3771899"/>
                <a:gd name="connsiteX32" fmla="*/ 1666465 w 3771899"/>
                <a:gd name="connsiteY32" fmla="*/ 393240 h 3771899"/>
                <a:gd name="connsiteX33" fmla="*/ 1732964 w 3771899"/>
                <a:gd name="connsiteY33" fmla="*/ 16050 h 3771899"/>
                <a:gd name="connsiteX34" fmla="*/ 2038935 w 3771899"/>
                <a:gd name="connsiteY34" fmla="*/ 16050 h 3771899"/>
                <a:gd name="connsiteX35" fmla="*/ 2105434 w 3771899"/>
                <a:gd name="connsiteY35" fmla="*/ 393240 h 3771899"/>
                <a:gd name="connsiteX36" fmla="*/ 2677310 w 3771899"/>
                <a:gd name="connsiteY36" fmla="*/ 601386 h 377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771899" h="3771899">
                  <a:moveTo>
                    <a:pt x="2677310" y="601386"/>
                  </a:moveTo>
                  <a:lnTo>
                    <a:pt x="2970704" y="355186"/>
                  </a:lnTo>
                  <a:lnTo>
                    <a:pt x="3205092" y="551861"/>
                  </a:lnTo>
                  <a:lnTo>
                    <a:pt x="3013580" y="883549"/>
                  </a:lnTo>
                  <a:cubicBezTo>
                    <a:pt x="3149756" y="1036738"/>
                    <a:pt x="3253292" y="1216067"/>
                    <a:pt x="3317869" y="1410593"/>
                  </a:cubicBezTo>
                  <a:lnTo>
                    <a:pt x="3700875" y="1410583"/>
                  </a:lnTo>
                  <a:lnTo>
                    <a:pt x="3754007" y="1711906"/>
                  </a:lnTo>
                  <a:lnTo>
                    <a:pt x="3394095" y="1842893"/>
                  </a:lnTo>
                  <a:cubicBezTo>
                    <a:pt x="3399944" y="2047775"/>
                    <a:pt x="3363987" y="2251700"/>
                    <a:pt x="3288417" y="2442225"/>
                  </a:cubicBezTo>
                  <a:lnTo>
                    <a:pt x="3581823" y="2688410"/>
                  </a:lnTo>
                  <a:lnTo>
                    <a:pt x="3428837" y="2953389"/>
                  </a:lnTo>
                  <a:lnTo>
                    <a:pt x="3068932" y="2822383"/>
                  </a:lnTo>
                  <a:cubicBezTo>
                    <a:pt x="2941717" y="2983091"/>
                    <a:pt x="2783092" y="3116194"/>
                    <a:pt x="2602734" y="3213570"/>
                  </a:cubicBezTo>
                  <a:lnTo>
                    <a:pt x="2669252" y="3590756"/>
                  </a:lnTo>
                  <a:lnTo>
                    <a:pt x="2381733" y="3695405"/>
                  </a:lnTo>
                  <a:lnTo>
                    <a:pt x="2190239" y="3363706"/>
                  </a:lnTo>
                  <a:cubicBezTo>
                    <a:pt x="1989486" y="3405044"/>
                    <a:pt x="1782414" y="3405044"/>
                    <a:pt x="1581661" y="3363706"/>
                  </a:cubicBezTo>
                  <a:lnTo>
                    <a:pt x="1390166" y="3695405"/>
                  </a:lnTo>
                  <a:lnTo>
                    <a:pt x="1102647" y="3590756"/>
                  </a:lnTo>
                  <a:lnTo>
                    <a:pt x="1169165" y="3213570"/>
                  </a:lnTo>
                  <a:cubicBezTo>
                    <a:pt x="988808" y="3116195"/>
                    <a:pt x="830182" y="2983092"/>
                    <a:pt x="702967" y="2822384"/>
                  </a:cubicBezTo>
                  <a:lnTo>
                    <a:pt x="343062" y="2953389"/>
                  </a:lnTo>
                  <a:lnTo>
                    <a:pt x="190076" y="2688410"/>
                  </a:lnTo>
                  <a:lnTo>
                    <a:pt x="483483" y="2442225"/>
                  </a:lnTo>
                  <a:cubicBezTo>
                    <a:pt x="407913" y="2251700"/>
                    <a:pt x="371955" y="2047774"/>
                    <a:pt x="377804" y="1842893"/>
                  </a:cubicBezTo>
                  <a:lnTo>
                    <a:pt x="17892" y="1711906"/>
                  </a:lnTo>
                  <a:lnTo>
                    <a:pt x="71024" y="1410583"/>
                  </a:lnTo>
                  <a:lnTo>
                    <a:pt x="454030" y="1410593"/>
                  </a:lnTo>
                  <a:cubicBezTo>
                    <a:pt x="518607" y="1216067"/>
                    <a:pt x="622143" y="1036738"/>
                    <a:pt x="758319" y="883549"/>
                  </a:cubicBezTo>
                  <a:lnTo>
                    <a:pt x="566807" y="551861"/>
                  </a:lnTo>
                  <a:lnTo>
                    <a:pt x="801195" y="355186"/>
                  </a:lnTo>
                  <a:lnTo>
                    <a:pt x="1094589" y="601386"/>
                  </a:lnTo>
                  <a:cubicBezTo>
                    <a:pt x="1269097" y="493880"/>
                    <a:pt x="1463680" y="423057"/>
                    <a:pt x="1666465" y="393240"/>
                  </a:cubicBezTo>
                  <a:lnTo>
                    <a:pt x="1732964" y="16050"/>
                  </a:lnTo>
                  <a:lnTo>
                    <a:pt x="2038935" y="16050"/>
                  </a:lnTo>
                  <a:lnTo>
                    <a:pt x="2105434" y="393240"/>
                  </a:lnTo>
                  <a:cubicBezTo>
                    <a:pt x="2308219" y="423057"/>
                    <a:pt x="2502802" y="493879"/>
                    <a:pt x="2677310" y="601386"/>
                  </a:cubicBezTo>
                  <a:close/>
                </a:path>
              </a:pathLst>
            </a:custGeom>
            <a:solidFill>
              <a:schemeClr val="accent4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449" tIns="907679" rIns="782449" bIns="973646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900" kern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63817" y="4075392"/>
              <a:ext cx="2164375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GB" sz="2800" dirty="0">
                  <a:solidFill>
                    <a:schemeClr val="bg1"/>
                  </a:solidFill>
                </a:rPr>
                <a:t>Allows </a:t>
              </a:r>
              <a:r>
                <a:rPr lang="en-GB" sz="2800" dirty="0" smtClean="0">
                  <a:solidFill>
                    <a:schemeClr val="bg1"/>
                  </a:solidFill>
                </a:rPr>
                <a:t/>
              </a:r>
              <a:br>
                <a:rPr lang="en-GB" sz="2800" dirty="0" smtClean="0">
                  <a:solidFill>
                    <a:schemeClr val="bg1"/>
                  </a:solidFill>
                </a:rPr>
              </a:br>
              <a:r>
                <a:rPr lang="en-GB" sz="2800" dirty="0" smtClean="0">
                  <a:solidFill>
                    <a:schemeClr val="bg1"/>
                  </a:solidFill>
                </a:rPr>
                <a:t>someone to </a:t>
              </a:r>
              <a:br>
                <a:rPr lang="en-GB" sz="2800" dirty="0" smtClean="0">
                  <a:solidFill>
                    <a:schemeClr val="bg1"/>
                  </a:solidFill>
                </a:rPr>
              </a:br>
              <a:r>
                <a:rPr lang="en-GB" sz="2800" dirty="0" smtClean="0">
                  <a:solidFill>
                    <a:schemeClr val="bg1"/>
                  </a:solidFill>
                </a:rPr>
                <a:t>achieve a</a:t>
              </a:r>
            </a:p>
            <a:p>
              <a:pPr lvl="0" algn="ctr"/>
              <a:r>
                <a:rPr lang="en-GB" sz="2800" dirty="0" smtClean="0">
                  <a:solidFill>
                    <a:schemeClr val="bg1"/>
                  </a:solidFill>
                </a:rPr>
                <a:t>goal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Freeform 7" descr="This cog reads 'asks questions and expects answers'."/>
          <p:cNvSpPr/>
          <p:nvPr/>
        </p:nvSpPr>
        <p:spPr>
          <a:xfrm>
            <a:off x="2360953" y="2340829"/>
            <a:ext cx="2743199" cy="2743199"/>
          </a:xfrm>
          <a:custGeom>
            <a:avLst/>
            <a:gdLst>
              <a:gd name="connsiteX0" fmla="*/ 2052590 w 2743199"/>
              <a:gd name="connsiteY0" fmla="*/ 694783 h 2743199"/>
              <a:gd name="connsiteX1" fmla="*/ 2457305 w 2743199"/>
              <a:gd name="connsiteY1" fmla="*/ 572809 h 2743199"/>
              <a:gd name="connsiteX2" fmla="*/ 2606225 w 2743199"/>
              <a:gd name="connsiteY2" fmla="*/ 830746 h 2743199"/>
              <a:gd name="connsiteX3" fmla="*/ 2298236 w 2743199"/>
              <a:gd name="connsiteY3" fmla="*/ 1120253 h 2743199"/>
              <a:gd name="connsiteX4" fmla="*/ 2298236 w 2743199"/>
              <a:gd name="connsiteY4" fmla="*/ 1622947 h 2743199"/>
              <a:gd name="connsiteX5" fmla="*/ 2606225 w 2743199"/>
              <a:gd name="connsiteY5" fmla="*/ 1912453 h 2743199"/>
              <a:gd name="connsiteX6" fmla="*/ 2457305 w 2743199"/>
              <a:gd name="connsiteY6" fmla="*/ 2170390 h 2743199"/>
              <a:gd name="connsiteX7" fmla="*/ 2052590 w 2743199"/>
              <a:gd name="connsiteY7" fmla="*/ 2048416 h 2743199"/>
              <a:gd name="connsiteX8" fmla="*/ 1617244 w 2743199"/>
              <a:gd name="connsiteY8" fmla="*/ 2299763 h 2743199"/>
              <a:gd name="connsiteX9" fmla="*/ 1520520 w 2743199"/>
              <a:gd name="connsiteY9" fmla="*/ 2711243 h 2743199"/>
              <a:gd name="connsiteX10" fmla="*/ 1222679 w 2743199"/>
              <a:gd name="connsiteY10" fmla="*/ 2711243 h 2743199"/>
              <a:gd name="connsiteX11" fmla="*/ 1125954 w 2743199"/>
              <a:gd name="connsiteY11" fmla="*/ 2299763 h 2743199"/>
              <a:gd name="connsiteX12" fmla="*/ 690608 w 2743199"/>
              <a:gd name="connsiteY12" fmla="*/ 2048416 h 2743199"/>
              <a:gd name="connsiteX13" fmla="*/ 285894 w 2743199"/>
              <a:gd name="connsiteY13" fmla="*/ 2170390 h 2743199"/>
              <a:gd name="connsiteX14" fmla="*/ 136974 w 2743199"/>
              <a:gd name="connsiteY14" fmla="*/ 1912453 h 2743199"/>
              <a:gd name="connsiteX15" fmla="*/ 444963 w 2743199"/>
              <a:gd name="connsiteY15" fmla="*/ 1622946 h 2743199"/>
              <a:gd name="connsiteX16" fmla="*/ 444963 w 2743199"/>
              <a:gd name="connsiteY16" fmla="*/ 1120252 h 2743199"/>
              <a:gd name="connsiteX17" fmla="*/ 136974 w 2743199"/>
              <a:gd name="connsiteY17" fmla="*/ 830746 h 2743199"/>
              <a:gd name="connsiteX18" fmla="*/ 285894 w 2743199"/>
              <a:gd name="connsiteY18" fmla="*/ 572809 h 2743199"/>
              <a:gd name="connsiteX19" fmla="*/ 690609 w 2743199"/>
              <a:gd name="connsiteY19" fmla="*/ 694783 h 2743199"/>
              <a:gd name="connsiteX20" fmla="*/ 1125955 w 2743199"/>
              <a:gd name="connsiteY20" fmla="*/ 443436 h 2743199"/>
              <a:gd name="connsiteX21" fmla="*/ 1222679 w 2743199"/>
              <a:gd name="connsiteY21" fmla="*/ 31956 h 2743199"/>
              <a:gd name="connsiteX22" fmla="*/ 1520520 w 2743199"/>
              <a:gd name="connsiteY22" fmla="*/ 31956 h 2743199"/>
              <a:gd name="connsiteX23" fmla="*/ 1617245 w 2743199"/>
              <a:gd name="connsiteY23" fmla="*/ 443436 h 2743199"/>
              <a:gd name="connsiteX24" fmla="*/ 2052591 w 2743199"/>
              <a:gd name="connsiteY24" fmla="*/ 694783 h 2743199"/>
              <a:gd name="connsiteX25" fmla="*/ 2052590 w 2743199"/>
              <a:gd name="connsiteY25" fmla="*/ 694783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43199" h="2743199">
                <a:moveTo>
                  <a:pt x="2052590" y="694783"/>
                </a:moveTo>
                <a:lnTo>
                  <a:pt x="2457305" y="572809"/>
                </a:lnTo>
                <a:lnTo>
                  <a:pt x="2606225" y="830746"/>
                </a:lnTo>
                <a:lnTo>
                  <a:pt x="2298236" y="1120253"/>
                </a:lnTo>
                <a:cubicBezTo>
                  <a:pt x="2342881" y="1284844"/>
                  <a:pt x="2342881" y="1458356"/>
                  <a:pt x="2298236" y="1622947"/>
                </a:cubicBezTo>
                <a:lnTo>
                  <a:pt x="2606225" y="1912453"/>
                </a:lnTo>
                <a:lnTo>
                  <a:pt x="2457305" y="2170390"/>
                </a:lnTo>
                <a:lnTo>
                  <a:pt x="2052590" y="2048416"/>
                </a:lnTo>
                <a:cubicBezTo>
                  <a:pt x="1932372" y="2169375"/>
                  <a:pt x="1782106" y="2256131"/>
                  <a:pt x="1617244" y="2299763"/>
                </a:cubicBezTo>
                <a:lnTo>
                  <a:pt x="1520520" y="2711243"/>
                </a:lnTo>
                <a:lnTo>
                  <a:pt x="1222679" y="2711243"/>
                </a:lnTo>
                <a:lnTo>
                  <a:pt x="1125954" y="2299763"/>
                </a:lnTo>
                <a:cubicBezTo>
                  <a:pt x="961092" y="2256131"/>
                  <a:pt x="810826" y="2169375"/>
                  <a:pt x="690608" y="2048416"/>
                </a:cubicBezTo>
                <a:lnTo>
                  <a:pt x="285894" y="2170390"/>
                </a:lnTo>
                <a:lnTo>
                  <a:pt x="136974" y="1912453"/>
                </a:lnTo>
                <a:lnTo>
                  <a:pt x="444963" y="1622946"/>
                </a:lnTo>
                <a:cubicBezTo>
                  <a:pt x="400318" y="1458355"/>
                  <a:pt x="400318" y="1284843"/>
                  <a:pt x="444963" y="1120252"/>
                </a:cubicBezTo>
                <a:lnTo>
                  <a:pt x="136974" y="830746"/>
                </a:lnTo>
                <a:lnTo>
                  <a:pt x="285894" y="572809"/>
                </a:lnTo>
                <a:lnTo>
                  <a:pt x="690609" y="694783"/>
                </a:lnTo>
                <a:cubicBezTo>
                  <a:pt x="810827" y="573824"/>
                  <a:pt x="961093" y="487068"/>
                  <a:pt x="1125955" y="443436"/>
                </a:cubicBezTo>
                <a:lnTo>
                  <a:pt x="1222679" y="31956"/>
                </a:lnTo>
                <a:lnTo>
                  <a:pt x="1520520" y="31956"/>
                </a:lnTo>
                <a:lnTo>
                  <a:pt x="1617245" y="443436"/>
                </a:lnTo>
                <a:cubicBezTo>
                  <a:pt x="1782107" y="487068"/>
                  <a:pt x="1932373" y="573824"/>
                  <a:pt x="2052591" y="694783"/>
                </a:cubicBezTo>
                <a:lnTo>
                  <a:pt x="2052590" y="694783"/>
                </a:lnTo>
                <a:close/>
              </a:path>
            </a:pathLst>
          </a:custGeom>
          <a:solidFill>
            <a:schemeClr val="accent3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080005"/>
              <a:satOff val="0"/>
              <a:lumOff val="-6177"/>
              <a:alphaOff val="0"/>
            </a:schemeClr>
          </a:fillRef>
          <a:effectRef idx="2">
            <a:schemeClr val="accent3">
              <a:hueOff val="-1080005"/>
              <a:satOff val="0"/>
              <a:lumOff val="-617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739" tIns="718913" rIns="714739" bIns="718913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</a:rPr>
              <a:t>Asks questions and expects answers</a:t>
            </a:r>
            <a:endParaRPr lang="en-GB" sz="1900" kern="1200" dirty="0">
              <a:solidFill>
                <a:schemeClr val="tx1"/>
              </a:solidFill>
            </a:endParaRPr>
          </a:p>
        </p:txBody>
      </p:sp>
      <p:sp>
        <p:nvSpPr>
          <p:cNvPr id="9" name="Freeform 8" descr="The statement 'looks like a form and works like a form' appears in a cog, connected to two other cogs with statements about what constitutes a form. "/>
          <p:cNvSpPr/>
          <p:nvPr/>
        </p:nvSpPr>
        <p:spPr>
          <a:xfrm>
            <a:off x="3458233" y="110101"/>
            <a:ext cx="3291839" cy="3291839"/>
          </a:xfrm>
          <a:custGeom>
            <a:avLst/>
            <a:gdLst>
              <a:gd name="connsiteX0" fmla="*/ 2011120 w 2687775"/>
              <a:gd name="connsiteY0" fmla="*/ 680745 h 2687775"/>
              <a:gd name="connsiteX1" fmla="*/ 2407657 w 2687775"/>
              <a:gd name="connsiteY1" fmla="*/ 561236 h 2687775"/>
              <a:gd name="connsiteX2" fmla="*/ 2553568 w 2687775"/>
              <a:gd name="connsiteY2" fmla="*/ 813962 h 2687775"/>
              <a:gd name="connsiteX3" fmla="*/ 2251802 w 2687775"/>
              <a:gd name="connsiteY3" fmla="*/ 1097619 h 2687775"/>
              <a:gd name="connsiteX4" fmla="*/ 2251802 w 2687775"/>
              <a:gd name="connsiteY4" fmla="*/ 1590156 h 2687775"/>
              <a:gd name="connsiteX5" fmla="*/ 2553568 w 2687775"/>
              <a:gd name="connsiteY5" fmla="*/ 1873813 h 2687775"/>
              <a:gd name="connsiteX6" fmla="*/ 2407657 w 2687775"/>
              <a:gd name="connsiteY6" fmla="*/ 2126539 h 2687775"/>
              <a:gd name="connsiteX7" fmla="*/ 2011120 w 2687775"/>
              <a:gd name="connsiteY7" fmla="*/ 2007030 h 2687775"/>
              <a:gd name="connsiteX8" fmla="*/ 1584570 w 2687775"/>
              <a:gd name="connsiteY8" fmla="*/ 2253299 h 2687775"/>
              <a:gd name="connsiteX9" fmla="*/ 1489799 w 2687775"/>
              <a:gd name="connsiteY9" fmla="*/ 2656465 h 2687775"/>
              <a:gd name="connsiteX10" fmla="*/ 1197976 w 2687775"/>
              <a:gd name="connsiteY10" fmla="*/ 2656465 h 2687775"/>
              <a:gd name="connsiteX11" fmla="*/ 1103205 w 2687775"/>
              <a:gd name="connsiteY11" fmla="*/ 2253299 h 2687775"/>
              <a:gd name="connsiteX12" fmla="*/ 676655 w 2687775"/>
              <a:gd name="connsiteY12" fmla="*/ 2007030 h 2687775"/>
              <a:gd name="connsiteX13" fmla="*/ 280118 w 2687775"/>
              <a:gd name="connsiteY13" fmla="*/ 2126539 h 2687775"/>
              <a:gd name="connsiteX14" fmla="*/ 134207 w 2687775"/>
              <a:gd name="connsiteY14" fmla="*/ 1873813 h 2687775"/>
              <a:gd name="connsiteX15" fmla="*/ 435973 w 2687775"/>
              <a:gd name="connsiteY15" fmla="*/ 1590156 h 2687775"/>
              <a:gd name="connsiteX16" fmla="*/ 435973 w 2687775"/>
              <a:gd name="connsiteY16" fmla="*/ 1097619 h 2687775"/>
              <a:gd name="connsiteX17" fmla="*/ 134207 w 2687775"/>
              <a:gd name="connsiteY17" fmla="*/ 813962 h 2687775"/>
              <a:gd name="connsiteX18" fmla="*/ 280118 w 2687775"/>
              <a:gd name="connsiteY18" fmla="*/ 561236 h 2687775"/>
              <a:gd name="connsiteX19" fmla="*/ 676655 w 2687775"/>
              <a:gd name="connsiteY19" fmla="*/ 680745 h 2687775"/>
              <a:gd name="connsiteX20" fmla="*/ 1103205 w 2687775"/>
              <a:gd name="connsiteY20" fmla="*/ 434476 h 2687775"/>
              <a:gd name="connsiteX21" fmla="*/ 1197976 w 2687775"/>
              <a:gd name="connsiteY21" fmla="*/ 31310 h 2687775"/>
              <a:gd name="connsiteX22" fmla="*/ 1489799 w 2687775"/>
              <a:gd name="connsiteY22" fmla="*/ 31310 h 2687775"/>
              <a:gd name="connsiteX23" fmla="*/ 1584570 w 2687775"/>
              <a:gd name="connsiteY23" fmla="*/ 434476 h 2687775"/>
              <a:gd name="connsiteX24" fmla="*/ 2011120 w 2687775"/>
              <a:gd name="connsiteY24" fmla="*/ 680745 h 268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87775" h="2687775">
                <a:moveTo>
                  <a:pt x="1729979" y="679881"/>
                </a:moveTo>
                <a:lnTo>
                  <a:pt x="2017462" y="501829"/>
                </a:lnTo>
                <a:lnTo>
                  <a:pt x="2185946" y="670313"/>
                </a:lnTo>
                <a:lnTo>
                  <a:pt x="2007894" y="957797"/>
                </a:lnTo>
                <a:cubicBezTo>
                  <a:pt x="2076473" y="1075739"/>
                  <a:pt x="2112399" y="1209819"/>
                  <a:pt x="2111980" y="1346248"/>
                </a:cubicBezTo>
                <a:lnTo>
                  <a:pt x="2409919" y="1506191"/>
                </a:lnTo>
                <a:lnTo>
                  <a:pt x="2348250" y="1736344"/>
                </a:lnTo>
                <a:lnTo>
                  <a:pt x="2010256" y="1725889"/>
                </a:lnTo>
                <a:cubicBezTo>
                  <a:pt x="1942404" y="1844250"/>
                  <a:pt x="1844251" y="1942403"/>
                  <a:pt x="1725889" y="2010255"/>
                </a:cubicBezTo>
                <a:lnTo>
                  <a:pt x="1736344" y="2348250"/>
                </a:lnTo>
                <a:lnTo>
                  <a:pt x="1506191" y="2409919"/>
                </a:lnTo>
                <a:lnTo>
                  <a:pt x="1346248" y="2111980"/>
                </a:lnTo>
                <a:cubicBezTo>
                  <a:pt x="1209819" y="2112400"/>
                  <a:pt x="1075739" y="2076472"/>
                  <a:pt x="957796" y="2007894"/>
                </a:cubicBezTo>
                <a:lnTo>
                  <a:pt x="670313" y="2185946"/>
                </a:lnTo>
                <a:lnTo>
                  <a:pt x="501829" y="2017462"/>
                </a:lnTo>
                <a:lnTo>
                  <a:pt x="679881" y="1729978"/>
                </a:lnTo>
                <a:cubicBezTo>
                  <a:pt x="611302" y="1612036"/>
                  <a:pt x="575376" y="1477956"/>
                  <a:pt x="575795" y="1341527"/>
                </a:cubicBezTo>
                <a:lnTo>
                  <a:pt x="277856" y="1181584"/>
                </a:lnTo>
                <a:lnTo>
                  <a:pt x="339525" y="951431"/>
                </a:lnTo>
                <a:lnTo>
                  <a:pt x="677519" y="961886"/>
                </a:lnTo>
                <a:cubicBezTo>
                  <a:pt x="745371" y="843525"/>
                  <a:pt x="843524" y="745372"/>
                  <a:pt x="961886" y="677520"/>
                </a:cubicBezTo>
                <a:lnTo>
                  <a:pt x="951431" y="339525"/>
                </a:lnTo>
                <a:lnTo>
                  <a:pt x="1181584" y="277856"/>
                </a:lnTo>
                <a:lnTo>
                  <a:pt x="1341527" y="575795"/>
                </a:lnTo>
                <a:cubicBezTo>
                  <a:pt x="1477956" y="575375"/>
                  <a:pt x="1612036" y="611303"/>
                  <a:pt x="1729979" y="679881"/>
                </a:cubicBezTo>
                <a:close/>
              </a:path>
            </a:pathLst>
          </a:custGeom>
          <a:solidFill>
            <a:schemeClr val="accent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2160010"/>
              <a:satOff val="0"/>
              <a:lumOff val="-12353"/>
              <a:alphaOff val="0"/>
            </a:schemeClr>
          </a:fillRef>
          <a:effectRef idx="2">
            <a:schemeClr val="accent3">
              <a:hueOff val="-2160010"/>
              <a:satOff val="0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5670" tIns="915670" rIns="915670" bIns="91567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</a:rPr>
              <a:t>Looks like a form and works like a form</a:t>
            </a:r>
            <a:endParaRPr lang="en-GB" sz="1900" kern="12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40174" y="689012"/>
            <a:ext cx="2918059" cy="1143000"/>
          </a:xfrm>
        </p:spPr>
        <p:txBody>
          <a:bodyPr/>
          <a:lstStyle/>
          <a:p>
            <a:r>
              <a:rPr lang="en-GB" sz="5400" dirty="0" smtClean="0"/>
              <a:t>It’s a form </a:t>
            </a:r>
            <a:br>
              <a:rPr lang="en-GB" sz="5400" dirty="0" smtClean="0"/>
            </a:br>
            <a:r>
              <a:rPr lang="en-GB" sz="5400" dirty="0" smtClean="0"/>
              <a:t>if it …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2165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B9D70-0270-487D-A091-DB53675754E7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5" descr="When we work on questions and answers, we're using content strategy and plain language"/>
          <p:cNvGrpSpPr/>
          <p:nvPr/>
        </p:nvGrpSpPr>
        <p:grpSpPr>
          <a:xfrm>
            <a:off x="316788" y="1958495"/>
            <a:ext cx="4895378" cy="3507866"/>
            <a:chOff x="316788" y="1958495"/>
            <a:chExt cx="4895378" cy="3507866"/>
          </a:xfrm>
        </p:grpSpPr>
        <p:sp>
          <p:nvSpPr>
            <p:cNvPr id="13" name="TextBox 12"/>
            <p:cNvSpPr txBox="1"/>
            <p:nvPr/>
          </p:nvSpPr>
          <p:spPr>
            <a:xfrm>
              <a:off x="316788" y="2767494"/>
              <a:ext cx="1672253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Content</a:t>
              </a:r>
            </a:p>
            <a:p>
              <a:r>
                <a:rPr lang="en-GB" dirty="0" smtClean="0"/>
                <a:t>Strategy</a:t>
              </a:r>
            </a:p>
            <a:p>
              <a:r>
                <a:rPr lang="en-GB" dirty="0" smtClean="0"/>
                <a:t>and</a:t>
              </a:r>
              <a:endParaRPr lang="en-GB" dirty="0"/>
            </a:p>
            <a:p>
              <a:r>
                <a:rPr lang="en-GB" dirty="0" smtClean="0"/>
                <a:t>Plain</a:t>
              </a:r>
              <a:br>
                <a:rPr lang="en-GB" dirty="0" smtClean="0"/>
              </a:br>
              <a:r>
                <a:rPr lang="en-GB" dirty="0" smtClean="0"/>
                <a:t>Language</a:t>
              </a:r>
              <a:endParaRPr lang="en-GB" dirty="0"/>
            </a:p>
          </p:txBody>
        </p:sp>
        <p:sp>
          <p:nvSpPr>
            <p:cNvPr id="11" name="Shape 10" descr="An arrow alongside the cog shows the inter-connectedness of content strategy and plain language with the other elements."/>
            <p:cNvSpPr/>
            <p:nvPr/>
          </p:nvSpPr>
          <p:spPr>
            <a:xfrm rot="18559745">
              <a:off x="1704300" y="1958495"/>
              <a:ext cx="3507866" cy="3507866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6678429"/>
                <a:gd name="adj5" fmla="val 7527"/>
              </a:avLst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080005"/>
                <a:satOff val="0"/>
                <a:lumOff val="-6177"/>
                <a:alphaOff val="0"/>
              </a:schemeClr>
            </a:fillRef>
            <a:effectRef idx="0">
              <a:schemeClr val="accent3">
                <a:hueOff val="-1080005"/>
                <a:satOff val="0"/>
                <a:lumOff val="-6177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9" name="Freeform 18" descr="The words 'asks questions and expects answers' appear inside a cog which is connected to two other cogs on the page, each containing its own statement.  "/>
          <p:cNvSpPr/>
          <p:nvPr/>
        </p:nvSpPr>
        <p:spPr>
          <a:xfrm>
            <a:off x="2360953" y="2340829"/>
            <a:ext cx="2743199" cy="2743199"/>
          </a:xfrm>
          <a:custGeom>
            <a:avLst/>
            <a:gdLst>
              <a:gd name="connsiteX0" fmla="*/ 2052590 w 2743199"/>
              <a:gd name="connsiteY0" fmla="*/ 694783 h 2743199"/>
              <a:gd name="connsiteX1" fmla="*/ 2457305 w 2743199"/>
              <a:gd name="connsiteY1" fmla="*/ 572809 h 2743199"/>
              <a:gd name="connsiteX2" fmla="*/ 2606225 w 2743199"/>
              <a:gd name="connsiteY2" fmla="*/ 830746 h 2743199"/>
              <a:gd name="connsiteX3" fmla="*/ 2298236 w 2743199"/>
              <a:gd name="connsiteY3" fmla="*/ 1120253 h 2743199"/>
              <a:gd name="connsiteX4" fmla="*/ 2298236 w 2743199"/>
              <a:gd name="connsiteY4" fmla="*/ 1622947 h 2743199"/>
              <a:gd name="connsiteX5" fmla="*/ 2606225 w 2743199"/>
              <a:gd name="connsiteY5" fmla="*/ 1912453 h 2743199"/>
              <a:gd name="connsiteX6" fmla="*/ 2457305 w 2743199"/>
              <a:gd name="connsiteY6" fmla="*/ 2170390 h 2743199"/>
              <a:gd name="connsiteX7" fmla="*/ 2052590 w 2743199"/>
              <a:gd name="connsiteY7" fmla="*/ 2048416 h 2743199"/>
              <a:gd name="connsiteX8" fmla="*/ 1617244 w 2743199"/>
              <a:gd name="connsiteY8" fmla="*/ 2299763 h 2743199"/>
              <a:gd name="connsiteX9" fmla="*/ 1520520 w 2743199"/>
              <a:gd name="connsiteY9" fmla="*/ 2711243 h 2743199"/>
              <a:gd name="connsiteX10" fmla="*/ 1222679 w 2743199"/>
              <a:gd name="connsiteY10" fmla="*/ 2711243 h 2743199"/>
              <a:gd name="connsiteX11" fmla="*/ 1125954 w 2743199"/>
              <a:gd name="connsiteY11" fmla="*/ 2299763 h 2743199"/>
              <a:gd name="connsiteX12" fmla="*/ 690608 w 2743199"/>
              <a:gd name="connsiteY12" fmla="*/ 2048416 h 2743199"/>
              <a:gd name="connsiteX13" fmla="*/ 285894 w 2743199"/>
              <a:gd name="connsiteY13" fmla="*/ 2170390 h 2743199"/>
              <a:gd name="connsiteX14" fmla="*/ 136974 w 2743199"/>
              <a:gd name="connsiteY14" fmla="*/ 1912453 h 2743199"/>
              <a:gd name="connsiteX15" fmla="*/ 444963 w 2743199"/>
              <a:gd name="connsiteY15" fmla="*/ 1622946 h 2743199"/>
              <a:gd name="connsiteX16" fmla="*/ 444963 w 2743199"/>
              <a:gd name="connsiteY16" fmla="*/ 1120252 h 2743199"/>
              <a:gd name="connsiteX17" fmla="*/ 136974 w 2743199"/>
              <a:gd name="connsiteY17" fmla="*/ 830746 h 2743199"/>
              <a:gd name="connsiteX18" fmla="*/ 285894 w 2743199"/>
              <a:gd name="connsiteY18" fmla="*/ 572809 h 2743199"/>
              <a:gd name="connsiteX19" fmla="*/ 690609 w 2743199"/>
              <a:gd name="connsiteY19" fmla="*/ 694783 h 2743199"/>
              <a:gd name="connsiteX20" fmla="*/ 1125955 w 2743199"/>
              <a:gd name="connsiteY20" fmla="*/ 443436 h 2743199"/>
              <a:gd name="connsiteX21" fmla="*/ 1222679 w 2743199"/>
              <a:gd name="connsiteY21" fmla="*/ 31956 h 2743199"/>
              <a:gd name="connsiteX22" fmla="*/ 1520520 w 2743199"/>
              <a:gd name="connsiteY22" fmla="*/ 31956 h 2743199"/>
              <a:gd name="connsiteX23" fmla="*/ 1617245 w 2743199"/>
              <a:gd name="connsiteY23" fmla="*/ 443436 h 2743199"/>
              <a:gd name="connsiteX24" fmla="*/ 2052591 w 2743199"/>
              <a:gd name="connsiteY24" fmla="*/ 694783 h 2743199"/>
              <a:gd name="connsiteX25" fmla="*/ 2052590 w 2743199"/>
              <a:gd name="connsiteY25" fmla="*/ 694783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43199" h="2743199">
                <a:moveTo>
                  <a:pt x="2052590" y="694783"/>
                </a:moveTo>
                <a:lnTo>
                  <a:pt x="2457305" y="572809"/>
                </a:lnTo>
                <a:lnTo>
                  <a:pt x="2606225" y="830746"/>
                </a:lnTo>
                <a:lnTo>
                  <a:pt x="2298236" y="1120253"/>
                </a:lnTo>
                <a:cubicBezTo>
                  <a:pt x="2342881" y="1284844"/>
                  <a:pt x="2342881" y="1458356"/>
                  <a:pt x="2298236" y="1622947"/>
                </a:cubicBezTo>
                <a:lnTo>
                  <a:pt x="2606225" y="1912453"/>
                </a:lnTo>
                <a:lnTo>
                  <a:pt x="2457305" y="2170390"/>
                </a:lnTo>
                <a:lnTo>
                  <a:pt x="2052590" y="2048416"/>
                </a:lnTo>
                <a:cubicBezTo>
                  <a:pt x="1932372" y="2169375"/>
                  <a:pt x="1782106" y="2256131"/>
                  <a:pt x="1617244" y="2299763"/>
                </a:cubicBezTo>
                <a:lnTo>
                  <a:pt x="1520520" y="2711243"/>
                </a:lnTo>
                <a:lnTo>
                  <a:pt x="1222679" y="2711243"/>
                </a:lnTo>
                <a:lnTo>
                  <a:pt x="1125954" y="2299763"/>
                </a:lnTo>
                <a:cubicBezTo>
                  <a:pt x="961092" y="2256131"/>
                  <a:pt x="810826" y="2169375"/>
                  <a:pt x="690608" y="2048416"/>
                </a:cubicBezTo>
                <a:lnTo>
                  <a:pt x="285894" y="2170390"/>
                </a:lnTo>
                <a:lnTo>
                  <a:pt x="136974" y="1912453"/>
                </a:lnTo>
                <a:lnTo>
                  <a:pt x="444963" y="1622946"/>
                </a:lnTo>
                <a:cubicBezTo>
                  <a:pt x="400318" y="1458355"/>
                  <a:pt x="400318" y="1284843"/>
                  <a:pt x="444963" y="1120252"/>
                </a:cubicBezTo>
                <a:lnTo>
                  <a:pt x="136974" y="830746"/>
                </a:lnTo>
                <a:lnTo>
                  <a:pt x="285894" y="572809"/>
                </a:lnTo>
                <a:lnTo>
                  <a:pt x="690609" y="694783"/>
                </a:lnTo>
                <a:cubicBezTo>
                  <a:pt x="810827" y="573824"/>
                  <a:pt x="961093" y="487068"/>
                  <a:pt x="1125955" y="443436"/>
                </a:cubicBezTo>
                <a:lnTo>
                  <a:pt x="1222679" y="31956"/>
                </a:lnTo>
                <a:lnTo>
                  <a:pt x="1520520" y="31956"/>
                </a:lnTo>
                <a:lnTo>
                  <a:pt x="1617245" y="443436"/>
                </a:lnTo>
                <a:cubicBezTo>
                  <a:pt x="1782107" y="487068"/>
                  <a:pt x="1932373" y="573824"/>
                  <a:pt x="2052591" y="694783"/>
                </a:cubicBezTo>
                <a:lnTo>
                  <a:pt x="2052590" y="694783"/>
                </a:lnTo>
                <a:close/>
              </a:path>
            </a:pathLst>
          </a:custGeom>
          <a:solidFill>
            <a:schemeClr val="accent3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080005"/>
              <a:satOff val="0"/>
              <a:lumOff val="-6177"/>
              <a:alphaOff val="0"/>
            </a:schemeClr>
          </a:fillRef>
          <a:effectRef idx="2">
            <a:schemeClr val="accent3">
              <a:hueOff val="-1080005"/>
              <a:satOff val="0"/>
              <a:lumOff val="-617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739" tIns="718913" rIns="714739" bIns="718913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</a:rPr>
              <a:t>Asks questions and expects answers</a:t>
            </a:r>
            <a:endParaRPr lang="en-GB" sz="1900" kern="1200" dirty="0">
              <a:solidFill>
                <a:schemeClr val="tx1"/>
              </a:solidFill>
            </a:endParaRPr>
          </a:p>
        </p:txBody>
      </p:sp>
      <p:grpSp>
        <p:nvGrpSpPr>
          <p:cNvPr id="3" name="Group 2" descr="When we work on the look and feel of the form, we're using interaction design"/>
          <p:cNvGrpSpPr/>
          <p:nvPr/>
        </p:nvGrpSpPr>
        <p:grpSpPr>
          <a:xfrm>
            <a:off x="1731295" y="-47987"/>
            <a:ext cx="5123231" cy="3782186"/>
            <a:chOff x="1731295" y="-47987"/>
            <a:chExt cx="5123231" cy="3782186"/>
          </a:xfrm>
        </p:grpSpPr>
        <p:sp>
          <p:nvSpPr>
            <p:cNvPr id="2" name="TextBox 1"/>
            <p:cNvSpPr txBox="1"/>
            <p:nvPr/>
          </p:nvSpPr>
          <p:spPr>
            <a:xfrm>
              <a:off x="1731295" y="508928"/>
              <a:ext cx="183736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Interaction </a:t>
              </a:r>
              <a:br>
                <a:rPr lang="en-GB" dirty="0" smtClean="0"/>
              </a:br>
              <a:r>
                <a:rPr lang="en-GB" dirty="0" smtClean="0"/>
                <a:t>Design</a:t>
              </a:r>
              <a:endParaRPr lang="en-GB" dirty="0"/>
            </a:p>
          </p:txBody>
        </p:sp>
        <p:sp>
          <p:nvSpPr>
            <p:cNvPr id="15" name="Circular Arrow 14" descr="An arrow alongside the cog shows the interconnectedness between interaction design and content strategy and the other elements."/>
            <p:cNvSpPr/>
            <p:nvPr/>
          </p:nvSpPr>
          <p:spPr>
            <a:xfrm rot="893198">
              <a:off x="3072340" y="-47987"/>
              <a:ext cx="3782186" cy="3782186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9047628"/>
                <a:gd name="adj5" fmla="val 6981"/>
              </a:avLst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2160010"/>
                <a:satOff val="0"/>
                <a:lumOff val="-12353"/>
                <a:alphaOff val="0"/>
              </a:schemeClr>
            </a:fillRef>
            <a:effectRef idx="0">
              <a:schemeClr val="accent3">
                <a:hueOff val="-2160010"/>
                <a:satOff val="0"/>
                <a:lumOff val="-12353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0" name="Freeform 19" descr="The words 'looks like a form and works like a form' appear inside a cog which is connected to two other cogs on the page, each containing its own statement.  "/>
          <p:cNvSpPr/>
          <p:nvPr/>
        </p:nvSpPr>
        <p:spPr>
          <a:xfrm>
            <a:off x="3458233" y="110101"/>
            <a:ext cx="3291839" cy="3291839"/>
          </a:xfrm>
          <a:custGeom>
            <a:avLst/>
            <a:gdLst>
              <a:gd name="connsiteX0" fmla="*/ 2011120 w 2687775"/>
              <a:gd name="connsiteY0" fmla="*/ 680745 h 2687775"/>
              <a:gd name="connsiteX1" fmla="*/ 2407657 w 2687775"/>
              <a:gd name="connsiteY1" fmla="*/ 561236 h 2687775"/>
              <a:gd name="connsiteX2" fmla="*/ 2553568 w 2687775"/>
              <a:gd name="connsiteY2" fmla="*/ 813962 h 2687775"/>
              <a:gd name="connsiteX3" fmla="*/ 2251802 w 2687775"/>
              <a:gd name="connsiteY3" fmla="*/ 1097619 h 2687775"/>
              <a:gd name="connsiteX4" fmla="*/ 2251802 w 2687775"/>
              <a:gd name="connsiteY4" fmla="*/ 1590156 h 2687775"/>
              <a:gd name="connsiteX5" fmla="*/ 2553568 w 2687775"/>
              <a:gd name="connsiteY5" fmla="*/ 1873813 h 2687775"/>
              <a:gd name="connsiteX6" fmla="*/ 2407657 w 2687775"/>
              <a:gd name="connsiteY6" fmla="*/ 2126539 h 2687775"/>
              <a:gd name="connsiteX7" fmla="*/ 2011120 w 2687775"/>
              <a:gd name="connsiteY7" fmla="*/ 2007030 h 2687775"/>
              <a:gd name="connsiteX8" fmla="*/ 1584570 w 2687775"/>
              <a:gd name="connsiteY8" fmla="*/ 2253299 h 2687775"/>
              <a:gd name="connsiteX9" fmla="*/ 1489799 w 2687775"/>
              <a:gd name="connsiteY9" fmla="*/ 2656465 h 2687775"/>
              <a:gd name="connsiteX10" fmla="*/ 1197976 w 2687775"/>
              <a:gd name="connsiteY10" fmla="*/ 2656465 h 2687775"/>
              <a:gd name="connsiteX11" fmla="*/ 1103205 w 2687775"/>
              <a:gd name="connsiteY11" fmla="*/ 2253299 h 2687775"/>
              <a:gd name="connsiteX12" fmla="*/ 676655 w 2687775"/>
              <a:gd name="connsiteY12" fmla="*/ 2007030 h 2687775"/>
              <a:gd name="connsiteX13" fmla="*/ 280118 w 2687775"/>
              <a:gd name="connsiteY13" fmla="*/ 2126539 h 2687775"/>
              <a:gd name="connsiteX14" fmla="*/ 134207 w 2687775"/>
              <a:gd name="connsiteY14" fmla="*/ 1873813 h 2687775"/>
              <a:gd name="connsiteX15" fmla="*/ 435973 w 2687775"/>
              <a:gd name="connsiteY15" fmla="*/ 1590156 h 2687775"/>
              <a:gd name="connsiteX16" fmla="*/ 435973 w 2687775"/>
              <a:gd name="connsiteY16" fmla="*/ 1097619 h 2687775"/>
              <a:gd name="connsiteX17" fmla="*/ 134207 w 2687775"/>
              <a:gd name="connsiteY17" fmla="*/ 813962 h 2687775"/>
              <a:gd name="connsiteX18" fmla="*/ 280118 w 2687775"/>
              <a:gd name="connsiteY18" fmla="*/ 561236 h 2687775"/>
              <a:gd name="connsiteX19" fmla="*/ 676655 w 2687775"/>
              <a:gd name="connsiteY19" fmla="*/ 680745 h 2687775"/>
              <a:gd name="connsiteX20" fmla="*/ 1103205 w 2687775"/>
              <a:gd name="connsiteY20" fmla="*/ 434476 h 2687775"/>
              <a:gd name="connsiteX21" fmla="*/ 1197976 w 2687775"/>
              <a:gd name="connsiteY21" fmla="*/ 31310 h 2687775"/>
              <a:gd name="connsiteX22" fmla="*/ 1489799 w 2687775"/>
              <a:gd name="connsiteY22" fmla="*/ 31310 h 2687775"/>
              <a:gd name="connsiteX23" fmla="*/ 1584570 w 2687775"/>
              <a:gd name="connsiteY23" fmla="*/ 434476 h 2687775"/>
              <a:gd name="connsiteX24" fmla="*/ 2011120 w 2687775"/>
              <a:gd name="connsiteY24" fmla="*/ 680745 h 268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87775" h="2687775">
                <a:moveTo>
                  <a:pt x="1729979" y="679881"/>
                </a:moveTo>
                <a:lnTo>
                  <a:pt x="2017462" y="501829"/>
                </a:lnTo>
                <a:lnTo>
                  <a:pt x="2185946" y="670313"/>
                </a:lnTo>
                <a:lnTo>
                  <a:pt x="2007894" y="957797"/>
                </a:lnTo>
                <a:cubicBezTo>
                  <a:pt x="2076473" y="1075739"/>
                  <a:pt x="2112399" y="1209819"/>
                  <a:pt x="2111980" y="1346248"/>
                </a:cubicBezTo>
                <a:lnTo>
                  <a:pt x="2409919" y="1506191"/>
                </a:lnTo>
                <a:lnTo>
                  <a:pt x="2348250" y="1736344"/>
                </a:lnTo>
                <a:lnTo>
                  <a:pt x="2010256" y="1725889"/>
                </a:lnTo>
                <a:cubicBezTo>
                  <a:pt x="1942404" y="1844250"/>
                  <a:pt x="1844251" y="1942403"/>
                  <a:pt x="1725889" y="2010255"/>
                </a:cubicBezTo>
                <a:lnTo>
                  <a:pt x="1736344" y="2348250"/>
                </a:lnTo>
                <a:lnTo>
                  <a:pt x="1506191" y="2409919"/>
                </a:lnTo>
                <a:lnTo>
                  <a:pt x="1346248" y="2111980"/>
                </a:lnTo>
                <a:cubicBezTo>
                  <a:pt x="1209819" y="2112400"/>
                  <a:pt x="1075739" y="2076472"/>
                  <a:pt x="957796" y="2007894"/>
                </a:cubicBezTo>
                <a:lnTo>
                  <a:pt x="670313" y="2185946"/>
                </a:lnTo>
                <a:lnTo>
                  <a:pt x="501829" y="2017462"/>
                </a:lnTo>
                <a:lnTo>
                  <a:pt x="679881" y="1729978"/>
                </a:lnTo>
                <a:cubicBezTo>
                  <a:pt x="611302" y="1612036"/>
                  <a:pt x="575376" y="1477956"/>
                  <a:pt x="575795" y="1341527"/>
                </a:cubicBezTo>
                <a:lnTo>
                  <a:pt x="277856" y="1181584"/>
                </a:lnTo>
                <a:lnTo>
                  <a:pt x="339525" y="951431"/>
                </a:lnTo>
                <a:lnTo>
                  <a:pt x="677519" y="961886"/>
                </a:lnTo>
                <a:cubicBezTo>
                  <a:pt x="745371" y="843525"/>
                  <a:pt x="843524" y="745372"/>
                  <a:pt x="961886" y="677520"/>
                </a:cubicBezTo>
                <a:lnTo>
                  <a:pt x="951431" y="339525"/>
                </a:lnTo>
                <a:lnTo>
                  <a:pt x="1181584" y="277856"/>
                </a:lnTo>
                <a:lnTo>
                  <a:pt x="1341527" y="575795"/>
                </a:lnTo>
                <a:cubicBezTo>
                  <a:pt x="1477956" y="575375"/>
                  <a:pt x="1612036" y="611303"/>
                  <a:pt x="1729979" y="679881"/>
                </a:cubicBezTo>
                <a:close/>
              </a:path>
            </a:pathLst>
          </a:custGeom>
          <a:solidFill>
            <a:schemeClr val="accent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2160010"/>
              <a:satOff val="0"/>
              <a:lumOff val="-12353"/>
              <a:alphaOff val="0"/>
            </a:schemeClr>
          </a:fillRef>
          <a:effectRef idx="2">
            <a:schemeClr val="accent3">
              <a:hueOff val="-2160010"/>
              <a:satOff val="0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5670" tIns="915670" rIns="915670" bIns="91567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</a:rPr>
              <a:t>Looks like a form and works like a form</a:t>
            </a:r>
            <a:endParaRPr lang="en-GB" sz="1900" kern="1200" dirty="0">
              <a:solidFill>
                <a:schemeClr val="tx1"/>
              </a:solidFill>
            </a:endParaRPr>
          </a:p>
        </p:txBody>
      </p:sp>
      <p:grpSp>
        <p:nvGrpSpPr>
          <p:cNvPr id="7" name="Group 6" descr="When we're working on goals, we're thinking about service design and process design"/>
          <p:cNvGrpSpPr/>
          <p:nvPr/>
        </p:nvGrpSpPr>
        <p:grpSpPr>
          <a:xfrm>
            <a:off x="2855805" y="2453671"/>
            <a:ext cx="6757056" cy="4828031"/>
            <a:chOff x="2855805" y="2453671"/>
            <a:chExt cx="6757056" cy="4828031"/>
          </a:xfrm>
        </p:grpSpPr>
        <p:sp>
          <p:nvSpPr>
            <p:cNvPr id="14" name="TextBox 13"/>
            <p:cNvSpPr txBox="1"/>
            <p:nvPr/>
          </p:nvSpPr>
          <p:spPr>
            <a:xfrm>
              <a:off x="7297547" y="4492887"/>
              <a:ext cx="2315314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    Service</a:t>
              </a:r>
            </a:p>
            <a:p>
              <a:r>
                <a:rPr lang="en-GB" dirty="0" smtClean="0"/>
                <a:t>    Design</a:t>
              </a:r>
            </a:p>
            <a:p>
              <a:r>
                <a:rPr lang="en-GB" dirty="0" smtClean="0"/>
                <a:t>    and</a:t>
              </a:r>
            </a:p>
            <a:p>
              <a:r>
                <a:rPr lang="en-GB" dirty="0" smtClean="0"/>
                <a:t>  Process</a:t>
              </a:r>
              <a:br>
                <a:rPr lang="en-GB" dirty="0" smtClean="0"/>
              </a:br>
              <a:r>
                <a:rPr lang="en-GB" dirty="0" smtClean="0"/>
                <a:t>Design</a:t>
              </a:r>
            </a:p>
          </p:txBody>
        </p:sp>
        <p:sp>
          <p:nvSpPr>
            <p:cNvPr id="10" name="Circular Arrow 9" descr="An arrow alongside the cog shows the inter-connectedness of service design and process design and the other elements."/>
            <p:cNvSpPr/>
            <p:nvPr/>
          </p:nvSpPr>
          <p:spPr>
            <a:xfrm rot="319522">
              <a:off x="2855805" y="2453671"/>
              <a:ext cx="4985590" cy="4828031"/>
            </a:xfrm>
            <a:prstGeom prst="circularArrow">
              <a:avLst>
                <a:gd name="adj1" fmla="val 4688"/>
                <a:gd name="adj2" fmla="val 299029"/>
                <a:gd name="adj3" fmla="val 2556740"/>
                <a:gd name="adj4" fmla="val 20303503"/>
                <a:gd name="adj5" fmla="val 5469"/>
              </a:avLst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" name="Group 4"/>
            <p:cNvGrpSpPr/>
            <p:nvPr/>
          </p:nvGrpSpPr>
          <p:grpSpPr>
            <a:xfrm>
              <a:off x="4619741" y="3712428"/>
              <a:ext cx="2541812" cy="2541810"/>
              <a:chOff x="4619741" y="3712428"/>
              <a:chExt cx="2541812" cy="2541810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4619741" y="3712428"/>
                <a:ext cx="2541812" cy="2541810"/>
              </a:xfrm>
              <a:custGeom>
                <a:avLst/>
                <a:gdLst>
                  <a:gd name="connsiteX0" fmla="*/ 2677310 w 3771899"/>
                  <a:gd name="connsiteY0" fmla="*/ 601386 h 3771899"/>
                  <a:gd name="connsiteX1" fmla="*/ 2970704 w 3771899"/>
                  <a:gd name="connsiteY1" fmla="*/ 355186 h 3771899"/>
                  <a:gd name="connsiteX2" fmla="*/ 3205092 w 3771899"/>
                  <a:gd name="connsiteY2" fmla="*/ 551861 h 3771899"/>
                  <a:gd name="connsiteX3" fmla="*/ 3013580 w 3771899"/>
                  <a:gd name="connsiteY3" fmla="*/ 883549 h 3771899"/>
                  <a:gd name="connsiteX4" fmla="*/ 3317869 w 3771899"/>
                  <a:gd name="connsiteY4" fmla="*/ 1410593 h 3771899"/>
                  <a:gd name="connsiteX5" fmla="*/ 3700875 w 3771899"/>
                  <a:gd name="connsiteY5" fmla="*/ 1410583 h 3771899"/>
                  <a:gd name="connsiteX6" fmla="*/ 3754007 w 3771899"/>
                  <a:gd name="connsiteY6" fmla="*/ 1711906 h 3771899"/>
                  <a:gd name="connsiteX7" fmla="*/ 3394095 w 3771899"/>
                  <a:gd name="connsiteY7" fmla="*/ 1842893 h 3771899"/>
                  <a:gd name="connsiteX8" fmla="*/ 3288417 w 3771899"/>
                  <a:gd name="connsiteY8" fmla="*/ 2442225 h 3771899"/>
                  <a:gd name="connsiteX9" fmla="*/ 3581823 w 3771899"/>
                  <a:gd name="connsiteY9" fmla="*/ 2688410 h 3771899"/>
                  <a:gd name="connsiteX10" fmla="*/ 3428837 w 3771899"/>
                  <a:gd name="connsiteY10" fmla="*/ 2953389 h 3771899"/>
                  <a:gd name="connsiteX11" fmla="*/ 3068932 w 3771899"/>
                  <a:gd name="connsiteY11" fmla="*/ 2822383 h 3771899"/>
                  <a:gd name="connsiteX12" fmla="*/ 2602734 w 3771899"/>
                  <a:gd name="connsiteY12" fmla="*/ 3213570 h 3771899"/>
                  <a:gd name="connsiteX13" fmla="*/ 2669252 w 3771899"/>
                  <a:gd name="connsiteY13" fmla="*/ 3590756 h 3771899"/>
                  <a:gd name="connsiteX14" fmla="*/ 2381733 w 3771899"/>
                  <a:gd name="connsiteY14" fmla="*/ 3695405 h 3771899"/>
                  <a:gd name="connsiteX15" fmla="*/ 2190239 w 3771899"/>
                  <a:gd name="connsiteY15" fmla="*/ 3363706 h 3771899"/>
                  <a:gd name="connsiteX16" fmla="*/ 1581661 w 3771899"/>
                  <a:gd name="connsiteY16" fmla="*/ 3363706 h 3771899"/>
                  <a:gd name="connsiteX17" fmla="*/ 1390166 w 3771899"/>
                  <a:gd name="connsiteY17" fmla="*/ 3695405 h 3771899"/>
                  <a:gd name="connsiteX18" fmla="*/ 1102647 w 3771899"/>
                  <a:gd name="connsiteY18" fmla="*/ 3590756 h 3771899"/>
                  <a:gd name="connsiteX19" fmla="*/ 1169165 w 3771899"/>
                  <a:gd name="connsiteY19" fmla="*/ 3213570 h 3771899"/>
                  <a:gd name="connsiteX20" fmla="*/ 702967 w 3771899"/>
                  <a:gd name="connsiteY20" fmla="*/ 2822384 h 3771899"/>
                  <a:gd name="connsiteX21" fmla="*/ 343062 w 3771899"/>
                  <a:gd name="connsiteY21" fmla="*/ 2953389 h 3771899"/>
                  <a:gd name="connsiteX22" fmla="*/ 190076 w 3771899"/>
                  <a:gd name="connsiteY22" fmla="*/ 2688410 h 3771899"/>
                  <a:gd name="connsiteX23" fmla="*/ 483483 w 3771899"/>
                  <a:gd name="connsiteY23" fmla="*/ 2442225 h 3771899"/>
                  <a:gd name="connsiteX24" fmla="*/ 377804 w 3771899"/>
                  <a:gd name="connsiteY24" fmla="*/ 1842893 h 3771899"/>
                  <a:gd name="connsiteX25" fmla="*/ 17892 w 3771899"/>
                  <a:gd name="connsiteY25" fmla="*/ 1711906 h 3771899"/>
                  <a:gd name="connsiteX26" fmla="*/ 71024 w 3771899"/>
                  <a:gd name="connsiteY26" fmla="*/ 1410583 h 3771899"/>
                  <a:gd name="connsiteX27" fmla="*/ 454030 w 3771899"/>
                  <a:gd name="connsiteY27" fmla="*/ 1410593 h 3771899"/>
                  <a:gd name="connsiteX28" fmla="*/ 758319 w 3771899"/>
                  <a:gd name="connsiteY28" fmla="*/ 883549 h 3771899"/>
                  <a:gd name="connsiteX29" fmla="*/ 566807 w 3771899"/>
                  <a:gd name="connsiteY29" fmla="*/ 551861 h 3771899"/>
                  <a:gd name="connsiteX30" fmla="*/ 801195 w 3771899"/>
                  <a:gd name="connsiteY30" fmla="*/ 355186 h 3771899"/>
                  <a:gd name="connsiteX31" fmla="*/ 1094589 w 3771899"/>
                  <a:gd name="connsiteY31" fmla="*/ 601386 h 3771899"/>
                  <a:gd name="connsiteX32" fmla="*/ 1666465 w 3771899"/>
                  <a:gd name="connsiteY32" fmla="*/ 393240 h 3771899"/>
                  <a:gd name="connsiteX33" fmla="*/ 1732964 w 3771899"/>
                  <a:gd name="connsiteY33" fmla="*/ 16050 h 3771899"/>
                  <a:gd name="connsiteX34" fmla="*/ 2038935 w 3771899"/>
                  <a:gd name="connsiteY34" fmla="*/ 16050 h 3771899"/>
                  <a:gd name="connsiteX35" fmla="*/ 2105434 w 3771899"/>
                  <a:gd name="connsiteY35" fmla="*/ 393240 h 3771899"/>
                  <a:gd name="connsiteX36" fmla="*/ 2677310 w 3771899"/>
                  <a:gd name="connsiteY36" fmla="*/ 601386 h 377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771899" h="3771899">
                    <a:moveTo>
                      <a:pt x="2677310" y="601386"/>
                    </a:moveTo>
                    <a:lnTo>
                      <a:pt x="2970704" y="355186"/>
                    </a:lnTo>
                    <a:lnTo>
                      <a:pt x="3205092" y="551861"/>
                    </a:lnTo>
                    <a:lnTo>
                      <a:pt x="3013580" y="883549"/>
                    </a:lnTo>
                    <a:cubicBezTo>
                      <a:pt x="3149756" y="1036738"/>
                      <a:pt x="3253292" y="1216067"/>
                      <a:pt x="3317869" y="1410593"/>
                    </a:cubicBezTo>
                    <a:lnTo>
                      <a:pt x="3700875" y="1410583"/>
                    </a:lnTo>
                    <a:lnTo>
                      <a:pt x="3754007" y="1711906"/>
                    </a:lnTo>
                    <a:lnTo>
                      <a:pt x="3394095" y="1842893"/>
                    </a:lnTo>
                    <a:cubicBezTo>
                      <a:pt x="3399944" y="2047775"/>
                      <a:pt x="3363987" y="2251700"/>
                      <a:pt x="3288417" y="2442225"/>
                    </a:cubicBezTo>
                    <a:lnTo>
                      <a:pt x="3581823" y="2688410"/>
                    </a:lnTo>
                    <a:lnTo>
                      <a:pt x="3428837" y="2953389"/>
                    </a:lnTo>
                    <a:lnTo>
                      <a:pt x="3068932" y="2822383"/>
                    </a:lnTo>
                    <a:cubicBezTo>
                      <a:pt x="2941717" y="2983091"/>
                      <a:pt x="2783092" y="3116194"/>
                      <a:pt x="2602734" y="3213570"/>
                    </a:cubicBezTo>
                    <a:lnTo>
                      <a:pt x="2669252" y="3590756"/>
                    </a:lnTo>
                    <a:lnTo>
                      <a:pt x="2381733" y="3695405"/>
                    </a:lnTo>
                    <a:lnTo>
                      <a:pt x="2190239" y="3363706"/>
                    </a:lnTo>
                    <a:cubicBezTo>
                      <a:pt x="1989486" y="3405044"/>
                      <a:pt x="1782414" y="3405044"/>
                      <a:pt x="1581661" y="3363706"/>
                    </a:cubicBezTo>
                    <a:lnTo>
                      <a:pt x="1390166" y="3695405"/>
                    </a:lnTo>
                    <a:lnTo>
                      <a:pt x="1102647" y="3590756"/>
                    </a:lnTo>
                    <a:lnTo>
                      <a:pt x="1169165" y="3213570"/>
                    </a:lnTo>
                    <a:cubicBezTo>
                      <a:pt x="988808" y="3116195"/>
                      <a:pt x="830182" y="2983092"/>
                      <a:pt x="702967" y="2822384"/>
                    </a:cubicBezTo>
                    <a:lnTo>
                      <a:pt x="343062" y="2953389"/>
                    </a:lnTo>
                    <a:lnTo>
                      <a:pt x="190076" y="2688410"/>
                    </a:lnTo>
                    <a:lnTo>
                      <a:pt x="483483" y="2442225"/>
                    </a:lnTo>
                    <a:cubicBezTo>
                      <a:pt x="407913" y="2251700"/>
                      <a:pt x="371955" y="2047774"/>
                      <a:pt x="377804" y="1842893"/>
                    </a:cubicBezTo>
                    <a:lnTo>
                      <a:pt x="17892" y="1711906"/>
                    </a:lnTo>
                    <a:lnTo>
                      <a:pt x="71024" y="1410583"/>
                    </a:lnTo>
                    <a:lnTo>
                      <a:pt x="454030" y="1410593"/>
                    </a:lnTo>
                    <a:cubicBezTo>
                      <a:pt x="518607" y="1216067"/>
                      <a:pt x="622143" y="1036738"/>
                      <a:pt x="758319" y="883549"/>
                    </a:cubicBezTo>
                    <a:lnTo>
                      <a:pt x="566807" y="551861"/>
                    </a:lnTo>
                    <a:lnTo>
                      <a:pt x="801195" y="355186"/>
                    </a:lnTo>
                    <a:lnTo>
                      <a:pt x="1094589" y="601386"/>
                    </a:lnTo>
                    <a:cubicBezTo>
                      <a:pt x="1269097" y="493880"/>
                      <a:pt x="1463680" y="423057"/>
                      <a:pt x="1666465" y="393240"/>
                    </a:cubicBezTo>
                    <a:lnTo>
                      <a:pt x="1732964" y="16050"/>
                    </a:lnTo>
                    <a:lnTo>
                      <a:pt x="2038935" y="16050"/>
                    </a:lnTo>
                    <a:lnTo>
                      <a:pt x="2105434" y="393240"/>
                    </a:lnTo>
                    <a:cubicBezTo>
                      <a:pt x="2308219" y="423057"/>
                      <a:pt x="2502802" y="493879"/>
                      <a:pt x="2677310" y="601386"/>
                    </a:cubicBezTo>
                    <a:close/>
                  </a:path>
                </a:pathLst>
              </a:cu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449" tIns="907679" rIns="782449" bIns="973646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900" kern="1200" dirty="0"/>
              </a:p>
            </p:txBody>
          </p:sp>
          <p:sp>
            <p:nvSpPr>
              <p:cNvPr id="22" name="TextBox 21" descr="A cog which is connected to the other two cogs on the page with arrows showing how all of the statements integrate. "/>
              <p:cNvSpPr txBox="1"/>
              <p:nvPr/>
            </p:nvSpPr>
            <p:spPr>
              <a:xfrm>
                <a:off x="4863817" y="4075392"/>
                <a:ext cx="216437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en-GB" sz="2800" dirty="0">
                    <a:solidFill>
                      <a:schemeClr val="bg1"/>
                    </a:solidFill>
                  </a:rPr>
                  <a:t>Allows </a:t>
                </a:r>
                <a:r>
                  <a:rPr lang="en-GB" sz="2800" dirty="0" smtClean="0">
                    <a:solidFill>
                      <a:schemeClr val="bg1"/>
                    </a:solidFill>
                  </a:rPr>
                  <a:t/>
                </a:r>
                <a:br>
                  <a:rPr lang="en-GB" sz="2800" dirty="0" smtClean="0">
                    <a:solidFill>
                      <a:schemeClr val="bg1"/>
                    </a:solidFill>
                  </a:rPr>
                </a:br>
                <a:r>
                  <a:rPr lang="en-GB" sz="2800" dirty="0" smtClean="0">
                    <a:solidFill>
                      <a:schemeClr val="bg1"/>
                    </a:solidFill>
                  </a:rPr>
                  <a:t>someone to </a:t>
                </a:r>
                <a:br>
                  <a:rPr lang="en-GB" sz="2800" dirty="0" smtClean="0">
                    <a:solidFill>
                      <a:schemeClr val="bg1"/>
                    </a:solidFill>
                  </a:rPr>
                </a:br>
                <a:r>
                  <a:rPr lang="en-GB" sz="2800" dirty="0" smtClean="0">
                    <a:solidFill>
                      <a:schemeClr val="bg1"/>
                    </a:solidFill>
                  </a:rPr>
                  <a:t>achieve a</a:t>
                </a:r>
              </a:p>
              <a:p>
                <a:pPr lvl="0" algn="ctr"/>
                <a:r>
                  <a:rPr lang="en-GB" sz="2800" dirty="0" smtClean="0">
                    <a:solidFill>
                      <a:schemeClr val="bg1"/>
                    </a:solidFill>
                  </a:rPr>
                  <a:t>goal</a:t>
                </a:r>
                <a:endParaRPr lang="en-GB" sz="28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20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B9D70-0270-487D-A091-DB53675754E7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 descr="The users' goals (and the business ones) drive the answers you need"/>
          <p:cNvGrpSpPr/>
          <p:nvPr/>
        </p:nvGrpSpPr>
        <p:grpSpPr>
          <a:xfrm>
            <a:off x="2856145" y="2446360"/>
            <a:ext cx="6620722" cy="4828031"/>
            <a:chOff x="2856145" y="2446360"/>
            <a:chExt cx="6620722" cy="4828031"/>
          </a:xfrm>
        </p:grpSpPr>
        <p:grpSp>
          <p:nvGrpSpPr>
            <p:cNvPr id="5" name="Group 4"/>
            <p:cNvGrpSpPr/>
            <p:nvPr/>
          </p:nvGrpSpPr>
          <p:grpSpPr>
            <a:xfrm>
              <a:off x="2856145" y="2446360"/>
              <a:ext cx="6620722" cy="4828031"/>
              <a:chOff x="2856145" y="2446360"/>
              <a:chExt cx="6620722" cy="4828031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4619741" y="3712428"/>
                <a:ext cx="2541812" cy="2541810"/>
              </a:xfrm>
              <a:custGeom>
                <a:avLst/>
                <a:gdLst>
                  <a:gd name="connsiteX0" fmla="*/ 2677310 w 3771899"/>
                  <a:gd name="connsiteY0" fmla="*/ 601386 h 3771899"/>
                  <a:gd name="connsiteX1" fmla="*/ 2970704 w 3771899"/>
                  <a:gd name="connsiteY1" fmla="*/ 355186 h 3771899"/>
                  <a:gd name="connsiteX2" fmla="*/ 3205092 w 3771899"/>
                  <a:gd name="connsiteY2" fmla="*/ 551861 h 3771899"/>
                  <a:gd name="connsiteX3" fmla="*/ 3013580 w 3771899"/>
                  <a:gd name="connsiteY3" fmla="*/ 883549 h 3771899"/>
                  <a:gd name="connsiteX4" fmla="*/ 3317869 w 3771899"/>
                  <a:gd name="connsiteY4" fmla="*/ 1410593 h 3771899"/>
                  <a:gd name="connsiteX5" fmla="*/ 3700875 w 3771899"/>
                  <a:gd name="connsiteY5" fmla="*/ 1410583 h 3771899"/>
                  <a:gd name="connsiteX6" fmla="*/ 3754007 w 3771899"/>
                  <a:gd name="connsiteY6" fmla="*/ 1711906 h 3771899"/>
                  <a:gd name="connsiteX7" fmla="*/ 3394095 w 3771899"/>
                  <a:gd name="connsiteY7" fmla="*/ 1842893 h 3771899"/>
                  <a:gd name="connsiteX8" fmla="*/ 3288417 w 3771899"/>
                  <a:gd name="connsiteY8" fmla="*/ 2442225 h 3771899"/>
                  <a:gd name="connsiteX9" fmla="*/ 3581823 w 3771899"/>
                  <a:gd name="connsiteY9" fmla="*/ 2688410 h 3771899"/>
                  <a:gd name="connsiteX10" fmla="*/ 3428837 w 3771899"/>
                  <a:gd name="connsiteY10" fmla="*/ 2953389 h 3771899"/>
                  <a:gd name="connsiteX11" fmla="*/ 3068932 w 3771899"/>
                  <a:gd name="connsiteY11" fmla="*/ 2822383 h 3771899"/>
                  <a:gd name="connsiteX12" fmla="*/ 2602734 w 3771899"/>
                  <a:gd name="connsiteY12" fmla="*/ 3213570 h 3771899"/>
                  <a:gd name="connsiteX13" fmla="*/ 2669252 w 3771899"/>
                  <a:gd name="connsiteY13" fmla="*/ 3590756 h 3771899"/>
                  <a:gd name="connsiteX14" fmla="*/ 2381733 w 3771899"/>
                  <a:gd name="connsiteY14" fmla="*/ 3695405 h 3771899"/>
                  <a:gd name="connsiteX15" fmla="*/ 2190239 w 3771899"/>
                  <a:gd name="connsiteY15" fmla="*/ 3363706 h 3771899"/>
                  <a:gd name="connsiteX16" fmla="*/ 1581661 w 3771899"/>
                  <a:gd name="connsiteY16" fmla="*/ 3363706 h 3771899"/>
                  <a:gd name="connsiteX17" fmla="*/ 1390166 w 3771899"/>
                  <a:gd name="connsiteY17" fmla="*/ 3695405 h 3771899"/>
                  <a:gd name="connsiteX18" fmla="*/ 1102647 w 3771899"/>
                  <a:gd name="connsiteY18" fmla="*/ 3590756 h 3771899"/>
                  <a:gd name="connsiteX19" fmla="*/ 1169165 w 3771899"/>
                  <a:gd name="connsiteY19" fmla="*/ 3213570 h 3771899"/>
                  <a:gd name="connsiteX20" fmla="*/ 702967 w 3771899"/>
                  <a:gd name="connsiteY20" fmla="*/ 2822384 h 3771899"/>
                  <a:gd name="connsiteX21" fmla="*/ 343062 w 3771899"/>
                  <a:gd name="connsiteY21" fmla="*/ 2953389 h 3771899"/>
                  <a:gd name="connsiteX22" fmla="*/ 190076 w 3771899"/>
                  <a:gd name="connsiteY22" fmla="*/ 2688410 h 3771899"/>
                  <a:gd name="connsiteX23" fmla="*/ 483483 w 3771899"/>
                  <a:gd name="connsiteY23" fmla="*/ 2442225 h 3771899"/>
                  <a:gd name="connsiteX24" fmla="*/ 377804 w 3771899"/>
                  <a:gd name="connsiteY24" fmla="*/ 1842893 h 3771899"/>
                  <a:gd name="connsiteX25" fmla="*/ 17892 w 3771899"/>
                  <a:gd name="connsiteY25" fmla="*/ 1711906 h 3771899"/>
                  <a:gd name="connsiteX26" fmla="*/ 71024 w 3771899"/>
                  <a:gd name="connsiteY26" fmla="*/ 1410583 h 3771899"/>
                  <a:gd name="connsiteX27" fmla="*/ 454030 w 3771899"/>
                  <a:gd name="connsiteY27" fmla="*/ 1410593 h 3771899"/>
                  <a:gd name="connsiteX28" fmla="*/ 758319 w 3771899"/>
                  <a:gd name="connsiteY28" fmla="*/ 883549 h 3771899"/>
                  <a:gd name="connsiteX29" fmla="*/ 566807 w 3771899"/>
                  <a:gd name="connsiteY29" fmla="*/ 551861 h 3771899"/>
                  <a:gd name="connsiteX30" fmla="*/ 801195 w 3771899"/>
                  <a:gd name="connsiteY30" fmla="*/ 355186 h 3771899"/>
                  <a:gd name="connsiteX31" fmla="*/ 1094589 w 3771899"/>
                  <a:gd name="connsiteY31" fmla="*/ 601386 h 3771899"/>
                  <a:gd name="connsiteX32" fmla="*/ 1666465 w 3771899"/>
                  <a:gd name="connsiteY32" fmla="*/ 393240 h 3771899"/>
                  <a:gd name="connsiteX33" fmla="*/ 1732964 w 3771899"/>
                  <a:gd name="connsiteY33" fmla="*/ 16050 h 3771899"/>
                  <a:gd name="connsiteX34" fmla="*/ 2038935 w 3771899"/>
                  <a:gd name="connsiteY34" fmla="*/ 16050 h 3771899"/>
                  <a:gd name="connsiteX35" fmla="*/ 2105434 w 3771899"/>
                  <a:gd name="connsiteY35" fmla="*/ 393240 h 3771899"/>
                  <a:gd name="connsiteX36" fmla="*/ 2677310 w 3771899"/>
                  <a:gd name="connsiteY36" fmla="*/ 601386 h 377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771899" h="3771899">
                    <a:moveTo>
                      <a:pt x="2677310" y="601386"/>
                    </a:moveTo>
                    <a:lnTo>
                      <a:pt x="2970704" y="355186"/>
                    </a:lnTo>
                    <a:lnTo>
                      <a:pt x="3205092" y="551861"/>
                    </a:lnTo>
                    <a:lnTo>
                      <a:pt x="3013580" y="883549"/>
                    </a:lnTo>
                    <a:cubicBezTo>
                      <a:pt x="3149756" y="1036738"/>
                      <a:pt x="3253292" y="1216067"/>
                      <a:pt x="3317869" y="1410593"/>
                    </a:cubicBezTo>
                    <a:lnTo>
                      <a:pt x="3700875" y="1410583"/>
                    </a:lnTo>
                    <a:lnTo>
                      <a:pt x="3754007" y="1711906"/>
                    </a:lnTo>
                    <a:lnTo>
                      <a:pt x="3394095" y="1842893"/>
                    </a:lnTo>
                    <a:cubicBezTo>
                      <a:pt x="3399944" y="2047775"/>
                      <a:pt x="3363987" y="2251700"/>
                      <a:pt x="3288417" y="2442225"/>
                    </a:cubicBezTo>
                    <a:lnTo>
                      <a:pt x="3581823" y="2688410"/>
                    </a:lnTo>
                    <a:lnTo>
                      <a:pt x="3428837" y="2953389"/>
                    </a:lnTo>
                    <a:lnTo>
                      <a:pt x="3068932" y="2822383"/>
                    </a:lnTo>
                    <a:cubicBezTo>
                      <a:pt x="2941717" y="2983091"/>
                      <a:pt x="2783092" y="3116194"/>
                      <a:pt x="2602734" y="3213570"/>
                    </a:cubicBezTo>
                    <a:lnTo>
                      <a:pt x="2669252" y="3590756"/>
                    </a:lnTo>
                    <a:lnTo>
                      <a:pt x="2381733" y="3695405"/>
                    </a:lnTo>
                    <a:lnTo>
                      <a:pt x="2190239" y="3363706"/>
                    </a:lnTo>
                    <a:cubicBezTo>
                      <a:pt x="1989486" y="3405044"/>
                      <a:pt x="1782414" y="3405044"/>
                      <a:pt x="1581661" y="3363706"/>
                    </a:cubicBezTo>
                    <a:lnTo>
                      <a:pt x="1390166" y="3695405"/>
                    </a:lnTo>
                    <a:lnTo>
                      <a:pt x="1102647" y="3590756"/>
                    </a:lnTo>
                    <a:lnTo>
                      <a:pt x="1169165" y="3213570"/>
                    </a:lnTo>
                    <a:cubicBezTo>
                      <a:pt x="988808" y="3116195"/>
                      <a:pt x="830182" y="2983092"/>
                      <a:pt x="702967" y="2822384"/>
                    </a:cubicBezTo>
                    <a:lnTo>
                      <a:pt x="343062" y="2953389"/>
                    </a:lnTo>
                    <a:lnTo>
                      <a:pt x="190076" y="2688410"/>
                    </a:lnTo>
                    <a:lnTo>
                      <a:pt x="483483" y="2442225"/>
                    </a:lnTo>
                    <a:cubicBezTo>
                      <a:pt x="407913" y="2251700"/>
                      <a:pt x="371955" y="2047774"/>
                      <a:pt x="377804" y="1842893"/>
                    </a:cubicBezTo>
                    <a:lnTo>
                      <a:pt x="17892" y="1711906"/>
                    </a:lnTo>
                    <a:lnTo>
                      <a:pt x="71024" y="1410583"/>
                    </a:lnTo>
                    <a:lnTo>
                      <a:pt x="454030" y="1410593"/>
                    </a:lnTo>
                    <a:cubicBezTo>
                      <a:pt x="518607" y="1216067"/>
                      <a:pt x="622143" y="1036738"/>
                      <a:pt x="758319" y="883549"/>
                    </a:cubicBezTo>
                    <a:lnTo>
                      <a:pt x="566807" y="551861"/>
                    </a:lnTo>
                    <a:lnTo>
                      <a:pt x="801195" y="355186"/>
                    </a:lnTo>
                    <a:lnTo>
                      <a:pt x="1094589" y="601386"/>
                    </a:lnTo>
                    <a:cubicBezTo>
                      <a:pt x="1269097" y="493880"/>
                      <a:pt x="1463680" y="423057"/>
                      <a:pt x="1666465" y="393240"/>
                    </a:cubicBezTo>
                    <a:lnTo>
                      <a:pt x="1732964" y="16050"/>
                    </a:lnTo>
                    <a:lnTo>
                      <a:pt x="2038935" y="16050"/>
                    </a:lnTo>
                    <a:lnTo>
                      <a:pt x="2105434" y="393240"/>
                    </a:lnTo>
                    <a:cubicBezTo>
                      <a:pt x="2308219" y="423057"/>
                      <a:pt x="2502802" y="493879"/>
                      <a:pt x="2677310" y="601386"/>
                    </a:cubicBezTo>
                    <a:close/>
                  </a:path>
                </a:pathLst>
              </a:custGeom>
              <a:solidFill>
                <a:schemeClr val="accent4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449" tIns="907679" rIns="782449" bIns="973646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900" kern="1200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856145" y="2446360"/>
                <a:ext cx="6620722" cy="4828031"/>
                <a:chOff x="2856145" y="2446360"/>
                <a:chExt cx="6620722" cy="4828031"/>
              </a:xfrm>
            </p:grpSpPr>
            <p:sp>
              <p:nvSpPr>
                <p:cNvPr id="10" name="Circular Arrow 9"/>
                <p:cNvSpPr/>
                <p:nvPr/>
              </p:nvSpPr>
              <p:spPr>
                <a:xfrm rot="319522">
                  <a:off x="2856145" y="2446360"/>
                  <a:ext cx="4828031" cy="4828031"/>
                </a:xfrm>
                <a:prstGeom prst="circularArrow">
                  <a:avLst>
                    <a:gd name="adj1" fmla="val 4688"/>
                    <a:gd name="adj2" fmla="val 299029"/>
                    <a:gd name="adj3" fmla="val 2556740"/>
                    <a:gd name="adj4" fmla="val 20303503"/>
                    <a:gd name="adj5" fmla="val 5469"/>
                  </a:avLst>
                </a:prstGeom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-182000"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161553" y="4360753"/>
                  <a:ext cx="2315314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 smtClean="0"/>
                    <a:t>     Users’</a:t>
                  </a:r>
                  <a:br>
                    <a:rPr lang="en-GB" dirty="0" smtClean="0"/>
                  </a:br>
                  <a:r>
                    <a:rPr lang="en-GB" dirty="0" smtClean="0"/>
                    <a:t>     goals</a:t>
                  </a:r>
                </a:p>
                <a:p>
                  <a:endParaRPr lang="en-GB" dirty="0" smtClean="0"/>
                </a:p>
                <a:p>
                  <a:endParaRPr lang="en-GB" dirty="0"/>
                </a:p>
                <a:p>
                  <a:r>
                    <a:rPr lang="en-GB" sz="1600" dirty="0" smtClean="0"/>
                    <a:t>(and business ones)</a:t>
                  </a:r>
                  <a:endParaRPr lang="en-GB" dirty="0" smtClean="0"/>
                </a:p>
              </p:txBody>
            </p:sp>
          </p:grpSp>
        </p:grpSp>
        <p:sp>
          <p:nvSpPr>
            <p:cNvPr id="17" name="TextBox 16" descr="A cog which is connected to the other two cogs on the page with arrows showing how all of the statements integrate. "/>
            <p:cNvSpPr txBox="1"/>
            <p:nvPr/>
          </p:nvSpPr>
          <p:spPr>
            <a:xfrm>
              <a:off x="4863817" y="4075392"/>
              <a:ext cx="2164375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GB" sz="2800" dirty="0">
                  <a:solidFill>
                    <a:schemeClr val="bg1"/>
                  </a:solidFill>
                </a:rPr>
                <a:t>Allows </a:t>
              </a:r>
              <a:r>
                <a:rPr lang="en-GB" sz="2800" dirty="0" smtClean="0">
                  <a:solidFill>
                    <a:schemeClr val="bg1"/>
                  </a:solidFill>
                </a:rPr>
                <a:t/>
              </a:r>
              <a:br>
                <a:rPr lang="en-GB" sz="2800" dirty="0" smtClean="0">
                  <a:solidFill>
                    <a:schemeClr val="bg1"/>
                  </a:solidFill>
                </a:rPr>
              </a:br>
              <a:r>
                <a:rPr lang="en-GB" sz="2800" dirty="0" smtClean="0">
                  <a:solidFill>
                    <a:schemeClr val="bg1"/>
                  </a:solidFill>
                </a:rPr>
                <a:t>someone to </a:t>
              </a:r>
              <a:br>
                <a:rPr lang="en-GB" sz="2800" dirty="0" smtClean="0">
                  <a:solidFill>
                    <a:schemeClr val="bg1"/>
                  </a:solidFill>
                </a:rPr>
              </a:br>
              <a:r>
                <a:rPr lang="en-GB" sz="2800" dirty="0" smtClean="0">
                  <a:solidFill>
                    <a:schemeClr val="bg1"/>
                  </a:solidFill>
                </a:rPr>
                <a:t>achieve a</a:t>
              </a:r>
            </a:p>
            <a:p>
              <a:pPr lvl="0" algn="ctr"/>
              <a:r>
                <a:rPr lang="en-GB" sz="2800" dirty="0" smtClean="0">
                  <a:solidFill>
                    <a:schemeClr val="bg1"/>
                  </a:solidFill>
                </a:rPr>
                <a:t>goal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 18" descr="A cog which is connected to the other two cogs on the page with arrows showing how all of the statements integrate. "/>
          <p:cNvSpPr/>
          <p:nvPr/>
        </p:nvSpPr>
        <p:spPr>
          <a:xfrm>
            <a:off x="2360953" y="2340829"/>
            <a:ext cx="2743199" cy="2743199"/>
          </a:xfrm>
          <a:custGeom>
            <a:avLst/>
            <a:gdLst>
              <a:gd name="connsiteX0" fmla="*/ 2052590 w 2743199"/>
              <a:gd name="connsiteY0" fmla="*/ 694783 h 2743199"/>
              <a:gd name="connsiteX1" fmla="*/ 2457305 w 2743199"/>
              <a:gd name="connsiteY1" fmla="*/ 572809 h 2743199"/>
              <a:gd name="connsiteX2" fmla="*/ 2606225 w 2743199"/>
              <a:gd name="connsiteY2" fmla="*/ 830746 h 2743199"/>
              <a:gd name="connsiteX3" fmla="*/ 2298236 w 2743199"/>
              <a:gd name="connsiteY3" fmla="*/ 1120253 h 2743199"/>
              <a:gd name="connsiteX4" fmla="*/ 2298236 w 2743199"/>
              <a:gd name="connsiteY4" fmla="*/ 1622947 h 2743199"/>
              <a:gd name="connsiteX5" fmla="*/ 2606225 w 2743199"/>
              <a:gd name="connsiteY5" fmla="*/ 1912453 h 2743199"/>
              <a:gd name="connsiteX6" fmla="*/ 2457305 w 2743199"/>
              <a:gd name="connsiteY6" fmla="*/ 2170390 h 2743199"/>
              <a:gd name="connsiteX7" fmla="*/ 2052590 w 2743199"/>
              <a:gd name="connsiteY7" fmla="*/ 2048416 h 2743199"/>
              <a:gd name="connsiteX8" fmla="*/ 1617244 w 2743199"/>
              <a:gd name="connsiteY8" fmla="*/ 2299763 h 2743199"/>
              <a:gd name="connsiteX9" fmla="*/ 1520520 w 2743199"/>
              <a:gd name="connsiteY9" fmla="*/ 2711243 h 2743199"/>
              <a:gd name="connsiteX10" fmla="*/ 1222679 w 2743199"/>
              <a:gd name="connsiteY10" fmla="*/ 2711243 h 2743199"/>
              <a:gd name="connsiteX11" fmla="*/ 1125954 w 2743199"/>
              <a:gd name="connsiteY11" fmla="*/ 2299763 h 2743199"/>
              <a:gd name="connsiteX12" fmla="*/ 690608 w 2743199"/>
              <a:gd name="connsiteY12" fmla="*/ 2048416 h 2743199"/>
              <a:gd name="connsiteX13" fmla="*/ 285894 w 2743199"/>
              <a:gd name="connsiteY13" fmla="*/ 2170390 h 2743199"/>
              <a:gd name="connsiteX14" fmla="*/ 136974 w 2743199"/>
              <a:gd name="connsiteY14" fmla="*/ 1912453 h 2743199"/>
              <a:gd name="connsiteX15" fmla="*/ 444963 w 2743199"/>
              <a:gd name="connsiteY15" fmla="*/ 1622946 h 2743199"/>
              <a:gd name="connsiteX16" fmla="*/ 444963 w 2743199"/>
              <a:gd name="connsiteY16" fmla="*/ 1120252 h 2743199"/>
              <a:gd name="connsiteX17" fmla="*/ 136974 w 2743199"/>
              <a:gd name="connsiteY17" fmla="*/ 830746 h 2743199"/>
              <a:gd name="connsiteX18" fmla="*/ 285894 w 2743199"/>
              <a:gd name="connsiteY18" fmla="*/ 572809 h 2743199"/>
              <a:gd name="connsiteX19" fmla="*/ 690609 w 2743199"/>
              <a:gd name="connsiteY19" fmla="*/ 694783 h 2743199"/>
              <a:gd name="connsiteX20" fmla="*/ 1125955 w 2743199"/>
              <a:gd name="connsiteY20" fmla="*/ 443436 h 2743199"/>
              <a:gd name="connsiteX21" fmla="*/ 1222679 w 2743199"/>
              <a:gd name="connsiteY21" fmla="*/ 31956 h 2743199"/>
              <a:gd name="connsiteX22" fmla="*/ 1520520 w 2743199"/>
              <a:gd name="connsiteY22" fmla="*/ 31956 h 2743199"/>
              <a:gd name="connsiteX23" fmla="*/ 1617245 w 2743199"/>
              <a:gd name="connsiteY23" fmla="*/ 443436 h 2743199"/>
              <a:gd name="connsiteX24" fmla="*/ 2052591 w 2743199"/>
              <a:gd name="connsiteY24" fmla="*/ 694783 h 2743199"/>
              <a:gd name="connsiteX25" fmla="*/ 2052590 w 2743199"/>
              <a:gd name="connsiteY25" fmla="*/ 694783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43199" h="2743199">
                <a:moveTo>
                  <a:pt x="2052590" y="694783"/>
                </a:moveTo>
                <a:lnTo>
                  <a:pt x="2457305" y="572809"/>
                </a:lnTo>
                <a:lnTo>
                  <a:pt x="2606225" y="830746"/>
                </a:lnTo>
                <a:lnTo>
                  <a:pt x="2298236" y="1120253"/>
                </a:lnTo>
                <a:cubicBezTo>
                  <a:pt x="2342881" y="1284844"/>
                  <a:pt x="2342881" y="1458356"/>
                  <a:pt x="2298236" y="1622947"/>
                </a:cubicBezTo>
                <a:lnTo>
                  <a:pt x="2606225" y="1912453"/>
                </a:lnTo>
                <a:lnTo>
                  <a:pt x="2457305" y="2170390"/>
                </a:lnTo>
                <a:lnTo>
                  <a:pt x="2052590" y="2048416"/>
                </a:lnTo>
                <a:cubicBezTo>
                  <a:pt x="1932372" y="2169375"/>
                  <a:pt x="1782106" y="2256131"/>
                  <a:pt x="1617244" y="2299763"/>
                </a:cubicBezTo>
                <a:lnTo>
                  <a:pt x="1520520" y="2711243"/>
                </a:lnTo>
                <a:lnTo>
                  <a:pt x="1222679" y="2711243"/>
                </a:lnTo>
                <a:lnTo>
                  <a:pt x="1125954" y="2299763"/>
                </a:lnTo>
                <a:cubicBezTo>
                  <a:pt x="961092" y="2256131"/>
                  <a:pt x="810826" y="2169375"/>
                  <a:pt x="690608" y="2048416"/>
                </a:cubicBezTo>
                <a:lnTo>
                  <a:pt x="285894" y="2170390"/>
                </a:lnTo>
                <a:lnTo>
                  <a:pt x="136974" y="1912453"/>
                </a:lnTo>
                <a:lnTo>
                  <a:pt x="444963" y="1622946"/>
                </a:lnTo>
                <a:cubicBezTo>
                  <a:pt x="400318" y="1458355"/>
                  <a:pt x="400318" y="1284843"/>
                  <a:pt x="444963" y="1120252"/>
                </a:cubicBezTo>
                <a:lnTo>
                  <a:pt x="136974" y="830746"/>
                </a:lnTo>
                <a:lnTo>
                  <a:pt x="285894" y="572809"/>
                </a:lnTo>
                <a:lnTo>
                  <a:pt x="690609" y="694783"/>
                </a:lnTo>
                <a:cubicBezTo>
                  <a:pt x="810827" y="573824"/>
                  <a:pt x="961093" y="487068"/>
                  <a:pt x="1125955" y="443436"/>
                </a:cubicBezTo>
                <a:lnTo>
                  <a:pt x="1222679" y="31956"/>
                </a:lnTo>
                <a:lnTo>
                  <a:pt x="1520520" y="31956"/>
                </a:lnTo>
                <a:lnTo>
                  <a:pt x="1617245" y="443436"/>
                </a:lnTo>
                <a:cubicBezTo>
                  <a:pt x="1782107" y="487068"/>
                  <a:pt x="1932373" y="573824"/>
                  <a:pt x="2052591" y="694783"/>
                </a:cubicBezTo>
                <a:lnTo>
                  <a:pt x="2052590" y="694783"/>
                </a:lnTo>
                <a:close/>
              </a:path>
            </a:pathLst>
          </a:custGeom>
          <a:solidFill>
            <a:schemeClr val="accent3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080005"/>
              <a:satOff val="0"/>
              <a:lumOff val="-6177"/>
              <a:alphaOff val="0"/>
            </a:schemeClr>
          </a:fillRef>
          <a:effectRef idx="2">
            <a:schemeClr val="accent3">
              <a:hueOff val="-1080005"/>
              <a:satOff val="0"/>
              <a:lumOff val="-617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739" tIns="718913" rIns="714739" bIns="718913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</a:rPr>
              <a:t>Asks questions and expects answers</a:t>
            </a:r>
            <a:endParaRPr lang="en-GB" sz="19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 descr="The answers you need drive the questions that you ask"/>
          <p:cNvGrpSpPr/>
          <p:nvPr/>
        </p:nvGrpSpPr>
        <p:grpSpPr>
          <a:xfrm>
            <a:off x="172533" y="1958495"/>
            <a:ext cx="5039633" cy="3571809"/>
            <a:chOff x="172533" y="1958495"/>
            <a:chExt cx="5039633" cy="3571809"/>
          </a:xfrm>
        </p:grpSpPr>
        <p:sp>
          <p:nvSpPr>
            <p:cNvPr id="11" name="Shape 10"/>
            <p:cNvSpPr/>
            <p:nvPr/>
          </p:nvSpPr>
          <p:spPr>
            <a:xfrm rot="3040255" flipV="1">
              <a:off x="1704300" y="1958495"/>
              <a:ext cx="3507866" cy="3507866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6678429"/>
                <a:gd name="adj5" fmla="val 7527"/>
              </a:avLst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080005"/>
                <a:satOff val="0"/>
                <a:lumOff val="-6177"/>
                <a:alphaOff val="0"/>
              </a:schemeClr>
            </a:fillRef>
            <a:effectRef idx="0">
              <a:schemeClr val="accent3">
                <a:hueOff val="-1080005"/>
                <a:satOff val="0"/>
                <a:lumOff val="-617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172533" y="4637752"/>
              <a:ext cx="2188420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The answers </a:t>
              </a:r>
              <a:br>
                <a:rPr lang="en-GB" dirty="0" smtClean="0"/>
              </a:br>
              <a:r>
                <a:rPr lang="en-GB" dirty="0" smtClean="0"/>
                <a:t>you need</a:t>
              </a:r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2533" y="2099743"/>
              <a:ext cx="2282997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The questions</a:t>
              </a:r>
              <a:br>
                <a:rPr lang="en-GB" dirty="0" smtClean="0"/>
              </a:br>
              <a:r>
                <a:rPr lang="en-GB" dirty="0" smtClean="0"/>
                <a:t>you ask</a:t>
              </a:r>
              <a:endParaRPr lang="en-GB" dirty="0"/>
            </a:p>
          </p:txBody>
        </p:sp>
      </p:grpSp>
      <p:sp>
        <p:nvSpPr>
          <p:cNvPr id="20" name="Freeform 19" descr="A cog which is connected to the other two cogs on the page with arrows showing how all of the statements integrate. "/>
          <p:cNvSpPr/>
          <p:nvPr/>
        </p:nvSpPr>
        <p:spPr>
          <a:xfrm>
            <a:off x="3458233" y="110101"/>
            <a:ext cx="3291839" cy="3291839"/>
          </a:xfrm>
          <a:custGeom>
            <a:avLst/>
            <a:gdLst>
              <a:gd name="connsiteX0" fmla="*/ 2011120 w 2687775"/>
              <a:gd name="connsiteY0" fmla="*/ 680745 h 2687775"/>
              <a:gd name="connsiteX1" fmla="*/ 2407657 w 2687775"/>
              <a:gd name="connsiteY1" fmla="*/ 561236 h 2687775"/>
              <a:gd name="connsiteX2" fmla="*/ 2553568 w 2687775"/>
              <a:gd name="connsiteY2" fmla="*/ 813962 h 2687775"/>
              <a:gd name="connsiteX3" fmla="*/ 2251802 w 2687775"/>
              <a:gd name="connsiteY3" fmla="*/ 1097619 h 2687775"/>
              <a:gd name="connsiteX4" fmla="*/ 2251802 w 2687775"/>
              <a:gd name="connsiteY4" fmla="*/ 1590156 h 2687775"/>
              <a:gd name="connsiteX5" fmla="*/ 2553568 w 2687775"/>
              <a:gd name="connsiteY5" fmla="*/ 1873813 h 2687775"/>
              <a:gd name="connsiteX6" fmla="*/ 2407657 w 2687775"/>
              <a:gd name="connsiteY6" fmla="*/ 2126539 h 2687775"/>
              <a:gd name="connsiteX7" fmla="*/ 2011120 w 2687775"/>
              <a:gd name="connsiteY7" fmla="*/ 2007030 h 2687775"/>
              <a:gd name="connsiteX8" fmla="*/ 1584570 w 2687775"/>
              <a:gd name="connsiteY8" fmla="*/ 2253299 h 2687775"/>
              <a:gd name="connsiteX9" fmla="*/ 1489799 w 2687775"/>
              <a:gd name="connsiteY9" fmla="*/ 2656465 h 2687775"/>
              <a:gd name="connsiteX10" fmla="*/ 1197976 w 2687775"/>
              <a:gd name="connsiteY10" fmla="*/ 2656465 h 2687775"/>
              <a:gd name="connsiteX11" fmla="*/ 1103205 w 2687775"/>
              <a:gd name="connsiteY11" fmla="*/ 2253299 h 2687775"/>
              <a:gd name="connsiteX12" fmla="*/ 676655 w 2687775"/>
              <a:gd name="connsiteY12" fmla="*/ 2007030 h 2687775"/>
              <a:gd name="connsiteX13" fmla="*/ 280118 w 2687775"/>
              <a:gd name="connsiteY13" fmla="*/ 2126539 h 2687775"/>
              <a:gd name="connsiteX14" fmla="*/ 134207 w 2687775"/>
              <a:gd name="connsiteY14" fmla="*/ 1873813 h 2687775"/>
              <a:gd name="connsiteX15" fmla="*/ 435973 w 2687775"/>
              <a:gd name="connsiteY15" fmla="*/ 1590156 h 2687775"/>
              <a:gd name="connsiteX16" fmla="*/ 435973 w 2687775"/>
              <a:gd name="connsiteY16" fmla="*/ 1097619 h 2687775"/>
              <a:gd name="connsiteX17" fmla="*/ 134207 w 2687775"/>
              <a:gd name="connsiteY17" fmla="*/ 813962 h 2687775"/>
              <a:gd name="connsiteX18" fmla="*/ 280118 w 2687775"/>
              <a:gd name="connsiteY18" fmla="*/ 561236 h 2687775"/>
              <a:gd name="connsiteX19" fmla="*/ 676655 w 2687775"/>
              <a:gd name="connsiteY19" fmla="*/ 680745 h 2687775"/>
              <a:gd name="connsiteX20" fmla="*/ 1103205 w 2687775"/>
              <a:gd name="connsiteY20" fmla="*/ 434476 h 2687775"/>
              <a:gd name="connsiteX21" fmla="*/ 1197976 w 2687775"/>
              <a:gd name="connsiteY21" fmla="*/ 31310 h 2687775"/>
              <a:gd name="connsiteX22" fmla="*/ 1489799 w 2687775"/>
              <a:gd name="connsiteY22" fmla="*/ 31310 h 2687775"/>
              <a:gd name="connsiteX23" fmla="*/ 1584570 w 2687775"/>
              <a:gd name="connsiteY23" fmla="*/ 434476 h 2687775"/>
              <a:gd name="connsiteX24" fmla="*/ 2011120 w 2687775"/>
              <a:gd name="connsiteY24" fmla="*/ 680745 h 268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87775" h="2687775">
                <a:moveTo>
                  <a:pt x="1729979" y="679881"/>
                </a:moveTo>
                <a:lnTo>
                  <a:pt x="2017462" y="501829"/>
                </a:lnTo>
                <a:lnTo>
                  <a:pt x="2185946" y="670313"/>
                </a:lnTo>
                <a:lnTo>
                  <a:pt x="2007894" y="957797"/>
                </a:lnTo>
                <a:cubicBezTo>
                  <a:pt x="2076473" y="1075739"/>
                  <a:pt x="2112399" y="1209819"/>
                  <a:pt x="2111980" y="1346248"/>
                </a:cubicBezTo>
                <a:lnTo>
                  <a:pt x="2409919" y="1506191"/>
                </a:lnTo>
                <a:lnTo>
                  <a:pt x="2348250" y="1736344"/>
                </a:lnTo>
                <a:lnTo>
                  <a:pt x="2010256" y="1725889"/>
                </a:lnTo>
                <a:cubicBezTo>
                  <a:pt x="1942404" y="1844250"/>
                  <a:pt x="1844251" y="1942403"/>
                  <a:pt x="1725889" y="2010255"/>
                </a:cubicBezTo>
                <a:lnTo>
                  <a:pt x="1736344" y="2348250"/>
                </a:lnTo>
                <a:lnTo>
                  <a:pt x="1506191" y="2409919"/>
                </a:lnTo>
                <a:lnTo>
                  <a:pt x="1346248" y="2111980"/>
                </a:lnTo>
                <a:cubicBezTo>
                  <a:pt x="1209819" y="2112400"/>
                  <a:pt x="1075739" y="2076472"/>
                  <a:pt x="957796" y="2007894"/>
                </a:cubicBezTo>
                <a:lnTo>
                  <a:pt x="670313" y="2185946"/>
                </a:lnTo>
                <a:lnTo>
                  <a:pt x="501829" y="2017462"/>
                </a:lnTo>
                <a:lnTo>
                  <a:pt x="679881" y="1729978"/>
                </a:lnTo>
                <a:cubicBezTo>
                  <a:pt x="611302" y="1612036"/>
                  <a:pt x="575376" y="1477956"/>
                  <a:pt x="575795" y="1341527"/>
                </a:cubicBezTo>
                <a:lnTo>
                  <a:pt x="277856" y="1181584"/>
                </a:lnTo>
                <a:lnTo>
                  <a:pt x="339525" y="951431"/>
                </a:lnTo>
                <a:lnTo>
                  <a:pt x="677519" y="961886"/>
                </a:lnTo>
                <a:cubicBezTo>
                  <a:pt x="745371" y="843525"/>
                  <a:pt x="843524" y="745372"/>
                  <a:pt x="961886" y="677520"/>
                </a:cubicBezTo>
                <a:lnTo>
                  <a:pt x="951431" y="339525"/>
                </a:lnTo>
                <a:lnTo>
                  <a:pt x="1181584" y="277856"/>
                </a:lnTo>
                <a:lnTo>
                  <a:pt x="1341527" y="575795"/>
                </a:lnTo>
                <a:cubicBezTo>
                  <a:pt x="1477956" y="575375"/>
                  <a:pt x="1612036" y="611303"/>
                  <a:pt x="1729979" y="679881"/>
                </a:cubicBezTo>
                <a:close/>
              </a:path>
            </a:pathLst>
          </a:custGeom>
          <a:solidFill>
            <a:schemeClr val="accent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2160010"/>
              <a:satOff val="0"/>
              <a:lumOff val="-12353"/>
              <a:alphaOff val="0"/>
            </a:schemeClr>
          </a:fillRef>
          <a:effectRef idx="2">
            <a:schemeClr val="accent3">
              <a:hueOff val="-2160010"/>
              <a:satOff val="0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5670" tIns="915670" rIns="915670" bIns="91567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solidFill>
                  <a:schemeClr val="tx1"/>
                </a:solidFill>
              </a:rPr>
              <a:t>Looks like a form and works like a form</a:t>
            </a:r>
            <a:endParaRPr lang="en-GB" sz="1900" kern="1200" dirty="0">
              <a:solidFill>
                <a:schemeClr val="tx1"/>
              </a:solidFill>
            </a:endParaRPr>
          </a:p>
        </p:txBody>
      </p:sp>
      <p:grpSp>
        <p:nvGrpSpPr>
          <p:cNvPr id="3" name="Group 2" descr="The questions you ask drive where you put the pixels on the page"/>
          <p:cNvGrpSpPr/>
          <p:nvPr/>
        </p:nvGrpSpPr>
        <p:grpSpPr>
          <a:xfrm>
            <a:off x="2137422" y="-135074"/>
            <a:ext cx="5023831" cy="3782186"/>
            <a:chOff x="2137422" y="-135074"/>
            <a:chExt cx="5023831" cy="3782186"/>
          </a:xfrm>
        </p:grpSpPr>
        <p:sp>
          <p:nvSpPr>
            <p:cNvPr id="15" name="Circular Arrow 14"/>
            <p:cNvSpPr/>
            <p:nvPr/>
          </p:nvSpPr>
          <p:spPr>
            <a:xfrm rot="11693198">
              <a:off x="3379067" y="-135074"/>
              <a:ext cx="3782186" cy="3782186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7609883"/>
                <a:gd name="adj5" fmla="val 6981"/>
              </a:avLst>
            </a:pr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2160010"/>
                <a:satOff val="0"/>
                <a:lumOff val="-12353"/>
                <a:alphaOff val="0"/>
              </a:schemeClr>
            </a:fillRef>
            <a:effectRef idx="0">
              <a:schemeClr val="accent3">
                <a:hueOff val="-2160010"/>
                <a:satOff val="0"/>
                <a:lumOff val="-1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" name="TextBox 1"/>
            <p:cNvSpPr txBox="1"/>
            <p:nvPr/>
          </p:nvSpPr>
          <p:spPr>
            <a:xfrm>
              <a:off x="2137422" y="306998"/>
              <a:ext cx="2153154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Where you</a:t>
              </a:r>
            </a:p>
            <a:p>
              <a:r>
                <a:rPr lang="en-GB" dirty="0" smtClean="0"/>
                <a:t>put the pixels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668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E992B-8913-442E-90DF-082854FD672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0550" y="6625425"/>
            <a:ext cx="6930060" cy="232575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GB" sz="1000" dirty="0"/>
              <a:t>Schema from “Forms that work: Designing web forms for usability</a:t>
            </a:r>
            <a:r>
              <a:rPr lang="en-GB" sz="1000" dirty="0" smtClean="0"/>
              <a:t>”, Jarrett and Gaffney (2008)  www.formsthatwork.com</a:t>
            </a:r>
            <a:endParaRPr lang="en-GB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39765" y="5461039"/>
            <a:ext cx="1994413" cy="478797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GB" dirty="0" smtClean="0"/>
              <a:t>Relationship</a:t>
            </a:r>
            <a:endParaRPr lang="en-GB" dirty="0"/>
          </a:p>
        </p:txBody>
      </p:sp>
      <p:sp>
        <p:nvSpPr>
          <p:cNvPr id="15" name="Freeform 14" descr="An arrow leads down to the next statement."/>
          <p:cNvSpPr/>
          <p:nvPr/>
        </p:nvSpPr>
        <p:spPr>
          <a:xfrm>
            <a:off x="6407866" y="4381225"/>
            <a:ext cx="916305" cy="916305"/>
          </a:xfrm>
          <a:custGeom>
            <a:avLst/>
            <a:gdLst>
              <a:gd name="connsiteX0" fmla="*/ 0 w 916305"/>
              <a:gd name="connsiteY0" fmla="*/ 503968 h 916305"/>
              <a:gd name="connsiteX1" fmla="*/ 206169 w 916305"/>
              <a:gd name="connsiteY1" fmla="*/ 503968 h 916305"/>
              <a:gd name="connsiteX2" fmla="*/ 206169 w 916305"/>
              <a:gd name="connsiteY2" fmla="*/ 0 h 916305"/>
              <a:gd name="connsiteX3" fmla="*/ 710136 w 916305"/>
              <a:gd name="connsiteY3" fmla="*/ 0 h 916305"/>
              <a:gd name="connsiteX4" fmla="*/ 710136 w 916305"/>
              <a:gd name="connsiteY4" fmla="*/ 503968 h 916305"/>
              <a:gd name="connsiteX5" fmla="*/ 916305 w 916305"/>
              <a:gd name="connsiteY5" fmla="*/ 503968 h 916305"/>
              <a:gd name="connsiteX6" fmla="*/ 458153 w 916305"/>
              <a:gd name="connsiteY6" fmla="*/ 916305 h 916305"/>
              <a:gd name="connsiteX7" fmla="*/ 0 w 916305"/>
              <a:gd name="connsiteY7" fmla="*/ 503968 h 91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" h="916305">
                <a:moveTo>
                  <a:pt x="0" y="503968"/>
                </a:moveTo>
                <a:lnTo>
                  <a:pt x="206169" y="503968"/>
                </a:lnTo>
                <a:lnTo>
                  <a:pt x="206169" y="0"/>
                </a:lnTo>
                <a:lnTo>
                  <a:pt x="710136" y="0"/>
                </a:lnTo>
                <a:lnTo>
                  <a:pt x="710136" y="503968"/>
                </a:lnTo>
                <a:lnTo>
                  <a:pt x="916305" y="503968"/>
                </a:lnTo>
                <a:lnTo>
                  <a:pt x="458153" y="916305"/>
                </a:lnTo>
                <a:lnTo>
                  <a:pt x="0" y="503968"/>
                </a:lnTo>
                <a:close/>
              </a:path>
            </a:pathLst>
          </a:custGeom>
          <a:solidFill>
            <a:srgbClr val="FFFFFF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40000"/>
              <a:alpha val="90000"/>
              <a:hueOff val="-11154917"/>
              <a:satOff val="61941"/>
              <a:lumOff val="-6164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4660" tIns="38963" rIns="214660" bIns="232229" numCol="1" spcCol="1082" anchor="ctr" anchorCtr="0">
            <a:noAutofit/>
          </a:bodyPr>
          <a:lstStyle/>
          <a:p>
            <a:pPr algn="ctr" defTabSz="1363690">
              <a:lnSpc>
                <a:spcPct val="90000"/>
              </a:lnSpc>
              <a:spcAft>
                <a:spcPct val="35000"/>
              </a:spcAft>
            </a:pPr>
            <a:endParaRPr lang="en-GB" sz="3100"/>
          </a:p>
        </p:txBody>
      </p:sp>
      <p:sp>
        <p:nvSpPr>
          <p:cNvPr id="8" name="TextBox 7"/>
          <p:cNvSpPr txBox="1"/>
          <p:nvPr/>
        </p:nvSpPr>
        <p:spPr>
          <a:xfrm>
            <a:off x="665164" y="3586202"/>
            <a:ext cx="2124257" cy="478797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GB" dirty="0" smtClean="0"/>
              <a:t>Conversation</a:t>
            </a:r>
            <a:endParaRPr lang="en-GB" dirty="0"/>
          </a:p>
        </p:txBody>
      </p:sp>
      <p:sp>
        <p:nvSpPr>
          <p:cNvPr id="16" name="Freeform 15" descr="An arrow leads down to the next statement."/>
          <p:cNvSpPr/>
          <p:nvPr/>
        </p:nvSpPr>
        <p:spPr>
          <a:xfrm>
            <a:off x="6407866" y="2642834"/>
            <a:ext cx="916305" cy="916305"/>
          </a:xfrm>
          <a:custGeom>
            <a:avLst/>
            <a:gdLst>
              <a:gd name="connsiteX0" fmla="*/ 0 w 916305"/>
              <a:gd name="connsiteY0" fmla="*/ 503968 h 916305"/>
              <a:gd name="connsiteX1" fmla="*/ 206169 w 916305"/>
              <a:gd name="connsiteY1" fmla="*/ 503968 h 916305"/>
              <a:gd name="connsiteX2" fmla="*/ 206169 w 916305"/>
              <a:gd name="connsiteY2" fmla="*/ 0 h 916305"/>
              <a:gd name="connsiteX3" fmla="*/ 710136 w 916305"/>
              <a:gd name="connsiteY3" fmla="*/ 0 h 916305"/>
              <a:gd name="connsiteX4" fmla="*/ 710136 w 916305"/>
              <a:gd name="connsiteY4" fmla="*/ 503968 h 916305"/>
              <a:gd name="connsiteX5" fmla="*/ 916305 w 916305"/>
              <a:gd name="connsiteY5" fmla="*/ 503968 h 916305"/>
              <a:gd name="connsiteX6" fmla="*/ 458153 w 916305"/>
              <a:gd name="connsiteY6" fmla="*/ 916305 h 916305"/>
              <a:gd name="connsiteX7" fmla="*/ 0 w 916305"/>
              <a:gd name="connsiteY7" fmla="*/ 503968 h 91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" h="916305">
                <a:moveTo>
                  <a:pt x="0" y="503968"/>
                </a:moveTo>
                <a:lnTo>
                  <a:pt x="206169" y="503968"/>
                </a:lnTo>
                <a:lnTo>
                  <a:pt x="206169" y="0"/>
                </a:lnTo>
                <a:lnTo>
                  <a:pt x="710136" y="0"/>
                </a:lnTo>
                <a:lnTo>
                  <a:pt x="710136" y="503968"/>
                </a:lnTo>
                <a:lnTo>
                  <a:pt x="916305" y="503968"/>
                </a:lnTo>
                <a:lnTo>
                  <a:pt x="458153" y="916305"/>
                </a:lnTo>
                <a:lnTo>
                  <a:pt x="0" y="503968"/>
                </a:lnTo>
                <a:close/>
              </a:path>
            </a:pathLst>
          </a:custGeom>
          <a:solidFill>
            <a:srgbClr val="FFFFFF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4660" tIns="38963" rIns="214660" bIns="232229" numCol="1" spcCol="1082" anchor="ctr" anchorCtr="0">
            <a:noAutofit/>
          </a:bodyPr>
          <a:lstStyle/>
          <a:p>
            <a:pPr algn="ctr" defTabSz="1363690">
              <a:lnSpc>
                <a:spcPct val="90000"/>
              </a:lnSpc>
              <a:spcAft>
                <a:spcPct val="35000"/>
              </a:spcAft>
            </a:pPr>
            <a:endParaRPr lang="en-GB" sz="3100"/>
          </a:p>
        </p:txBody>
      </p:sp>
      <p:grpSp>
        <p:nvGrpSpPr>
          <p:cNvPr id="3" name="Group 2" descr="Diagram show how 'lovely and legible / simple interaction' links to making it 'easy to understand and answer' and then to 'goals achieved'. "/>
          <p:cNvGrpSpPr/>
          <p:nvPr/>
        </p:nvGrpSpPr>
        <p:grpSpPr>
          <a:xfrm>
            <a:off x="4059519" y="1619441"/>
            <a:ext cx="3925331" cy="4792070"/>
            <a:chOff x="4059519" y="1619441"/>
            <a:chExt cx="3925331" cy="4792070"/>
          </a:xfrm>
        </p:grpSpPr>
        <p:grpSp>
          <p:nvGrpSpPr>
            <p:cNvPr id="25" name="Group 24"/>
            <p:cNvGrpSpPr/>
            <p:nvPr/>
          </p:nvGrpSpPr>
          <p:grpSpPr>
            <a:xfrm>
              <a:off x="4059519" y="5001811"/>
              <a:ext cx="3925331" cy="1409700"/>
              <a:chOff x="4059517" y="5001810"/>
              <a:chExt cx="3925331" cy="1409700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4059517" y="5001810"/>
                <a:ext cx="3925331" cy="1409700"/>
              </a:xfrm>
              <a:custGeom>
                <a:avLst/>
                <a:gdLst>
                  <a:gd name="connsiteX0" fmla="*/ 0 w 3925331"/>
                  <a:gd name="connsiteY0" fmla="*/ 140970 h 1409700"/>
                  <a:gd name="connsiteX1" fmla="*/ 140970 w 3925331"/>
                  <a:gd name="connsiteY1" fmla="*/ 0 h 1409700"/>
                  <a:gd name="connsiteX2" fmla="*/ 3784361 w 3925331"/>
                  <a:gd name="connsiteY2" fmla="*/ 0 h 1409700"/>
                  <a:gd name="connsiteX3" fmla="*/ 3925331 w 3925331"/>
                  <a:gd name="connsiteY3" fmla="*/ 140970 h 1409700"/>
                  <a:gd name="connsiteX4" fmla="*/ 3925331 w 3925331"/>
                  <a:gd name="connsiteY4" fmla="*/ 1268730 h 1409700"/>
                  <a:gd name="connsiteX5" fmla="*/ 3784361 w 3925331"/>
                  <a:gd name="connsiteY5" fmla="*/ 1409700 h 1409700"/>
                  <a:gd name="connsiteX6" fmla="*/ 140970 w 3925331"/>
                  <a:gd name="connsiteY6" fmla="*/ 1409700 h 1409700"/>
                  <a:gd name="connsiteX7" fmla="*/ 0 w 3925331"/>
                  <a:gd name="connsiteY7" fmla="*/ 1268730 h 1409700"/>
                  <a:gd name="connsiteX8" fmla="*/ 0 w 3925331"/>
                  <a:gd name="connsiteY8" fmla="*/ 14097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5331" h="1409700">
                    <a:moveTo>
                      <a:pt x="0" y="140970"/>
                    </a:moveTo>
                    <a:cubicBezTo>
                      <a:pt x="0" y="63114"/>
                      <a:pt x="63114" y="0"/>
                      <a:pt x="140970" y="0"/>
                    </a:cubicBezTo>
                    <a:lnTo>
                      <a:pt x="3784361" y="0"/>
                    </a:lnTo>
                    <a:cubicBezTo>
                      <a:pt x="3862217" y="0"/>
                      <a:pt x="3925331" y="63114"/>
                      <a:pt x="3925331" y="140970"/>
                    </a:cubicBezTo>
                    <a:lnTo>
                      <a:pt x="3925331" y="1268730"/>
                    </a:lnTo>
                    <a:cubicBezTo>
                      <a:pt x="3925331" y="1346586"/>
                      <a:pt x="3862217" y="1409700"/>
                      <a:pt x="3784361" y="1409700"/>
                    </a:cubicBezTo>
                    <a:lnTo>
                      <a:pt x="140970" y="1409700"/>
                    </a:lnTo>
                    <a:cubicBezTo>
                      <a:pt x="63114" y="1409700"/>
                      <a:pt x="0" y="1346586"/>
                      <a:pt x="0" y="1268730"/>
                    </a:cubicBezTo>
                    <a:lnTo>
                      <a:pt x="0" y="1409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rgbClr val="EF961E"/>
                </a:solidFill>
              </a:ln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hemeClr val="accent5">
                  <a:hueOff val="-11142976"/>
                  <a:satOff val="60376"/>
                  <a:lumOff val="-3960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1319" tIns="281319" rIns="1303947" bIns="281320" numCol="1" spcCol="1270" anchor="ctr" anchorCtr="0">
                <a:noAutofit/>
              </a:bodyPr>
              <a:lstStyle/>
              <a:p>
                <a:pPr defTabSz="238645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5400" dirty="0"/>
                  <a:t> 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4211124" y="5368706"/>
                <a:ext cx="2925801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100" dirty="0">
                    <a:solidFill>
                      <a:schemeClr val="bg1"/>
                    </a:solidFill>
                  </a:rPr>
                  <a:t>Goals achieved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059519" y="3340701"/>
              <a:ext cx="3925331" cy="1409700"/>
              <a:chOff x="4059517" y="5001810"/>
              <a:chExt cx="3925331" cy="140970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211124" y="5368706"/>
                <a:ext cx="2925801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100" dirty="0">
                    <a:solidFill>
                      <a:schemeClr val="bg1"/>
                    </a:solidFill>
                  </a:rPr>
                  <a:t>Goals achieved</a:t>
                </a: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4059517" y="5001810"/>
                <a:ext cx="3925331" cy="1409700"/>
              </a:xfrm>
              <a:custGeom>
                <a:avLst/>
                <a:gdLst>
                  <a:gd name="connsiteX0" fmla="*/ 0 w 3925331"/>
                  <a:gd name="connsiteY0" fmla="*/ 140970 h 1409700"/>
                  <a:gd name="connsiteX1" fmla="*/ 140970 w 3925331"/>
                  <a:gd name="connsiteY1" fmla="*/ 0 h 1409700"/>
                  <a:gd name="connsiteX2" fmla="*/ 3784361 w 3925331"/>
                  <a:gd name="connsiteY2" fmla="*/ 0 h 1409700"/>
                  <a:gd name="connsiteX3" fmla="*/ 3925331 w 3925331"/>
                  <a:gd name="connsiteY3" fmla="*/ 140970 h 1409700"/>
                  <a:gd name="connsiteX4" fmla="*/ 3925331 w 3925331"/>
                  <a:gd name="connsiteY4" fmla="*/ 1268730 h 1409700"/>
                  <a:gd name="connsiteX5" fmla="*/ 3784361 w 3925331"/>
                  <a:gd name="connsiteY5" fmla="*/ 1409700 h 1409700"/>
                  <a:gd name="connsiteX6" fmla="*/ 140970 w 3925331"/>
                  <a:gd name="connsiteY6" fmla="*/ 1409700 h 1409700"/>
                  <a:gd name="connsiteX7" fmla="*/ 0 w 3925331"/>
                  <a:gd name="connsiteY7" fmla="*/ 1268730 h 1409700"/>
                  <a:gd name="connsiteX8" fmla="*/ 0 w 3925331"/>
                  <a:gd name="connsiteY8" fmla="*/ 14097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5331" h="1409700">
                    <a:moveTo>
                      <a:pt x="0" y="140970"/>
                    </a:moveTo>
                    <a:cubicBezTo>
                      <a:pt x="0" y="63114"/>
                      <a:pt x="63114" y="0"/>
                      <a:pt x="140970" y="0"/>
                    </a:cubicBezTo>
                    <a:lnTo>
                      <a:pt x="3784361" y="0"/>
                    </a:lnTo>
                    <a:cubicBezTo>
                      <a:pt x="3862217" y="0"/>
                      <a:pt x="3925331" y="63114"/>
                      <a:pt x="3925331" y="140970"/>
                    </a:cubicBezTo>
                    <a:lnTo>
                      <a:pt x="3925331" y="1268730"/>
                    </a:lnTo>
                    <a:cubicBezTo>
                      <a:pt x="3925331" y="1346586"/>
                      <a:pt x="3862217" y="1409700"/>
                      <a:pt x="3784361" y="1409700"/>
                    </a:cubicBezTo>
                    <a:lnTo>
                      <a:pt x="140970" y="1409700"/>
                    </a:lnTo>
                    <a:cubicBezTo>
                      <a:pt x="63114" y="1409700"/>
                      <a:pt x="0" y="1346586"/>
                      <a:pt x="0" y="1268730"/>
                    </a:cubicBezTo>
                    <a:lnTo>
                      <a:pt x="0" y="14097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rgbClr val="EF961E"/>
                </a:solidFill>
              </a:ln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hemeClr val="accent5">
                  <a:hueOff val="-11142976"/>
                  <a:satOff val="60376"/>
                  <a:lumOff val="-3960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1319" tIns="281319" rIns="1303947" bIns="281320" numCol="1" spcCol="1270" anchor="ctr" anchorCtr="0">
                <a:noAutofit/>
              </a:bodyPr>
              <a:lstStyle/>
              <a:p>
                <a:pPr defTabSz="238645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5400" dirty="0"/>
                  <a:t> 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64943" y="5153262"/>
                <a:ext cx="316625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700" dirty="0">
                    <a:solidFill>
                      <a:schemeClr val="tx1"/>
                    </a:solidFill>
                  </a:rPr>
                  <a:t>Easy to understand</a:t>
                </a:r>
                <a:br>
                  <a:rPr lang="en-GB" sz="2700" dirty="0">
                    <a:solidFill>
                      <a:schemeClr val="tx1"/>
                    </a:solidFill>
                  </a:rPr>
                </a:br>
                <a:r>
                  <a:rPr lang="en-GB" sz="2700" dirty="0">
                    <a:solidFill>
                      <a:schemeClr val="tx1"/>
                    </a:solidFill>
                  </a:rPr>
                  <a:t>and answer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059519" y="1619441"/>
              <a:ext cx="3925331" cy="1409700"/>
              <a:chOff x="4059517" y="5001810"/>
              <a:chExt cx="3925331" cy="140970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211124" y="5368706"/>
                <a:ext cx="2925801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100" dirty="0">
                    <a:solidFill>
                      <a:schemeClr val="bg1"/>
                    </a:solidFill>
                  </a:rPr>
                  <a:t>Goals achieved</a:t>
                </a: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4059517" y="5001810"/>
                <a:ext cx="3925331" cy="1409700"/>
              </a:xfrm>
              <a:custGeom>
                <a:avLst/>
                <a:gdLst>
                  <a:gd name="connsiteX0" fmla="*/ 0 w 3925331"/>
                  <a:gd name="connsiteY0" fmla="*/ 140970 h 1409700"/>
                  <a:gd name="connsiteX1" fmla="*/ 140970 w 3925331"/>
                  <a:gd name="connsiteY1" fmla="*/ 0 h 1409700"/>
                  <a:gd name="connsiteX2" fmla="*/ 3784361 w 3925331"/>
                  <a:gd name="connsiteY2" fmla="*/ 0 h 1409700"/>
                  <a:gd name="connsiteX3" fmla="*/ 3925331 w 3925331"/>
                  <a:gd name="connsiteY3" fmla="*/ 140970 h 1409700"/>
                  <a:gd name="connsiteX4" fmla="*/ 3925331 w 3925331"/>
                  <a:gd name="connsiteY4" fmla="*/ 1268730 h 1409700"/>
                  <a:gd name="connsiteX5" fmla="*/ 3784361 w 3925331"/>
                  <a:gd name="connsiteY5" fmla="*/ 1409700 h 1409700"/>
                  <a:gd name="connsiteX6" fmla="*/ 140970 w 3925331"/>
                  <a:gd name="connsiteY6" fmla="*/ 1409700 h 1409700"/>
                  <a:gd name="connsiteX7" fmla="*/ 0 w 3925331"/>
                  <a:gd name="connsiteY7" fmla="*/ 1268730 h 1409700"/>
                  <a:gd name="connsiteX8" fmla="*/ 0 w 3925331"/>
                  <a:gd name="connsiteY8" fmla="*/ 14097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5331" h="1409700">
                    <a:moveTo>
                      <a:pt x="0" y="140970"/>
                    </a:moveTo>
                    <a:cubicBezTo>
                      <a:pt x="0" y="63114"/>
                      <a:pt x="63114" y="0"/>
                      <a:pt x="140970" y="0"/>
                    </a:cubicBezTo>
                    <a:lnTo>
                      <a:pt x="3784361" y="0"/>
                    </a:lnTo>
                    <a:cubicBezTo>
                      <a:pt x="3862217" y="0"/>
                      <a:pt x="3925331" y="63114"/>
                      <a:pt x="3925331" y="140970"/>
                    </a:cubicBezTo>
                    <a:lnTo>
                      <a:pt x="3925331" y="1268730"/>
                    </a:lnTo>
                    <a:cubicBezTo>
                      <a:pt x="3925331" y="1346586"/>
                      <a:pt x="3862217" y="1409700"/>
                      <a:pt x="3784361" y="1409700"/>
                    </a:cubicBezTo>
                    <a:lnTo>
                      <a:pt x="140970" y="1409700"/>
                    </a:lnTo>
                    <a:cubicBezTo>
                      <a:pt x="63114" y="1409700"/>
                      <a:pt x="0" y="1346586"/>
                      <a:pt x="0" y="1268730"/>
                    </a:cubicBezTo>
                    <a:lnTo>
                      <a:pt x="0" y="1409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rgbClr val="EF961E"/>
                </a:solidFill>
              </a:ln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2">
                <a:schemeClr val="accent5">
                  <a:hueOff val="-11142976"/>
                  <a:satOff val="60376"/>
                  <a:lumOff val="-3960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1319" tIns="281319" rIns="1303947" bIns="281320" numCol="1" spcCol="1270" anchor="ctr" anchorCtr="0">
                <a:noAutofit/>
              </a:bodyPr>
              <a:lstStyle/>
              <a:p>
                <a:pPr defTabSz="238645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5400" dirty="0"/>
                  <a:t> 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89977" y="5271164"/>
                <a:ext cx="30508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700" dirty="0">
                    <a:solidFill>
                      <a:schemeClr val="tx1"/>
                    </a:solidFill>
                  </a:rPr>
                  <a:t>Lovely and </a:t>
                </a:r>
                <a:r>
                  <a:rPr lang="en-GB" sz="2700" dirty="0" smtClean="0">
                    <a:solidFill>
                      <a:schemeClr val="tx1"/>
                    </a:solidFill>
                  </a:rPr>
                  <a:t>legible.</a:t>
                </a:r>
                <a:br>
                  <a:rPr lang="en-GB" sz="2700" dirty="0" smtClean="0">
                    <a:solidFill>
                      <a:schemeClr val="tx1"/>
                    </a:solidFill>
                  </a:rPr>
                </a:br>
                <a:r>
                  <a:rPr lang="en-GB" sz="2700" dirty="0" smtClean="0">
                    <a:solidFill>
                      <a:schemeClr val="tx1"/>
                    </a:solidFill>
                  </a:rPr>
                  <a:t>Simple interaction</a:t>
                </a:r>
                <a:endParaRPr lang="en-GB" sz="2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665165" y="1871663"/>
            <a:ext cx="1959147" cy="478797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GB" dirty="0" smtClean="0"/>
              <a:t>Appearance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great form works well across </a:t>
            </a:r>
            <a:br>
              <a:rPr lang="en-GB" dirty="0" smtClean="0"/>
            </a:br>
            <a:r>
              <a:rPr lang="en-GB" dirty="0" smtClean="0"/>
              <a:t>all three layers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2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F1AB94-11A7-4F07-9530-20A755309A9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 descr="Kathryn Summ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8" r="9422"/>
          <a:stretch/>
        </p:blipFill>
        <p:spPr bwMode="auto">
          <a:xfrm>
            <a:off x="76200" y="1562098"/>
            <a:ext cx="32512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aren Sch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20" y="4119562"/>
            <a:ext cx="2454955" cy="248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ssica End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48" y="3738968"/>
            <a:ext cx="1905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nny Redish, Ph.D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65" y="1562098"/>
            <a:ext cx="28575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 people with inspiring ideas about forms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4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E992B-8913-442E-90DF-082854FD672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8" descr="Picture of Jessica En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48" y="3738968"/>
            <a:ext cx="1905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1189" y="1673225"/>
            <a:ext cx="5222344" cy="4525963"/>
          </a:xfrm>
        </p:spPr>
        <p:txBody>
          <a:bodyPr/>
          <a:lstStyle/>
          <a:p>
            <a:r>
              <a:rPr lang="en-GB" dirty="0" smtClean="0"/>
              <a:t>Follow her @Formulate</a:t>
            </a:r>
          </a:p>
          <a:p>
            <a:r>
              <a:rPr lang="en-GB" dirty="0" smtClean="0"/>
              <a:t>Find </a:t>
            </a:r>
            <a:r>
              <a:rPr lang="en-GB" dirty="0"/>
              <a:t>her articles at: http://formulate.com.au/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Jessica Enders, forms and survey expert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4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ffortmark 2013">
  <a:themeElements>
    <a:clrScheme name="Effortmark 20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FFC000"/>
      </a:accent2>
      <a:accent3>
        <a:srgbClr val="FF9900"/>
      </a:accent3>
      <a:accent4>
        <a:srgbClr val="C00000"/>
      </a:accent4>
      <a:accent5>
        <a:srgbClr val="DAEDEF"/>
      </a:accent5>
      <a:accent6>
        <a:srgbClr val="FF0000"/>
      </a:accent6>
      <a:hlink>
        <a:srgbClr val="009999"/>
      </a:hlink>
      <a:folHlink>
        <a:srgbClr val="99CC00"/>
      </a:folHlink>
    </a:clrScheme>
    <a:fontScheme name="Effortmark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Effortmark 2013</Template>
  <TotalTime>11409</TotalTime>
  <Words>389</Words>
  <Application>Microsoft Office PowerPoint</Application>
  <PresentationFormat>On-screen Show (4:3)</PresentationFormat>
  <Paragraphs>112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Effortmark 2013</vt:lpstr>
      <vt:lpstr>PowerPoint Presentation</vt:lpstr>
      <vt:lpstr> In honour of Ada Lovelace day: Four people with inspiring ideas about forms</vt:lpstr>
      <vt:lpstr>PowerPoint Presentation</vt:lpstr>
      <vt:lpstr>It’s a form  if it …</vt:lpstr>
      <vt:lpstr>PowerPoint Presentation</vt:lpstr>
      <vt:lpstr>PowerPoint Presentation</vt:lpstr>
      <vt:lpstr>A great form works well across  all three layers</vt:lpstr>
      <vt:lpstr>Four people with inspiring ideas about forms</vt:lpstr>
      <vt:lpstr>Jessica Enders, forms and survey expert</vt:lpstr>
      <vt:lpstr>Karen Schriver, information designer</vt:lpstr>
      <vt:lpstr>Kathryn Summers, low literacy expert</vt:lpstr>
      <vt:lpstr>Ginny Redish, writing and usability expert</vt:lpstr>
      <vt:lpstr>How to look at a form</vt:lpstr>
      <vt:lpstr>Now you try it:  ‘Get a quote’ on http://systango.com/</vt:lpstr>
      <vt:lpstr>Some resources for forms design</vt:lpstr>
      <vt:lpstr>More tips http://www.slideshare.net/cjforms</vt:lpstr>
      <vt:lpstr>Caroline Jarrett</vt:lpstr>
    </vt:vector>
  </TitlesOfParts>
  <Company>Effortmark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Caroline Jarrett</dc:creator>
  <cp:lastModifiedBy>Caroline Jarrett</cp:lastModifiedBy>
  <cp:revision>270</cp:revision>
  <cp:lastPrinted>2013-09-06T14:00:00Z</cp:lastPrinted>
  <dcterms:created xsi:type="dcterms:W3CDTF">2007-06-18T11:21:46Z</dcterms:created>
  <dcterms:modified xsi:type="dcterms:W3CDTF">2014-10-22T10:59:50Z</dcterms:modified>
</cp:coreProperties>
</file>