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46"/>
  </p:notesMasterIdLst>
  <p:handoutMasterIdLst>
    <p:handoutMasterId r:id="rId47"/>
  </p:handoutMasterIdLst>
  <p:sldIdLst>
    <p:sldId id="524" r:id="rId2"/>
    <p:sldId id="696" r:id="rId3"/>
    <p:sldId id="699" r:id="rId4"/>
    <p:sldId id="698" r:id="rId5"/>
    <p:sldId id="732" r:id="rId6"/>
    <p:sldId id="720" r:id="rId7"/>
    <p:sldId id="751" r:id="rId8"/>
    <p:sldId id="722" r:id="rId9"/>
    <p:sldId id="700" r:id="rId10"/>
    <p:sldId id="723" r:id="rId11"/>
    <p:sldId id="724" r:id="rId12"/>
    <p:sldId id="701" r:id="rId13"/>
    <p:sldId id="725" r:id="rId14"/>
    <p:sldId id="702" r:id="rId15"/>
    <p:sldId id="726" r:id="rId16"/>
    <p:sldId id="727" r:id="rId17"/>
    <p:sldId id="728" r:id="rId18"/>
    <p:sldId id="729" r:id="rId19"/>
    <p:sldId id="730" r:id="rId20"/>
    <p:sldId id="731" r:id="rId21"/>
    <p:sldId id="721" r:id="rId22"/>
    <p:sldId id="752" r:id="rId23"/>
    <p:sldId id="719" r:id="rId24"/>
    <p:sldId id="734" r:id="rId25"/>
    <p:sldId id="746" r:id="rId26"/>
    <p:sldId id="747" r:id="rId27"/>
    <p:sldId id="735" r:id="rId28"/>
    <p:sldId id="738" r:id="rId29"/>
    <p:sldId id="739" r:id="rId30"/>
    <p:sldId id="740" r:id="rId31"/>
    <p:sldId id="741" r:id="rId32"/>
    <p:sldId id="737" r:id="rId33"/>
    <p:sldId id="706" r:id="rId34"/>
    <p:sldId id="743" r:id="rId35"/>
    <p:sldId id="711" r:id="rId36"/>
    <p:sldId id="736" r:id="rId37"/>
    <p:sldId id="705" r:id="rId38"/>
    <p:sldId id="745" r:id="rId39"/>
    <p:sldId id="716" r:id="rId40"/>
    <p:sldId id="748" r:id="rId41"/>
    <p:sldId id="749" r:id="rId42"/>
    <p:sldId id="750" r:id="rId43"/>
    <p:sldId id="742" r:id="rId44"/>
    <p:sldId id="665" r:id="rId45"/>
  </p:sldIdLst>
  <p:sldSz cx="9144000" cy="6858000" type="screen4x3"/>
  <p:notesSz cx="7102475" cy="10233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FF"/>
    <a:srgbClr val="6699FF"/>
    <a:srgbClr val="FFFF99"/>
    <a:srgbClr val="FFFFFF"/>
    <a:srgbClr val="61B7B7"/>
    <a:srgbClr val="FFB547"/>
    <a:srgbClr val="FFA829"/>
    <a:srgbClr val="FF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8849" autoAdjust="0"/>
  </p:normalViewPr>
  <p:slideViewPr>
    <p:cSldViewPr snapToGrid="0">
      <p:cViewPr varScale="1">
        <p:scale>
          <a:sx n="112" d="100"/>
          <a:sy n="112" d="100"/>
        </p:scale>
        <p:origin x="-1500" y="-78"/>
      </p:cViewPr>
      <p:guideLst>
        <p:guide orient="horz" pos="1044"/>
        <p:guide pos="705"/>
      </p:guideLst>
    </p:cSldViewPr>
  </p:slideViewPr>
  <p:outlineViewPr>
    <p:cViewPr>
      <p:scale>
        <a:sx n="33" d="100"/>
        <a:sy n="33" d="100"/>
      </p:scale>
      <p:origin x="0" y="8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7" d="100"/>
        <a:sy n="67" d="100"/>
      </p:scale>
      <p:origin x="0" y="576"/>
    </p:cViewPr>
  </p:sorterViewPr>
  <p:notesViewPr>
    <p:cSldViewPr snapToGrid="0">
      <p:cViewPr varScale="1">
        <p:scale>
          <a:sx n="82" d="100"/>
          <a:sy n="82" d="100"/>
        </p:scale>
        <p:origin x="-2382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C2AED7-55AC-4F7E-9761-4426F32623A7}" type="doc">
      <dgm:prSet loTypeId="urn:microsoft.com/office/officeart/2005/8/layout/StepDown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ED29672-53E6-4D78-91CC-DC26D9132625}">
      <dgm:prSet phldrT="[Text]"/>
      <dgm:spPr>
        <a:solidFill>
          <a:schemeClr val="accent1"/>
        </a:solidFill>
      </dgm:spPr>
      <dgm:t>
        <a:bodyPr/>
        <a:lstStyle/>
        <a:p>
          <a:r>
            <a:rPr lang="en-GB" smtClean="0"/>
            <a:t> </a:t>
          </a:r>
          <a:endParaRPr lang="en-GB" dirty="0"/>
        </a:p>
      </dgm:t>
    </dgm:pt>
    <dgm:pt modelId="{F0933D2F-9CB0-4972-A8D5-7A4EE178B103}" type="parTrans" cxnId="{3E94F759-1D97-4CD2-8669-6FCA3D038578}">
      <dgm:prSet/>
      <dgm:spPr/>
      <dgm:t>
        <a:bodyPr/>
        <a:lstStyle/>
        <a:p>
          <a:endParaRPr lang="en-GB"/>
        </a:p>
      </dgm:t>
    </dgm:pt>
    <dgm:pt modelId="{3000B815-5354-4DA4-AF6A-ABC3770FBB1F}" type="sibTrans" cxnId="{3E94F759-1D97-4CD2-8669-6FCA3D038578}">
      <dgm:prSet/>
      <dgm:spPr/>
      <dgm:t>
        <a:bodyPr/>
        <a:lstStyle/>
        <a:p>
          <a:endParaRPr lang="en-GB"/>
        </a:p>
      </dgm:t>
    </dgm:pt>
    <dgm:pt modelId="{A00FF654-12E5-4DF4-9458-E1F5ABADD33B}">
      <dgm:prSet phldrT="[Text]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GB" smtClean="0"/>
            <a:t> </a:t>
          </a:r>
          <a:endParaRPr lang="en-GB" dirty="0"/>
        </a:p>
      </dgm:t>
    </dgm:pt>
    <dgm:pt modelId="{B415D6B1-3F2E-4809-BDF1-0A622D777EF7}" type="parTrans" cxnId="{51A8E999-2E1E-442B-9043-678C5CBC739D}">
      <dgm:prSet/>
      <dgm:spPr/>
      <dgm:t>
        <a:bodyPr/>
        <a:lstStyle/>
        <a:p>
          <a:endParaRPr lang="en-GB"/>
        </a:p>
      </dgm:t>
    </dgm:pt>
    <dgm:pt modelId="{576C14E6-05B2-43DE-9251-8E2FD55FFA91}" type="sibTrans" cxnId="{51A8E999-2E1E-442B-9043-678C5CBC739D}">
      <dgm:prSet/>
      <dgm:spPr/>
      <dgm:t>
        <a:bodyPr/>
        <a:lstStyle/>
        <a:p>
          <a:endParaRPr lang="en-GB"/>
        </a:p>
      </dgm:t>
    </dgm:pt>
    <dgm:pt modelId="{4D3CF5F1-C631-4E8F-A400-2F9F12E37ED7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mtClean="0"/>
            <a:t> </a:t>
          </a:r>
          <a:endParaRPr lang="en-GB" dirty="0"/>
        </a:p>
      </dgm:t>
    </dgm:pt>
    <dgm:pt modelId="{F07D04F1-1DA3-4536-ACD3-EB9EC5CC8491}" type="parTrans" cxnId="{49073773-6D74-44E0-83DB-C6C5DCF49A75}">
      <dgm:prSet/>
      <dgm:spPr/>
      <dgm:t>
        <a:bodyPr/>
        <a:lstStyle/>
        <a:p>
          <a:endParaRPr lang="en-GB"/>
        </a:p>
      </dgm:t>
    </dgm:pt>
    <dgm:pt modelId="{F4AB6B0E-8295-4DC0-93A6-746B70C494EC}" type="sibTrans" cxnId="{49073773-6D74-44E0-83DB-C6C5DCF49A75}">
      <dgm:prSet/>
      <dgm:spPr/>
      <dgm:t>
        <a:bodyPr/>
        <a:lstStyle/>
        <a:p>
          <a:endParaRPr lang="en-GB"/>
        </a:p>
      </dgm:t>
    </dgm:pt>
    <dgm:pt modelId="{EEFAAD39-FAB1-411F-B276-8FF0EA937BDC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GB" dirty="0"/>
        </a:p>
      </dgm:t>
    </dgm:pt>
    <dgm:pt modelId="{75D15B39-6706-4478-A8E9-ED14FDBBFCB9}" type="parTrans" cxnId="{B9716163-AFE6-4341-979A-9E1DC003DD39}">
      <dgm:prSet/>
      <dgm:spPr/>
      <dgm:t>
        <a:bodyPr/>
        <a:lstStyle/>
        <a:p>
          <a:endParaRPr lang="en-GB"/>
        </a:p>
      </dgm:t>
    </dgm:pt>
    <dgm:pt modelId="{01266D24-59C2-4F9B-8A95-A8E263E770E3}" type="sibTrans" cxnId="{B9716163-AFE6-4341-979A-9E1DC003DD39}">
      <dgm:prSet/>
      <dgm:spPr/>
      <dgm:t>
        <a:bodyPr/>
        <a:lstStyle/>
        <a:p>
          <a:endParaRPr lang="en-GB"/>
        </a:p>
      </dgm:t>
    </dgm:pt>
    <dgm:pt modelId="{07A5A84F-F14E-4759-B7FA-09239AFDA37A}">
      <dgm:prSet phldrT="[Text]"/>
      <dgm:spPr/>
      <dgm:t>
        <a:bodyPr/>
        <a:lstStyle/>
        <a:p>
          <a:endParaRPr lang="en-GB" dirty="0"/>
        </a:p>
      </dgm:t>
    </dgm:pt>
    <dgm:pt modelId="{785FAE46-3C0F-4550-9C2B-5752DA1C44EC}" type="sibTrans" cxnId="{9E77A4EB-630B-488B-8706-0E05CE692DD2}">
      <dgm:prSet/>
      <dgm:spPr/>
      <dgm:t>
        <a:bodyPr/>
        <a:lstStyle/>
        <a:p>
          <a:endParaRPr lang="en-GB"/>
        </a:p>
      </dgm:t>
    </dgm:pt>
    <dgm:pt modelId="{BD52485F-7A50-4AA0-85E7-723C4DA2C54C}" type="parTrans" cxnId="{9E77A4EB-630B-488B-8706-0E05CE692DD2}">
      <dgm:prSet/>
      <dgm:spPr/>
      <dgm:t>
        <a:bodyPr/>
        <a:lstStyle/>
        <a:p>
          <a:endParaRPr lang="en-GB"/>
        </a:p>
      </dgm:t>
    </dgm:pt>
    <dgm:pt modelId="{8EF15910-0455-47AA-BEDA-64D17AE22F05}" type="pres">
      <dgm:prSet presAssocID="{58C2AED7-55AC-4F7E-9761-4426F32623A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5AE6AA15-0BDC-4FB6-BCA3-791E8198322C}" type="pres">
      <dgm:prSet presAssocID="{4ED29672-53E6-4D78-91CC-DC26D9132625}" presName="composite" presStyleCnt="0"/>
      <dgm:spPr/>
    </dgm:pt>
    <dgm:pt modelId="{E80AB4CD-44E3-4DF9-A5E5-69D166F4A2C6}" type="pres">
      <dgm:prSet presAssocID="{4ED29672-53E6-4D78-91CC-DC26D9132625}" presName="bentUpArrow1" presStyleLbl="alignImgPlace1" presStyleIdx="0" presStyleCnt="3" custScaleX="118752" custLinFactNeighborX="-48865" custLinFactNeighborY="-3477"/>
      <dgm:spPr/>
    </dgm:pt>
    <dgm:pt modelId="{45F3B7C4-1585-4CD6-A058-C1F6783901D0}" type="pres">
      <dgm:prSet presAssocID="{4ED29672-53E6-4D78-91CC-DC26D9132625}" presName="ParentText" presStyleLbl="node1" presStyleIdx="0" presStyleCnt="4" custScaleX="118895" custLinFactNeighborX="-30198" custLinFactNeighborY="-725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39F78BF-D573-4528-A681-A16200B65D3E}" type="pres">
      <dgm:prSet presAssocID="{4ED29672-53E6-4D78-91CC-DC26D9132625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EB91FF1-2B95-4872-B90F-D71856D0AA6D}" type="pres">
      <dgm:prSet presAssocID="{3000B815-5354-4DA4-AF6A-ABC3770FBB1F}" presName="sibTrans" presStyleCnt="0"/>
      <dgm:spPr/>
    </dgm:pt>
    <dgm:pt modelId="{319CC490-FB34-4880-A0D5-2CD6EE6E4BBD}" type="pres">
      <dgm:prSet presAssocID="{A00FF654-12E5-4DF4-9458-E1F5ABADD33B}" presName="composite" presStyleCnt="0"/>
      <dgm:spPr/>
    </dgm:pt>
    <dgm:pt modelId="{4CB30FAB-0980-4A77-AFA0-FF983EDF1A14}" type="pres">
      <dgm:prSet presAssocID="{A00FF654-12E5-4DF4-9458-E1F5ABADD33B}" presName="bentUpArrow1" presStyleLbl="alignImgPlace1" presStyleIdx="1" presStyleCnt="3" custScaleX="136264" custLinFactNeighborX="-20634"/>
      <dgm:spPr/>
    </dgm:pt>
    <dgm:pt modelId="{A0565F9D-90D4-4D46-BEE6-767737D07EEB}" type="pres">
      <dgm:prSet presAssocID="{A00FF654-12E5-4DF4-9458-E1F5ABADD33B}" presName="ParentText" presStyleLbl="node1" presStyleIdx="1" presStyleCnt="4" custScaleX="118895" custLinFactNeighborX="-24917" custLinFactNeighborY="-3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901DFBC-EC02-411E-80E8-1C5623F5620D}" type="pres">
      <dgm:prSet presAssocID="{A00FF654-12E5-4DF4-9458-E1F5ABADD33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9DD6B7-F39F-4EFA-BBA6-8C770D23565A}" type="pres">
      <dgm:prSet presAssocID="{576C14E6-05B2-43DE-9251-8E2FD55FFA91}" presName="sibTrans" presStyleCnt="0"/>
      <dgm:spPr/>
    </dgm:pt>
    <dgm:pt modelId="{FA0D8104-4477-4F5B-A2FF-7B3D8BA80931}" type="pres">
      <dgm:prSet presAssocID="{4D3CF5F1-C631-4E8F-A400-2F9F12E37ED7}" presName="composite" presStyleCnt="0"/>
      <dgm:spPr/>
    </dgm:pt>
    <dgm:pt modelId="{983D6502-E490-4C9B-9346-6C9A2BFAE542}" type="pres">
      <dgm:prSet presAssocID="{4D3CF5F1-C631-4E8F-A400-2F9F12E37ED7}" presName="bentUpArrow1" presStyleLbl="alignImgPlace1" presStyleIdx="2" presStyleCnt="3" custScaleX="115562" custLinFactNeighborX="-10924"/>
      <dgm:spPr/>
    </dgm:pt>
    <dgm:pt modelId="{DBE3E02E-2FB2-4E52-ABB7-D914C4213588}" type="pres">
      <dgm:prSet presAssocID="{4D3CF5F1-C631-4E8F-A400-2F9F12E37ED7}" presName="ParentText" presStyleLbl="node1" presStyleIdx="2" presStyleCnt="4" custScaleX="11889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B9A2CCF-E5E1-463E-B5E7-E082078DDD3E}" type="pres">
      <dgm:prSet presAssocID="{4D3CF5F1-C631-4E8F-A400-2F9F12E37ED7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64824A8-4076-43F4-9181-0D8A6D1EEEA4}" type="pres">
      <dgm:prSet presAssocID="{F4AB6B0E-8295-4DC0-93A6-746B70C494EC}" presName="sibTrans" presStyleCnt="0"/>
      <dgm:spPr/>
    </dgm:pt>
    <dgm:pt modelId="{AADDE4DF-F2B8-4AE8-ACCE-CCEFBEC6632A}" type="pres">
      <dgm:prSet presAssocID="{EEFAAD39-FAB1-411F-B276-8FF0EA937BDC}" presName="composite" presStyleCnt="0"/>
      <dgm:spPr/>
    </dgm:pt>
    <dgm:pt modelId="{623A4B1A-B2C5-423D-AEF1-9667641DC861}" type="pres">
      <dgm:prSet presAssocID="{EEFAAD39-FAB1-411F-B276-8FF0EA937BDC}" presName="ParentText" presStyleLbl="node1" presStyleIdx="3" presStyleCnt="4" custScaleX="11889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1DB3C6B-33B6-4319-9056-710FCA48491F}" type="presOf" srcId="{07A5A84F-F14E-4759-B7FA-09239AFDA37A}" destId="{639F78BF-D573-4528-A681-A16200B65D3E}" srcOrd="0" destOrd="0" presId="urn:microsoft.com/office/officeart/2005/8/layout/StepDownProcess"/>
    <dgm:cxn modelId="{49073773-6D74-44E0-83DB-C6C5DCF49A75}" srcId="{58C2AED7-55AC-4F7E-9761-4426F32623A7}" destId="{4D3CF5F1-C631-4E8F-A400-2F9F12E37ED7}" srcOrd="2" destOrd="0" parTransId="{F07D04F1-1DA3-4536-ACD3-EB9EC5CC8491}" sibTransId="{F4AB6B0E-8295-4DC0-93A6-746B70C494EC}"/>
    <dgm:cxn modelId="{51A8E999-2E1E-442B-9043-678C5CBC739D}" srcId="{58C2AED7-55AC-4F7E-9761-4426F32623A7}" destId="{A00FF654-12E5-4DF4-9458-E1F5ABADD33B}" srcOrd="1" destOrd="0" parTransId="{B415D6B1-3F2E-4809-BDF1-0A622D777EF7}" sibTransId="{576C14E6-05B2-43DE-9251-8E2FD55FFA91}"/>
    <dgm:cxn modelId="{5C8F7A28-58C8-4D7D-93BE-BC8C9CB0D8AB}" type="presOf" srcId="{58C2AED7-55AC-4F7E-9761-4426F32623A7}" destId="{8EF15910-0455-47AA-BEDA-64D17AE22F05}" srcOrd="0" destOrd="0" presId="urn:microsoft.com/office/officeart/2005/8/layout/StepDownProcess"/>
    <dgm:cxn modelId="{20965640-0AE1-4C02-A694-5FEE56BA3015}" type="presOf" srcId="{4D3CF5F1-C631-4E8F-A400-2F9F12E37ED7}" destId="{DBE3E02E-2FB2-4E52-ABB7-D914C4213588}" srcOrd="0" destOrd="0" presId="urn:microsoft.com/office/officeart/2005/8/layout/StepDownProcess"/>
    <dgm:cxn modelId="{9E77A4EB-630B-488B-8706-0E05CE692DD2}" srcId="{4ED29672-53E6-4D78-91CC-DC26D9132625}" destId="{07A5A84F-F14E-4759-B7FA-09239AFDA37A}" srcOrd="0" destOrd="0" parTransId="{BD52485F-7A50-4AA0-85E7-723C4DA2C54C}" sibTransId="{785FAE46-3C0F-4550-9C2B-5752DA1C44EC}"/>
    <dgm:cxn modelId="{E17CCA0A-B32C-4873-A049-28DD59C3A8AE}" type="presOf" srcId="{EEFAAD39-FAB1-411F-B276-8FF0EA937BDC}" destId="{623A4B1A-B2C5-423D-AEF1-9667641DC861}" srcOrd="0" destOrd="0" presId="urn:microsoft.com/office/officeart/2005/8/layout/StepDownProcess"/>
    <dgm:cxn modelId="{383A1E8B-E263-4E74-AEA9-E36C5676D9B6}" type="presOf" srcId="{A00FF654-12E5-4DF4-9458-E1F5ABADD33B}" destId="{A0565F9D-90D4-4D46-BEE6-767737D07EEB}" srcOrd="0" destOrd="0" presId="urn:microsoft.com/office/officeart/2005/8/layout/StepDownProcess"/>
    <dgm:cxn modelId="{3E94F759-1D97-4CD2-8669-6FCA3D038578}" srcId="{58C2AED7-55AC-4F7E-9761-4426F32623A7}" destId="{4ED29672-53E6-4D78-91CC-DC26D9132625}" srcOrd="0" destOrd="0" parTransId="{F0933D2F-9CB0-4972-A8D5-7A4EE178B103}" sibTransId="{3000B815-5354-4DA4-AF6A-ABC3770FBB1F}"/>
    <dgm:cxn modelId="{B9716163-AFE6-4341-979A-9E1DC003DD39}" srcId="{58C2AED7-55AC-4F7E-9761-4426F32623A7}" destId="{EEFAAD39-FAB1-411F-B276-8FF0EA937BDC}" srcOrd="3" destOrd="0" parTransId="{75D15B39-6706-4478-A8E9-ED14FDBBFCB9}" sibTransId="{01266D24-59C2-4F9B-8A95-A8E263E770E3}"/>
    <dgm:cxn modelId="{DC99238D-89AF-42A0-A66A-F3FB8921AB69}" type="presOf" srcId="{4ED29672-53E6-4D78-91CC-DC26D9132625}" destId="{45F3B7C4-1585-4CD6-A058-C1F6783901D0}" srcOrd="0" destOrd="0" presId="urn:microsoft.com/office/officeart/2005/8/layout/StepDownProcess"/>
    <dgm:cxn modelId="{56EDD323-8A4D-4027-98E2-2D9406F2EF9D}" type="presParOf" srcId="{8EF15910-0455-47AA-BEDA-64D17AE22F05}" destId="{5AE6AA15-0BDC-4FB6-BCA3-791E8198322C}" srcOrd="0" destOrd="0" presId="urn:microsoft.com/office/officeart/2005/8/layout/StepDownProcess"/>
    <dgm:cxn modelId="{1A02D805-F3F8-44D8-A91E-EA7FD974B11F}" type="presParOf" srcId="{5AE6AA15-0BDC-4FB6-BCA3-791E8198322C}" destId="{E80AB4CD-44E3-4DF9-A5E5-69D166F4A2C6}" srcOrd="0" destOrd="0" presId="urn:microsoft.com/office/officeart/2005/8/layout/StepDownProcess"/>
    <dgm:cxn modelId="{02B74522-7CB2-431C-A45E-30A6AEA6B23D}" type="presParOf" srcId="{5AE6AA15-0BDC-4FB6-BCA3-791E8198322C}" destId="{45F3B7C4-1585-4CD6-A058-C1F6783901D0}" srcOrd="1" destOrd="0" presId="urn:microsoft.com/office/officeart/2005/8/layout/StepDownProcess"/>
    <dgm:cxn modelId="{3A3C0359-2C80-4058-8C58-AAC8581C8CE4}" type="presParOf" srcId="{5AE6AA15-0BDC-4FB6-BCA3-791E8198322C}" destId="{639F78BF-D573-4528-A681-A16200B65D3E}" srcOrd="2" destOrd="0" presId="urn:microsoft.com/office/officeart/2005/8/layout/StepDownProcess"/>
    <dgm:cxn modelId="{40AA589E-5A63-4783-9534-6D65D428B8EA}" type="presParOf" srcId="{8EF15910-0455-47AA-BEDA-64D17AE22F05}" destId="{DEB91FF1-2B95-4872-B90F-D71856D0AA6D}" srcOrd="1" destOrd="0" presId="urn:microsoft.com/office/officeart/2005/8/layout/StepDownProcess"/>
    <dgm:cxn modelId="{56962585-FDBB-4345-898C-0E279D5CE22B}" type="presParOf" srcId="{8EF15910-0455-47AA-BEDA-64D17AE22F05}" destId="{319CC490-FB34-4880-A0D5-2CD6EE6E4BBD}" srcOrd="2" destOrd="0" presId="urn:microsoft.com/office/officeart/2005/8/layout/StepDownProcess"/>
    <dgm:cxn modelId="{77CA4AA0-FF90-4AA2-B344-E5B9AD068789}" type="presParOf" srcId="{319CC490-FB34-4880-A0D5-2CD6EE6E4BBD}" destId="{4CB30FAB-0980-4A77-AFA0-FF983EDF1A14}" srcOrd="0" destOrd="0" presId="urn:microsoft.com/office/officeart/2005/8/layout/StepDownProcess"/>
    <dgm:cxn modelId="{AC1CB557-0A8C-4438-B559-F8D80363F3D9}" type="presParOf" srcId="{319CC490-FB34-4880-A0D5-2CD6EE6E4BBD}" destId="{A0565F9D-90D4-4D46-BEE6-767737D07EEB}" srcOrd="1" destOrd="0" presId="urn:microsoft.com/office/officeart/2005/8/layout/StepDownProcess"/>
    <dgm:cxn modelId="{ED914C10-6765-46E7-B542-95E366F6606B}" type="presParOf" srcId="{319CC490-FB34-4880-A0D5-2CD6EE6E4BBD}" destId="{D901DFBC-EC02-411E-80E8-1C5623F5620D}" srcOrd="2" destOrd="0" presId="urn:microsoft.com/office/officeart/2005/8/layout/StepDownProcess"/>
    <dgm:cxn modelId="{DD7D6373-FA1D-4CDA-80FE-67F65D54118E}" type="presParOf" srcId="{8EF15910-0455-47AA-BEDA-64D17AE22F05}" destId="{959DD6B7-F39F-4EFA-BBA6-8C770D23565A}" srcOrd="3" destOrd="0" presId="urn:microsoft.com/office/officeart/2005/8/layout/StepDownProcess"/>
    <dgm:cxn modelId="{7C3DEF4B-6084-4599-9303-129D29BB5292}" type="presParOf" srcId="{8EF15910-0455-47AA-BEDA-64D17AE22F05}" destId="{FA0D8104-4477-4F5B-A2FF-7B3D8BA80931}" srcOrd="4" destOrd="0" presId="urn:microsoft.com/office/officeart/2005/8/layout/StepDownProcess"/>
    <dgm:cxn modelId="{1C4FF0C3-973F-4C69-AC0E-C708C5D76AD0}" type="presParOf" srcId="{FA0D8104-4477-4F5B-A2FF-7B3D8BA80931}" destId="{983D6502-E490-4C9B-9346-6C9A2BFAE542}" srcOrd="0" destOrd="0" presId="urn:microsoft.com/office/officeart/2005/8/layout/StepDownProcess"/>
    <dgm:cxn modelId="{15C5A5B4-EEE5-44D6-89F4-074B47844BC3}" type="presParOf" srcId="{FA0D8104-4477-4F5B-A2FF-7B3D8BA80931}" destId="{DBE3E02E-2FB2-4E52-ABB7-D914C4213588}" srcOrd="1" destOrd="0" presId="urn:microsoft.com/office/officeart/2005/8/layout/StepDownProcess"/>
    <dgm:cxn modelId="{FFE5B412-8536-459D-8058-19D25BFD14E0}" type="presParOf" srcId="{FA0D8104-4477-4F5B-A2FF-7B3D8BA80931}" destId="{1B9A2CCF-E5E1-463E-B5E7-E082078DDD3E}" srcOrd="2" destOrd="0" presId="urn:microsoft.com/office/officeart/2005/8/layout/StepDownProcess"/>
    <dgm:cxn modelId="{FC143374-80C1-4DC0-9914-E5A794AD1F7C}" type="presParOf" srcId="{8EF15910-0455-47AA-BEDA-64D17AE22F05}" destId="{264824A8-4076-43F4-9181-0D8A6D1EEEA4}" srcOrd="5" destOrd="0" presId="urn:microsoft.com/office/officeart/2005/8/layout/StepDownProcess"/>
    <dgm:cxn modelId="{94012E23-0BDF-41B0-8045-43BA51752808}" type="presParOf" srcId="{8EF15910-0455-47AA-BEDA-64D17AE22F05}" destId="{AADDE4DF-F2B8-4AE8-ACCE-CCEFBEC6632A}" srcOrd="6" destOrd="0" presId="urn:microsoft.com/office/officeart/2005/8/layout/StepDownProcess"/>
    <dgm:cxn modelId="{4428BD4C-F52D-417F-A703-73D09570C704}" type="presParOf" srcId="{AADDE4DF-F2B8-4AE8-ACCE-CCEFBEC6632A}" destId="{623A4B1A-B2C5-423D-AEF1-9667641DC86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07DAAE-D345-473A-8708-0937C400829C}" type="doc">
      <dgm:prSet loTypeId="urn:microsoft.com/office/officeart/2005/8/layout/venn1" loCatId="relationship" qsTypeId="urn:microsoft.com/office/officeart/2005/8/quickstyle/simple3" qsCatId="simple" csTypeId="urn:microsoft.com/office/officeart/2005/8/colors/colorful5" csCatId="colorful" phldr="1"/>
      <dgm:spPr/>
    </dgm:pt>
    <dgm:pt modelId="{1231E3E3-7D88-4212-A78F-E12F4959191D}">
      <dgm:prSet phldrT="[Text]"/>
      <dgm:spPr>
        <a:solidFill>
          <a:srgbClr val="FFFF99"/>
        </a:solidFill>
      </dgm:spPr>
      <dgm:t>
        <a:bodyPr/>
        <a:lstStyle/>
        <a:p>
          <a:r>
            <a:rPr lang="en-US" dirty="0" smtClean="0"/>
            <a:t>Field testing focuses on the mechanics and procedures</a:t>
          </a:r>
          <a:endParaRPr lang="en-GB" dirty="0"/>
        </a:p>
      </dgm:t>
    </dgm:pt>
    <dgm:pt modelId="{F77BC7BD-B5A7-406A-8FB2-CA8C4CAEABCA}" type="parTrans" cxnId="{8A4F0173-EE3F-4872-8A75-ABE92E6AB524}">
      <dgm:prSet/>
      <dgm:spPr/>
      <dgm:t>
        <a:bodyPr/>
        <a:lstStyle/>
        <a:p>
          <a:endParaRPr lang="en-GB"/>
        </a:p>
      </dgm:t>
    </dgm:pt>
    <dgm:pt modelId="{16615715-33B8-4693-A214-62D886021A32}" type="sibTrans" cxnId="{8A4F0173-EE3F-4872-8A75-ABE92E6AB524}">
      <dgm:prSet/>
      <dgm:spPr/>
      <dgm:t>
        <a:bodyPr/>
        <a:lstStyle/>
        <a:p>
          <a:endParaRPr lang="en-GB"/>
        </a:p>
      </dgm:t>
    </dgm:pt>
    <dgm:pt modelId="{77C8E167-1F7C-43BB-8DB5-D8D5FB59F215}">
      <dgm:prSet phldrT="[Text]"/>
      <dgm:spPr>
        <a:solidFill>
          <a:srgbClr val="FF99FF">
            <a:alpha val="50196"/>
          </a:srgbClr>
        </a:solidFill>
      </dgm:spPr>
      <dgm:t>
        <a:bodyPr/>
        <a:lstStyle/>
        <a:p>
          <a:r>
            <a:rPr lang="en-GB" dirty="0" smtClean="0"/>
            <a:t>Cognitive interviewing </a:t>
          </a:r>
          <a:r>
            <a:rPr lang="en-US" dirty="0" smtClean="0"/>
            <a:t>focuses on the questions</a:t>
          </a:r>
          <a:endParaRPr lang="en-GB" dirty="0"/>
        </a:p>
      </dgm:t>
    </dgm:pt>
    <dgm:pt modelId="{2EA604E9-E3F9-4980-84C2-EB5779985E07}" type="parTrans" cxnId="{F4BA7F58-2698-4DE0-B71E-E4F249FFDD87}">
      <dgm:prSet/>
      <dgm:spPr/>
      <dgm:t>
        <a:bodyPr/>
        <a:lstStyle/>
        <a:p>
          <a:endParaRPr lang="en-GB"/>
        </a:p>
      </dgm:t>
    </dgm:pt>
    <dgm:pt modelId="{D3AB7A0A-B35F-49D2-AA12-E58038343FA6}" type="sibTrans" cxnId="{F4BA7F58-2698-4DE0-B71E-E4F249FFDD87}">
      <dgm:prSet/>
      <dgm:spPr/>
      <dgm:t>
        <a:bodyPr/>
        <a:lstStyle/>
        <a:p>
          <a:endParaRPr lang="en-GB"/>
        </a:p>
      </dgm:t>
    </dgm:pt>
    <dgm:pt modelId="{1BA704F9-3FE7-4BF1-8606-6A279AC210DF}">
      <dgm:prSet phldrT="[Text]"/>
      <dgm:spPr/>
      <dgm:t>
        <a:bodyPr/>
        <a:lstStyle/>
        <a:p>
          <a:r>
            <a:rPr lang="en-GB" dirty="0" smtClean="0"/>
            <a:t>Usability testing focuses on interaction</a:t>
          </a:r>
        </a:p>
      </dgm:t>
    </dgm:pt>
    <dgm:pt modelId="{3CFC7360-B055-43E7-B1D6-65E33876765A}" type="parTrans" cxnId="{98577365-C9A2-475D-BAA0-A8140337314A}">
      <dgm:prSet/>
      <dgm:spPr/>
      <dgm:t>
        <a:bodyPr/>
        <a:lstStyle/>
        <a:p>
          <a:endParaRPr lang="en-GB"/>
        </a:p>
      </dgm:t>
    </dgm:pt>
    <dgm:pt modelId="{DDCC8ABE-D565-4544-B3BF-9E8D12B1544F}" type="sibTrans" cxnId="{98577365-C9A2-475D-BAA0-A8140337314A}">
      <dgm:prSet/>
      <dgm:spPr/>
      <dgm:t>
        <a:bodyPr/>
        <a:lstStyle/>
        <a:p>
          <a:endParaRPr lang="en-GB"/>
        </a:p>
      </dgm:t>
    </dgm:pt>
    <dgm:pt modelId="{72128147-1200-4BCA-9EB4-1282248BA778}" type="pres">
      <dgm:prSet presAssocID="{1407DAAE-D345-473A-8708-0937C400829C}" presName="compositeShape" presStyleCnt="0">
        <dgm:presLayoutVars>
          <dgm:chMax val="7"/>
          <dgm:dir/>
          <dgm:resizeHandles val="exact"/>
        </dgm:presLayoutVars>
      </dgm:prSet>
      <dgm:spPr/>
    </dgm:pt>
    <dgm:pt modelId="{49B40F31-ACED-479F-8577-87A4D63A2EBE}" type="pres">
      <dgm:prSet presAssocID="{1231E3E3-7D88-4212-A78F-E12F4959191D}" presName="circ1" presStyleLbl="vennNode1" presStyleIdx="0" presStyleCnt="3"/>
      <dgm:spPr/>
      <dgm:t>
        <a:bodyPr/>
        <a:lstStyle/>
        <a:p>
          <a:endParaRPr lang="en-GB"/>
        </a:p>
      </dgm:t>
    </dgm:pt>
    <dgm:pt modelId="{53C06741-D257-4D97-B6C1-241F472617C8}" type="pres">
      <dgm:prSet presAssocID="{1231E3E3-7D88-4212-A78F-E12F4959191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BC3B09-C77E-4BC0-A7F0-29456095047C}" type="pres">
      <dgm:prSet presAssocID="{77C8E167-1F7C-43BB-8DB5-D8D5FB59F215}" presName="circ2" presStyleLbl="vennNode1" presStyleIdx="1" presStyleCnt="3"/>
      <dgm:spPr/>
      <dgm:t>
        <a:bodyPr/>
        <a:lstStyle/>
        <a:p>
          <a:endParaRPr lang="en-GB"/>
        </a:p>
      </dgm:t>
    </dgm:pt>
    <dgm:pt modelId="{A48BEB9B-DABA-4D1A-A521-D0E1497275E3}" type="pres">
      <dgm:prSet presAssocID="{77C8E167-1F7C-43BB-8DB5-D8D5FB59F21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2195302-09C7-4CCD-92B1-3DBBCED75A58}" type="pres">
      <dgm:prSet presAssocID="{1BA704F9-3FE7-4BF1-8606-6A279AC210DF}" presName="circ3" presStyleLbl="vennNode1" presStyleIdx="2" presStyleCnt="3"/>
      <dgm:spPr/>
      <dgm:t>
        <a:bodyPr/>
        <a:lstStyle/>
        <a:p>
          <a:endParaRPr lang="en-GB"/>
        </a:p>
      </dgm:t>
    </dgm:pt>
    <dgm:pt modelId="{ABBD1744-62A4-4E92-B9F0-1D8ABCE28971}" type="pres">
      <dgm:prSet presAssocID="{1BA704F9-3FE7-4BF1-8606-6A279AC210D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A4F0173-EE3F-4872-8A75-ABE92E6AB524}" srcId="{1407DAAE-D345-473A-8708-0937C400829C}" destId="{1231E3E3-7D88-4212-A78F-E12F4959191D}" srcOrd="0" destOrd="0" parTransId="{F77BC7BD-B5A7-406A-8FB2-CA8C4CAEABCA}" sibTransId="{16615715-33B8-4693-A214-62D886021A32}"/>
    <dgm:cxn modelId="{9903894C-1D28-4C8C-BA4E-120C42C5CEF3}" type="presOf" srcId="{1BA704F9-3FE7-4BF1-8606-6A279AC210DF}" destId="{D2195302-09C7-4CCD-92B1-3DBBCED75A58}" srcOrd="0" destOrd="0" presId="urn:microsoft.com/office/officeart/2005/8/layout/venn1"/>
    <dgm:cxn modelId="{C9A68BC3-B0D2-48FD-8792-EDA05EC98CE5}" type="presOf" srcId="{77C8E167-1F7C-43BB-8DB5-D8D5FB59F215}" destId="{A48BEB9B-DABA-4D1A-A521-D0E1497275E3}" srcOrd="1" destOrd="0" presId="urn:microsoft.com/office/officeart/2005/8/layout/venn1"/>
    <dgm:cxn modelId="{CB964780-3A9B-484C-B76B-B9CD552332C5}" type="presOf" srcId="{1231E3E3-7D88-4212-A78F-E12F4959191D}" destId="{53C06741-D257-4D97-B6C1-241F472617C8}" srcOrd="1" destOrd="0" presId="urn:microsoft.com/office/officeart/2005/8/layout/venn1"/>
    <dgm:cxn modelId="{98577365-C9A2-475D-BAA0-A8140337314A}" srcId="{1407DAAE-D345-473A-8708-0937C400829C}" destId="{1BA704F9-3FE7-4BF1-8606-6A279AC210DF}" srcOrd="2" destOrd="0" parTransId="{3CFC7360-B055-43E7-B1D6-65E33876765A}" sibTransId="{DDCC8ABE-D565-4544-B3BF-9E8D12B1544F}"/>
    <dgm:cxn modelId="{F4BA7F58-2698-4DE0-B71E-E4F249FFDD87}" srcId="{1407DAAE-D345-473A-8708-0937C400829C}" destId="{77C8E167-1F7C-43BB-8DB5-D8D5FB59F215}" srcOrd="1" destOrd="0" parTransId="{2EA604E9-E3F9-4980-84C2-EB5779985E07}" sibTransId="{D3AB7A0A-B35F-49D2-AA12-E58038343FA6}"/>
    <dgm:cxn modelId="{2D951C20-6866-4AA6-A0B7-BB46003E0200}" type="presOf" srcId="{77C8E167-1F7C-43BB-8DB5-D8D5FB59F215}" destId="{00BC3B09-C77E-4BC0-A7F0-29456095047C}" srcOrd="0" destOrd="0" presId="urn:microsoft.com/office/officeart/2005/8/layout/venn1"/>
    <dgm:cxn modelId="{B553AAFF-EF60-49CD-AC0F-59C2B010CAA7}" type="presOf" srcId="{1BA704F9-3FE7-4BF1-8606-6A279AC210DF}" destId="{ABBD1744-62A4-4E92-B9F0-1D8ABCE28971}" srcOrd="1" destOrd="0" presId="urn:microsoft.com/office/officeart/2005/8/layout/venn1"/>
    <dgm:cxn modelId="{F9D5CB49-5E4A-4D7D-9FD4-BB0EB4BD97EA}" type="presOf" srcId="{1407DAAE-D345-473A-8708-0937C400829C}" destId="{72128147-1200-4BCA-9EB4-1282248BA778}" srcOrd="0" destOrd="0" presId="urn:microsoft.com/office/officeart/2005/8/layout/venn1"/>
    <dgm:cxn modelId="{FC79298F-EF04-4407-BB40-B7A1F7E978A8}" type="presOf" srcId="{1231E3E3-7D88-4212-A78F-E12F4959191D}" destId="{49B40F31-ACED-479F-8577-87A4D63A2EBE}" srcOrd="0" destOrd="0" presId="urn:microsoft.com/office/officeart/2005/8/layout/venn1"/>
    <dgm:cxn modelId="{D8680BEC-2506-42A8-820D-790F5B6F34A2}" type="presParOf" srcId="{72128147-1200-4BCA-9EB4-1282248BA778}" destId="{49B40F31-ACED-479F-8577-87A4D63A2EBE}" srcOrd="0" destOrd="0" presId="urn:microsoft.com/office/officeart/2005/8/layout/venn1"/>
    <dgm:cxn modelId="{8A2424F0-DA1F-48C2-BB84-737F23D2081E}" type="presParOf" srcId="{72128147-1200-4BCA-9EB4-1282248BA778}" destId="{53C06741-D257-4D97-B6C1-241F472617C8}" srcOrd="1" destOrd="0" presId="urn:microsoft.com/office/officeart/2005/8/layout/venn1"/>
    <dgm:cxn modelId="{7F25FB6E-F5DA-41B4-B8CA-EA7CF8AABB6E}" type="presParOf" srcId="{72128147-1200-4BCA-9EB4-1282248BA778}" destId="{00BC3B09-C77E-4BC0-A7F0-29456095047C}" srcOrd="2" destOrd="0" presId="urn:microsoft.com/office/officeart/2005/8/layout/venn1"/>
    <dgm:cxn modelId="{A14BB4D3-EA1C-478C-8254-A91691C87C7B}" type="presParOf" srcId="{72128147-1200-4BCA-9EB4-1282248BA778}" destId="{A48BEB9B-DABA-4D1A-A521-D0E1497275E3}" srcOrd="3" destOrd="0" presId="urn:microsoft.com/office/officeart/2005/8/layout/venn1"/>
    <dgm:cxn modelId="{D13AEF28-716A-47ED-B2CC-0CB5184AEAF4}" type="presParOf" srcId="{72128147-1200-4BCA-9EB4-1282248BA778}" destId="{D2195302-09C7-4CCD-92B1-3DBBCED75A58}" srcOrd="4" destOrd="0" presId="urn:microsoft.com/office/officeart/2005/8/layout/venn1"/>
    <dgm:cxn modelId="{C1970FE5-9169-45D6-8194-1F282A8B42F9}" type="presParOf" srcId="{72128147-1200-4BCA-9EB4-1282248BA778}" destId="{ABBD1744-62A4-4E92-B9F0-1D8ABCE2897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AB4CD-44E3-4DF9-A5E5-69D166F4A2C6}">
      <dsp:nvSpPr>
        <dsp:cNvPr id="0" name=""/>
        <dsp:cNvSpPr/>
      </dsp:nvSpPr>
      <dsp:spPr>
        <a:xfrm rot="5400000">
          <a:off x="448614" y="785520"/>
          <a:ext cx="787759" cy="10650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5F3B7C4-1585-4CD6-A058-C1F6783901D0}">
      <dsp:nvSpPr>
        <dsp:cNvPr id="0" name=""/>
        <dsp:cNvSpPr/>
      </dsp:nvSpPr>
      <dsp:spPr>
        <a:xfrm>
          <a:off x="152396" y="0"/>
          <a:ext cx="1576693" cy="928242"/>
        </a:xfrm>
        <a:prstGeom prst="roundRect">
          <a:avLst>
            <a:gd name="adj" fmla="val 1667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smtClean="0"/>
            <a:t> </a:t>
          </a:r>
          <a:endParaRPr lang="en-GB" sz="4000" kern="1200" dirty="0"/>
        </a:p>
      </dsp:txBody>
      <dsp:txXfrm>
        <a:off x="197717" y="45321"/>
        <a:ext cx="1486051" cy="837600"/>
      </dsp:txXfrm>
    </dsp:sp>
    <dsp:sp modelId="{639F78BF-D573-4528-A681-A16200B65D3E}">
      <dsp:nvSpPr>
        <dsp:cNvPr id="0" name=""/>
        <dsp:cNvSpPr/>
      </dsp:nvSpPr>
      <dsp:spPr>
        <a:xfrm>
          <a:off x="2004267" y="112280"/>
          <a:ext cx="964495" cy="750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2800" kern="1200" dirty="0"/>
        </a:p>
      </dsp:txBody>
      <dsp:txXfrm>
        <a:off x="2004267" y="112280"/>
        <a:ext cx="964495" cy="750246"/>
      </dsp:txXfrm>
    </dsp:sp>
    <dsp:sp modelId="{4CB30FAB-0980-4A77-AFA0-FF983EDF1A14}">
      <dsp:nvSpPr>
        <dsp:cNvPr id="0" name=""/>
        <dsp:cNvSpPr/>
      </dsp:nvSpPr>
      <dsp:spPr>
        <a:xfrm rot="5400000">
          <a:off x="1861433" y="1777106"/>
          <a:ext cx="787759" cy="12220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0565F9D-90D4-4D46-BEE6-767737D07EEB}">
      <dsp:nvSpPr>
        <dsp:cNvPr id="0" name=""/>
        <dsp:cNvSpPr/>
      </dsp:nvSpPr>
      <dsp:spPr>
        <a:xfrm>
          <a:off x="1382062" y="1063670"/>
          <a:ext cx="1576693" cy="928242"/>
        </a:xfrm>
        <a:prstGeom prst="roundRect">
          <a:avLst>
            <a:gd name="adj" fmla="val 16670"/>
          </a:avLst>
        </a:prstGeom>
        <a:solidFill>
          <a:schemeClr val="accent1">
            <a:lumMod val="9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smtClean="0"/>
            <a:t> </a:t>
          </a:r>
          <a:endParaRPr lang="en-GB" sz="4000" kern="1200" dirty="0"/>
        </a:p>
      </dsp:txBody>
      <dsp:txXfrm>
        <a:off x="1427383" y="1108991"/>
        <a:ext cx="1486051" cy="837600"/>
      </dsp:txXfrm>
    </dsp:sp>
    <dsp:sp modelId="{D901DFBC-EC02-411E-80E8-1C5623F5620D}">
      <dsp:nvSpPr>
        <dsp:cNvPr id="0" name=""/>
        <dsp:cNvSpPr/>
      </dsp:nvSpPr>
      <dsp:spPr>
        <a:xfrm>
          <a:off x="3163901" y="1155003"/>
          <a:ext cx="964495" cy="750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D6502-E490-4C9B-9346-6C9A2BFAE542}">
      <dsp:nvSpPr>
        <dsp:cNvPr id="0" name=""/>
        <dsp:cNvSpPr/>
      </dsp:nvSpPr>
      <dsp:spPr>
        <a:xfrm rot="5400000">
          <a:off x="3108149" y="2912661"/>
          <a:ext cx="787759" cy="10364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BE3E02E-2FB2-4E52-ABB7-D914C4213588}">
      <dsp:nvSpPr>
        <dsp:cNvPr id="0" name=""/>
        <dsp:cNvSpPr/>
      </dsp:nvSpPr>
      <dsp:spPr>
        <a:xfrm>
          <a:off x="2872126" y="2109197"/>
          <a:ext cx="1576693" cy="928242"/>
        </a:xfrm>
        <a:prstGeom prst="roundRect">
          <a:avLst>
            <a:gd name="adj" fmla="val 1667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smtClean="0"/>
            <a:t> </a:t>
          </a:r>
          <a:endParaRPr lang="en-GB" sz="4000" kern="1200" dirty="0"/>
        </a:p>
      </dsp:txBody>
      <dsp:txXfrm>
        <a:off x="2917447" y="2154518"/>
        <a:ext cx="1486051" cy="837600"/>
      </dsp:txXfrm>
    </dsp:sp>
    <dsp:sp modelId="{1B9A2CCF-E5E1-463E-B5E7-E082078DDD3E}">
      <dsp:nvSpPr>
        <dsp:cNvPr id="0" name=""/>
        <dsp:cNvSpPr/>
      </dsp:nvSpPr>
      <dsp:spPr>
        <a:xfrm>
          <a:off x="4323534" y="2197726"/>
          <a:ext cx="964495" cy="750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3A4B1A-B2C5-423D-AEF1-9667641DC861}">
      <dsp:nvSpPr>
        <dsp:cNvPr id="0" name=""/>
        <dsp:cNvSpPr/>
      </dsp:nvSpPr>
      <dsp:spPr>
        <a:xfrm>
          <a:off x="4031760" y="3151920"/>
          <a:ext cx="1576693" cy="928242"/>
        </a:xfrm>
        <a:prstGeom prst="roundRect">
          <a:avLst>
            <a:gd name="adj" fmla="val 16670"/>
          </a:avLst>
        </a:prstGeom>
        <a:solidFill>
          <a:schemeClr val="accent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4000" kern="1200" dirty="0"/>
        </a:p>
      </dsp:txBody>
      <dsp:txXfrm>
        <a:off x="4077081" y="3197241"/>
        <a:ext cx="1486051" cy="837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40F31-ACED-479F-8577-87A4D63A2EBE}">
      <dsp:nvSpPr>
        <dsp:cNvPr id="0" name=""/>
        <dsp:cNvSpPr/>
      </dsp:nvSpPr>
      <dsp:spPr>
        <a:xfrm>
          <a:off x="1992085" y="60551"/>
          <a:ext cx="2906485" cy="2906485"/>
        </a:xfrm>
        <a:prstGeom prst="ellipse">
          <a:avLst/>
        </a:prstGeom>
        <a:solidFill>
          <a:srgbClr val="FFFF99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Field testing focuses on the mechanics and procedures</a:t>
          </a:r>
          <a:endParaRPr lang="en-GB" sz="2400" kern="1200" dirty="0"/>
        </a:p>
      </dsp:txBody>
      <dsp:txXfrm>
        <a:off x="2379617" y="569186"/>
        <a:ext cx="2131422" cy="1307918"/>
      </dsp:txXfrm>
    </dsp:sp>
    <dsp:sp modelId="{00BC3B09-C77E-4BC0-A7F0-29456095047C}">
      <dsp:nvSpPr>
        <dsp:cNvPr id="0" name=""/>
        <dsp:cNvSpPr/>
      </dsp:nvSpPr>
      <dsp:spPr>
        <a:xfrm>
          <a:off x="3040842" y="1877105"/>
          <a:ext cx="2906485" cy="2906485"/>
        </a:xfrm>
        <a:prstGeom prst="ellipse">
          <a:avLst/>
        </a:prstGeom>
        <a:solidFill>
          <a:srgbClr val="FF99FF">
            <a:alpha val="50196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Cognitive interviewing </a:t>
          </a:r>
          <a:r>
            <a:rPr lang="en-US" sz="2400" kern="1200" dirty="0" smtClean="0"/>
            <a:t>focuses on the questions</a:t>
          </a:r>
          <a:endParaRPr lang="en-GB" sz="2400" kern="1200" dirty="0"/>
        </a:p>
      </dsp:txBody>
      <dsp:txXfrm>
        <a:off x="3929742" y="2627947"/>
        <a:ext cx="1743891" cy="1598567"/>
      </dsp:txXfrm>
    </dsp:sp>
    <dsp:sp modelId="{D2195302-09C7-4CCD-92B1-3DBBCED75A58}">
      <dsp:nvSpPr>
        <dsp:cNvPr id="0" name=""/>
        <dsp:cNvSpPr/>
      </dsp:nvSpPr>
      <dsp:spPr>
        <a:xfrm>
          <a:off x="943328" y="1877105"/>
          <a:ext cx="2906485" cy="290648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3257024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alpha val="50000"/>
                <a:hueOff val="3257024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alpha val="50000"/>
                <a:hueOff val="3257024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Usability testing focuses on interaction</a:t>
          </a:r>
        </a:p>
      </dsp:txBody>
      <dsp:txXfrm>
        <a:off x="1217022" y="2627947"/>
        <a:ext cx="1743891" cy="1598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7102475" cy="47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564" tIns="47782" rIns="95564" bIns="4778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Creating Effective User Surveys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73275" y="9273268"/>
            <a:ext cx="6629200" cy="559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564" tIns="47782" rIns="95564" bIns="47782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r>
              <a:rPr lang="en-GB"/>
              <a:t>© Caroline Jarrett and Karen Bachmann 2002</a:t>
            </a:r>
          </a:p>
        </p:txBody>
      </p:sp>
    </p:spTree>
    <p:extLst>
      <p:ext uri="{BB962C8B-B14F-4D97-AF65-F5344CB8AC3E}">
        <p14:creationId xmlns:p14="http://schemas.microsoft.com/office/powerpoint/2010/main" val="1924859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63" cy="511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2" rIns="95564" bIns="47782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513" y="1"/>
            <a:ext cx="3077963" cy="511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2" rIns="95564" bIns="4778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4925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49" y="4861347"/>
            <a:ext cx="5209377" cy="4604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2" rIns="95564" bIns="477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045"/>
            <a:ext cx="3077963" cy="51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2" rIns="95564" bIns="47782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513" y="9721045"/>
            <a:ext cx="3077963" cy="51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2" rIns="95564" bIns="4778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BF401AC-7A30-4334-A133-0F127465D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8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98513"/>
            <a:ext cx="5114925" cy="3836987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921" y="4877945"/>
            <a:ext cx="5209715" cy="4559854"/>
          </a:xfrm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1035276" eaLnBrk="0" hangingPunct="0">
              <a:defRPr sz="3100">
                <a:solidFill>
                  <a:srgbClr val="003333"/>
                </a:solidFill>
                <a:latin typeface="Arial" charset="0"/>
              </a:defRPr>
            </a:lvl1pPr>
            <a:lvl2pPr marL="776457" indent="-298637" defTabSz="1035276" eaLnBrk="0" hangingPunct="0">
              <a:defRPr sz="3100">
                <a:solidFill>
                  <a:srgbClr val="003333"/>
                </a:solidFill>
                <a:latin typeface="Arial" charset="0"/>
              </a:defRPr>
            </a:lvl2pPr>
            <a:lvl3pPr marL="1194549" indent="-238910" defTabSz="1035276" eaLnBrk="0" hangingPunct="0">
              <a:defRPr sz="3100">
                <a:solidFill>
                  <a:srgbClr val="003333"/>
                </a:solidFill>
                <a:latin typeface="Arial" charset="0"/>
              </a:defRPr>
            </a:lvl3pPr>
            <a:lvl4pPr marL="1672369" indent="-238910" defTabSz="1035276" eaLnBrk="0" hangingPunct="0">
              <a:defRPr sz="3100">
                <a:solidFill>
                  <a:srgbClr val="003333"/>
                </a:solidFill>
                <a:latin typeface="Arial" charset="0"/>
              </a:defRPr>
            </a:lvl4pPr>
            <a:lvl5pPr marL="2150189" indent="-238910" defTabSz="1035276" eaLnBrk="0" hangingPunct="0">
              <a:defRPr sz="3100">
                <a:solidFill>
                  <a:srgbClr val="003333"/>
                </a:solidFill>
                <a:latin typeface="Arial" charset="0"/>
              </a:defRPr>
            </a:lvl5pPr>
            <a:lvl6pPr marL="2628008" indent="-238910" defTabSz="1035276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3333"/>
                </a:solidFill>
                <a:latin typeface="Arial" charset="0"/>
              </a:defRPr>
            </a:lvl6pPr>
            <a:lvl7pPr marL="3105828" indent="-238910" defTabSz="1035276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3333"/>
                </a:solidFill>
                <a:latin typeface="Arial" charset="0"/>
              </a:defRPr>
            </a:lvl7pPr>
            <a:lvl8pPr marL="3583648" indent="-238910" defTabSz="1035276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3333"/>
                </a:solidFill>
                <a:latin typeface="Arial" charset="0"/>
              </a:defRPr>
            </a:lvl8pPr>
            <a:lvl9pPr marL="4061468" indent="-238910" defTabSz="1035276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333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7C246EC-DF2A-4AFE-93D1-3F61C15AB978}" type="slidenum">
              <a:rPr lang="en-US" sz="1400" smtClean="0">
                <a:solidFill>
                  <a:schemeClr val="tx1"/>
                </a:solidFill>
              </a:rPr>
              <a:pPr eaLnBrk="1" hangingPunct="1">
                <a:defRPr/>
              </a:pPr>
              <a:t>1</a:t>
            </a:fld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197" name="Footer Placeholder 6"/>
          <p:cNvSpPr>
            <a:spLocks noGrp="1"/>
          </p:cNvSpPr>
          <p:nvPr>
            <p:ph type="ftr" sz="quarter" idx="4"/>
          </p:nvPr>
        </p:nvSpPr>
        <p:spPr>
          <a:extLst/>
        </p:spPr>
        <p:txBody>
          <a:bodyPr/>
          <a:lstStyle>
            <a:lvl1pPr defTabSz="1035276" eaLnBrk="0" hangingPunct="0">
              <a:defRPr sz="3100">
                <a:solidFill>
                  <a:srgbClr val="003333"/>
                </a:solidFill>
                <a:latin typeface="Arial" charset="0"/>
              </a:defRPr>
            </a:lvl1pPr>
            <a:lvl2pPr marL="776457" indent="-298637" defTabSz="1035276" eaLnBrk="0" hangingPunct="0">
              <a:defRPr sz="3100">
                <a:solidFill>
                  <a:srgbClr val="003333"/>
                </a:solidFill>
                <a:latin typeface="Arial" charset="0"/>
              </a:defRPr>
            </a:lvl2pPr>
            <a:lvl3pPr marL="1194549" indent="-238910" defTabSz="1035276" eaLnBrk="0" hangingPunct="0">
              <a:defRPr sz="3100">
                <a:solidFill>
                  <a:srgbClr val="003333"/>
                </a:solidFill>
                <a:latin typeface="Arial" charset="0"/>
              </a:defRPr>
            </a:lvl3pPr>
            <a:lvl4pPr marL="1672369" indent="-238910" defTabSz="1035276" eaLnBrk="0" hangingPunct="0">
              <a:defRPr sz="3100">
                <a:solidFill>
                  <a:srgbClr val="003333"/>
                </a:solidFill>
                <a:latin typeface="Arial" charset="0"/>
              </a:defRPr>
            </a:lvl4pPr>
            <a:lvl5pPr marL="2150189" indent="-238910" defTabSz="1035276" eaLnBrk="0" hangingPunct="0">
              <a:defRPr sz="3100">
                <a:solidFill>
                  <a:srgbClr val="003333"/>
                </a:solidFill>
                <a:latin typeface="Arial" charset="0"/>
              </a:defRPr>
            </a:lvl5pPr>
            <a:lvl6pPr marL="2628008" indent="-238910" defTabSz="1035276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3333"/>
                </a:solidFill>
                <a:latin typeface="Arial" charset="0"/>
              </a:defRPr>
            </a:lvl6pPr>
            <a:lvl7pPr marL="3105828" indent="-238910" defTabSz="1035276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3333"/>
                </a:solidFill>
                <a:latin typeface="Arial" charset="0"/>
              </a:defRPr>
            </a:lvl7pPr>
            <a:lvl8pPr marL="3583648" indent="-238910" defTabSz="1035276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3333"/>
                </a:solidFill>
                <a:latin typeface="Arial" charset="0"/>
              </a:defRPr>
            </a:lvl8pPr>
            <a:lvl9pPr marL="4061468" indent="-238910" defTabSz="1035276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333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400" dirty="0" smtClean="0">
                <a:solidFill>
                  <a:schemeClr val="tx1"/>
                </a:solidFill>
              </a:rPr>
              <a:t>             CHI 2010                                                                                    Caroline Jarrett</a:t>
            </a:r>
            <a:br>
              <a:rPr lang="en-GB" sz="1400" dirty="0" smtClean="0">
                <a:solidFill>
                  <a:schemeClr val="tx1"/>
                </a:solidFill>
              </a:rPr>
            </a:br>
            <a:r>
              <a:rPr lang="en-GB" sz="1400" dirty="0" smtClean="0">
                <a:solidFill>
                  <a:schemeClr val="tx1"/>
                </a:solidFill>
              </a:rPr>
              <a:t>    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F401AC-7A30-4334-A133-0F127465DF9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14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F401AC-7A30-4334-A133-0F127465DF9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14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E1B76-DFE0-410D-A0DC-C3CE7BD7FC1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5FE4CB-FED1-4217-9874-BEFAF034099E}" type="slidenum">
              <a:rPr lang="en-US" smtClean="0"/>
              <a:pPr>
                <a:defRPr/>
              </a:pPr>
              <a:t>44</a:t>
            </a:fld>
            <a:endParaRPr lang="en-US" smtClean="0"/>
          </a:p>
        </p:txBody>
      </p:sp>
      <p:sp>
        <p:nvSpPr>
          <p:cNvPr id="47109" name="Footer Placeholder 6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            CHI 2010                                                                                    Caroline Jarrett</a:t>
            </a:r>
            <a:br>
              <a:rPr lang="en-GB" smtClean="0"/>
            </a:br>
            <a:r>
              <a:rPr lang="en-GB" smtClean="0"/>
              <a:t>    </a:t>
            </a: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3132138" cy="6858000"/>
          </a:xfrm>
          <a:prstGeom prst="rect">
            <a:avLst/>
          </a:prstGeom>
          <a:solidFill>
            <a:srgbClr val="FFB547"/>
          </a:solidFill>
          <a:ln w="9525">
            <a:solidFill>
              <a:srgbClr val="FFA62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1268413"/>
            <a:ext cx="2665413" cy="3205162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19475" y="1268413"/>
            <a:ext cx="54737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32588" y="6489700"/>
            <a:ext cx="2133600" cy="179388"/>
          </a:xfrm>
        </p:spPr>
        <p:txBody>
          <a:bodyPr lIns="0" tIns="0" rIns="0" bIns="0"/>
          <a:lstStyle>
            <a:lvl1pPr>
              <a:defRPr smtClean="0">
                <a:solidFill>
                  <a:srgbClr val="003333"/>
                </a:solidFill>
              </a:defRPr>
            </a:lvl1pPr>
          </a:lstStyle>
          <a:p>
            <a:pPr>
              <a:defRPr/>
            </a:pPr>
            <a:fld id="{BA2A01FD-A598-4945-B0E2-41A7C3C1D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0"/>
            <a:ext cx="3419475" cy="685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hlin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835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9413" y="146015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CB574-9688-4E50-A765-DD0C3C51E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p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3419475" cy="685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hlin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580" y="263525"/>
            <a:ext cx="3008313" cy="4691063"/>
          </a:xfrm>
        </p:spPr>
        <p:txBody>
          <a:bodyPr/>
          <a:lstStyle>
            <a:lvl1pPr marL="0" indent="0">
              <a:buNone/>
              <a:defRPr sz="8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CB574-9688-4E50-A765-DD0C3C51E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1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5D8AD-52C7-45B1-AA5B-5EEDFE87B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46374-8123-467A-8FD8-34C814FE41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9088" y="188913"/>
            <a:ext cx="2017712" cy="6010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88913"/>
            <a:ext cx="5905500" cy="6010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9F704-2BF3-4368-BD3E-7334E6E68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79787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1188" y="1673225"/>
            <a:ext cx="396081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73225"/>
            <a:ext cx="39624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3EE07-E113-447B-8BE0-366CB66818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9581-809C-4F2A-95BE-5B0F333C6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2926" y="5230243"/>
            <a:ext cx="1410223" cy="1429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1187" y="1673225"/>
            <a:ext cx="8081961" cy="477060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88F5D-D714-4BDB-8A34-4098A3DDB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allfiles\tAcadem\stc\2010\Seattle\post-it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5075" y="4305300"/>
            <a:ext cx="19431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1188" y="1673225"/>
            <a:ext cx="7837487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FF6DC-65B7-49A4-9F78-1A6E05C1D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3D704-F8C3-4489-9068-0372D6B9B7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73225"/>
            <a:ext cx="39608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73225"/>
            <a:ext cx="3962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BEAA4-6DF9-42CC-9D8D-108C69AA81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793D3-0460-497F-9267-CC41A8FE8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F5A1B-46AE-436F-829F-E01CD9A2B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5684C-6722-420A-B07B-C00978F3F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1484313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hlink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88913"/>
            <a:ext cx="79787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73225"/>
            <a:ext cx="807561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GB" smtClean="0"/>
              <a:t>This is a second bullet on this slide</a:t>
            </a:r>
            <a:endParaRPr lang="en-US" smtClean="0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6F29F6B-8543-4ACB-81AA-ABA90E3B7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81" r:id="rId3"/>
    <p:sldLayoutId id="2147483682" r:id="rId4"/>
    <p:sldLayoutId id="2147483678" r:id="rId5"/>
    <p:sldLayoutId id="2147483677" r:id="rId6"/>
    <p:sldLayoutId id="2147483676" r:id="rId7"/>
    <p:sldLayoutId id="2147483675" r:id="rId8"/>
    <p:sldLayoutId id="2147483674" r:id="rId9"/>
    <p:sldLayoutId id="2147483683" r:id="rId10"/>
    <p:sldLayoutId id="2147483684" r:id="rId11"/>
    <p:sldLayoutId id="2147483673" r:id="rId12"/>
    <p:sldLayoutId id="2147483672" r:id="rId13"/>
    <p:sldLayoutId id="2147483671" r:id="rId14"/>
    <p:sldLayoutId id="2147483670" r:id="rId15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rgbClr val="0033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rgbClr val="003333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rgbClr val="003333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rgbClr val="003333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rgbClr val="003333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3333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3333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3333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3333"/>
          </a:solidFill>
          <a:latin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rgbClr val="003333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003333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003333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200">
          <a:solidFill>
            <a:srgbClr val="003333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rgbClr val="003333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rgbClr val="00333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rgbClr val="00333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rgbClr val="00333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rgbClr val="00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gif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636061" y="716629"/>
            <a:ext cx="8177739" cy="3967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 anchor="ctr">
            <a:spAutoFit/>
          </a:bodyPr>
          <a:lstStyle/>
          <a:p>
            <a:pPr eaLnBrk="0" hangingPunct="0"/>
            <a:r>
              <a:rPr lang="en-US" sz="12600" dirty="0" smtClean="0">
                <a:solidFill>
                  <a:srgbClr val="009999"/>
                </a:solidFill>
                <a:latin typeface="Arial Narrow" pitchFamily="34" charset="0"/>
              </a:rPr>
              <a:t>10 tips for a</a:t>
            </a:r>
            <a:br>
              <a:rPr lang="en-US" sz="12600" dirty="0" smtClean="0">
                <a:solidFill>
                  <a:srgbClr val="009999"/>
                </a:solidFill>
                <a:latin typeface="Arial Narrow" pitchFamily="34" charset="0"/>
              </a:rPr>
            </a:br>
            <a:r>
              <a:rPr lang="en-US" sz="9600" dirty="0" smtClean="0">
                <a:solidFill>
                  <a:srgbClr val="009999"/>
                </a:solidFill>
                <a:latin typeface="Arial Narrow" pitchFamily="34" charset="0"/>
              </a:rPr>
              <a:t> </a:t>
            </a:r>
            <a:r>
              <a:rPr lang="en-US" sz="12600" dirty="0" smtClean="0">
                <a:solidFill>
                  <a:srgbClr val="009999"/>
                </a:solidFill>
                <a:latin typeface="Arial Narrow" pitchFamily="34" charset="0"/>
              </a:rPr>
              <a:t>better </a:t>
            </a:r>
            <a:r>
              <a:rPr lang="en-US" sz="12600" dirty="0" smtClean="0">
                <a:solidFill>
                  <a:srgbClr val="009999"/>
                </a:solidFill>
                <a:latin typeface="Arial Narrow" pitchFamily="34" charset="0"/>
              </a:rPr>
              <a:t>survey</a:t>
            </a:r>
          </a:p>
        </p:txBody>
      </p:sp>
      <p:sp>
        <p:nvSpPr>
          <p:cNvPr id="4099" name="Text Box 24"/>
          <p:cNvSpPr txBox="1">
            <a:spLocks noChangeArrowheads="1"/>
          </p:cNvSpPr>
          <p:nvPr/>
        </p:nvSpPr>
        <p:spPr bwMode="auto">
          <a:xfrm>
            <a:off x="940477" y="4667450"/>
            <a:ext cx="4948472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3200" dirty="0">
                <a:solidFill>
                  <a:schemeClr val="tx1"/>
                </a:solidFill>
                <a:latin typeface="+mn-lt"/>
              </a:rPr>
              <a:t>Caroline </a:t>
            </a:r>
            <a:r>
              <a:rPr lang="en-GB" sz="3200" dirty="0" smtClean="0">
                <a:solidFill>
                  <a:schemeClr val="tx1"/>
                </a:solidFill>
                <a:latin typeface="+mn-lt"/>
              </a:rPr>
              <a:t>Jarrett  @</a:t>
            </a:r>
            <a:r>
              <a:rPr lang="en-GB" sz="3200" dirty="0" err="1" smtClean="0">
                <a:solidFill>
                  <a:schemeClr val="tx1"/>
                </a:solidFill>
                <a:latin typeface="+mn-lt"/>
              </a:rPr>
              <a:t>cjforms</a:t>
            </a:r>
            <a:endParaRPr lang="en-GB" sz="32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100" name="Picture 5" descr="effortmark-transpar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325" y="6027261"/>
            <a:ext cx="2073275" cy="51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982663" y="5308572"/>
            <a:ext cx="235859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800" dirty="0" smtClean="0">
                <a:solidFill>
                  <a:schemeClr val="tx1"/>
                </a:solidFill>
                <a:latin typeface="+mn-lt"/>
              </a:rPr>
              <a:t>UPA2012, Las Vegas</a:t>
            </a:r>
            <a:endParaRPr lang="en-GB" sz="18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Looks like bands 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CB574-9688-4E50-A765-DD0C3C51EE2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8" y="1647143"/>
            <a:ext cx="8535440" cy="381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Looks like bands … works like rating scale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CB574-9688-4E50-A765-DD0C3C51EE2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78" y="1658029"/>
            <a:ext cx="8532120" cy="3816000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8077" y="6009719"/>
            <a:ext cx="7793293" cy="646331"/>
          </a:xfrm>
          <a:prstGeom prst="rect">
            <a:avLst/>
          </a:prstGeom>
          <a:solidFill>
            <a:srgbClr val="FFFFFF">
              <a:alpha val="34118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1200" dirty="0" smtClean="0"/>
              <a:t>Howard </a:t>
            </a:r>
            <a:r>
              <a:rPr lang="en-GB" sz="1200" dirty="0"/>
              <a:t>Schuman and Stanley </a:t>
            </a:r>
            <a:r>
              <a:rPr lang="en-GB" sz="1200" dirty="0" smtClean="0"/>
              <a:t>Presser </a:t>
            </a:r>
            <a:r>
              <a:rPr lang="en-GB" sz="1200" dirty="0"/>
              <a:t>(1996,  reprinted in 1981) </a:t>
            </a:r>
            <a:r>
              <a:rPr lang="en-GB" sz="1200" dirty="0" smtClean="0"/>
              <a:t/>
            </a:r>
            <a:br>
              <a:rPr lang="en-GB" sz="1200" dirty="0" smtClean="0"/>
            </a:br>
            <a:r>
              <a:rPr lang="en-GB" sz="1200" dirty="0" smtClean="0"/>
              <a:t>Questions </a:t>
            </a:r>
            <a:r>
              <a:rPr lang="en-GB" sz="1200" dirty="0"/>
              <a:t>and Answers in Attitude Surveys: Experiments on Question Form, Wording, and </a:t>
            </a:r>
            <a:r>
              <a:rPr lang="en-GB" sz="1200" dirty="0" smtClean="0"/>
              <a:t>Context</a:t>
            </a:r>
            <a:br>
              <a:rPr lang="en-GB" sz="1200" dirty="0" smtClean="0"/>
            </a:br>
            <a:r>
              <a:rPr lang="en-GB" sz="1200" dirty="0" smtClean="0"/>
              <a:t>Summary </a:t>
            </a:r>
            <a:r>
              <a:rPr lang="en-GB" sz="1200" dirty="0"/>
              <a:t>at: http://www.rosenfeldmedia.com/books/survey-design/blog/which_is_better_an_open/</a:t>
            </a:r>
          </a:p>
        </p:txBody>
      </p:sp>
    </p:spTree>
    <p:extLst>
      <p:ext uri="{BB962C8B-B14F-4D97-AF65-F5344CB8AC3E}">
        <p14:creationId xmlns:p14="http://schemas.microsoft.com/office/powerpoint/2010/main" val="39738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Be careful when offering banded answers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Tip 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B574-9688-4E50-A765-DD0C3C51EE2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165225" y="188913"/>
            <a:ext cx="7978775" cy="1143000"/>
          </a:xfrm>
        </p:spPr>
        <p:txBody>
          <a:bodyPr/>
          <a:lstStyle/>
          <a:p>
            <a:r>
              <a:rPr lang="en-US" sz="8000" dirty="0" smtClean="0">
                <a:solidFill>
                  <a:srgbClr val="003333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12" y="2721429"/>
            <a:ext cx="5729287" cy="4145571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418702" y="6576882"/>
            <a:ext cx="2426927" cy="276999"/>
          </a:xfrm>
          <a:prstGeom prst="rect">
            <a:avLst/>
          </a:prstGeom>
          <a:solidFill>
            <a:srgbClr val="FFFFFF">
              <a:alpha val="61176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1200" dirty="0" smtClean="0"/>
              <a:t>Image credit: Caroline Jarrett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319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many questions can you find here?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CB574-9688-4E50-A765-DD0C3C51EE2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1659619"/>
            <a:ext cx="9124950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ontent Placeholder 7"/>
          <p:cNvSpPr>
            <a:spLocks noGrp="1"/>
          </p:cNvSpPr>
          <p:nvPr>
            <p:ph idx="1"/>
          </p:nvPr>
        </p:nvSpPr>
        <p:spPr>
          <a:xfrm>
            <a:off x="611188" y="3679371"/>
            <a:ext cx="5648098" cy="251981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And again, how likely would you be to purchase rail tickets through the National Rail Enquiries website or a mobile app from National Rail Enquiries, using a smartphone or tablet device such as the Apple </a:t>
            </a:r>
            <a:r>
              <a:rPr lang="en-GB" dirty="0" err="1" smtClean="0"/>
              <a:t>iPad</a:t>
            </a:r>
            <a:r>
              <a:rPr lang="en-GB" dirty="0" smtClean="0"/>
              <a:t> or Samsung Galaxy Tab?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036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13" y="2571750"/>
            <a:ext cx="5715000" cy="428625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5049" y="273050"/>
            <a:ext cx="5362121" cy="5853113"/>
          </a:xfrm>
        </p:spPr>
        <p:txBody>
          <a:bodyPr/>
          <a:lstStyle/>
          <a:p>
            <a:pPr lvl="0" algn="ctr"/>
            <a:r>
              <a:rPr lang="en-US" dirty="0" smtClean="0"/>
              <a:t>Ask one question at a 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Tip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B574-9688-4E50-A765-DD0C3C51EE2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165225" y="188913"/>
            <a:ext cx="7978775" cy="1143000"/>
          </a:xfrm>
        </p:spPr>
        <p:txBody>
          <a:bodyPr/>
          <a:lstStyle/>
          <a:p>
            <a:pPr lvl="0"/>
            <a:r>
              <a:rPr lang="en-US" sz="8000" dirty="0" smtClean="0">
                <a:solidFill>
                  <a:srgbClr val="003333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GB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707322" y="6576881"/>
            <a:ext cx="2426927" cy="276999"/>
          </a:xfrm>
          <a:prstGeom prst="rect">
            <a:avLst/>
          </a:prstGeom>
          <a:solidFill>
            <a:srgbClr val="FFFFFF">
              <a:alpha val="61176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1200" dirty="0" smtClean="0"/>
              <a:t>Image credit: </a:t>
            </a:r>
            <a:r>
              <a:rPr lang="en-GB" sz="1200" dirty="0" err="1" smtClean="0"/>
              <a:t>Shutterstock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9799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2C9581-809C-4F2A-95BE-5B0F333C69F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751515" y="5066270"/>
            <a:ext cx="4953000" cy="1559012"/>
          </a:xfrm>
          <a:prstGeom prst="wedgeRoundRectCallout">
            <a:avLst>
              <a:gd name="adj1" fmla="val -74548"/>
              <a:gd name="adj2" fmla="val 58120"/>
              <a:gd name="adj3" fmla="val 16667"/>
            </a:avLst>
          </a:prstGeom>
          <a:noFill/>
          <a:ln w="31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>
                <a:solidFill>
                  <a:schemeClr val="tx1"/>
                </a:solidFill>
              </a:rPr>
              <a:t>What about 1 to 10?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62233" y="84182"/>
            <a:ext cx="4899453" cy="1736380"/>
          </a:xfrm>
          <a:prstGeom prst="wedgeRoundRectCallout">
            <a:avLst>
              <a:gd name="adj1" fmla="val -64622"/>
              <a:gd name="adj2" fmla="val 98670"/>
              <a:gd name="adj3" fmla="val 16667"/>
            </a:avLst>
          </a:prstGeom>
          <a:noFill/>
          <a:ln w="31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>
                <a:solidFill>
                  <a:schemeClr val="tx1"/>
                </a:solidFill>
              </a:rPr>
              <a:t>Most surveys I see have ratings from 1 to 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332060" y="1939738"/>
            <a:ext cx="5880684" cy="1140940"/>
          </a:xfrm>
          <a:prstGeom prst="wedgeRoundRectCallout">
            <a:avLst>
              <a:gd name="adj1" fmla="val 68976"/>
              <a:gd name="adj2" fmla="val 112462"/>
              <a:gd name="adj3" fmla="val 16667"/>
            </a:avLst>
          </a:prstGeom>
          <a:noFill/>
          <a:ln w="31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>
                <a:solidFill>
                  <a:schemeClr val="tx1"/>
                </a:solidFill>
              </a:rPr>
              <a:t>Wouldn’t it be easier to have just  two 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2236806" y="3534035"/>
            <a:ext cx="5473810" cy="1268626"/>
          </a:xfrm>
          <a:prstGeom prst="wedgeRoundRectCallout">
            <a:avLst>
              <a:gd name="adj1" fmla="val 82664"/>
              <a:gd name="adj2" fmla="val 133798"/>
              <a:gd name="adj3" fmla="val 16667"/>
            </a:avLst>
          </a:prstGeom>
          <a:noFill/>
          <a:ln w="31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>
                <a:solidFill>
                  <a:schemeClr val="tx1"/>
                </a:solidFill>
              </a:rPr>
              <a:t>7 points are more accurate!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1" name="Picture 2" descr="C:\allfiles\tAcadem\JBoye\survey\survey screenshots\range-6-d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515" y="976313"/>
            <a:ext cx="4520887" cy="538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8" descr="C:\allfiles\tAcadem\JBoye\survey\survey screenshots\range10-d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2015" y="5553591"/>
            <a:ext cx="4572000" cy="89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3" descr="C:\allfiles\tAcadem\JBoye\survey\survey screenshots\range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63993" y="2427830"/>
            <a:ext cx="3520896" cy="486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7" descr="C:\allfiles\tAcadem\JBoye\survey\survey screenshots\range7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68262" y="4097652"/>
            <a:ext cx="4810897" cy="634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410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Likert</a:t>
            </a:r>
            <a:r>
              <a:rPr lang="en-GB" dirty="0" smtClean="0"/>
              <a:t> had several different types </a:t>
            </a:r>
            <a:br>
              <a:rPr lang="en-GB" dirty="0" smtClean="0"/>
            </a:br>
            <a:r>
              <a:rPr lang="en-GB" dirty="0" smtClean="0"/>
              <a:t>of question in his scales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2C9581-809C-4F2A-95BE-5B0F333C69F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48836" name="Picture 4" descr="C:\allfiles\tAcadem\ozchi\2010\images\Likert_1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550" y="4214544"/>
            <a:ext cx="6010275" cy="1133475"/>
          </a:xfrm>
          <a:prstGeom prst="rect">
            <a:avLst/>
          </a:prstGeom>
          <a:noFill/>
        </p:spPr>
      </p:pic>
      <p:pic>
        <p:nvPicPr>
          <p:cNvPr id="248837" name="Picture 5" descr="C:\allfiles\tAcadem\ozchi\2010\images\Likert_1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550" y="1813440"/>
            <a:ext cx="6181725" cy="178117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63550" y="6069951"/>
            <a:ext cx="7785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 smtClean="0">
                <a:latin typeface="+mj-lt"/>
              </a:rPr>
              <a:t>Likert</a:t>
            </a:r>
            <a:r>
              <a:rPr lang="en-GB" sz="1400" dirty="0" smtClean="0">
                <a:latin typeface="+mj-lt"/>
              </a:rPr>
              <a:t>, </a:t>
            </a:r>
            <a:r>
              <a:rPr lang="en-GB" sz="1400" dirty="0" err="1" smtClean="0">
                <a:latin typeface="+mj-lt"/>
              </a:rPr>
              <a:t>Rensis</a:t>
            </a:r>
            <a:r>
              <a:rPr lang="en-GB" sz="1400" dirty="0" smtClean="0">
                <a:latin typeface="+mj-lt"/>
              </a:rPr>
              <a:t>. (1932). A Technique for the Measurement of Attitudes. </a:t>
            </a:r>
            <a:br>
              <a:rPr lang="en-GB" sz="1400" dirty="0" smtClean="0">
                <a:latin typeface="+mj-lt"/>
              </a:rPr>
            </a:br>
            <a:r>
              <a:rPr lang="en-GB" sz="1400" i="1" dirty="0" smtClean="0">
                <a:latin typeface="+mj-lt"/>
              </a:rPr>
              <a:t>Archives of Psychology, </a:t>
            </a:r>
            <a:r>
              <a:rPr lang="en-GB" sz="1400" dirty="0" smtClean="0">
                <a:latin typeface="+mj-lt"/>
              </a:rPr>
              <a:t>140, 1–55. </a:t>
            </a: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54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can find an academic paper to support almost any number of points in a range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Krosnick</a:t>
            </a:r>
            <a:r>
              <a:rPr lang="en-GB" dirty="0" smtClean="0"/>
              <a:t> and Presser refer to ~87 papers on ranges</a:t>
            </a:r>
          </a:p>
          <a:p>
            <a:pPr lvl="2"/>
            <a:r>
              <a:rPr lang="en-GB" dirty="0" err="1"/>
              <a:t>Krosnick</a:t>
            </a:r>
            <a:r>
              <a:rPr lang="en-GB" dirty="0"/>
              <a:t>, J. A. and S. Presser (2009). Question and Questionnaire Design. </a:t>
            </a:r>
            <a:br>
              <a:rPr lang="en-GB" dirty="0"/>
            </a:br>
            <a:r>
              <a:rPr lang="en-GB" dirty="0"/>
              <a:t>Handbook of Survey Research (2nd Edition) J. D. Wright and P. V. Marsden, </a:t>
            </a:r>
            <a:r>
              <a:rPr lang="en-GB" dirty="0" smtClean="0"/>
              <a:t>Elsevier	</a:t>
            </a:r>
          </a:p>
          <a:p>
            <a:r>
              <a:rPr lang="en-GB" dirty="0" smtClean="0"/>
              <a:t>If you’d like to track down the </a:t>
            </a:r>
            <a:r>
              <a:rPr lang="en-GB" dirty="0"/>
              <a:t>research yourself:</a:t>
            </a:r>
            <a:br>
              <a:rPr lang="en-GB" dirty="0"/>
            </a:br>
            <a:r>
              <a:rPr lang="en-GB" sz="2000" dirty="0"/>
              <a:t>http://comm.stanford.edu/faculty/krosnick/docs</a:t>
            </a:r>
            <a:r>
              <a:rPr lang="en-GB" sz="2000" dirty="0" smtClean="0"/>
              <a:t>/</a:t>
            </a:r>
            <a:br>
              <a:rPr lang="en-GB" sz="2000" dirty="0" smtClean="0"/>
            </a:br>
            <a:r>
              <a:rPr lang="en-GB" sz="2000" dirty="0" smtClean="0"/>
              <a:t>2010/2010%20Handbook%20of%20Survey%20Research.pdf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or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http</a:t>
            </a:r>
            <a:r>
              <a:rPr lang="en-GB" dirty="0"/>
              <a:t>://bit.ly/KNWlio</a:t>
            </a:r>
            <a:endParaRPr lang="en-GB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BF5A1B-46AE-436F-829F-E01CD9A2BCA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6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Users don’t care much about the number of points. They care more about the questions.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96230" y="6159164"/>
            <a:ext cx="2133600" cy="476250"/>
          </a:xfrm>
        </p:spPr>
        <p:txBody>
          <a:bodyPr/>
          <a:lstStyle/>
          <a:p>
            <a:pPr>
              <a:defRPr/>
            </a:pPr>
            <a:fld id="{B92C9581-809C-4F2A-95BE-5B0F333C69F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7" descr="C:\allfiles\tAcadem\JBoye\survey\survey screenshots\range7.gif"/>
          <p:cNvPicPr>
            <a:picLocks noChangeAspect="1" noChangeArrowheads="1"/>
          </p:cNvPicPr>
          <p:nvPr/>
        </p:nvPicPr>
        <p:blipFill rotWithShape="1">
          <a:blip r:embed="rId2" cstate="print"/>
          <a:srcRect r="62368"/>
          <a:stretch/>
        </p:blipFill>
        <p:spPr bwMode="auto">
          <a:xfrm>
            <a:off x="599123" y="1598205"/>
            <a:ext cx="8544877" cy="2996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ounded Rectangular Callout 5"/>
          <p:cNvSpPr/>
          <p:nvPr/>
        </p:nvSpPr>
        <p:spPr>
          <a:xfrm>
            <a:off x="599123" y="4842295"/>
            <a:ext cx="4143632" cy="1556951"/>
          </a:xfrm>
          <a:prstGeom prst="wedgeRoundRectCallout">
            <a:avLst>
              <a:gd name="adj1" fmla="val 87067"/>
              <a:gd name="adj2" fmla="val 3241"/>
              <a:gd name="adj3" fmla="val 16667"/>
            </a:avLst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What’s the difference between those questions?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This survey is too repetitive.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136" y="5073221"/>
            <a:ext cx="92919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Don’t stress too much about the number of points in your rating scale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Tip 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C9581-809C-4F2A-95BE-5B0F333C69F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8" b="6878"/>
          <a:stretch/>
        </p:blipFill>
        <p:spPr>
          <a:xfrm>
            <a:off x="3416487" y="3870449"/>
            <a:ext cx="5727513" cy="2987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49852" y="6604000"/>
            <a:ext cx="33216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050" dirty="0">
                <a:latin typeface="+mn-lt"/>
              </a:rPr>
              <a:t>Picture credit: </a:t>
            </a:r>
            <a:r>
              <a:rPr lang="en-GB" sz="1050" dirty="0" smtClean="0">
                <a:latin typeface="+mn-lt"/>
              </a:rPr>
              <a:t>Flickr - Bill </a:t>
            </a:r>
            <a:r>
              <a:rPr lang="en-GB" sz="1050" dirty="0" err="1" smtClean="0">
                <a:latin typeface="+mn-lt"/>
              </a:rPr>
              <a:t>Soderman</a:t>
            </a:r>
            <a:r>
              <a:rPr lang="en-GB" sz="1050" dirty="0" smtClean="0">
                <a:latin typeface="+mn-lt"/>
              </a:rPr>
              <a:t> (</a:t>
            </a:r>
            <a:r>
              <a:rPr lang="en-GB" sz="1050" dirty="0" err="1" smtClean="0">
                <a:latin typeface="+mn-lt"/>
              </a:rPr>
              <a:t>BillsoPHOTO</a:t>
            </a:r>
            <a:r>
              <a:rPr lang="en-GB" sz="1050" dirty="0" smtClean="0">
                <a:latin typeface="+mn-lt"/>
              </a:rPr>
              <a:t>)</a:t>
            </a:r>
            <a:endParaRPr lang="en-GB" sz="105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708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186" y="5024911"/>
            <a:ext cx="781826" cy="162000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3954162" y="3903342"/>
            <a:ext cx="3558746" cy="1064998"/>
          </a:xfrm>
          <a:prstGeom prst="wedgeRoundRectCallout">
            <a:avLst>
              <a:gd name="adj1" fmla="val 67027"/>
              <a:gd name="adj2" fmla="val 116748"/>
              <a:gd name="adj3" fmla="val 16667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But, but… </a:t>
            </a:r>
            <a:r>
              <a:rPr lang="en-GB" dirty="0" err="1" smtClean="0">
                <a:solidFill>
                  <a:schemeClr val="tx1"/>
                </a:solidFill>
              </a:rPr>
              <a:t>er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er</a:t>
            </a:r>
            <a:r>
              <a:rPr lang="en-GB" dirty="0" smtClean="0">
                <a:solidFill>
                  <a:schemeClr val="tx1"/>
                </a:solidFill>
              </a:rPr>
              <a:t>, …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470455" y="2018563"/>
            <a:ext cx="4411361" cy="1519880"/>
          </a:xfrm>
          <a:prstGeom prst="wedgeRoundRectCallout">
            <a:avLst>
              <a:gd name="adj1" fmla="val -49123"/>
              <a:gd name="adj2" fmla="val 103548"/>
              <a:gd name="adj3" fmla="val 16667"/>
            </a:avLst>
          </a:prstGeom>
          <a:noFill/>
          <a:ln w="31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We need lots of data.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Your samples are too small.</a:t>
            </a:r>
          </a:p>
          <a:p>
            <a:r>
              <a:rPr lang="en-GB" dirty="0">
                <a:solidFill>
                  <a:schemeClr val="tx1"/>
                </a:solidFill>
              </a:rPr>
              <a:t>We’re going to do a </a:t>
            </a:r>
            <a:r>
              <a:rPr lang="en-GB" dirty="0" smtClean="0">
                <a:solidFill>
                  <a:schemeClr val="tx1"/>
                </a:solidFill>
              </a:rPr>
              <a:t>survey.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29" y="3689620"/>
            <a:ext cx="850463" cy="1618864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Story 1: </a:t>
            </a:r>
            <a:r>
              <a:rPr lang="en-GB" dirty="0" smtClean="0"/>
              <a:t>	My experience of surveys in UX </a:t>
            </a:r>
            <a:br>
              <a:rPr lang="en-GB" dirty="0" smtClean="0"/>
            </a:br>
            <a:r>
              <a:rPr lang="en-GB" dirty="0" smtClean="0"/>
              <a:t>		(up to about 2010)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8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Well, OK, stress a bit.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CB574-9688-4E50-A765-DD0C3C51EE2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10" y="1798638"/>
            <a:ext cx="8127355" cy="1614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val Callout 6"/>
          <p:cNvSpPr/>
          <p:nvPr/>
        </p:nvSpPr>
        <p:spPr>
          <a:xfrm>
            <a:off x="702733" y="4419599"/>
            <a:ext cx="4436534" cy="1955799"/>
          </a:xfrm>
          <a:prstGeom prst="wedgeEllipseCallout">
            <a:avLst>
              <a:gd name="adj1" fmla="val -64087"/>
              <a:gd name="adj2" fmla="val 59253"/>
            </a:avLst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This scale is downright peculiar. Avoid.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would you improve this questionnaire?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CB574-9688-4E50-A765-DD0C3C51EE2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1971675"/>
            <a:ext cx="5656036" cy="465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4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would you improve this questionnaire?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CB574-9688-4E50-A765-DD0C3C51EE2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1971675"/>
            <a:ext cx="5656036" cy="4658923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3369733" y="0"/>
            <a:ext cx="4267278" cy="2709332"/>
          </a:xfrm>
          <a:prstGeom prst="wedgeRoundRectCallout">
            <a:avLst>
              <a:gd name="adj1" fmla="val 82719"/>
              <a:gd name="adj2" fmla="val 78623"/>
              <a:gd name="adj3" fmla="val 16667"/>
            </a:avLst>
          </a:prstGeom>
          <a:solidFill>
            <a:schemeClr val="bg1"/>
          </a:solidFill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>
                <a:solidFill>
                  <a:schemeClr val="tx1"/>
                </a:solidFill>
              </a:rPr>
              <a:t>Lots of ways, e.g. the </a:t>
            </a:r>
            <a:r>
              <a:rPr lang="en-GB" dirty="0">
                <a:solidFill>
                  <a:schemeClr val="tx1"/>
                </a:solidFill>
              </a:rPr>
              <a:t>instructions are too long. 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But </a:t>
            </a:r>
            <a:r>
              <a:rPr lang="en-GB" dirty="0">
                <a:solidFill>
                  <a:schemeClr val="tx1"/>
                </a:solidFill>
              </a:rPr>
              <a:t>the biggest problem is: </a:t>
            </a:r>
            <a:r>
              <a:rPr lang="en-GB" dirty="0" smtClean="0">
                <a:solidFill>
                  <a:schemeClr val="tx1"/>
                </a:solidFill>
              </a:rPr>
              <a:t>many people will want to choose ‘other’ but there isn’t an ‘other’ option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72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Stress a lot about ‘other’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Tip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B574-9688-4E50-A765-DD0C3C51EE2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165225" y="210684"/>
            <a:ext cx="7978775" cy="1143000"/>
          </a:xfrm>
        </p:spPr>
        <p:txBody>
          <a:bodyPr/>
          <a:lstStyle/>
          <a:p>
            <a:r>
              <a:rPr lang="en-US" sz="8000" dirty="0" smtClean="0">
                <a:solidFill>
                  <a:srgbClr val="003333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51"/>
          <a:stretch/>
        </p:blipFill>
        <p:spPr>
          <a:xfrm>
            <a:off x="4398508" y="1752777"/>
            <a:ext cx="4745492" cy="5105224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418702" y="6576882"/>
            <a:ext cx="5376955" cy="276999"/>
          </a:xfrm>
          <a:prstGeom prst="rect">
            <a:avLst/>
          </a:prstGeom>
          <a:solidFill>
            <a:srgbClr val="FFFFFF">
              <a:alpha val="34118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1200" dirty="0" smtClean="0"/>
              <a:t>Design by @</a:t>
            </a:r>
            <a:r>
              <a:rPr lang="en-GB" sz="1200" dirty="0" err="1" smtClean="0"/>
              <a:t>RickyBuchanan</a:t>
            </a:r>
            <a:r>
              <a:rPr lang="en-GB" sz="1200" dirty="0" smtClean="0"/>
              <a:t>; t-shirt from nopitycity.com or zazzle.co.uk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79080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ACFCF-7802-4404-8BCA-CE4F9B1056D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74571" y="1167321"/>
            <a:ext cx="5177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+mn-lt"/>
              </a:rPr>
              <a:t>Survey = </a:t>
            </a:r>
          </a:p>
          <a:p>
            <a:endParaRPr lang="en-GB" sz="3600" dirty="0" smtClean="0">
              <a:latin typeface="+mn-lt"/>
            </a:endParaRPr>
          </a:p>
          <a:p>
            <a:r>
              <a:rPr lang="en-GB" sz="3600" dirty="0">
                <a:latin typeface="+mn-lt"/>
              </a:rPr>
              <a:t> </a:t>
            </a:r>
            <a:r>
              <a:rPr lang="en-GB" sz="3600" dirty="0" smtClean="0">
                <a:latin typeface="+mn-lt"/>
              </a:rPr>
              <a:t>       Questionnaire</a:t>
            </a:r>
            <a:br>
              <a:rPr lang="en-GB" sz="3600" dirty="0" smtClean="0">
                <a:latin typeface="+mn-lt"/>
              </a:rPr>
            </a:br>
            <a:r>
              <a:rPr lang="en-GB" sz="3600" dirty="0" smtClean="0">
                <a:latin typeface="+mn-lt"/>
              </a:rPr>
              <a:t/>
            </a:r>
            <a:br>
              <a:rPr lang="en-GB" sz="3600" dirty="0" smtClean="0">
                <a:latin typeface="+mn-lt"/>
              </a:rPr>
            </a:br>
            <a:r>
              <a:rPr lang="en-GB" sz="3600" dirty="0" smtClean="0">
                <a:latin typeface="+mn-lt"/>
              </a:rPr>
              <a:t>	            + Process</a:t>
            </a:r>
            <a:endParaRPr lang="en-GB" sz="3600" dirty="0">
              <a:latin typeface="+mn-lt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3920067" y="4402667"/>
            <a:ext cx="2133600" cy="1303866"/>
          </a:xfrm>
          <a:prstGeom prst="wedgeEllipseCallout">
            <a:avLst>
              <a:gd name="adj1" fmla="val 71627"/>
              <a:gd name="adj2" fmla="val -84903"/>
            </a:avLst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Tips about process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6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Callout 10"/>
          <p:cNvSpPr/>
          <p:nvPr/>
        </p:nvSpPr>
        <p:spPr>
          <a:xfrm>
            <a:off x="5873577" y="1754659"/>
            <a:ext cx="3106695" cy="3270422"/>
          </a:xfrm>
          <a:prstGeom prst="cloudCallout">
            <a:avLst>
              <a:gd name="adj1" fmla="val -63303"/>
              <a:gd name="adj2" fmla="val 6012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“Shared reference”: </a:t>
            </a:r>
            <a:br>
              <a:rPr lang="en-GB" sz="3200" dirty="0" smtClean="0"/>
            </a:br>
            <a:r>
              <a:rPr lang="en-GB" sz="3200" dirty="0" smtClean="0"/>
              <a:t>both sides interpret in the same way</a:t>
            </a:r>
            <a:endParaRPr lang="en-GB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77914" y="6227859"/>
            <a:ext cx="2133600" cy="476250"/>
          </a:xfrm>
        </p:spPr>
        <p:txBody>
          <a:bodyPr/>
          <a:lstStyle/>
          <a:p>
            <a:pPr>
              <a:defRPr/>
            </a:pPr>
            <a:fld id="{6ABF5A1B-46AE-436F-829F-E01CD9A2BCA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" name="Picture 17" descr="C:\allfiles\tAcadem\stc\2011\surveys\screenshots\example-11-0435.gif"/>
          <p:cNvPicPr>
            <a:picLocks noChangeAspect="1" noChangeArrowheads="1"/>
          </p:cNvPicPr>
          <p:nvPr/>
        </p:nvPicPr>
        <p:blipFill rotWithShape="1">
          <a:blip r:embed="rId2" cstate="print"/>
          <a:srcRect t="22923" b="35356"/>
          <a:stretch/>
        </p:blipFill>
        <p:spPr bwMode="auto">
          <a:xfrm>
            <a:off x="236203" y="1664042"/>
            <a:ext cx="5506528" cy="242064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1502651" y="3081240"/>
            <a:ext cx="1571223" cy="579550"/>
          </a:xfrm>
          <a:prstGeom prst="ellipse">
            <a:avLst/>
          </a:prstGeom>
          <a:noFill/>
          <a:ln>
            <a:solidFill>
              <a:srgbClr val="FFA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Service-chapstickaddic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3677" y="2288219"/>
            <a:ext cx="1386492" cy="16117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56107" y="6482124"/>
            <a:ext cx="2694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Photo credit: Flickr - </a:t>
            </a:r>
            <a:r>
              <a:rPr lang="en-GB" sz="1200" dirty="0" err="1" smtClean="0"/>
              <a:t>chaptstickaddict</a:t>
            </a:r>
            <a:endParaRPr lang="en-GB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704" y="5139123"/>
            <a:ext cx="929190" cy="162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22857" y="390001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+mn-lt"/>
              </a:rPr>
              <a:t>Service area?</a:t>
            </a:r>
            <a:endParaRPr lang="en-GB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25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Interview users about the topics in your survey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Tip 6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2C9581-809C-4F2A-95BE-5B0F333C69F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reeform 65"/>
          <p:cNvSpPr>
            <a:spLocks/>
          </p:cNvSpPr>
          <p:nvPr/>
        </p:nvSpPr>
        <p:spPr bwMode="auto">
          <a:xfrm>
            <a:off x="6583363" y="4135138"/>
            <a:ext cx="1922462" cy="1924050"/>
          </a:xfrm>
          <a:custGeom>
            <a:avLst/>
            <a:gdLst>
              <a:gd name="T0" fmla="*/ 666 w 1211"/>
              <a:gd name="T1" fmla="*/ 3 h 1212"/>
              <a:gd name="T2" fmla="*/ 784 w 1211"/>
              <a:gd name="T3" fmla="*/ 28 h 1212"/>
              <a:gd name="T4" fmla="*/ 893 w 1211"/>
              <a:gd name="T5" fmla="*/ 74 h 1212"/>
              <a:gd name="T6" fmla="*/ 991 w 1211"/>
              <a:gd name="T7" fmla="*/ 138 h 1212"/>
              <a:gd name="T8" fmla="*/ 1073 w 1211"/>
              <a:gd name="T9" fmla="*/ 220 h 1212"/>
              <a:gd name="T10" fmla="*/ 1137 w 1211"/>
              <a:gd name="T11" fmla="*/ 317 h 1212"/>
              <a:gd name="T12" fmla="*/ 1183 w 1211"/>
              <a:gd name="T13" fmla="*/ 426 h 1212"/>
              <a:gd name="T14" fmla="*/ 1208 w 1211"/>
              <a:gd name="T15" fmla="*/ 545 h 1212"/>
              <a:gd name="T16" fmla="*/ 1208 w 1211"/>
              <a:gd name="T17" fmla="*/ 667 h 1212"/>
              <a:gd name="T18" fmla="*/ 1183 w 1211"/>
              <a:gd name="T19" fmla="*/ 786 h 1212"/>
              <a:gd name="T20" fmla="*/ 1137 w 1211"/>
              <a:gd name="T21" fmla="*/ 894 h 1212"/>
              <a:gd name="T22" fmla="*/ 1073 w 1211"/>
              <a:gd name="T23" fmla="*/ 992 h 1212"/>
              <a:gd name="T24" fmla="*/ 991 w 1211"/>
              <a:gd name="T25" fmla="*/ 1074 h 1212"/>
              <a:gd name="T26" fmla="*/ 893 w 1211"/>
              <a:gd name="T27" fmla="*/ 1138 h 1212"/>
              <a:gd name="T28" fmla="*/ 784 w 1211"/>
              <a:gd name="T29" fmla="*/ 1184 h 1212"/>
              <a:gd name="T30" fmla="*/ 666 w 1211"/>
              <a:gd name="T31" fmla="*/ 1209 h 1212"/>
              <a:gd name="T32" fmla="*/ 543 w 1211"/>
              <a:gd name="T33" fmla="*/ 1209 h 1212"/>
              <a:gd name="T34" fmla="*/ 425 w 1211"/>
              <a:gd name="T35" fmla="*/ 1184 h 1212"/>
              <a:gd name="T36" fmla="*/ 316 w 1211"/>
              <a:gd name="T37" fmla="*/ 1138 h 1212"/>
              <a:gd name="T38" fmla="*/ 220 w 1211"/>
              <a:gd name="T39" fmla="*/ 1074 h 1212"/>
              <a:gd name="T40" fmla="*/ 138 w 1211"/>
              <a:gd name="T41" fmla="*/ 992 h 1212"/>
              <a:gd name="T42" fmla="*/ 72 w 1211"/>
              <a:gd name="T43" fmla="*/ 894 h 1212"/>
              <a:gd name="T44" fmla="*/ 26 w 1211"/>
              <a:gd name="T45" fmla="*/ 786 h 1212"/>
              <a:gd name="T46" fmla="*/ 3 w 1211"/>
              <a:gd name="T47" fmla="*/ 667 h 1212"/>
              <a:gd name="T48" fmla="*/ 3 w 1211"/>
              <a:gd name="T49" fmla="*/ 545 h 1212"/>
              <a:gd name="T50" fmla="*/ 26 w 1211"/>
              <a:gd name="T51" fmla="*/ 426 h 1212"/>
              <a:gd name="T52" fmla="*/ 72 w 1211"/>
              <a:gd name="T53" fmla="*/ 317 h 1212"/>
              <a:gd name="T54" fmla="*/ 138 w 1211"/>
              <a:gd name="T55" fmla="*/ 220 h 1212"/>
              <a:gd name="T56" fmla="*/ 220 w 1211"/>
              <a:gd name="T57" fmla="*/ 138 h 1212"/>
              <a:gd name="T58" fmla="*/ 316 w 1211"/>
              <a:gd name="T59" fmla="*/ 74 h 1212"/>
              <a:gd name="T60" fmla="*/ 425 w 1211"/>
              <a:gd name="T61" fmla="*/ 28 h 1212"/>
              <a:gd name="T62" fmla="*/ 543 w 1211"/>
              <a:gd name="T63" fmla="*/ 3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11" h="1212">
                <a:moveTo>
                  <a:pt x="605" y="0"/>
                </a:moveTo>
                <a:lnTo>
                  <a:pt x="666" y="3"/>
                </a:lnTo>
                <a:lnTo>
                  <a:pt x="727" y="12"/>
                </a:lnTo>
                <a:lnTo>
                  <a:pt x="784" y="28"/>
                </a:lnTo>
                <a:lnTo>
                  <a:pt x="840" y="47"/>
                </a:lnTo>
                <a:lnTo>
                  <a:pt x="893" y="74"/>
                </a:lnTo>
                <a:lnTo>
                  <a:pt x="943" y="103"/>
                </a:lnTo>
                <a:lnTo>
                  <a:pt x="991" y="138"/>
                </a:lnTo>
                <a:lnTo>
                  <a:pt x="1034" y="177"/>
                </a:lnTo>
                <a:lnTo>
                  <a:pt x="1073" y="220"/>
                </a:lnTo>
                <a:lnTo>
                  <a:pt x="1108" y="267"/>
                </a:lnTo>
                <a:lnTo>
                  <a:pt x="1137" y="317"/>
                </a:lnTo>
                <a:lnTo>
                  <a:pt x="1163" y="370"/>
                </a:lnTo>
                <a:lnTo>
                  <a:pt x="1183" y="426"/>
                </a:lnTo>
                <a:lnTo>
                  <a:pt x="1198" y="483"/>
                </a:lnTo>
                <a:lnTo>
                  <a:pt x="1208" y="545"/>
                </a:lnTo>
                <a:lnTo>
                  <a:pt x="1211" y="606"/>
                </a:lnTo>
                <a:lnTo>
                  <a:pt x="1208" y="667"/>
                </a:lnTo>
                <a:lnTo>
                  <a:pt x="1198" y="728"/>
                </a:lnTo>
                <a:lnTo>
                  <a:pt x="1183" y="786"/>
                </a:lnTo>
                <a:lnTo>
                  <a:pt x="1163" y="841"/>
                </a:lnTo>
                <a:lnTo>
                  <a:pt x="1137" y="894"/>
                </a:lnTo>
                <a:lnTo>
                  <a:pt x="1108" y="944"/>
                </a:lnTo>
                <a:lnTo>
                  <a:pt x="1073" y="992"/>
                </a:lnTo>
                <a:lnTo>
                  <a:pt x="1034" y="1034"/>
                </a:lnTo>
                <a:lnTo>
                  <a:pt x="991" y="1074"/>
                </a:lnTo>
                <a:lnTo>
                  <a:pt x="943" y="1109"/>
                </a:lnTo>
                <a:lnTo>
                  <a:pt x="893" y="1138"/>
                </a:lnTo>
                <a:lnTo>
                  <a:pt x="840" y="1164"/>
                </a:lnTo>
                <a:lnTo>
                  <a:pt x="784" y="1184"/>
                </a:lnTo>
                <a:lnTo>
                  <a:pt x="727" y="1199"/>
                </a:lnTo>
                <a:lnTo>
                  <a:pt x="666" y="1209"/>
                </a:lnTo>
                <a:lnTo>
                  <a:pt x="605" y="1212"/>
                </a:lnTo>
                <a:lnTo>
                  <a:pt x="543" y="1209"/>
                </a:lnTo>
                <a:lnTo>
                  <a:pt x="482" y="1199"/>
                </a:lnTo>
                <a:lnTo>
                  <a:pt x="425" y="1184"/>
                </a:lnTo>
                <a:lnTo>
                  <a:pt x="369" y="1164"/>
                </a:lnTo>
                <a:lnTo>
                  <a:pt x="316" y="1138"/>
                </a:lnTo>
                <a:lnTo>
                  <a:pt x="266" y="1109"/>
                </a:lnTo>
                <a:lnTo>
                  <a:pt x="220" y="1074"/>
                </a:lnTo>
                <a:lnTo>
                  <a:pt x="177" y="1034"/>
                </a:lnTo>
                <a:lnTo>
                  <a:pt x="138" y="992"/>
                </a:lnTo>
                <a:lnTo>
                  <a:pt x="103" y="944"/>
                </a:lnTo>
                <a:lnTo>
                  <a:pt x="72" y="894"/>
                </a:lnTo>
                <a:lnTo>
                  <a:pt x="47" y="841"/>
                </a:lnTo>
                <a:lnTo>
                  <a:pt x="26" y="786"/>
                </a:lnTo>
                <a:lnTo>
                  <a:pt x="13" y="728"/>
                </a:lnTo>
                <a:lnTo>
                  <a:pt x="3" y="667"/>
                </a:lnTo>
                <a:lnTo>
                  <a:pt x="0" y="606"/>
                </a:lnTo>
                <a:lnTo>
                  <a:pt x="3" y="545"/>
                </a:lnTo>
                <a:lnTo>
                  <a:pt x="13" y="483"/>
                </a:lnTo>
                <a:lnTo>
                  <a:pt x="26" y="426"/>
                </a:lnTo>
                <a:lnTo>
                  <a:pt x="47" y="370"/>
                </a:lnTo>
                <a:lnTo>
                  <a:pt x="72" y="317"/>
                </a:lnTo>
                <a:lnTo>
                  <a:pt x="103" y="267"/>
                </a:lnTo>
                <a:lnTo>
                  <a:pt x="138" y="220"/>
                </a:lnTo>
                <a:lnTo>
                  <a:pt x="177" y="177"/>
                </a:lnTo>
                <a:lnTo>
                  <a:pt x="220" y="138"/>
                </a:lnTo>
                <a:lnTo>
                  <a:pt x="266" y="103"/>
                </a:lnTo>
                <a:lnTo>
                  <a:pt x="316" y="74"/>
                </a:lnTo>
                <a:lnTo>
                  <a:pt x="369" y="47"/>
                </a:lnTo>
                <a:lnTo>
                  <a:pt x="425" y="28"/>
                </a:lnTo>
                <a:lnTo>
                  <a:pt x="482" y="12"/>
                </a:lnTo>
                <a:lnTo>
                  <a:pt x="543" y="3"/>
                </a:lnTo>
                <a:lnTo>
                  <a:pt x="605" y="0"/>
                </a:lnTo>
                <a:close/>
              </a:path>
            </a:pathLst>
          </a:custGeom>
          <a:solidFill>
            <a:srgbClr val="FFF3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Freeform 66"/>
          <p:cNvSpPr>
            <a:spLocks/>
          </p:cNvSpPr>
          <p:nvPr/>
        </p:nvSpPr>
        <p:spPr bwMode="auto">
          <a:xfrm>
            <a:off x="4081463" y="4135138"/>
            <a:ext cx="1924050" cy="1919287"/>
          </a:xfrm>
          <a:custGeom>
            <a:avLst/>
            <a:gdLst>
              <a:gd name="T0" fmla="*/ 667 w 1212"/>
              <a:gd name="T1" fmla="*/ 3 h 1209"/>
              <a:gd name="T2" fmla="*/ 786 w 1212"/>
              <a:gd name="T3" fmla="*/ 26 h 1209"/>
              <a:gd name="T4" fmla="*/ 894 w 1212"/>
              <a:gd name="T5" fmla="*/ 72 h 1209"/>
              <a:gd name="T6" fmla="*/ 992 w 1212"/>
              <a:gd name="T7" fmla="*/ 138 h 1209"/>
              <a:gd name="T8" fmla="*/ 1074 w 1212"/>
              <a:gd name="T9" fmla="*/ 220 h 1209"/>
              <a:gd name="T10" fmla="*/ 1138 w 1212"/>
              <a:gd name="T11" fmla="*/ 316 h 1209"/>
              <a:gd name="T12" fmla="*/ 1184 w 1212"/>
              <a:gd name="T13" fmla="*/ 423 h 1209"/>
              <a:gd name="T14" fmla="*/ 1209 w 1212"/>
              <a:gd name="T15" fmla="*/ 542 h 1209"/>
              <a:gd name="T16" fmla="*/ 1209 w 1212"/>
              <a:gd name="T17" fmla="*/ 666 h 1209"/>
              <a:gd name="T18" fmla="*/ 1184 w 1212"/>
              <a:gd name="T19" fmla="*/ 784 h 1209"/>
              <a:gd name="T20" fmla="*/ 1138 w 1212"/>
              <a:gd name="T21" fmla="*/ 893 h 1209"/>
              <a:gd name="T22" fmla="*/ 1074 w 1212"/>
              <a:gd name="T23" fmla="*/ 989 h 1209"/>
              <a:gd name="T24" fmla="*/ 992 w 1212"/>
              <a:gd name="T25" fmla="*/ 1071 h 1209"/>
              <a:gd name="T26" fmla="*/ 894 w 1212"/>
              <a:gd name="T27" fmla="*/ 1137 h 1209"/>
              <a:gd name="T28" fmla="*/ 786 w 1212"/>
              <a:gd name="T29" fmla="*/ 1183 h 1209"/>
              <a:gd name="T30" fmla="*/ 667 w 1212"/>
              <a:gd name="T31" fmla="*/ 1206 h 1209"/>
              <a:gd name="T32" fmla="*/ 545 w 1212"/>
              <a:gd name="T33" fmla="*/ 1206 h 1209"/>
              <a:gd name="T34" fmla="*/ 426 w 1212"/>
              <a:gd name="T35" fmla="*/ 1183 h 1209"/>
              <a:gd name="T36" fmla="*/ 318 w 1212"/>
              <a:gd name="T37" fmla="*/ 1137 h 1209"/>
              <a:gd name="T38" fmla="*/ 220 w 1212"/>
              <a:gd name="T39" fmla="*/ 1071 h 1209"/>
              <a:gd name="T40" fmla="*/ 138 w 1212"/>
              <a:gd name="T41" fmla="*/ 989 h 1209"/>
              <a:gd name="T42" fmla="*/ 74 w 1212"/>
              <a:gd name="T43" fmla="*/ 893 h 1209"/>
              <a:gd name="T44" fmla="*/ 28 w 1212"/>
              <a:gd name="T45" fmla="*/ 784 h 1209"/>
              <a:gd name="T46" fmla="*/ 3 w 1212"/>
              <a:gd name="T47" fmla="*/ 666 h 1209"/>
              <a:gd name="T48" fmla="*/ 3 w 1212"/>
              <a:gd name="T49" fmla="*/ 542 h 1209"/>
              <a:gd name="T50" fmla="*/ 28 w 1212"/>
              <a:gd name="T51" fmla="*/ 423 h 1209"/>
              <a:gd name="T52" fmla="*/ 74 w 1212"/>
              <a:gd name="T53" fmla="*/ 316 h 1209"/>
              <a:gd name="T54" fmla="*/ 138 w 1212"/>
              <a:gd name="T55" fmla="*/ 220 h 1209"/>
              <a:gd name="T56" fmla="*/ 220 w 1212"/>
              <a:gd name="T57" fmla="*/ 138 h 1209"/>
              <a:gd name="T58" fmla="*/ 318 w 1212"/>
              <a:gd name="T59" fmla="*/ 72 h 1209"/>
              <a:gd name="T60" fmla="*/ 426 w 1212"/>
              <a:gd name="T61" fmla="*/ 26 h 1209"/>
              <a:gd name="T62" fmla="*/ 545 w 1212"/>
              <a:gd name="T63" fmla="*/ 3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12" h="1209">
                <a:moveTo>
                  <a:pt x="606" y="0"/>
                </a:moveTo>
                <a:lnTo>
                  <a:pt x="667" y="3"/>
                </a:lnTo>
                <a:lnTo>
                  <a:pt x="729" y="12"/>
                </a:lnTo>
                <a:lnTo>
                  <a:pt x="786" y="26"/>
                </a:lnTo>
                <a:lnTo>
                  <a:pt x="841" y="47"/>
                </a:lnTo>
                <a:lnTo>
                  <a:pt x="894" y="72"/>
                </a:lnTo>
                <a:lnTo>
                  <a:pt x="945" y="103"/>
                </a:lnTo>
                <a:lnTo>
                  <a:pt x="992" y="138"/>
                </a:lnTo>
                <a:lnTo>
                  <a:pt x="1035" y="177"/>
                </a:lnTo>
                <a:lnTo>
                  <a:pt x="1074" y="220"/>
                </a:lnTo>
                <a:lnTo>
                  <a:pt x="1109" y="266"/>
                </a:lnTo>
                <a:lnTo>
                  <a:pt x="1138" y="316"/>
                </a:lnTo>
                <a:lnTo>
                  <a:pt x="1165" y="369"/>
                </a:lnTo>
                <a:lnTo>
                  <a:pt x="1184" y="423"/>
                </a:lnTo>
                <a:lnTo>
                  <a:pt x="1199" y="482"/>
                </a:lnTo>
                <a:lnTo>
                  <a:pt x="1209" y="542"/>
                </a:lnTo>
                <a:lnTo>
                  <a:pt x="1212" y="603"/>
                </a:lnTo>
                <a:lnTo>
                  <a:pt x="1209" y="666"/>
                </a:lnTo>
                <a:lnTo>
                  <a:pt x="1199" y="726"/>
                </a:lnTo>
                <a:lnTo>
                  <a:pt x="1184" y="784"/>
                </a:lnTo>
                <a:lnTo>
                  <a:pt x="1165" y="840"/>
                </a:lnTo>
                <a:lnTo>
                  <a:pt x="1138" y="893"/>
                </a:lnTo>
                <a:lnTo>
                  <a:pt x="1109" y="943"/>
                </a:lnTo>
                <a:lnTo>
                  <a:pt x="1074" y="989"/>
                </a:lnTo>
                <a:lnTo>
                  <a:pt x="1035" y="1032"/>
                </a:lnTo>
                <a:lnTo>
                  <a:pt x="992" y="1071"/>
                </a:lnTo>
                <a:lnTo>
                  <a:pt x="945" y="1106"/>
                </a:lnTo>
                <a:lnTo>
                  <a:pt x="894" y="1137"/>
                </a:lnTo>
                <a:lnTo>
                  <a:pt x="841" y="1162"/>
                </a:lnTo>
                <a:lnTo>
                  <a:pt x="786" y="1183"/>
                </a:lnTo>
                <a:lnTo>
                  <a:pt x="729" y="1196"/>
                </a:lnTo>
                <a:lnTo>
                  <a:pt x="667" y="1206"/>
                </a:lnTo>
                <a:lnTo>
                  <a:pt x="606" y="1209"/>
                </a:lnTo>
                <a:lnTo>
                  <a:pt x="545" y="1206"/>
                </a:lnTo>
                <a:lnTo>
                  <a:pt x="483" y="1196"/>
                </a:lnTo>
                <a:lnTo>
                  <a:pt x="426" y="1183"/>
                </a:lnTo>
                <a:lnTo>
                  <a:pt x="371" y="1162"/>
                </a:lnTo>
                <a:lnTo>
                  <a:pt x="318" y="1137"/>
                </a:lnTo>
                <a:lnTo>
                  <a:pt x="267" y="1106"/>
                </a:lnTo>
                <a:lnTo>
                  <a:pt x="220" y="1071"/>
                </a:lnTo>
                <a:lnTo>
                  <a:pt x="178" y="1032"/>
                </a:lnTo>
                <a:lnTo>
                  <a:pt x="138" y="989"/>
                </a:lnTo>
                <a:lnTo>
                  <a:pt x="103" y="943"/>
                </a:lnTo>
                <a:lnTo>
                  <a:pt x="74" y="893"/>
                </a:lnTo>
                <a:lnTo>
                  <a:pt x="47" y="840"/>
                </a:lnTo>
                <a:lnTo>
                  <a:pt x="28" y="784"/>
                </a:lnTo>
                <a:lnTo>
                  <a:pt x="12" y="726"/>
                </a:lnTo>
                <a:lnTo>
                  <a:pt x="3" y="666"/>
                </a:lnTo>
                <a:lnTo>
                  <a:pt x="0" y="603"/>
                </a:lnTo>
                <a:lnTo>
                  <a:pt x="3" y="542"/>
                </a:lnTo>
                <a:lnTo>
                  <a:pt x="12" y="482"/>
                </a:lnTo>
                <a:lnTo>
                  <a:pt x="28" y="423"/>
                </a:lnTo>
                <a:lnTo>
                  <a:pt x="47" y="369"/>
                </a:lnTo>
                <a:lnTo>
                  <a:pt x="74" y="316"/>
                </a:lnTo>
                <a:lnTo>
                  <a:pt x="103" y="266"/>
                </a:lnTo>
                <a:lnTo>
                  <a:pt x="138" y="220"/>
                </a:lnTo>
                <a:lnTo>
                  <a:pt x="178" y="177"/>
                </a:lnTo>
                <a:lnTo>
                  <a:pt x="220" y="138"/>
                </a:lnTo>
                <a:lnTo>
                  <a:pt x="267" y="103"/>
                </a:lnTo>
                <a:lnTo>
                  <a:pt x="318" y="72"/>
                </a:lnTo>
                <a:lnTo>
                  <a:pt x="371" y="47"/>
                </a:lnTo>
                <a:lnTo>
                  <a:pt x="426" y="26"/>
                </a:lnTo>
                <a:lnTo>
                  <a:pt x="483" y="12"/>
                </a:lnTo>
                <a:lnTo>
                  <a:pt x="545" y="3"/>
                </a:lnTo>
                <a:lnTo>
                  <a:pt x="606" y="0"/>
                </a:lnTo>
                <a:close/>
              </a:path>
            </a:pathLst>
          </a:custGeom>
          <a:solidFill>
            <a:srgbClr val="EF96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9" name="Group 87"/>
          <p:cNvGrpSpPr>
            <a:grpSpLocks/>
          </p:cNvGrpSpPr>
          <p:nvPr/>
        </p:nvGrpSpPr>
        <p:grpSpPr bwMode="auto">
          <a:xfrm>
            <a:off x="3838575" y="4257375"/>
            <a:ext cx="1704975" cy="1655763"/>
            <a:chOff x="4234" y="2670"/>
            <a:chExt cx="1074" cy="1043"/>
          </a:xfrm>
        </p:grpSpPr>
        <p:sp>
          <p:nvSpPr>
            <p:cNvPr id="10" name="Freeform 67"/>
            <p:cNvSpPr>
              <a:spLocks/>
            </p:cNvSpPr>
            <p:nvPr/>
          </p:nvSpPr>
          <p:spPr bwMode="auto">
            <a:xfrm>
              <a:off x="4234" y="2670"/>
              <a:ext cx="903" cy="1043"/>
            </a:xfrm>
            <a:custGeom>
              <a:avLst/>
              <a:gdLst>
                <a:gd name="T0" fmla="*/ 372 w 903"/>
                <a:gd name="T1" fmla="*/ 104 h 1043"/>
                <a:gd name="T2" fmla="*/ 390 w 903"/>
                <a:gd name="T3" fmla="*/ 112 h 1043"/>
                <a:gd name="T4" fmla="*/ 471 w 903"/>
                <a:gd name="T5" fmla="*/ 137 h 1043"/>
                <a:gd name="T6" fmla="*/ 545 w 903"/>
                <a:gd name="T7" fmla="*/ 174 h 1043"/>
                <a:gd name="T8" fmla="*/ 611 w 903"/>
                <a:gd name="T9" fmla="*/ 221 h 1043"/>
                <a:gd name="T10" fmla="*/ 670 w 903"/>
                <a:gd name="T11" fmla="*/ 278 h 1043"/>
                <a:gd name="T12" fmla="*/ 719 w 903"/>
                <a:gd name="T13" fmla="*/ 344 h 1043"/>
                <a:gd name="T14" fmla="*/ 758 w 903"/>
                <a:gd name="T15" fmla="*/ 416 h 1043"/>
                <a:gd name="T16" fmla="*/ 784 w 903"/>
                <a:gd name="T17" fmla="*/ 493 h 1043"/>
                <a:gd name="T18" fmla="*/ 800 w 903"/>
                <a:gd name="T19" fmla="*/ 575 h 1043"/>
                <a:gd name="T20" fmla="*/ 617 w 903"/>
                <a:gd name="T21" fmla="*/ 766 h 1043"/>
                <a:gd name="T22" fmla="*/ 561 w 903"/>
                <a:gd name="T23" fmla="*/ 755 h 1043"/>
                <a:gd name="T24" fmla="*/ 511 w 903"/>
                <a:gd name="T25" fmla="*/ 730 h 1043"/>
                <a:gd name="T26" fmla="*/ 469 w 903"/>
                <a:gd name="T27" fmla="*/ 693 h 1043"/>
                <a:gd name="T28" fmla="*/ 437 w 903"/>
                <a:gd name="T29" fmla="*/ 646 h 1043"/>
                <a:gd name="T30" fmla="*/ 425 w 903"/>
                <a:gd name="T31" fmla="*/ 631 h 1043"/>
                <a:gd name="T32" fmla="*/ 408 w 903"/>
                <a:gd name="T33" fmla="*/ 621 h 1043"/>
                <a:gd name="T34" fmla="*/ 390 w 903"/>
                <a:gd name="T35" fmla="*/ 618 h 1043"/>
                <a:gd name="T36" fmla="*/ 370 w 903"/>
                <a:gd name="T37" fmla="*/ 622 h 1043"/>
                <a:gd name="T38" fmla="*/ 345 w 903"/>
                <a:gd name="T39" fmla="*/ 652 h 1043"/>
                <a:gd name="T40" fmla="*/ 348 w 903"/>
                <a:gd name="T41" fmla="*/ 689 h 1043"/>
                <a:gd name="T42" fmla="*/ 358 w 903"/>
                <a:gd name="T43" fmla="*/ 709 h 1043"/>
                <a:gd name="T44" fmla="*/ 382 w 903"/>
                <a:gd name="T45" fmla="*/ 745 h 1043"/>
                <a:gd name="T46" fmla="*/ 409 w 903"/>
                <a:gd name="T47" fmla="*/ 775 h 1043"/>
                <a:gd name="T48" fmla="*/ 441 w 903"/>
                <a:gd name="T49" fmla="*/ 803 h 1043"/>
                <a:gd name="T50" fmla="*/ 476 w 903"/>
                <a:gd name="T51" fmla="*/ 826 h 1043"/>
                <a:gd name="T52" fmla="*/ 514 w 903"/>
                <a:gd name="T53" fmla="*/ 844 h 1043"/>
                <a:gd name="T54" fmla="*/ 553 w 903"/>
                <a:gd name="T55" fmla="*/ 856 h 1043"/>
                <a:gd name="T56" fmla="*/ 596 w 903"/>
                <a:gd name="T57" fmla="*/ 865 h 1043"/>
                <a:gd name="T58" fmla="*/ 617 w 903"/>
                <a:gd name="T59" fmla="*/ 943 h 1043"/>
                <a:gd name="T60" fmla="*/ 100 w 903"/>
                <a:gd name="T61" fmla="*/ 100 h 1043"/>
                <a:gd name="T62" fmla="*/ 377 w 903"/>
                <a:gd name="T63" fmla="*/ 0 h 1043"/>
                <a:gd name="T64" fmla="*/ 0 w 903"/>
                <a:gd name="T65" fmla="*/ 1043 h 1043"/>
                <a:gd name="T66" fmla="*/ 717 w 903"/>
                <a:gd name="T67" fmla="*/ 675 h 1043"/>
                <a:gd name="T68" fmla="*/ 903 w 903"/>
                <a:gd name="T69" fmla="*/ 625 h 1043"/>
                <a:gd name="T70" fmla="*/ 893 w 903"/>
                <a:gd name="T71" fmla="*/ 518 h 1043"/>
                <a:gd name="T72" fmla="*/ 866 w 903"/>
                <a:gd name="T73" fmla="*/ 416 h 1043"/>
                <a:gd name="T74" fmla="*/ 822 w 903"/>
                <a:gd name="T75" fmla="*/ 320 h 1043"/>
                <a:gd name="T76" fmla="*/ 763 w 903"/>
                <a:gd name="T77" fmla="*/ 234 h 1043"/>
                <a:gd name="T78" fmla="*/ 691 w 903"/>
                <a:gd name="T79" fmla="*/ 158 h 1043"/>
                <a:gd name="T80" fmla="*/ 607 w 903"/>
                <a:gd name="T81" fmla="*/ 96 h 1043"/>
                <a:gd name="T82" fmla="*/ 514 w 903"/>
                <a:gd name="T83" fmla="*/ 45 h 1043"/>
                <a:gd name="T84" fmla="*/ 419 w 903"/>
                <a:gd name="T85" fmla="*/ 11 h 1043"/>
                <a:gd name="T86" fmla="*/ 359 w 903"/>
                <a:gd name="T87" fmla="*/ 99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3" h="1043">
                  <a:moveTo>
                    <a:pt x="359" y="99"/>
                  </a:moveTo>
                  <a:lnTo>
                    <a:pt x="372" y="104"/>
                  </a:lnTo>
                  <a:lnTo>
                    <a:pt x="380" y="108"/>
                  </a:lnTo>
                  <a:lnTo>
                    <a:pt x="390" y="112"/>
                  </a:lnTo>
                  <a:lnTo>
                    <a:pt x="430" y="124"/>
                  </a:lnTo>
                  <a:lnTo>
                    <a:pt x="471" y="137"/>
                  </a:lnTo>
                  <a:lnTo>
                    <a:pt x="508" y="154"/>
                  </a:lnTo>
                  <a:lnTo>
                    <a:pt x="545" y="174"/>
                  </a:lnTo>
                  <a:lnTo>
                    <a:pt x="578" y="196"/>
                  </a:lnTo>
                  <a:lnTo>
                    <a:pt x="611" y="221"/>
                  </a:lnTo>
                  <a:lnTo>
                    <a:pt x="641" y="249"/>
                  </a:lnTo>
                  <a:lnTo>
                    <a:pt x="670" y="278"/>
                  </a:lnTo>
                  <a:lnTo>
                    <a:pt x="695" y="310"/>
                  </a:lnTo>
                  <a:lnTo>
                    <a:pt x="719" y="344"/>
                  </a:lnTo>
                  <a:lnTo>
                    <a:pt x="740" y="378"/>
                  </a:lnTo>
                  <a:lnTo>
                    <a:pt x="758" y="416"/>
                  </a:lnTo>
                  <a:lnTo>
                    <a:pt x="773" y="454"/>
                  </a:lnTo>
                  <a:lnTo>
                    <a:pt x="784" y="493"/>
                  </a:lnTo>
                  <a:lnTo>
                    <a:pt x="794" y="533"/>
                  </a:lnTo>
                  <a:lnTo>
                    <a:pt x="800" y="575"/>
                  </a:lnTo>
                  <a:lnTo>
                    <a:pt x="617" y="575"/>
                  </a:lnTo>
                  <a:lnTo>
                    <a:pt x="617" y="766"/>
                  </a:lnTo>
                  <a:lnTo>
                    <a:pt x="588" y="762"/>
                  </a:lnTo>
                  <a:lnTo>
                    <a:pt x="561" y="755"/>
                  </a:lnTo>
                  <a:lnTo>
                    <a:pt x="535" y="743"/>
                  </a:lnTo>
                  <a:lnTo>
                    <a:pt x="511" y="730"/>
                  </a:lnTo>
                  <a:lnTo>
                    <a:pt x="489" y="713"/>
                  </a:lnTo>
                  <a:lnTo>
                    <a:pt x="469" y="693"/>
                  </a:lnTo>
                  <a:lnTo>
                    <a:pt x="451" y="671"/>
                  </a:lnTo>
                  <a:lnTo>
                    <a:pt x="437" y="646"/>
                  </a:lnTo>
                  <a:lnTo>
                    <a:pt x="432" y="638"/>
                  </a:lnTo>
                  <a:lnTo>
                    <a:pt x="425" y="631"/>
                  </a:lnTo>
                  <a:lnTo>
                    <a:pt x="418" y="625"/>
                  </a:lnTo>
                  <a:lnTo>
                    <a:pt x="408" y="621"/>
                  </a:lnTo>
                  <a:lnTo>
                    <a:pt x="400" y="618"/>
                  </a:lnTo>
                  <a:lnTo>
                    <a:pt x="390" y="618"/>
                  </a:lnTo>
                  <a:lnTo>
                    <a:pt x="380" y="619"/>
                  </a:lnTo>
                  <a:lnTo>
                    <a:pt x="370" y="622"/>
                  </a:lnTo>
                  <a:lnTo>
                    <a:pt x="355" y="635"/>
                  </a:lnTo>
                  <a:lnTo>
                    <a:pt x="345" y="652"/>
                  </a:lnTo>
                  <a:lnTo>
                    <a:pt x="343" y="671"/>
                  </a:lnTo>
                  <a:lnTo>
                    <a:pt x="348" y="689"/>
                  </a:lnTo>
                  <a:lnTo>
                    <a:pt x="348" y="689"/>
                  </a:lnTo>
                  <a:lnTo>
                    <a:pt x="358" y="709"/>
                  </a:lnTo>
                  <a:lnTo>
                    <a:pt x="369" y="727"/>
                  </a:lnTo>
                  <a:lnTo>
                    <a:pt x="382" y="745"/>
                  </a:lnTo>
                  <a:lnTo>
                    <a:pt x="396" y="760"/>
                  </a:lnTo>
                  <a:lnTo>
                    <a:pt x="409" y="775"/>
                  </a:lnTo>
                  <a:lnTo>
                    <a:pt x="425" y="791"/>
                  </a:lnTo>
                  <a:lnTo>
                    <a:pt x="441" y="803"/>
                  </a:lnTo>
                  <a:lnTo>
                    <a:pt x="458" y="814"/>
                  </a:lnTo>
                  <a:lnTo>
                    <a:pt x="476" y="826"/>
                  </a:lnTo>
                  <a:lnTo>
                    <a:pt x="494" y="835"/>
                  </a:lnTo>
                  <a:lnTo>
                    <a:pt x="514" y="844"/>
                  </a:lnTo>
                  <a:lnTo>
                    <a:pt x="533" y="851"/>
                  </a:lnTo>
                  <a:lnTo>
                    <a:pt x="553" y="856"/>
                  </a:lnTo>
                  <a:lnTo>
                    <a:pt x="574" y="862"/>
                  </a:lnTo>
                  <a:lnTo>
                    <a:pt x="596" y="865"/>
                  </a:lnTo>
                  <a:lnTo>
                    <a:pt x="617" y="866"/>
                  </a:lnTo>
                  <a:lnTo>
                    <a:pt x="617" y="943"/>
                  </a:lnTo>
                  <a:lnTo>
                    <a:pt x="100" y="943"/>
                  </a:lnTo>
                  <a:lnTo>
                    <a:pt x="100" y="100"/>
                  </a:lnTo>
                  <a:lnTo>
                    <a:pt x="353" y="101"/>
                  </a:lnTo>
                  <a:lnTo>
                    <a:pt x="377" y="0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717" y="1042"/>
                  </a:lnTo>
                  <a:lnTo>
                    <a:pt x="717" y="675"/>
                  </a:lnTo>
                  <a:lnTo>
                    <a:pt x="903" y="675"/>
                  </a:lnTo>
                  <a:lnTo>
                    <a:pt x="903" y="625"/>
                  </a:lnTo>
                  <a:lnTo>
                    <a:pt x="900" y="571"/>
                  </a:lnTo>
                  <a:lnTo>
                    <a:pt x="893" y="518"/>
                  </a:lnTo>
                  <a:lnTo>
                    <a:pt x="882" y="466"/>
                  </a:lnTo>
                  <a:lnTo>
                    <a:pt x="866" y="416"/>
                  </a:lnTo>
                  <a:lnTo>
                    <a:pt x="846" y="367"/>
                  </a:lnTo>
                  <a:lnTo>
                    <a:pt x="822" y="320"/>
                  </a:lnTo>
                  <a:lnTo>
                    <a:pt x="794" y="277"/>
                  </a:lnTo>
                  <a:lnTo>
                    <a:pt x="763" y="234"/>
                  </a:lnTo>
                  <a:lnTo>
                    <a:pt x="728" y="195"/>
                  </a:lnTo>
                  <a:lnTo>
                    <a:pt x="691" y="158"/>
                  </a:lnTo>
                  <a:lnTo>
                    <a:pt x="650" y="125"/>
                  </a:lnTo>
                  <a:lnTo>
                    <a:pt x="607" y="96"/>
                  </a:lnTo>
                  <a:lnTo>
                    <a:pt x="561" y="69"/>
                  </a:lnTo>
                  <a:lnTo>
                    <a:pt x="514" y="45"/>
                  </a:lnTo>
                  <a:lnTo>
                    <a:pt x="464" y="27"/>
                  </a:lnTo>
                  <a:lnTo>
                    <a:pt x="419" y="11"/>
                  </a:lnTo>
                  <a:lnTo>
                    <a:pt x="379" y="1"/>
                  </a:lnTo>
                  <a:cubicBezTo>
                    <a:pt x="369" y="16"/>
                    <a:pt x="359" y="99"/>
                    <a:pt x="359" y="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80"/>
            <p:cNvSpPr>
              <a:spLocks/>
            </p:cNvSpPr>
            <p:nvPr/>
          </p:nvSpPr>
          <p:spPr bwMode="auto">
            <a:xfrm>
              <a:off x="4871" y="2764"/>
              <a:ext cx="437" cy="438"/>
            </a:xfrm>
            <a:custGeom>
              <a:avLst/>
              <a:gdLst>
                <a:gd name="T0" fmla="*/ 219 w 437"/>
                <a:gd name="T1" fmla="*/ 438 h 438"/>
                <a:gd name="T2" fmla="*/ 241 w 437"/>
                <a:gd name="T3" fmla="*/ 436 h 438"/>
                <a:gd name="T4" fmla="*/ 262 w 437"/>
                <a:gd name="T5" fmla="*/ 433 h 438"/>
                <a:gd name="T6" fmla="*/ 283 w 437"/>
                <a:gd name="T7" fmla="*/ 428 h 438"/>
                <a:gd name="T8" fmla="*/ 302 w 437"/>
                <a:gd name="T9" fmla="*/ 421 h 438"/>
                <a:gd name="T10" fmla="*/ 322 w 437"/>
                <a:gd name="T11" fmla="*/ 412 h 438"/>
                <a:gd name="T12" fmla="*/ 340 w 437"/>
                <a:gd name="T13" fmla="*/ 401 h 438"/>
                <a:gd name="T14" fmla="*/ 357 w 437"/>
                <a:gd name="T15" fmla="*/ 389 h 438"/>
                <a:gd name="T16" fmla="*/ 373 w 437"/>
                <a:gd name="T17" fmla="*/ 373 h 438"/>
                <a:gd name="T18" fmla="*/ 389 w 437"/>
                <a:gd name="T19" fmla="*/ 358 h 438"/>
                <a:gd name="T20" fmla="*/ 401 w 437"/>
                <a:gd name="T21" fmla="*/ 340 h 438"/>
                <a:gd name="T22" fmla="*/ 412 w 437"/>
                <a:gd name="T23" fmla="*/ 322 h 438"/>
                <a:gd name="T24" fmla="*/ 421 w 437"/>
                <a:gd name="T25" fmla="*/ 302 h 438"/>
                <a:gd name="T26" fmla="*/ 428 w 437"/>
                <a:gd name="T27" fmla="*/ 283 h 438"/>
                <a:gd name="T28" fmla="*/ 433 w 437"/>
                <a:gd name="T29" fmla="*/ 262 h 438"/>
                <a:gd name="T30" fmla="*/ 436 w 437"/>
                <a:gd name="T31" fmla="*/ 241 h 438"/>
                <a:gd name="T32" fmla="*/ 437 w 437"/>
                <a:gd name="T33" fmla="*/ 219 h 438"/>
                <a:gd name="T34" fmla="*/ 436 w 437"/>
                <a:gd name="T35" fmla="*/ 197 h 438"/>
                <a:gd name="T36" fmla="*/ 433 w 437"/>
                <a:gd name="T37" fmla="*/ 176 h 438"/>
                <a:gd name="T38" fmla="*/ 428 w 437"/>
                <a:gd name="T39" fmla="*/ 155 h 438"/>
                <a:gd name="T40" fmla="*/ 421 w 437"/>
                <a:gd name="T41" fmla="*/ 135 h 438"/>
                <a:gd name="T42" fmla="*/ 412 w 437"/>
                <a:gd name="T43" fmla="*/ 116 h 438"/>
                <a:gd name="T44" fmla="*/ 401 w 437"/>
                <a:gd name="T45" fmla="*/ 98 h 438"/>
                <a:gd name="T46" fmla="*/ 389 w 437"/>
                <a:gd name="T47" fmla="*/ 81 h 438"/>
                <a:gd name="T48" fmla="*/ 373 w 437"/>
                <a:gd name="T49" fmla="*/ 64 h 438"/>
                <a:gd name="T50" fmla="*/ 357 w 437"/>
                <a:gd name="T51" fmla="*/ 50 h 438"/>
                <a:gd name="T52" fmla="*/ 340 w 437"/>
                <a:gd name="T53" fmla="*/ 38 h 438"/>
                <a:gd name="T54" fmla="*/ 322 w 437"/>
                <a:gd name="T55" fmla="*/ 27 h 438"/>
                <a:gd name="T56" fmla="*/ 302 w 437"/>
                <a:gd name="T57" fmla="*/ 17 h 438"/>
                <a:gd name="T58" fmla="*/ 283 w 437"/>
                <a:gd name="T59" fmla="*/ 10 h 438"/>
                <a:gd name="T60" fmla="*/ 262 w 437"/>
                <a:gd name="T61" fmla="*/ 4 h 438"/>
                <a:gd name="T62" fmla="*/ 241 w 437"/>
                <a:gd name="T63" fmla="*/ 1 h 438"/>
                <a:gd name="T64" fmla="*/ 219 w 437"/>
                <a:gd name="T65" fmla="*/ 0 h 438"/>
                <a:gd name="T66" fmla="*/ 174 w 437"/>
                <a:gd name="T67" fmla="*/ 4 h 438"/>
                <a:gd name="T68" fmla="*/ 134 w 437"/>
                <a:gd name="T69" fmla="*/ 17 h 438"/>
                <a:gd name="T70" fmla="*/ 96 w 437"/>
                <a:gd name="T71" fmla="*/ 38 h 438"/>
                <a:gd name="T72" fmla="*/ 64 w 437"/>
                <a:gd name="T73" fmla="*/ 64 h 438"/>
                <a:gd name="T74" fmla="*/ 38 w 437"/>
                <a:gd name="T75" fmla="*/ 98 h 438"/>
                <a:gd name="T76" fmla="*/ 17 w 437"/>
                <a:gd name="T77" fmla="*/ 134 h 438"/>
                <a:gd name="T78" fmla="*/ 4 w 437"/>
                <a:gd name="T79" fmla="*/ 176 h 438"/>
                <a:gd name="T80" fmla="*/ 0 w 437"/>
                <a:gd name="T81" fmla="*/ 219 h 438"/>
                <a:gd name="T82" fmla="*/ 1 w 437"/>
                <a:gd name="T83" fmla="*/ 241 h 438"/>
                <a:gd name="T84" fmla="*/ 4 w 437"/>
                <a:gd name="T85" fmla="*/ 262 h 438"/>
                <a:gd name="T86" fmla="*/ 10 w 437"/>
                <a:gd name="T87" fmla="*/ 283 h 438"/>
                <a:gd name="T88" fmla="*/ 17 w 437"/>
                <a:gd name="T89" fmla="*/ 302 h 438"/>
                <a:gd name="T90" fmla="*/ 25 w 437"/>
                <a:gd name="T91" fmla="*/ 322 h 438"/>
                <a:gd name="T92" fmla="*/ 36 w 437"/>
                <a:gd name="T93" fmla="*/ 340 h 438"/>
                <a:gd name="T94" fmla="*/ 49 w 437"/>
                <a:gd name="T95" fmla="*/ 358 h 438"/>
                <a:gd name="T96" fmla="*/ 64 w 437"/>
                <a:gd name="T97" fmla="*/ 373 h 438"/>
                <a:gd name="T98" fmla="*/ 81 w 437"/>
                <a:gd name="T99" fmla="*/ 389 h 438"/>
                <a:gd name="T100" fmla="*/ 97 w 437"/>
                <a:gd name="T101" fmla="*/ 401 h 438"/>
                <a:gd name="T102" fmla="*/ 116 w 437"/>
                <a:gd name="T103" fmla="*/ 412 h 438"/>
                <a:gd name="T104" fmla="*/ 135 w 437"/>
                <a:gd name="T105" fmla="*/ 421 h 438"/>
                <a:gd name="T106" fmla="*/ 155 w 437"/>
                <a:gd name="T107" fmla="*/ 428 h 438"/>
                <a:gd name="T108" fmla="*/ 175 w 437"/>
                <a:gd name="T109" fmla="*/ 433 h 438"/>
                <a:gd name="T110" fmla="*/ 196 w 437"/>
                <a:gd name="T111" fmla="*/ 436 h 438"/>
                <a:gd name="T112" fmla="*/ 219 w 437"/>
                <a:gd name="T113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7" h="438">
                  <a:moveTo>
                    <a:pt x="219" y="438"/>
                  </a:moveTo>
                  <a:lnTo>
                    <a:pt x="241" y="436"/>
                  </a:lnTo>
                  <a:lnTo>
                    <a:pt x="262" y="433"/>
                  </a:lnTo>
                  <a:lnTo>
                    <a:pt x="283" y="428"/>
                  </a:lnTo>
                  <a:lnTo>
                    <a:pt x="302" y="421"/>
                  </a:lnTo>
                  <a:lnTo>
                    <a:pt x="322" y="412"/>
                  </a:lnTo>
                  <a:lnTo>
                    <a:pt x="340" y="401"/>
                  </a:lnTo>
                  <a:lnTo>
                    <a:pt x="357" y="389"/>
                  </a:lnTo>
                  <a:lnTo>
                    <a:pt x="373" y="373"/>
                  </a:lnTo>
                  <a:lnTo>
                    <a:pt x="389" y="358"/>
                  </a:lnTo>
                  <a:lnTo>
                    <a:pt x="401" y="340"/>
                  </a:lnTo>
                  <a:lnTo>
                    <a:pt x="412" y="322"/>
                  </a:lnTo>
                  <a:lnTo>
                    <a:pt x="421" y="302"/>
                  </a:lnTo>
                  <a:lnTo>
                    <a:pt x="428" y="283"/>
                  </a:lnTo>
                  <a:lnTo>
                    <a:pt x="433" y="262"/>
                  </a:lnTo>
                  <a:lnTo>
                    <a:pt x="436" y="241"/>
                  </a:lnTo>
                  <a:lnTo>
                    <a:pt x="437" y="219"/>
                  </a:lnTo>
                  <a:lnTo>
                    <a:pt x="436" y="197"/>
                  </a:lnTo>
                  <a:lnTo>
                    <a:pt x="433" y="176"/>
                  </a:lnTo>
                  <a:lnTo>
                    <a:pt x="428" y="155"/>
                  </a:lnTo>
                  <a:lnTo>
                    <a:pt x="421" y="135"/>
                  </a:lnTo>
                  <a:lnTo>
                    <a:pt x="412" y="116"/>
                  </a:lnTo>
                  <a:lnTo>
                    <a:pt x="401" y="98"/>
                  </a:lnTo>
                  <a:lnTo>
                    <a:pt x="389" y="81"/>
                  </a:lnTo>
                  <a:lnTo>
                    <a:pt x="373" y="64"/>
                  </a:lnTo>
                  <a:lnTo>
                    <a:pt x="357" y="50"/>
                  </a:lnTo>
                  <a:lnTo>
                    <a:pt x="340" y="38"/>
                  </a:lnTo>
                  <a:lnTo>
                    <a:pt x="322" y="27"/>
                  </a:lnTo>
                  <a:lnTo>
                    <a:pt x="302" y="17"/>
                  </a:lnTo>
                  <a:lnTo>
                    <a:pt x="283" y="10"/>
                  </a:lnTo>
                  <a:lnTo>
                    <a:pt x="262" y="4"/>
                  </a:lnTo>
                  <a:lnTo>
                    <a:pt x="241" y="1"/>
                  </a:lnTo>
                  <a:lnTo>
                    <a:pt x="219" y="0"/>
                  </a:lnTo>
                  <a:lnTo>
                    <a:pt x="174" y="4"/>
                  </a:lnTo>
                  <a:lnTo>
                    <a:pt x="134" y="17"/>
                  </a:lnTo>
                  <a:lnTo>
                    <a:pt x="96" y="38"/>
                  </a:lnTo>
                  <a:lnTo>
                    <a:pt x="64" y="64"/>
                  </a:lnTo>
                  <a:lnTo>
                    <a:pt x="38" y="98"/>
                  </a:lnTo>
                  <a:lnTo>
                    <a:pt x="17" y="134"/>
                  </a:lnTo>
                  <a:lnTo>
                    <a:pt x="4" y="176"/>
                  </a:lnTo>
                  <a:lnTo>
                    <a:pt x="0" y="219"/>
                  </a:lnTo>
                  <a:lnTo>
                    <a:pt x="1" y="241"/>
                  </a:lnTo>
                  <a:lnTo>
                    <a:pt x="4" y="262"/>
                  </a:lnTo>
                  <a:lnTo>
                    <a:pt x="10" y="283"/>
                  </a:lnTo>
                  <a:lnTo>
                    <a:pt x="17" y="302"/>
                  </a:lnTo>
                  <a:lnTo>
                    <a:pt x="25" y="322"/>
                  </a:lnTo>
                  <a:lnTo>
                    <a:pt x="36" y="340"/>
                  </a:lnTo>
                  <a:lnTo>
                    <a:pt x="49" y="358"/>
                  </a:lnTo>
                  <a:lnTo>
                    <a:pt x="64" y="373"/>
                  </a:lnTo>
                  <a:lnTo>
                    <a:pt x="81" y="389"/>
                  </a:lnTo>
                  <a:lnTo>
                    <a:pt x="97" y="401"/>
                  </a:lnTo>
                  <a:lnTo>
                    <a:pt x="116" y="412"/>
                  </a:lnTo>
                  <a:lnTo>
                    <a:pt x="135" y="421"/>
                  </a:lnTo>
                  <a:lnTo>
                    <a:pt x="155" y="428"/>
                  </a:lnTo>
                  <a:lnTo>
                    <a:pt x="175" y="433"/>
                  </a:lnTo>
                  <a:lnTo>
                    <a:pt x="196" y="436"/>
                  </a:lnTo>
                  <a:lnTo>
                    <a:pt x="219" y="4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81"/>
            <p:cNvSpPr>
              <a:spLocks/>
            </p:cNvSpPr>
            <p:nvPr/>
          </p:nvSpPr>
          <p:spPr bwMode="auto">
            <a:xfrm>
              <a:off x="4984" y="2877"/>
              <a:ext cx="212" cy="212"/>
            </a:xfrm>
            <a:custGeom>
              <a:avLst/>
              <a:gdLst>
                <a:gd name="T0" fmla="*/ 0 w 212"/>
                <a:gd name="T1" fmla="*/ 106 h 212"/>
                <a:gd name="T2" fmla="*/ 1 w 212"/>
                <a:gd name="T3" fmla="*/ 85 h 212"/>
                <a:gd name="T4" fmla="*/ 8 w 212"/>
                <a:gd name="T5" fmla="*/ 65 h 212"/>
                <a:gd name="T6" fmla="*/ 18 w 212"/>
                <a:gd name="T7" fmla="*/ 47 h 212"/>
                <a:gd name="T8" fmla="*/ 30 w 212"/>
                <a:gd name="T9" fmla="*/ 32 h 212"/>
                <a:gd name="T10" fmla="*/ 39 w 212"/>
                <a:gd name="T11" fmla="*/ 25 h 212"/>
                <a:gd name="T12" fmla="*/ 47 w 212"/>
                <a:gd name="T13" fmla="*/ 18 h 212"/>
                <a:gd name="T14" fmla="*/ 55 w 212"/>
                <a:gd name="T15" fmla="*/ 12 h 212"/>
                <a:gd name="T16" fmla="*/ 65 w 212"/>
                <a:gd name="T17" fmla="*/ 8 h 212"/>
                <a:gd name="T18" fmla="*/ 75 w 212"/>
                <a:gd name="T19" fmla="*/ 4 h 212"/>
                <a:gd name="T20" fmla="*/ 85 w 212"/>
                <a:gd name="T21" fmla="*/ 1 h 212"/>
                <a:gd name="T22" fmla="*/ 96 w 212"/>
                <a:gd name="T23" fmla="*/ 0 h 212"/>
                <a:gd name="T24" fmla="*/ 106 w 212"/>
                <a:gd name="T25" fmla="*/ 0 h 212"/>
                <a:gd name="T26" fmla="*/ 115 w 212"/>
                <a:gd name="T27" fmla="*/ 0 h 212"/>
                <a:gd name="T28" fmla="*/ 127 w 212"/>
                <a:gd name="T29" fmla="*/ 1 h 212"/>
                <a:gd name="T30" fmla="*/ 136 w 212"/>
                <a:gd name="T31" fmla="*/ 4 h 212"/>
                <a:gd name="T32" fmla="*/ 146 w 212"/>
                <a:gd name="T33" fmla="*/ 8 h 212"/>
                <a:gd name="T34" fmla="*/ 156 w 212"/>
                <a:gd name="T35" fmla="*/ 12 h 212"/>
                <a:gd name="T36" fmla="*/ 164 w 212"/>
                <a:gd name="T37" fmla="*/ 18 h 212"/>
                <a:gd name="T38" fmla="*/ 173 w 212"/>
                <a:gd name="T39" fmla="*/ 25 h 212"/>
                <a:gd name="T40" fmla="*/ 181 w 212"/>
                <a:gd name="T41" fmla="*/ 32 h 212"/>
                <a:gd name="T42" fmla="*/ 193 w 212"/>
                <a:gd name="T43" fmla="*/ 47 h 212"/>
                <a:gd name="T44" fmla="*/ 203 w 212"/>
                <a:gd name="T45" fmla="*/ 65 h 212"/>
                <a:gd name="T46" fmla="*/ 210 w 212"/>
                <a:gd name="T47" fmla="*/ 85 h 212"/>
                <a:gd name="T48" fmla="*/ 212 w 212"/>
                <a:gd name="T49" fmla="*/ 106 h 212"/>
                <a:gd name="T50" fmla="*/ 209 w 212"/>
                <a:gd name="T51" fmla="*/ 127 h 212"/>
                <a:gd name="T52" fmla="*/ 203 w 212"/>
                <a:gd name="T53" fmla="*/ 148 h 212"/>
                <a:gd name="T54" fmla="*/ 193 w 212"/>
                <a:gd name="T55" fmla="*/ 166 h 212"/>
                <a:gd name="T56" fmla="*/ 181 w 212"/>
                <a:gd name="T57" fmla="*/ 181 h 212"/>
                <a:gd name="T58" fmla="*/ 166 w 212"/>
                <a:gd name="T59" fmla="*/ 194 h 212"/>
                <a:gd name="T60" fmla="*/ 147 w 212"/>
                <a:gd name="T61" fmla="*/ 203 h 212"/>
                <a:gd name="T62" fmla="*/ 127 w 212"/>
                <a:gd name="T63" fmla="*/ 209 h 212"/>
                <a:gd name="T64" fmla="*/ 106 w 212"/>
                <a:gd name="T65" fmla="*/ 212 h 212"/>
                <a:gd name="T66" fmla="*/ 96 w 212"/>
                <a:gd name="T67" fmla="*/ 212 h 212"/>
                <a:gd name="T68" fmla="*/ 85 w 212"/>
                <a:gd name="T69" fmla="*/ 210 h 212"/>
                <a:gd name="T70" fmla="*/ 75 w 212"/>
                <a:gd name="T71" fmla="*/ 207 h 212"/>
                <a:gd name="T72" fmla="*/ 65 w 212"/>
                <a:gd name="T73" fmla="*/ 205 h 212"/>
                <a:gd name="T74" fmla="*/ 55 w 212"/>
                <a:gd name="T75" fmla="*/ 201 h 212"/>
                <a:gd name="T76" fmla="*/ 47 w 212"/>
                <a:gd name="T77" fmla="*/ 195 h 212"/>
                <a:gd name="T78" fmla="*/ 39 w 212"/>
                <a:gd name="T79" fmla="*/ 188 h 212"/>
                <a:gd name="T80" fmla="*/ 30 w 212"/>
                <a:gd name="T81" fmla="*/ 181 h 212"/>
                <a:gd name="T82" fmla="*/ 18 w 212"/>
                <a:gd name="T83" fmla="*/ 166 h 212"/>
                <a:gd name="T84" fmla="*/ 8 w 212"/>
                <a:gd name="T85" fmla="*/ 148 h 212"/>
                <a:gd name="T86" fmla="*/ 1 w 212"/>
                <a:gd name="T87" fmla="*/ 127 h 212"/>
                <a:gd name="T88" fmla="*/ 0 w 212"/>
                <a:gd name="T89" fmla="*/ 10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2" h="212">
                  <a:moveTo>
                    <a:pt x="0" y="106"/>
                  </a:moveTo>
                  <a:lnTo>
                    <a:pt x="1" y="85"/>
                  </a:lnTo>
                  <a:lnTo>
                    <a:pt x="8" y="65"/>
                  </a:lnTo>
                  <a:lnTo>
                    <a:pt x="18" y="47"/>
                  </a:lnTo>
                  <a:lnTo>
                    <a:pt x="30" y="32"/>
                  </a:lnTo>
                  <a:lnTo>
                    <a:pt x="39" y="25"/>
                  </a:lnTo>
                  <a:lnTo>
                    <a:pt x="47" y="18"/>
                  </a:lnTo>
                  <a:lnTo>
                    <a:pt x="55" y="12"/>
                  </a:lnTo>
                  <a:lnTo>
                    <a:pt x="65" y="8"/>
                  </a:lnTo>
                  <a:lnTo>
                    <a:pt x="75" y="4"/>
                  </a:lnTo>
                  <a:lnTo>
                    <a:pt x="85" y="1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5" y="0"/>
                  </a:lnTo>
                  <a:lnTo>
                    <a:pt x="127" y="1"/>
                  </a:lnTo>
                  <a:lnTo>
                    <a:pt x="136" y="4"/>
                  </a:lnTo>
                  <a:lnTo>
                    <a:pt x="146" y="8"/>
                  </a:lnTo>
                  <a:lnTo>
                    <a:pt x="156" y="12"/>
                  </a:lnTo>
                  <a:lnTo>
                    <a:pt x="164" y="18"/>
                  </a:lnTo>
                  <a:lnTo>
                    <a:pt x="173" y="25"/>
                  </a:lnTo>
                  <a:lnTo>
                    <a:pt x="181" y="32"/>
                  </a:lnTo>
                  <a:lnTo>
                    <a:pt x="193" y="47"/>
                  </a:lnTo>
                  <a:lnTo>
                    <a:pt x="203" y="65"/>
                  </a:lnTo>
                  <a:lnTo>
                    <a:pt x="210" y="85"/>
                  </a:lnTo>
                  <a:lnTo>
                    <a:pt x="212" y="106"/>
                  </a:lnTo>
                  <a:lnTo>
                    <a:pt x="209" y="127"/>
                  </a:lnTo>
                  <a:lnTo>
                    <a:pt x="203" y="148"/>
                  </a:lnTo>
                  <a:lnTo>
                    <a:pt x="193" y="166"/>
                  </a:lnTo>
                  <a:lnTo>
                    <a:pt x="181" y="181"/>
                  </a:lnTo>
                  <a:lnTo>
                    <a:pt x="166" y="194"/>
                  </a:lnTo>
                  <a:lnTo>
                    <a:pt x="147" y="203"/>
                  </a:lnTo>
                  <a:lnTo>
                    <a:pt x="127" y="209"/>
                  </a:lnTo>
                  <a:lnTo>
                    <a:pt x="106" y="212"/>
                  </a:lnTo>
                  <a:lnTo>
                    <a:pt x="96" y="212"/>
                  </a:lnTo>
                  <a:lnTo>
                    <a:pt x="85" y="210"/>
                  </a:lnTo>
                  <a:lnTo>
                    <a:pt x="75" y="207"/>
                  </a:lnTo>
                  <a:lnTo>
                    <a:pt x="65" y="205"/>
                  </a:lnTo>
                  <a:lnTo>
                    <a:pt x="55" y="201"/>
                  </a:lnTo>
                  <a:lnTo>
                    <a:pt x="47" y="195"/>
                  </a:lnTo>
                  <a:lnTo>
                    <a:pt x="39" y="188"/>
                  </a:lnTo>
                  <a:lnTo>
                    <a:pt x="30" y="181"/>
                  </a:lnTo>
                  <a:lnTo>
                    <a:pt x="18" y="166"/>
                  </a:lnTo>
                  <a:lnTo>
                    <a:pt x="8" y="148"/>
                  </a:lnTo>
                  <a:lnTo>
                    <a:pt x="1" y="127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82"/>
            <p:cNvSpPr>
              <a:spLocks/>
            </p:cNvSpPr>
            <p:nvPr/>
          </p:nvSpPr>
          <p:spPr bwMode="auto">
            <a:xfrm>
              <a:off x="4524" y="2764"/>
              <a:ext cx="437" cy="438"/>
            </a:xfrm>
            <a:custGeom>
              <a:avLst/>
              <a:gdLst>
                <a:gd name="T0" fmla="*/ 219 w 437"/>
                <a:gd name="T1" fmla="*/ 438 h 438"/>
                <a:gd name="T2" fmla="*/ 241 w 437"/>
                <a:gd name="T3" fmla="*/ 436 h 438"/>
                <a:gd name="T4" fmla="*/ 262 w 437"/>
                <a:gd name="T5" fmla="*/ 433 h 438"/>
                <a:gd name="T6" fmla="*/ 283 w 437"/>
                <a:gd name="T7" fmla="*/ 428 h 438"/>
                <a:gd name="T8" fmla="*/ 302 w 437"/>
                <a:gd name="T9" fmla="*/ 421 h 438"/>
                <a:gd name="T10" fmla="*/ 322 w 437"/>
                <a:gd name="T11" fmla="*/ 412 h 438"/>
                <a:gd name="T12" fmla="*/ 340 w 437"/>
                <a:gd name="T13" fmla="*/ 401 h 438"/>
                <a:gd name="T14" fmla="*/ 358 w 437"/>
                <a:gd name="T15" fmla="*/ 389 h 438"/>
                <a:gd name="T16" fmla="*/ 373 w 437"/>
                <a:gd name="T17" fmla="*/ 373 h 438"/>
                <a:gd name="T18" fmla="*/ 389 w 437"/>
                <a:gd name="T19" fmla="*/ 358 h 438"/>
                <a:gd name="T20" fmla="*/ 401 w 437"/>
                <a:gd name="T21" fmla="*/ 340 h 438"/>
                <a:gd name="T22" fmla="*/ 412 w 437"/>
                <a:gd name="T23" fmla="*/ 322 h 438"/>
                <a:gd name="T24" fmla="*/ 421 w 437"/>
                <a:gd name="T25" fmla="*/ 302 h 438"/>
                <a:gd name="T26" fmla="*/ 428 w 437"/>
                <a:gd name="T27" fmla="*/ 283 h 438"/>
                <a:gd name="T28" fmla="*/ 433 w 437"/>
                <a:gd name="T29" fmla="*/ 262 h 438"/>
                <a:gd name="T30" fmla="*/ 436 w 437"/>
                <a:gd name="T31" fmla="*/ 241 h 438"/>
                <a:gd name="T32" fmla="*/ 437 w 437"/>
                <a:gd name="T33" fmla="*/ 219 h 438"/>
                <a:gd name="T34" fmla="*/ 436 w 437"/>
                <a:gd name="T35" fmla="*/ 197 h 438"/>
                <a:gd name="T36" fmla="*/ 433 w 437"/>
                <a:gd name="T37" fmla="*/ 176 h 438"/>
                <a:gd name="T38" fmla="*/ 428 w 437"/>
                <a:gd name="T39" fmla="*/ 155 h 438"/>
                <a:gd name="T40" fmla="*/ 421 w 437"/>
                <a:gd name="T41" fmla="*/ 135 h 438"/>
                <a:gd name="T42" fmla="*/ 412 w 437"/>
                <a:gd name="T43" fmla="*/ 116 h 438"/>
                <a:gd name="T44" fmla="*/ 401 w 437"/>
                <a:gd name="T45" fmla="*/ 98 h 438"/>
                <a:gd name="T46" fmla="*/ 389 w 437"/>
                <a:gd name="T47" fmla="*/ 81 h 438"/>
                <a:gd name="T48" fmla="*/ 373 w 437"/>
                <a:gd name="T49" fmla="*/ 64 h 438"/>
                <a:gd name="T50" fmla="*/ 358 w 437"/>
                <a:gd name="T51" fmla="*/ 50 h 438"/>
                <a:gd name="T52" fmla="*/ 340 w 437"/>
                <a:gd name="T53" fmla="*/ 38 h 438"/>
                <a:gd name="T54" fmla="*/ 322 w 437"/>
                <a:gd name="T55" fmla="*/ 27 h 438"/>
                <a:gd name="T56" fmla="*/ 302 w 437"/>
                <a:gd name="T57" fmla="*/ 17 h 438"/>
                <a:gd name="T58" fmla="*/ 283 w 437"/>
                <a:gd name="T59" fmla="*/ 10 h 438"/>
                <a:gd name="T60" fmla="*/ 262 w 437"/>
                <a:gd name="T61" fmla="*/ 4 h 438"/>
                <a:gd name="T62" fmla="*/ 241 w 437"/>
                <a:gd name="T63" fmla="*/ 1 h 438"/>
                <a:gd name="T64" fmla="*/ 219 w 437"/>
                <a:gd name="T65" fmla="*/ 0 h 438"/>
                <a:gd name="T66" fmla="*/ 176 w 437"/>
                <a:gd name="T67" fmla="*/ 4 h 438"/>
                <a:gd name="T68" fmla="*/ 134 w 437"/>
                <a:gd name="T69" fmla="*/ 17 h 438"/>
                <a:gd name="T70" fmla="*/ 98 w 437"/>
                <a:gd name="T71" fmla="*/ 38 h 438"/>
                <a:gd name="T72" fmla="*/ 64 w 437"/>
                <a:gd name="T73" fmla="*/ 64 h 438"/>
                <a:gd name="T74" fmla="*/ 38 w 437"/>
                <a:gd name="T75" fmla="*/ 98 h 438"/>
                <a:gd name="T76" fmla="*/ 17 w 437"/>
                <a:gd name="T77" fmla="*/ 134 h 438"/>
                <a:gd name="T78" fmla="*/ 4 w 437"/>
                <a:gd name="T79" fmla="*/ 176 h 438"/>
                <a:gd name="T80" fmla="*/ 0 w 437"/>
                <a:gd name="T81" fmla="*/ 219 h 438"/>
                <a:gd name="T82" fmla="*/ 1 w 437"/>
                <a:gd name="T83" fmla="*/ 241 h 438"/>
                <a:gd name="T84" fmla="*/ 4 w 437"/>
                <a:gd name="T85" fmla="*/ 262 h 438"/>
                <a:gd name="T86" fmla="*/ 10 w 437"/>
                <a:gd name="T87" fmla="*/ 283 h 438"/>
                <a:gd name="T88" fmla="*/ 17 w 437"/>
                <a:gd name="T89" fmla="*/ 302 h 438"/>
                <a:gd name="T90" fmla="*/ 25 w 437"/>
                <a:gd name="T91" fmla="*/ 322 h 438"/>
                <a:gd name="T92" fmla="*/ 36 w 437"/>
                <a:gd name="T93" fmla="*/ 340 h 438"/>
                <a:gd name="T94" fmla="*/ 49 w 437"/>
                <a:gd name="T95" fmla="*/ 358 h 438"/>
                <a:gd name="T96" fmla="*/ 64 w 437"/>
                <a:gd name="T97" fmla="*/ 373 h 438"/>
                <a:gd name="T98" fmla="*/ 81 w 437"/>
                <a:gd name="T99" fmla="*/ 389 h 438"/>
                <a:gd name="T100" fmla="*/ 98 w 437"/>
                <a:gd name="T101" fmla="*/ 401 h 438"/>
                <a:gd name="T102" fmla="*/ 116 w 437"/>
                <a:gd name="T103" fmla="*/ 412 h 438"/>
                <a:gd name="T104" fmla="*/ 135 w 437"/>
                <a:gd name="T105" fmla="*/ 421 h 438"/>
                <a:gd name="T106" fmla="*/ 155 w 437"/>
                <a:gd name="T107" fmla="*/ 428 h 438"/>
                <a:gd name="T108" fmla="*/ 176 w 437"/>
                <a:gd name="T109" fmla="*/ 433 h 438"/>
                <a:gd name="T110" fmla="*/ 196 w 437"/>
                <a:gd name="T111" fmla="*/ 436 h 438"/>
                <a:gd name="T112" fmla="*/ 219 w 437"/>
                <a:gd name="T113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7" h="438">
                  <a:moveTo>
                    <a:pt x="219" y="438"/>
                  </a:moveTo>
                  <a:lnTo>
                    <a:pt x="241" y="436"/>
                  </a:lnTo>
                  <a:lnTo>
                    <a:pt x="262" y="433"/>
                  </a:lnTo>
                  <a:lnTo>
                    <a:pt x="283" y="428"/>
                  </a:lnTo>
                  <a:lnTo>
                    <a:pt x="302" y="421"/>
                  </a:lnTo>
                  <a:lnTo>
                    <a:pt x="322" y="412"/>
                  </a:lnTo>
                  <a:lnTo>
                    <a:pt x="340" y="401"/>
                  </a:lnTo>
                  <a:lnTo>
                    <a:pt x="358" y="389"/>
                  </a:lnTo>
                  <a:lnTo>
                    <a:pt x="373" y="373"/>
                  </a:lnTo>
                  <a:lnTo>
                    <a:pt x="389" y="358"/>
                  </a:lnTo>
                  <a:lnTo>
                    <a:pt x="401" y="340"/>
                  </a:lnTo>
                  <a:lnTo>
                    <a:pt x="412" y="322"/>
                  </a:lnTo>
                  <a:lnTo>
                    <a:pt x="421" y="302"/>
                  </a:lnTo>
                  <a:lnTo>
                    <a:pt x="428" y="283"/>
                  </a:lnTo>
                  <a:lnTo>
                    <a:pt x="433" y="262"/>
                  </a:lnTo>
                  <a:lnTo>
                    <a:pt x="436" y="241"/>
                  </a:lnTo>
                  <a:lnTo>
                    <a:pt x="437" y="219"/>
                  </a:lnTo>
                  <a:lnTo>
                    <a:pt x="436" y="197"/>
                  </a:lnTo>
                  <a:lnTo>
                    <a:pt x="433" y="176"/>
                  </a:lnTo>
                  <a:lnTo>
                    <a:pt x="428" y="155"/>
                  </a:lnTo>
                  <a:lnTo>
                    <a:pt x="421" y="135"/>
                  </a:lnTo>
                  <a:lnTo>
                    <a:pt x="412" y="116"/>
                  </a:lnTo>
                  <a:lnTo>
                    <a:pt x="401" y="98"/>
                  </a:lnTo>
                  <a:lnTo>
                    <a:pt x="389" y="81"/>
                  </a:lnTo>
                  <a:lnTo>
                    <a:pt x="373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7"/>
                  </a:lnTo>
                  <a:lnTo>
                    <a:pt x="302" y="17"/>
                  </a:lnTo>
                  <a:lnTo>
                    <a:pt x="283" y="10"/>
                  </a:lnTo>
                  <a:lnTo>
                    <a:pt x="262" y="4"/>
                  </a:lnTo>
                  <a:lnTo>
                    <a:pt x="241" y="1"/>
                  </a:lnTo>
                  <a:lnTo>
                    <a:pt x="219" y="0"/>
                  </a:lnTo>
                  <a:lnTo>
                    <a:pt x="176" y="4"/>
                  </a:lnTo>
                  <a:lnTo>
                    <a:pt x="134" y="17"/>
                  </a:lnTo>
                  <a:lnTo>
                    <a:pt x="98" y="38"/>
                  </a:lnTo>
                  <a:lnTo>
                    <a:pt x="64" y="64"/>
                  </a:lnTo>
                  <a:lnTo>
                    <a:pt x="38" y="98"/>
                  </a:lnTo>
                  <a:lnTo>
                    <a:pt x="17" y="134"/>
                  </a:lnTo>
                  <a:lnTo>
                    <a:pt x="4" y="176"/>
                  </a:lnTo>
                  <a:lnTo>
                    <a:pt x="0" y="219"/>
                  </a:lnTo>
                  <a:lnTo>
                    <a:pt x="1" y="241"/>
                  </a:lnTo>
                  <a:lnTo>
                    <a:pt x="4" y="262"/>
                  </a:lnTo>
                  <a:lnTo>
                    <a:pt x="10" y="283"/>
                  </a:lnTo>
                  <a:lnTo>
                    <a:pt x="17" y="302"/>
                  </a:lnTo>
                  <a:lnTo>
                    <a:pt x="25" y="322"/>
                  </a:lnTo>
                  <a:lnTo>
                    <a:pt x="36" y="340"/>
                  </a:lnTo>
                  <a:lnTo>
                    <a:pt x="49" y="358"/>
                  </a:lnTo>
                  <a:lnTo>
                    <a:pt x="64" y="373"/>
                  </a:lnTo>
                  <a:lnTo>
                    <a:pt x="81" y="389"/>
                  </a:lnTo>
                  <a:lnTo>
                    <a:pt x="98" y="401"/>
                  </a:lnTo>
                  <a:lnTo>
                    <a:pt x="116" y="412"/>
                  </a:lnTo>
                  <a:lnTo>
                    <a:pt x="135" y="421"/>
                  </a:lnTo>
                  <a:lnTo>
                    <a:pt x="155" y="428"/>
                  </a:lnTo>
                  <a:lnTo>
                    <a:pt x="176" y="433"/>
                  </a:lnTo>
                  <a:lnTo>
                    <a:pt x="196" y="436"/>
                  </a:lnTo>
                  <a:lnTo>
                    <a:pt x="219" y="4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83"/>
            <p:cNvSpPr>
              <a:spLocks/>
            </p:cNvSpPr>
            <p:nvPr/>
          </p:nvSpPr>
          <p:spPr bwMode="auto">
            <a:xfrm>
              <a:off x="4637" y="2877"/>
              <a:ext cx="212" cy="212"/>
            </a:xfrm>
            <a:custGeom>
              <a:avLst/>
              <a:gdLst>
                <a:gd name="T0" fmla="*/ 0 w 212"/>
                <a:gd name="T1" fmla="*/ 106 h 212"/>
                <a:gd name="T2" fmla="*/ 1 w 212"/>
                <a:gd name="T3" fmla="*/ 85 h 212"/>
                <a:gd name="T4" fmla="*/ 8 w 212"/>
                <a:gd name="T5" fmla="*/ 65 h 212"/>
                <a:gd name="T6" fmla="*/ 18 w 212"/>
                <a:gd name="T7" fmla="*/ 47 h 212"/>
                <a:gd name="T8" fmla="*/ 31 w 212"/>
                <a:gd name="T9" fmla="*/ 32 h 212"/>
                <a:gd name="T10" fmla="*/ 39 w 212"/>
                <a:gd name="T11" fmla="*/ 25 h 212"/>
                <a:gd name="T12" fmla="*/ 47 w 212"/>
                <a:gd name="T13" fmla="*/ 18 h 212"/>
                <a:gd name="T14" fmla="*/ 56 w 212"/>
                <a:gd name="T15" fmla="*/ 12 h 212"/>
                <a:gd name="T16" fmla="*/ 65 w 212"/>
                <a:gd name="T17" fmla="*/ 8 h 212"/>
                <a:gd name="T18" fmla="*/ 75 w 212"/>
                <a:gd name="T19" fmla="*/ 4 h 212"/>
                <a:gd name="T20" fmla="*/ 85 w 212"/>
                <a:gd name="T21" fmla="*/ 1 h 212"/>
                <a:gd name="T22" fmla="*/ 96 w 212"/>
                <a:gd name="T23" fmla="*/ 0 h 212"/>
                <a:gd name="T24" fmla="*/ 106 w 212"/>
                <a:gd name="T25" fmla="*/ 0 h 212"/>
                <a:gd name="T26" fmla="*/ 116 w 212"/>
                <a:gd name="T27" fmla="*/ 0 h 212"/>
                <a:gd name="T28" fmla="*/ 127 w 212"/>
                <a:gd name="T29" fmla="*/ 1 h 212"/>
                <a:gd name="T30" fmla="*/ 136 w 212"/>
                <a:gd name="T31" fmla="*/ 4 h 212"/>
                <a:gd name="T32" fmla="*/ 146 w 212"/>
                <a:gd name="T33" fmla="*/ 8 h 212"/>
                <a:gd name="T34" fmla="*/ 156 w 212"/>
                <a:gd name="T35" fmla="*/ 12 h 212"/>
                <a:gd name="T36" fmla="*/ 164 w 212"/>
                <a:gd name="T37" fmla="*/ 18 h 212"/>
                <a:gd name="T38" fmla="*/ 173 w 212"/>
                <a:gd name="T39" fmla="*/ 25 h 212"/>
                <a:gd name="T40" fmla="*/ 181 w 212"/>
                <a:gd name="T41" fmla="*/ 32 h 212"/>
                <a:gd name="T42" fmla="*/ 194 w 212"/>
                <a:gd name="T43" fmla="*/ 47 h 212"/>
                <a:gd name="T44" fmla="*/ 203 w 212"/>
                <a:gd name="T45" fmla="*/ 65 h 212"/>
                <a:gd name="T46" fmla="*/ 210 w 212"/>
                <a:gd name="T47" fmla="*/ 85 h 212"/>
                <a:gd name="T48" fmla="*/ 212 w 212"/>
                <a:gd name="T49" fmla="*/ 106 h 212"/>
                <a:gd name="T50" fmla="*/ 209 w 212"/>
                <a:gd name="T51" fmla="*/ 127 h 212"/>
                <a:gd name="T52" fmla="*/ 203 w 212"/>
                <a:gd name="T53" fmla="*/ 148 h 212"/>
                <a:gd name="T54" fmla="*/ 194 w 212"/>
                <a:gd name="T55" fmla="*/ 166 h 212"/>
                <a:gd name="T56" fmla="*/ 181 w 212"/>
                <a:gd name="T57" fmla="*/ 181 h 212"/>
                <a:gd name="T58" fmla="*/ 166 w 212"/>
                <a:gd name="T59" fmla="*/ 194 h 212"/>
                <a:gd name="T60" fmla="*/ 148 w 212"/>
                <a:gd name="T61" fmla="*/ 203 h 212"/>
                <a:gd name="T62" fmla="*/ 127 w 212"/>
                <a:gd name="T63" fmla="*/ 209 h 212"/>
                <a:gd name="T64" fmla="*/ 106 w 212"/>
                <a:gd name="T65" fmla="*/ 212 h 212"/>
                <a:gd name="T66" fmla="*/ 96 w 212"/>
                <a:gd name="T67" fmla="*/ 212 h 212"/>
                <a:gd name="T68" fmla="*/ 85 w 212"/>
                <a:gd name="T69" fmla="*/ 210 h 212"/>
                <a:gd name="T70" fmla="*/ 75 w 212"/>
                <a:gd name="T71" fmla="*/ 207 h 212"/>
                <a:gd name="T72" fmla="*/ 65 w 212"/>
                <a:gd name="T73" fmla="*/ 205 h 212"/>
                <a:gd name="T74" fmla="*/ 56 w 212"/>
                <a:gd name="T75" fmla="*/ 201 h 212"/>
                <a:gd name="T76" fmla="*/ 47 w 212"/>
                <a:gd name="T77" fmla="*/ 195 h 212"/>
                <a:gd name="T78" fmla="*/ 39 w 212"/>
                <a:gd name="T79" fmla="*/ 188 h 212"/>
                <a:gd name="T80" fmla="*/ 31 w 212"/>
                <a:gd name="T81" fmla="*/ 181 h 212"/>
                <a:gd name="T82" fmla="*/ 18 w 212"/>
                <a:gd name="T83" fmla="*/ 166 h 212"/>
                <a:gd name="T84" fmla="*/ 8 w 212"/>
                <a:gd name="T85" fmla="*/ 148 h 212"/>
                <a:gd name="T86" fmla="*/ 1 w 212"/>
                <a:gd name="T87" fmla="*/ 127 h 212"/>
                <a:gd name="T88" fmla="*/ 0 w 212"/>
                <a:gd name="T89" fmla="*/ 10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2" h="212">
                  <a:moveTo>
                    <a:pt x="0" y="106"/>
                  </a:moveTo>
                  <a:lnTo>
                    <a:pt x="1" y="85"/>
                  </a:lnTo>
                  <a:lnTo>
                    <a:pt x="8" y="65"/>
                  </a:lnTo>
                  <a:lnTo>
                    <a:pt x="18" y="47"/>
                  </a:lnTo>
                  <a:lnTo>
                    <a:pt x="31" y="32"/>
                  </a:lnTo>
                  <a:lnTo>
                    <a:pt x="39" y="25"/>
                  </a:lnTo>
                  <a:lnTo>
                    <a:pt x="47" y="18"/>
                  </a:lnTo>
                  <a:lnTo>
                    <a:pt x="56" y="12"/>
                  </a:lnTo>
                  <a:lnTo>
                    <a:pt x="65" y="8"/>
                  </a:lnTo>
                  <a:lnTo>
                    <a:pt x="75" y="4"/>
                  </a:lnTo>
                  <a:lnTo>
                    <a:pt x="85" y="1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6" y="4"/>
                  </a:lnTo>
                  <a:lnTo>
                    <a:pt x="146" y="8"/>
                  </a:lnTo>
                  <a:lnTo>
                    <a:pt x="156" y="12"/>
                  </a:lnTo>
                  <a:lnTo>
                    <a:pt x="164" y="18"/>
                  </a:lnTo>
                  <a:lnTo>
                    <a:pt x="173" y="25"/>
                  </a:lnTo>
                  <a:lnTo>
                    <a:pt x="181" y="32"/>
                  </a:lnTo>
                  <a:lnTo>
                    <a:pt x="194" y="47"/>
                  </a:lnTo>
                  <a:lnTo>
                    <a:pt x="203" y="65"/>
                  </a:lnTo>
                  <a:lnTo>
                    <a:pt x="210" y="85"/>
                  </a:lnTo>
                  <a:lnTo>
                    <a:pt x="212" y="106"/>
                  </a:lnTo>
                  <a:lnTo>
                    <a:pt x="209" y="127"/>
                  </a:lnTo>
                  <a:lnTo>
                    <a:pt x="203" y="148"/>
                  </a:lnTo>
                  <a:lnTo>
                    <a:pt x="194" y="166"/>
                  </a:lnTo>
                  <a:lnTo>
                    <a:pt x="181" y="181"/>
                  </a:lnTo>
                  <a:lnTo>
                    <a:pt x="166" y="194"/>
                  </a:lnTo>
                  <a:lnTo>
                    <a:pt x="148" y="203"/>
                  </a:lnTo>
                  <a:lnTo>
                    <a:pt x="127" y="209"/>
                  </a:lnTo>
                  <a:lnTo>
                    <a:pt x="106" y="212"/>
                  </a:lnTo>
                  <a:lnTo>
                    <a:pt x="96" y="212"/>
                  </a:lnTo>
                  <a:lnTo>
                    <a:pt x="85" y="210"/>
                  </a:lnTo>
                  <a:lnTo>
                    <a:pt x="75" y="207"/>
                  </a:lnTo>
                  <a:lnTo>
                    <a:pt x="65" y="205"/>
                  </a:lnTo>
                  <a:lnTo>
                    <a:pt x="56" y="201"/>
                  </a:lnTo>
                  <a:lnTo>
                    <a:pt x="47" y="195"/>
                  </a:lnTo>
                  <a:lnTo>
                    <a:pt x="39" y="188"/>
                  </a:lnTo>
                  <a:lnTo>
                    <a:pt x="31" y="181"/>
                  </a:lnTo>
                  <a:lnTo>
                    <a:pt x="18" y="166"/>
                  </a:lnTo>
                  <a:lnTo>
                    <a:pt x="8" y="148"/>
                  </a:lnTo>
                  <a:lnTo>
                    <a:pt x="1" y="127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84"/>
            <p:cNvSpPr>
              <a:spLocks/>
            </p:cNvSpPr>
            <p:nvPr/>
          </p:nvSpPr>
          <p:spPr bwMode="auto">
            <a:xfrm>
              <a:off x="5060" y="2955"/>
              <a:ext cx="59" cy="57"/>
            </a:xfrm>
            <a:custGeom>
              <a:avLst/>
              <a:gdLst>
                <a:gd name="T0" fmla="*/ 30 w 59"/>
                <a:gd name="T1" fmla="*/ 57 h 57"/>
                <a:gd name="T2" fmla="*/ 41 w 59"/>
                <a:gd name="T3" fmla="*/ 54 h 57"/>
                <a:gd name="T4" fmla="*/ 51 w 59"/>
                <a:gd name="T5" fmla="*/ 49 h 57"/>
                <a:gd name="T6" fmla="*/ 56 w 59"/>
                <a:gd name="T7" fmla="*/ 39 h 57"/>
                <a:gd name="T8" fmla="*/ 59 w 59"/>
                <a:gd name="T9" fmla="*/ 28 h 57"/>
                <a:gd name="T10" fmla="*/ 56 w 59"/>
                <a:gd name="T11" fmla="*/ 17 h 57"/>
                <a:gd name="T12" fmla="*/ 51 w 59"/>
                <a:gd name="T13" fmla="*/ 8 h 57"/>
                <a:gd name="T14" fmla="*/ 41 w 59"/>
                <a:gd name="T15" fmla="*/ 3 h 57"/>
                <a:gd name="T16" fmla="*/ 30 w 59"/>
                <a:gd name="T17" fmla="*/ 0 h 57"/>
                <a:gd name="T18" fmla="*/ 19 w 59"/>
                <a:gd name="T19" fmla="*/ 3 h 57"/>
                <a:gd name="T20" fmla="*/ 9 w 59"/>
                <a:gd name="T21" fmla="*/ 8 h 57"/>
                <a:gd name="T22" fmla="*/ 3 w 59"/>
                <a:gd name="T23" fmla="*/ 17 h 57"/>
                <a:gd name="T24" fmla="*/ 0 w 59"/>
                <a:gd name="T25" fmla="*/ 28 h 57"/>
                <a:gd name="T26" fmla="*/ 3 w 59"/>
                <a:gd name="T27" fmla="*/ 39 h 57"/>
                <a:gd name="T28" fmla="*/ 9 w 59"/>
                <a:gd name="T29" fmla="*/ 49 h 57"/>
                <a:gd name="T30" fmla="*/ 19 w 59"/>
                <a:gd name="T31" fmla="*/ 54 h 57"/>
                <a:gd name="T32" fmla="*/ 30 w 59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7">
                  <a:moveTo>
                    <a:pt x="30" y="57"/>
                  </a:moveTo>
                  <a:lnTo>
                    <a:pt x="41" y="54"/>
                  </a:lnTo>
                  <a:lnTo>
                    <a:pt x="51" y="49"/>
                  </a:lnTo>
                  <a:lnTo>
                    <a:pt x="56" y="39"/>
                  </a:lnTo>
                  <a:lnTo>
                    <a:pt x="59" y="28"/>
                  </a:lnTo>
                  <a:lnTo>
                    <a:pt x="56" y="17"/>
                  </a:lnTo>
                  <a:lnTo>
                    <a:pt x="51" y="8"/>
                  </a:lnTo>
                  <a:lnTo>
                    <a:pt x="41" y="3"/>
                  </a:lnTo>
                  <a:lnTo>
                    <a:pt x="30" y="0"/>
                  </a:lnTo>
                  <a:lnTo>
                    <a:pt x="19" y="3"/>
                  </a:lnTo>
                  <a:lnTo>
                    <a:pt x="9" y="8"/>
                  </a:lnTo>
                  <a:lnTo>
                    <a:pt x="3" y="17"/>
                  </a:lnTo>
                  <a:lnTo>
                    <a:pt x="0" y="28"/>
                  </a:lnTo>
                  <a:lnTo>
                    <a:pt x="3" y="39"/>
                  </a:lnTo>
                  <a:lnTo>
                    <a:pt x="9" y="49"/>
                  </a:lnTo>
                  <a:lnTo>
                    <a:pt x="19" y="54"/>
                  </a:lnTo>
                  <a:lnTo>
                    <a:pt x="3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85"/>
            <p:cNvSpPr>
              <a:spLocks/>
            </p:cNvSpPr>
            <p:nvPr/>
          </p:nvSpPr>
          <p:spPr bwMode="auto">
            <a:xfrm>
              <a:off x="4713" y="2955"/>
              <a:ext cx="59" cy="57"/>
            </a:xfrm>
            <a:custGeom>
              <a:avLst/>
              <a:gdLst>
                <a:gd name="T0" fmla="*/ 30 w 59"/>
                <a:gd name="T1" fmla="*/ 57 h 57"/>
                <a:gd name="T2" fmla="*/ 41 w 59"/>
                <a:gd name="T3" fmla="*/ 54 h 57"/>
                <a:gd name="T4" fmla="*/ 51 w 59"/>
                <a:gd name="T5" fmla="*/ 49 h 57"/>
                <a:gd name="T6" fmla="*/ 56 w 59"/>
                <a:gd name="T7" fmla="*/ 39 h 57"/>
                <a:gd name="T8" fmla="*/ 59 w 59"/>
                <a:gd name="T9" fmla="*/ 28 h 57"/>
                <a:gd name="T10" fmla="*/ 56 w 59"/>
                <a:gd name="T11" fmla="*/ 17 h 57"/>
                <a:gd name="T12" fmla="*/ 51 w 59"/>
                <a:gd name="T13" fmla="*/ 8 h 57"/>
                <a:gd name="T14" fmla="*/ 41 w 59"/>
                <a:gd name="T15" fmla="*/ 3 h 57"/>
                <a:gd name="T16" fmla="*/ 30 w 59"/>
                <a:gd name="T17" fmla="*/ 0 h 57"/>
                <a:gd name="T18" fmla="*/ 19 w 59"/>
                <a:gd name="T19" fmla="*/ 3 h 57"/>
                <a:gd name="T20" fmla="*/ 9 w 59"/>
                <a:gd name="T21" fmla="*/ 8 h 57"/>
                <a:gd name="T22" fmla="*/ 3 w 59"/>
                <a:gd name="T23" fmla="*/ 17 h 57"/>
                <a:gd name="T24" fmla="*/ 0 w 59"/>
                <a:gd name="T25" fmla="*/ 28 h 57"/>
                <a:gd name="T26" fmla="*/ 3 w 59"/>
                <a:gd name="T27" fmla="*/ 39 h 57"/>
                <a:gd name="T28" fmla="*/ 9 w 59"/>
                <a:gd name="T29" fmla="*/ 49 h 57"/>
                <a:gd name="T30" fmla="*/ 19 w 59"/>
                <a:gd name="T31" fmla="*/ 54 h 57"/>
                <a:gd name="T32" fmla="*/ 30 w 59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7">
                  <a:moveTo>
                    <a:pt x="30" y="57"/>
                  </a:moveTo>
                  <a:lnTo>
                    <a:pt x="41" y="54"/>
                  </a:lnTo>
                  <a:lnTo>
                    <a:pt x="51" y="49"/>
                  </a:lnTo>
                  <a:lnTo>
                    <a:pt x="56" y="39"/>
                  </a:lnTo>
                  <a:lnTo>
                    <a:pt x="59" y="28"/>
                  </a:lnTo>
                  <a:lnTo>
                    <a:pt x="56" y="17"/>
                  </a:lnTo>
                  <a:lnTo>
                    <a:pt x="51" y="8"/>
                  </a:lnTo>
                  <a:lnTo>
                    <a:pt x="41" y="3"/>
                  </a:lnTo>
                  <a:lnTo>
                    <a:pt x="30" y="0"/>
                  </a:lnTo>
                  <a:lnTo>
                    <a:pt x="19" y="3"/>
                  </a:lnTo>
                  <a:lnTo>
                    <a:pt x="9" y="8"/>
                  </a:lnTo>
                  <a:lnTo>
                    <a:pt x="3" y="17"/>
                  </a:lnTo>
                  <a:lnTo>
                    <a:pt x="0" y="28"/>
                  </a:lnTo>
                  <a:lnTo>
                    <a:pt x="3" y="39"/>
                  </a:lnTo>
                  <a:lnTo>
                    <a:pt x="9" y="49"/>
                  </a:lnTo>
                  <a:lnTo>
                    <a:pt x="19" y="54"/>
                  </a:lnTo>
                  <a:lnTo>
                    <a:pt x="3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Rectangle 86"/>
            <p:cNvSpPr>
              <a:spLocks noChangeArrowheads="1"/>
            </p:cNvSpPr>
            <p:nvPr/>
          </p:nvSpPr>
          <p:spPr bwMode="auto">
            <a:xfrm>
              <a:off x="4571" y="2672"/>
              <a:ext cx="47" cy="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GB"/>
            </a:p>
          </p:txBody>
        </p:sp>
      </p:grpSp>
      <p:grpSp>
        <p:nvGrpSpPr>
          <p:cNvPr id="18" name="Group 93"/>
          <p:cNvGrpSpPr>
            <a:grpSpLocks/>
          </p:cNvGrpSpPr>
          <p:nvPr/>
        </p:nvGrpSpPr>
        <p:grpSpPr bwMode="auto">
          <a:xfrm>
            <a:off x="5775325" y="5216225"/>
            <a:ext cx="885825" cy="479425"/>
            <a:chOff x="4056" y="3406"/>
            <a:chExt cx="558" cy="302"/>
          </a:xfrm>
        </p:grpSpPr>
        <p:sp>
          <p:nvSpPr>
            <p:cNvPr id="19" name="Rectangle 88"/>
            <p:cNvSpPr>
              <a:spLocks noChangeArrowheads="1"/>
            </p:cNvSpPr>
            <p:nvPr/>
          </p:nvSpPr>
          <p:spPr bwMode="auto">
            <a:xfrm rot="-10800000">
              <a:off x="4371" y="3516"/>
              <a:ext cx="81" cy="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89"/>
            <p:cNvSpPr>
              <a:spLocks/>
            </p:cNvSpPr>
            <p:nvPr/>
          </p:nvSpPr>
          <p:spPr bwMode="auto">
            <a:xfrm rot="-16200000">
              <a:off x="4028" y="3434"/>
              <a:ext cx="302" cy="246"/>
            </a:xfrm>
            <a:custGeom>
              <a:avLst/>
              <a:gdLst>
                <a:gd name="T0" fmla="*/ 111 w 302"/>
                <a:gd name="T1" fmla="*/ 79 h 246"/>
                <a:gd name="T2" fmla="*/ 0 w 302"/>
                <a:gd name="T3" fmla="*/ 79 h 246"/>
                <a:gd name="T4" fmla="*/ 152 w 302"/>
                <a:gd name="T5" fmla="*/ 246 h 246"/>
                <a:gd name="T6" fmla="*/ 302 w 302"/>
                <a:gd name="T7" fmla="*/ 79 h 246"/>
                <a:gd name="T8" fmla="*/ 192 w 302"/>
                <a:gd name="T9" fmla="*/ 79 h 246"/>
                <a:gd name="T10" fmla="*/ 192 w 302"/>
                <a:gd name="T11" fmla="*/ 0 h 246"/>
                <a:gd name="T12" fmla="*/ 111 w 302"/>
                <a:gd name="T13" fmla="*/ 0 h 246"/>
                <a:gd name="T14" fmla="*/ 111 w 302"/>
                <a:gd name="T15" fmla="*/ 7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2" h="246">
                  <a:moveTo>
                    <a:pt x="111" y="79"/>
                  </a:moveTo>
                  <a:lnTo>
                    <a:pt x="0" y="79"/>
                  </a:lnTo>
                  <a:lnTo>
                    <a:pt x="152" y="246"/>
                  </a:lnTo>
                  <a:lnTo>
                    <a:pt x="302" y="79"/>
                  </a:lnTo>
                  <a:lnTo>
                    <a:pt x="192" y="79"/>
                  </a:lnTo>
                  <a:lnTo>
                    <a:pt x="192" y="0"/>
                  </a:lnTo>
                  <a:lnTo>
                    <a:pt x="111" y="0"/>
                  </a:lnTo>
                  <a:lnTo>
                    <a:pt x="111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Rectangle 92"/>
            <p:cNvSpPr>
              <a:spLocks noChangeArrowheads="1"/>
            </p:cNvSpPr>
            <p:nvPr/>
          </p:nvSpPr>
          <p:spPr bwMode="auto">
            <a:xfrm rot="-10800000">
              <a:off x="4533" y="3516"/>
              <a:ext cx="81" cy="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2" name="Group 94"/>
          <p:cNvGrpSpPr>
            <a:grpSpLocks/>
          </p:cNvGrpSpPr>
          <p:nvPr/>
        </p:nvGrpSpPr>
        <p:grpSpPr bwMode="auto">
          <a:xfrm rot="-10800000">
            <a:off x="5880100" y="4749500"/>
            <a:ext cx="885825" cy="479425"/>
            <a:chOff x="4056" y="3406"/>
            <a:chExt cx="558" cy="302"/>
          </a:xfrm>
        </p:grpSpPr>
        <p:sp>
          <p:nvSpPr>
            <p:cNvPr id="23" name="Rectangle 95"/>
            <p:cNvSpPr>
              <a:spLocks noChangeArrowheads="1"/>
            </p:cNvSpPr>
            <p:nvPr/>
          </p:nvSpPr>
          <p:spPr bwMode="auto">
            <a:xfrm rot="-10800000">
              <a:off x="4371" y="3516"/>
              <a:ext cx="81" cy="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96"/>
            <p:cNvSpPr>
              <a:spLocks/>
            </p:cNvSpPr>
            <p:nvPr/>
          </p:nvSpPr>
          <p:spPr bwMode="auto">
            <a:xfrm rot="-16200000">
              <a:off x="4028" y="3434"/>
              <a:ext cx="302" cy="246"/>
            </a:xfrm>
            <a:custGeom>
              <a:avLst/>
              <a:gdLst>
                <a:gd name="T0" fmla="*/ 111 w 302"/>
                <a:gd name="T1" fmla="*/ 79 h 246"/>
                <a:gd name="T2" fmla="*/ 0 w 302"/>
                <a:gd name="T3" fmla="*/ 79 h 246"/>
                <a:gd name="T4" fmla="*/ 152 w 302"/>
                <a:gd name="T5" fmla="*/ 246 h 246"/>
                <a:gd name="T6" fmla="*/ 302 w 302"/>
                <a:gd name="T7" fmla="*/ 79 h 246"/>
                <a:gd name="T8" fmla="*/ 192 w 302"/>
                <a:gd name="T9" fmla="*/ 79 h 246"/>
                <a:gd name="T10" fmla="*/ 192 w 302"/>
                <a:gd name="T11" fmla="*/ 0 h 246"/>
                <a:gd name="T12" fmla="*/ 111 w 302"/>
                <a:gd name="T13" fmla="*/ 0 h 246"/>
                <a:gd name="T14" fmla="*/ 111 w 302"/>
                <a:gd name="T15" fmla="*/ 7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2" h="246">
                  <a:moveTo>
                    <a:pt x="111" y="79"/>
                  </a:moveTo>
                  <a:lnTo>
                    <a:pt x="0" y="79"/>
                  </a:lnTo>
                  <a:lnTo>
                    <a:pt x="152" y="246"/>
                  </a:lnTo>
                  <a:lnTo>
                    <a:pt x="302" y="79"/>
                  </a:lnTo>
                  <a:lnTo>
                    <a:pt x="192" y="79"/>
                  </a:lnTo>
                  <a:lnTo>
                    <a:pt x="192" y="0"/>
                  </a:lnTo>
                  <a:lnTo>
                    <a:pt x="111" y="0"/>
                  </a:lnTo>
                  <a:lnTo>
                    <a:pt x="111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Rectangle 97"/>
            <p:cNvSpPr>
              <a:spLocks noChangeArrowheads="1"/>
            </p:cNvSpPr>
            <p:nvPr/>
          </p:nvSpPr>
          <p:spPr bwMode="auto">
            <a:xfrm rot="-10800000">
              <a:off x="4533" y="3516"/>
              <a:ext cx="81" cy="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6" name="Group 98"/>
          <p:cNvGrpSpPr>
            <a:grpSpLocks/>
          </p:cNvGrpSpPr>
          <p:nvPr/>
        </p:nvGrpSpPr>
        <p:grpSpPr bwMode="auto">
          <a:xfrm flipH="1">
            <a:off x="6886575" y="4257375"/>
            <a:ext cx="1704975" cy="1655763"/>
            <a:chOff x="4234" y="2670"/>
            <a:chExt cx="1074" cy="1043"/>
          </a:xfrm>
        </p:grpSpPr>
        <p:sp>
          <p:nvSpPr>
            <p:cNvPr id="27" name="Freeform 99"/>
            <p:cNvSpPr>
              <a:spLocks/>
            </p:cNvSpPr>
            <p:nvPr/>
          </p:nvSpPr>
          <p:spPr bwMode="auto">
            <a:xfrm>
              <a:off x="4234" y="2670"/>
              <a:ext cx="903" cy="1043"/>
            </a:xfrm>
            <a:custGeom>
              <a:avLst/>
              <a:gdLst>
                <a:gd name="T0" fmla="*/ 372 w 903"/>
                <a:gd name="T1" fmla="*/ 104 h 1043"/>
                <a:gd name="T2" fmla="*/ 390 w 903"/>
                <a:gd name="T3" fmla="*/ 112 h 1043"/>
                <a:gd name="T4" fmla="*/ 471 w 903"/>
                <a:gd name="T5" fmla="*/ 137 h 1043"/>
                <a:gd name="T6" fmla="*/ 545 w 903"/>
                <a:gd name="T7" fmla="*/ 174 h 1043"/>
                <a:gd name="T8" fmla="*/ 611 w 903"/>
                <a:gd name="T9" fmla="*/ 221 h 1043"/>
                <a:gd name="T10" fmla="*/ 670 w 903"/>
                <a:gd name="T11" fmla="*/ 278 h 1043"/>
                <a:gd name="T12" fmla="*/ 719 w 903"/>
                <a:gd name="T13" fmla="*/ 344 h 1043"/>
                <a:gd name="T14" fmla="*/ 758 w 903"/>
                <a:gd name="T15" fmla="*/ 416 h 1043"/>
                <a:gd name="T16" fmla="*/ 784 w 903"/>
                <a:gd name="T17" fmla="*/ 493 h 1043"/>
                <a:gd name="T18" fmla="*/ 800 w 903"/>
                <a:gd name="T19" fmla="*/ 575 h 1043"/>
                <a:gd name="T20" fmla="*/ 617 w 903"/>
                <a:gd name="T21" fmla="*/ 766 h 1043"/>
                <a:gd name="T22" fmla="*/ 561 w 903"/>
                <a:gd name="T23" fmla="*/ 755 h 1043"/>
                <a:gd name="T24" fmla="*/ 511 w 903"/>
                <a:gd name="T25" fmla="*/ 730 h 1043"/>
                <a:gd name="T26" fmla="*/ 469 w 903"/>
                <a:gd name="T27" fmla="*/ 693 h 1043"/>
                <a:gd name="T28" fmla="*/ 437 w 903"/>
                <a:gd name="T29" fmla="*/ 646 h 1043"/>
                <a:gd name="T30" fmla="*/ 425 w 903"/>
                <a:gd name="T31" fmla="*/ 631 h 1043"/>
                <a:gd name="T32" fmla="*/ 408 w 903"/>
                <a:gd name="T33" fmla="*/ 621 h 1043"/>
                <a:gd name="T34" fmla="*/ 390 w 903"/>
                <a:gd name="T35" fmla="*/ 618 h 1043"/>
                <a:gd name="T36" fmla="*/ 370 w 903"/>
                <a:gd name="T37" fmla="*/ 622 h 1043"/>
                <a:gd name="T38" fmla="*/ 345 w 903"/>
                <a:gd name="T39" fmla="*/ 652 h 1043"/>
                <a:gd name="T40" fmla="*/ 348 w 903"/>
                <a:gd name="T41" fmla="*/ 689 h 1043"/>
                <a:gd name="T42" fmla="*/ 358 w 903"/>
                <a:gd name="T43" fmla="*/ 709 h 1043"/>
                <a:gd name="T44" fmla="*/ 382 w 903"/>
                <a:gd name="T45" fmla="*/ 745 h 1043"/>
                <a:gd name="T46" fmla="*/ 409 w 903"/>
                <a:gd name="T47" fmla="*/ 775 h 1043"/>
                <a:gd name="T48" fmla="*/ 441 w 903"/>
                <a:gd name="T49" fmla="*/ 803 h 1043"/>
                <a:gd name="T50" fmla="*/ 476 w 903"/>
                <a:gd name="T51" fmla="*/ 826 h 1043"/>
                <a:gd name="T52" fmla="*/ 514 w 903"/>
                <a:gd name="T53" fmla="*/ 844 h 1043"/>
                <a:gd name="T54" fmla="*/ 553 w 903"/>
                <a:gd name="T55" fmla="*/ 856 h 1043"/>
                <a:gd name="T56" fmla="*/ 596 w 903"/>
                <a:gd name="T57" fmla="*/ 865 h 1043"/>
                <a:gd name="T58" fmla="*/ 617 w 903"/>
                <a:gd name="T59" fmla="*/ 943 h 1043"/>
                <a:gd name="T60" fmla="*/ 100 w 903"/>
                <a:gd name="T61" fmla="*/ 100 h 1043"/>
                <a:gd name="T62" fmla="*/ 377 w 903"/>
                <a:gd name="T63" fmla="*/ 0 h 1043"/>
                <a:gd name="T64" fmla="*/ 0 w 903"/>
                <a:gd name="T65" fmla="*/ 1043 h 1043"/>
                <a:gd name="T66" fmla="*/ 717 w 903"/>
                <a:gd name="T67" fmla="*/ 675 h 1043"/>
                <a:gd name="T68" fmla="*/ 903 w 903"/>
                <a:gd name="T69" fmla="*/ 625 h 1043"/>
                <a:gd name="T70" fmla="*/ 893 w 903"/>
                <a:gd name="T71" fmla="*/ 518 h 1043"/>
                <a:gd name="T72" fmla="*/ 866 w 903"/>
                <a:gd name="T73" fmla="*/ 416 h 1043"/>
                <a:gd name="T74" fmla="*/ 822 w 903"/>
                <a:gd name="T75" fmla="*/ 320 h 1043"/>
                <a:gd name="T76" fmla="*/ 763 w 903"/>
                <a:gd name="T77" fmla="*/ 234 h 1043"/>
                <a:gd name="T78" fmla="*/ 691 w 903"/>
                <a:gd name="T79" fmla="*/ 158 h 1043"/>
                <a:gd name="T80" fmla="*/ 607 w 903"/>
                <a:gd name="T81" fmla="*/ 96 h 1043"/>
                <a:gd name="T82" fmla="*/ 514 w 903"/>
                <a:gd name="T83" fmla="*/ 45 h 1043"/>
                <a:gd name="T84" fmla="*/ 419 w 903"/>
                <a:gd name="T85" fmla="*/ 11 h 1043"/>
                <a:gd name="T86" fmla="*/ 359 w 903"/>
                <a:gd name="T87" fmla="*/ 99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3" h="1043">
                  <a:moveTo>
                    <a:pt x="359" y="99"/>
                  </a:moveTo>
                  <a:lnTo>
                    <a:pt x="372" y="104"/>
                  </a:lnTo>
                  <a:lnTo>
                    <a:pt x="380" y="108"/>
                  </a:lnTo>
                  <a:lnTo>
                    <a:pt x="390" y="112"/>
                  </a:lnTo>
                  <a:lnTo>
                    <a:pt x="430" y="124"/>
                  </a:lnTo>
                  <a:lnTo>
                    <a:pt x="471" y="137"/>
                  </a:lnTo>
                  <a:lnTo>
                    <a:pt x="508" y="154"/>
                  </a:lnTo>
                  <a:lnTo>
                    <a:pt x="545" y="174"/>
                  </a:lnTo>
                  <a:lnTo>
                    <a:pt x="578" y="196"/>
                  </a:lnTo>
                  <a:lnTo>
                    <a:pt x="611" y="221"/>
                  </a:lnTo>
                  <a:lnTo>
                    <a:pt x="641" y="249"/>
                  </a:lnTo>
                  <a:lnTo>
                    <a:pt x="670" y="278"/>
                  </a:lnTo>
                  <a:lnTo>
                    <a:pt x="695" y="310"/>
                  </a:lnTo>
                  <a:lnTo>
                    <a:pt x="719" y="344"/>
                  </a:lnTo>
                  <a:lnTo>
                    <a:pt x="740" y="378"/>
                  </a:lnTo>
                  <a:lnTo>
                    <a:pt x="758" y="416"/>
                  </a:lnTo>
                  <a:lnTo>
                    <a:pt x="773" y="454"/>
                  </a:lnTo>
                  <a:lnTo>
                    <a:pt x="784" y="493"/>
                  </a:lnTo>
                  <a:lnTo>
                    <a:pt x="794" y="533"/>
                  </a:lnTo>
                  <a:lnTo>
                    <a:pt x="800" y="575"/>
                  </a:lnTo>
                  <a:lnTo>
                    <a:pt x="617" y="575"/>
                  </a:lnTo>
                  <a:lnTo>
                    <a:pt x="617" y="766"/>
                  </a:lnTo>
                  <a:lnTo>
                    <a:pt x="588" y="762"/>
                  </a:lnTo>
                  <a:lnTo>
                    <a:pt x="561" y="755"/>
                  </a:lnTo>
                  <a:lnTo>
                    <a:pt x="535" y="743"/>
                  </a:lnTo>
                  <a:lnTo>
                    <a:pt x="511" y="730"/>
                  </a:lnTo>
                  <a:lnTo>
                    <a:pt x="489" y="713"/>
                  </a:lnTo>
                  <a:lnTo>
                    <a:pt x="469" y="693"/>
                  </a:lnTo>
                  <a:lnTo>
                    <a:pt x="451" y="671"/>
                  </a:lnTo>
                  <a:lnTo>
                    <a:pt x="437" y="646"/>
                  </a:lnTo>
                  <a:lnTo>
                    <a:pt x="432" y="638"/>
                  </a:lnTo>
                  <a:lnTo>
                    <a:pt x="425" y="631"/>
                  </a:lnTo>
                  <a:lnTo>
                    <a:pt x="418" y="625"/>
                  </a:lnTo>
                  <a:lnTo>
                    <a:pt x="408" y="621"/>
                  </a:lnTo>
                  <a:lnTo>
                    <a:pt x="400" y="618"/>
                  </a:lnTo>
                  <a:lnTo>
                    <a:pt x="390" y="618"/>
                  </a:lnTo>
                  <a:lnTo>
                    <a:pt x="380" y="619"/>
                  </a:lnTo>
                  <a:lnTo>
                    <a:pt x="370" y="622"/>
                  </a:lnTo>
                  <a:lnTo>
                    <a:pt x="355" y="635"/>
                  </a:lnTo>
                  <a:lnTo>
                    <a:pt x="345" y="652"/>
                  </a:lnTo>
                  <a:lnTo>
                    <a:pt x="343" y="671"/>
                  </a:lnTo>
                  <a:lnTo>
                    <a:pt x="348" y="689"/>
                  </a:lnTo>
                  <a:lnTo>
                    <a:pt x="348" y="689"/>
                  </a:lnTo>
                  <a:lnTo>
                    <a:pt x="358" y="709"/>
                  </a:lnTo>
                  <a:lnTo>
                    <a:pt x="369" y="727"/>
                  </a:lnTo>
                  <a:lnTo>
                    <a:pt x="382" y="745"/>
                  </a:lnTo>
                  <a:lnTo>
                    <a:pt x="396" y="760"/>
                  </a:lnTo>
                  <a:lnTo>
                    <a:pt x="409" y="775"/>
                  </a:lnTo>
                  <a:lnTo>
                    <a:pt x="425" y="791"/>
                  </a:lnTo>
                  <a:lnTo>
                    <a:pt x="441" y="803"/>
                  </a:lnTo>
                  <a:lnTo>
                    <a:pt x="458" y="814"/>
                  </a:lnTo>
                  <a:lnTo>
                    <a:pt x="476" y="826"/>
                  </a:lnTo>
                  <a:lnTo>
                    <a:pt x="494" y="835"/>
                  </a:lnTo>
                  <a:lnTo>
                    <a:pt x="514" y="844"/>
                  </a:lnTo>
                  <a:lnTo>
                    <a:pt x="533" y="851"/>
                  </a:lnTo>
                  <a:lnTo>
                    <a:pt x="553" y="856"/>
                  </a:lnTo>
                  <a:lnTo>
                    <a:pt x="574" y="862"/>
                  </a:lnTo>
                  <a:lnTo>
                    <a:pt x="596" y="865"/>
                  </a:lnTo>
                  <a:lnTo>
                    <a:pt x="617" y="866"/>
                  </a:lnTo>
                  <a:lnTo>
                    <a:pt x="617" y="943"/>
                  </a:lnTo>
                  <a:lnTo>
                    <a:pt x="100" y="943"/>
                  </a:lnTo>
                  <a:lnTo>
                    <a:pt x="100" y="100"/>
                  </a:lnTo>
                  <a:lnTo>
                    <a:pt x="353" y="101"/>
                  </a:lnTo>
                  <a:lnTo>
                    <a:pt x="377" y="0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717" y="1042"/>
                  </a:lnTo>
                  <a:lnTo>
                    <a:pt x="717" y="675"/>
                  </a:lnTo>
                  <a:lnTo>
                    <a:pt x="903" y="675"/>
                  </a:lnTo>
                  <a:lnTo>
                    <a:pt x="903" y="625"/>
                  </a:lnTo>
                  <a:lnTo>
                    <a:pt x="900" y="571"/>
                  </a:lnTo>
                  <a:lnTo>
                    <a:pt x="893" y="518"/>
                  </a:lnTo>
                  <a:lnTo>
                    <a:pt x="882" y="466"/>
                  </a:lnTo>
                  <a:lnTo>
                    <a:pt x="866" y="416"/>
                  </a:lnTo>
                  <a:lnTo>
                    <a:pt x="846" y="367"/>
                  </a:lnTo>
                  <a:lnTo>
                    <a:pt x="822" y="320"/>
                  </a:lnTo>
                  <a:lnTo>
                    <a:pt x="794" y="277"/>
                  </a:lnTo>
                  <a:lnTo>
                    <a:pt x="763" y="234"/>
                  </a:lnTo>
                  <a:lnTo>
                    <a:pt x="728" y="195"/>
                  </a:lnTo>
                  <a:lnTo>
                    <a:pt x="691" y="158"/>
                  </a:lnTo>
                  <a:lnTo>
                    <a:pt x="650" y="125"/>
                  </a:lnTo>
                  <a:lnTo>
                    <a:pt x="607" y="96"/>
                  </a:lnTo>
                  <a:lnTo>
                    <a:pt x="561" y="69"/>
                  </a:lnTo>
                  <a:lnTo>
                    <a:pt x="514" y="45"/>
                  </a:lnTo>
                  <a:lnTo>
                    <a:pt x="464" y="27"/>
                  </a:lnTo>
                  <a:lnTo>
                    <a:pt x="419" y="11"/>
                  </a:lnTo>
                  <a:lnTo>
                    <a:pt x="379" y="1"/>
                  </a:lnTo>
                  <a:cubicBezTo>
                    <a:pt x="369" y="16"/>
                    <a:pt x="359" y="99"/>
                    <a:pt x="359" y="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100"/>
            <p:cNvSpPr>
              <a:spLocks/>
            </p:cNvSpPr>
            <p:nvPr/>
          </p:nvSpPr>
          <p:spPr bwMode="auto">
            <a:xfrm>
              <a:off x="4871" y="2764"/>
              <a:ext cx="437" cy="438"/>
            </a:xfrm>
            <a:custGeom>
              <a:avLst/>
              <a:gdLst>
                <a:gd name="T0" fmla="*/ 219 w 437"/>
                <a:gd name="T1" fmla="*/ 438 h 438"/>
                <a:gd name="T2" fmla="*/ 241 w 437"/>
                <a:gd name="T3" fmla="*/ 436 h 438"/>
                <a:gd name="T4" fmla="*/ 262 w 437"/>
                <a:gd name="T5" fmla="*/ 433 h 438"/>
                <a:gd name="T6" fmla="*/ 283 w 437"/>
                <a:gd name="T7" fmla="*/ 428 h 438"/>
                <a:gd name="T8" fmla="*/ 302 w 437"/>
                <a:gd name="T9" fmla="*/ 421 h 438"/>
                <a:gd name="T10" fmla="*/ 322 w 437"/>
                <a:gd name="T11" fmla="*/ 412 h 438"/>
                <a:gd name="T12" fmla="*/ 340 w 437"/>
                <a:gd name="T13" fmla="*/ 401 h 438"/>
                <a:gd name="T14" fmla="*/ 357 w 437"/>
                <a:gd name="T15" fmla="*/ 389 h 438"/>
                <a:gd name="T16" fmla="*/ 373 w 437"/>
                <a:gd name="T17" fmla="*/ 373 h 438"/>
                <a:gd name="T18" fmla="*/ 389 w 437"/>
                <a:gd name="T19" fmla="*/ 358 h 438"/>
                <a:gd name="T20" fmla="*/ 401 w 437"/>
                <a:gd name="T21" fmla="*/ 340 h 438"/>
                <a:gd name="T22" fmla="*/ 412 w 437"/>
                <a:gd name="T23" fmla="*/ 322 h 438"/>
                <a:gd name="T24" fmla="*/ 421 w 437"/>
                <a:gd name="T25" fmla="*/ 302 h 438"/>
                <a:gd name="T26" fmla="*/ 428 w 437"/>
                <a:gd name="T27" fmla="*/ 283 h 438"/>
                <a:gd name="T28" fmla="*/ 433 w 437"/>
                <a:gd name="T29" fmla="*/ 262 h 438"/>
                <a:gd name="T30" fmla="*/ 436 w 437"/>
                <a:gd name="T31" fmla="*/ 241 h 438"/>
                <a:gd name="T32" fmla="*/ 437 w 437"/>
                <a:gd name="T33" fmla="*/ 219 h 438"/>
                <a:gd name="T34" fmla="*/ 436 w 437"/>
                <a:gd name="T35" fmla="*/ 197 h 438"/>
                <a:gd name="T36" fmla="*/ 433 w 437"/>
                <a:gd name="T37" fmla="*/ 176 h 438"/>
                <a:gd name="T38" fmla="*/ 428 w 437"/>
                <a:gd name="T39" fmla="*/ 155 h 438"/>
                <a:gd name="T40" fmla="*/ 421 w 437"/>
                <a:gd name="T41" fmla="*/ 135 h 438"/>
                <a:gd name="T42" fmla="*/ 412 w 437"/>
                <a:gd name="T43" fmla="*/ 116 h 438"/>
                <a:gd name="T44" fmla="*/ 401 w 437"/>
                <a:gd name="T45" fmla="*/ 98 h 438"/>
                <a:gd name="T46" fmla="*/ 389 w 437"/>
                <a:gd name="T47" fmla="*/ 81 h 438"/>
                <a:gd name="T48" fmla="*/ 373 w 437"/>
                <a:gd name="T49" fmla="*/ 64 h 438"/>
                <a:gd name="T50" fmla="*/ 357 w 437"/>
                <a:gd name="T51" fmla="*/ 50 h 438"/>
                <a:gd name="T52" fmla="*/ 340 w 437"/>
                <a:gd name="T53" fmla="*/ 38 h 438"/>
                <a:gd name="T54" fmla="*/ 322 w 437"/>
                <a:gd name="T55" fmla="*/ 27 h 438"/>
                <a:gd name="T56" fmla="*/ 302 w 437"/>
                <a:gd name="T57" fmla="*/ 17 h 438"/>
                <a:gd name="T58" fmla="*/ 283 w 437"/>
                <a:gd name="T59" fmla="*/ 10 h 438"/>
                <a:gd name="T60" fmla="*/ 262 w 437"/>
                <a:gd name="T61" fmla="*/ 4 h 438"/>
                <a:gd name="T62" fmla="*/ 241 w 437"/>
                <a:gd name="T63" fmla="*/ 1 h 438"/>
                <a:gd name="T64" fmla="*/ 219 w 437"/>
                <a:gd name="T65" fmla="*/ 0 h 438"/>
                <a:gd name="T66" fmla="*/ 174 w 437"/>
                <a:gd name="T67" fmla="*/ 4 h 438"/>
                <a:gd name="T68" fmla="*/ 134 w 437"/>
                <a:gd name="T69" fmla="*/ 17 h 438"/>
                <a:gd name="T70" fmla="*/ 96 w 437"/>
                <a:gd name="T71" fmla="*/ 38 h 438"/>
                <a:gd name="T72" fmla="*/ 64 w 437"/>
                <a:gd name="T73" fmla="*/ 64 h 438"/>
                <a:gd name="T74" fmla="*/ 38 w 437"/>
                <a:gd name="T75" fmla="*/ 98 h 438"/>
                <a:gd name="T76" fmla="*/ 17 w 437"/>
                <a:gd name="T77" fmla="*/ 134 h 438"/>
                <a:gd name="T78" fmla="*/ 4 w 437"/>
                <a:gd name="T79" fmla="*/ 176 h 438"/>
                <a:gd name="T80" fmla="*/ 0 w 437"/>
                <a:gd name="T81" fmla="*/ 219 h 438"/>
                <a:gd name="T82" fmla="*/ 1 w 437"/>
                <a:gd name="T83" fmla="*/ 241 h 438"/>
                <a:gd name="T84" fmla="*/ 4 w 437"/>
                <a:gd name="T85" fmla="*/ 262 h 438"/>
                <a:gd name="T86" fmla="*/ 10 w 437"/>
                <a:gd name="T87" fmla="*/ 283 h 438"/>
                <a:gd name="T88" fmla="*/ 17 w 437"/>
                <a:gd name="T89" fmla="*/ 302 h 438"/>
                <a:gd name="T90" fmla="*/ 25 w 437"/>
                <a:gd name="T91" fmla="*/ 322 h 438"/>
                <a:gd name="T92" fmla="*/ 36 w 437"/>
                <a:gd name="T93" fmla="*/ 340 h 438"/>
                <a:gd name="T94" fmla="*/ 49 w 437"/>
                <a:gd name="T95" fmla="*/ 358 h 438"/>
                <a:gd name="T96" fmla="*/ 64 w 437"/>
                <a:gd name="T97" fmla="*/ 373 h 438"/>
                <a:gd name="T98" fmla="*/ 81 w 437"/>
                <a:gd name="T99" fmla="*/ 389 h 438"/>
                <a:gd name="T100" fmla="*/ 97 w 437"/>
                <a:gd name="T101" fmla="*/ 401 h 438"/>
                <a:gd name="T102" fmla="*/ 116 w 437"/>
                <a:gd name="T103" fmla="*/ 412 h 438"/>
                <a:gd name="T104" fmla="*/ 135 w 437"/>
                <a:gd name="T105" fmla="*/ 421 h 438"/>
                <a:gd name="T106" fmla="*/ 155 w 437"/>
                <a:gd name="T107" fmla="*/ 428 h 438"/>
                <a:gd name="T108" fmla="*/ 175 w 437"/>
                <a:gd name="T109" fmla="*/ 433 h 438"/>
                <a:gd name="T110" fmla="*/ 196 w 437"/>
                <a:gd name="T111" fmla="*/ 436 h 438"/>
                <a:gd name="T112" fmla="*/ 219 w 437"/>
                <a:gd name="T113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7" h="438">
                  <a:moveTo>
                    <a:pt x="219" y="438"/>
                  </a:moveTo>
                  <a:lnTo>
                    <a:pt x="241" y="436"/>
                  </a:lnTo>
                  <a:lnTo>
                    <a:pt x="262" y="433"/>
                  </a:lnTo>
                  <a:lnTo>
                    <a:pt x="283" y="428"/>
                  </a:lnTo>
                  <a:lnTo>
                    <a:pt x="302" y="421"/>
                  </a:lnTo>
                  <a:lnTo>
                    <a:pt x="322" y="412"/>
                  </a:lnTo>
                  <a:lnTo>
                    <a:pt x="340" y="401"/>
                  </a:lnTo>
                  <a:lnTo>
                    <a:pt x="357" y="389"/>
                  </a:lnTo>
                  <a:lnTo>
                    <a:pt x="373" y="373"/>
                  </a:lnTo>
                  <a:lnTo>
                    <a:pt x="389" y="358"/>
                  </a:lnTo>
                  <a:lnTo>
                    <a:pt x="401" y="340"/>
                  </a:lnTo>
                  <a:lnTo>
                    <a:pt x="412" y="322"/>
                  </a:lnTo>
                  <a:lnTo>
                    <a:pt x="421" y="302"/>
                  </a:lnTo>
                  <a:lnTo>
                    <a:pt x="428" y="283"/>
                  </a:lnTo>
                  <a:lnTo>
                    <a:pt x="433" y="262"/>
                  </a:lnTo>
                  <a:lnTo>
                    <a:pt x="436" y="241"/>
                  </a:lnTo>
                  <a:lnTo>
                    <a:pt x="437" y="219"/>
                  </a:lnTo>
                  <a:lnTo>
                    <a:pt x="436" y="197"/>
                  </a:lnTo>
                  <a:lnTo>
                    <a:pt x="433" y="176"/>
                  </a:lnTo>
                  <a:lnTo>
                    <a:pt x="428" y="155"/>
                  </a:lnTo>
                  <a:lnTo>
                    <a:pt x="421" y="135"/>
                  </a:lnTo>
                  <a:lnTo>
                    <a:pt x="412" y="116"/>
                  </a:lnTo>
                  <a:lnTo>
                    <a:pt x="401" y="98"/>
                  </a:lnTo>
                  <a:lnTo>
                    <a:pt x="389" y="81"/>
                  </a:lnTo>
                  <a:lnTo>
                    <a:pt x="373" y="64"/>
                  </a:lnTo>
                  <a:lnTo>
                    <a:pt x="357" y="50"/>
                  </a:lnTo>
                  <a:lnTo>
                    <a:pt x="340" y="38"/>
                  </a:lnTo>
                  <a:lnTo>
                    <a:pt x="322" y="27"/>
                  </a:lnTo>
                  <a:lnTo>
                    <a:pt x="302" y="17"/>
                  </a:lnTo>
                  <a:lnTo>
                    <a:pt x="283" y="10"/>
                  </a:lnTo>
                  <a:lnTo>
                    <a:pt x="262" y="4"/>
                  </a:lnTo>
                  <a:lnTo>
                    <a:pt x="241" y="1"/>
                  </a:lnTo>
                  <a:lnTo>
                    <a:pt x="219" y="0"/>
                  </a:lnTo>
                  <a:lnTo>
                    <a:pt x="174" y="4"/>
                  </a:lnTo>
                  <a:lnTo>
                    <a:pt x="134" y="17"/>
                  </a:lnTo>
                  <a:lnTo>
                    <a:pt x="96" y="38"/>
                  </a:lnTo>
                  <a:lnTo>
                    <a:pt x="64" y="64"/>
                  </a:lnTo>
                  <a:lnTo>
                    <a:pt x="38" y="98"/>
                  </a:lnTo>
                  <a:lnTo>
                    <a:pt x="17" y="134"/>
                  </a:lnTo>
                  <a:lnTo>
                    <a:pt x="4" y="176"/>
                  </a:lnTo>
                  <a:lnTo>
                    <a:pt x="0" y="219"/>
                  </a:lnTo>
                  <a:lnTo>
                    <a:pt x="1" y="241"/>
                  </a:lnTo>
                  <a:lnTo>
                    <a:pt x="4" y="262"/>
                  </a:lnTo>
                  <a:lnTo>
                    <a:pt x="10" y="283"/>
                  </a:lnTo>
                  <a:lnTo>
                    <a:pt x="17" y="302"/>
                  </a:lnTo>
                  <a:lnTo>
                    <a:pt x="25" y="322"/>
                  </a:lnTo>
                  <a:lnTo>
                    <a:pt x="36" y="340"/>
                  </a:lnTo>
                  <a:lnTo>
                    <a:pt x="49" y="358"/>
                  </a:lnTo>
                  <a:lnTo>
                    <a:pt x="64" y="373"/>
                  </a:lnTo>
                  <a:lnTo>
                    <a:pt x="81" y="389"/>
                  </a:lnTo>
                  <a:lnTo>
                    <a:pt x="97" y="401"/>
                  </a:lnTo>
                  <a:lnTo>
                    <a:pt x="116" y="412"/>
                  </a:lnTo>
                  <a:lnTo>
                    <a:pt x="135" y="421"/>
                  </a:lnTo>
                  <a:lnTo>
                    <a:pt x="155" y="428"/>
                  </a:lnTo>
                  <a:lnTo>
                    <a:pt x="175" y="433"/>
                  </a:lnTo>
                  <a:lnTo>
                    <a:pt x="196" y="436"/>
                  </a:lnTo>
                  <a:lnTo>
                    <a:pt x="219" y="4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101"/>
            <p:cNvSpPr>
              <a:spLocks/>
            </p:cNvSpPr>
            <p:nvPr/>
          </p:nvSpPr>
          <p:spPr bwMode="auto">
            <a:xfrm>
              <a:off x="4984" y="2877"/>
              <a:ext cx="212" cy="212"/>
            </a:xfrm>
            <a:custGeom>
              <a:avLst/>
              <a:gdLst>
                <a:gd name="T0" fmla="*/ 0 w 212"/>
                <a:gd name="T1" fmla="*/ 106 h 212"/>
                <a:gd name="T2" fmla="*/ 1 w 212"/>
                <a:gd name="T3" fmla="*/ 85 h 212"/>
                <a:gd name="T4" fmla="*/ 8 w 212"/>
                <a:gd name="T5" fmla="*/ 65 h 212"/>
                <a:gd name="T6" fmla="*/ 18 w 212"/>
                <a:gd name="T7" fmla="*/ 47 h 212"/>
                <a:gd name="T8" fmla="*/ 30 w 212"/>
                <a:gd name="T9" fmla="*/ 32 h 212"/>
                <a:gd name="T10" fmla="*/ 39 w 212"/>
                <a:gd name="T11" fmla="*/ 25 h 212"/>
                <a:gd name="T12" fmla="*/ 47 w 212"/>
                <a:gd name="T13" fmla="*/ 18 h 212"/>
                <a:gd name="T14" fmla="*/ 55 w 212"/>
                <a:gd name="T15" fmla="*/ 12 h 212"/>
                <a:gd name="T16" fmla="*/ 65 w 212"/>
                <a:gd name="T17" fmla="*/ 8 h 212"/>
                <a:gd name="T18" fmla="*/ 75 w 212"/>
                <a:gd name="T19" fmla="*/ 4 h 212"/>
                <a:gd name="T20" fmla="*/ 85 w 212"/>
                <a:gd name="T21" fmla="*/ 1 h 212"/>
                <a:gd name="T22" fmla="*/ 96 w 212"/>
                <a:gd name="T23" fmla="*/ 0 h 212"/>
                <a:gd name="T24" fmla="*/ 106 w 212"/>
                <a:gd name="T25" fmla="*/ 0 h 212"/>
                <a:gd name="T26" fmla="*/ 115 w 212"/>
                <a:gd name="T27" fmla="*/ 0 h 212"/>
                <a:gd name="T28" fmla="*/ 127 w 212"/>
                <a:gd name="T29" fmla="*/ 1 h 212"/>
                <a:gd name="T30" fmla="*/ 136 w 212"/>
                <a:gd name="T31" fmla="*/ 4 h 212"/>
                <a:gd name="T32" fmla="*/ 146 w 212"/>
                <a:gd name="T33" fmla="*/ 8 h 212"/>
                <a:gd name="T34" fmla="*/ 156 w 212"/>
                <a:gd name="T35" fmla="*/ 12 h 212"/>
                <a:gd name="T36" fmla="*/ 164 w 212"/>
                <a:gd name="T37" fmla="*/ 18 h 212"/>
                <a:gd name="T38" fmla="*/ 173 w 212"/>
                <a:gd name="T39" fmla="*/ 25 h 212"/>
                <a:gd name="T40" fmla="*/ 181 w 212"/>
                <a:gd name="T41" fmla="*/ 32 h 212"/>
                <a:gd name="T42" fmla="*/ 193 w 212"/>
                <a:gd name="T43" fmla="*/ 47 h 212"/>
                <a:gd name="T44" fmla="*/ 203 w 212"/>
                <a:gd name="T45" fmla="*/ 65 h 212"/>
                <a:gd name="T46" fmla="*/ 210 w 212"/>
                <a:gd name="T47" fmla="*/ 85 h 212"/>
                <a:gd name="T48" fmla="*/ 212 w 212"/>
                <a:gd name="T49" fmla="*/ 106 h 212"/>
                <a:gd name="T50" fmla="*/ 209 w 212"/>
                <a:gd name="T51" fmla="*/ 127 h 212"/>
                <a:gd name="T52" fmla="*/ 203 w 212"/>
                <a:gd name="T53" fmla="*/ 148 h 212"/>
                <a:gd name="T54" fmla="*/ 193 w 212"/>
                <a:gd name="T55" fmla="*/ 166 h 212"/>
                <a:gd name="T56" fmla="*/ 181 w 212"/>
                <a:gd name="T57" fmla="*/ 181 h 212"/>
                <a:gd name="T58" fmla="*/ 166 w 212"/>
                <a:gd name="T59" fmla="*/ 194 h 212"/>
                <a:gd name="T60" fmla="*/ 147 w 212"/>
                <a:gd name="T61" fmla="*/ 203 h 212"/>
                <a:gd name="T62" fmla="*/ 127 w 212"/>
                <a:gd name="T63" fmla="*/ 209 h 212"/>
                <a:gd name="T64" fmla="*/ 106 w 212"/>
                <a:gd name="T65" fmla="*/ 212 h 212"/>
                <a:gd name="T66" fmla="*/ 96 w 212"/>
                <a:gd name="T67" fmla="*/ 212 h 212"/>
                <a:gd name="T68" fmla="*/ 85 w 212"/>
                <a:gd name="T69" fmla="*/ 210 h 212"/>
                <a:gd name="T70" fmla="*/ 75 w 212"/>
                <a:gd name="T71" fmla="*/ 207 h 212"/>
                <a:gd name="T72" fmla="*/ 65 w 212"/>
                <a:gd name="T73" fmla="*/ 205 h 212"/>
                <a:gd name="T74" fmla="*/ 55 w 212"/>
                <a:gd name="T75" fmla="*/ 201 h 212"/>
                <a:gd name="T76" fmla="*/ 47 w 212"/>
                <a:gd name="T77" fmla="*/ 195 h 212"/>
                <a:gd name="T78" fmla="*/ 39 w 212"/>
                <a:gd name="T79" fmla="*/ 188 h 212"/>
                <a:gd name="T80" fmla="*/ 30 w 212"/>
                <a:gd name="T81" fmla="*/ 181 h 212"/>
                <a:gd name="T82" fmla="*/ 18 w 212"/>
                <a:gd name="T83" fmla="*/ 166 h 212"/>
                <a:gd name="T84" fmla="*/ 8 w 212"/>
                <a:gd name="T85" fmla="*/ 148 h 212"/>
                <a:gd name="T86" fmla="*/ 1 w 212"/>
                <a:gd name="T87" fmla="*/ 127 h 212"/>
                <a:gd name="T88" fmla="*/ 0 w 212"/>
                <a:gd name="T89" fmla="*/ 10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2" h="212">
                  <a:moveTo>
                    <a:pt x="0" y="106"/>
                  </a:moveTo>
                  <a:lnTo>
                    <a:pt x="1" y="85"/>
                  </a:lnTo>
                  <a:lnTo>
                    <a:pt x="8" y="65"/>
                  </a:lnTo>
                  <a:lnTo>
                    <a:pt x="18" y="47"/>
                  </a:lnTo>
                  <a:lnTo>
                    <a:pt x="30" y="32"/>
                  </a:lnTo>
                  <a:lnTo>
                    <a:pt x="39" y="25"/>
                  </a:lnTo>
                  <a:lnTo>
                    <a:pt x="47" y="18"/>
                  </a:lnTo>
                  <a:lnTo>
                    <a:pt x="55" y="12"/>
                  </a:lnTo>
                  <a:lnTo>
                    <a:pt x="65" y="8"/>
                  </a:lnTo>
                  <a:lnTo>
                    <a:pt x="75" y="4"/>
                  </a:lnTo>
                  <a:lnTo>
                    <a:pt x="85" y="1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5" y="0"/>
                  </a:lnTo>
                  <a:lnTo>
                    <a:pt x="127" y="1"/>
                  </a:lnTo>
                  <a:lnTo>
                    <a:pt x="136" y="4"/>
                  </a:lnTo>
                  <a:lnTo>
                    <a:pt x="146" y="8"/>
                  </a:lnTo>
                  <a:lnTo>
                    <a:pt x="156" y="12"/>
                  </a:lnTo>
                  <a:lnTo>
                    <a:pt x="164" y="18"/>
                  </a:lnTo>
                  <a:lnTo>
                    <a:pt x="173" y="25"/>
                  </a:lnTo>
                  <a:lnTo>
                    <a:pt x="181" y="32"/>
                  </a:lnTo>
                  <a:lnTo>
                    <a:pt x="193" y="47"/>
                  </a:lnTo>
                  <a:lnTo>
                    <a:pt x="203" y="65"/>
                  </a:lnTo>
                  <a:lnTo>
                    <a:pt x="210" y="85"/>
                  </a:lnTo>
                  <a:lnTo>
                    <a:pt x="212" y="106"/>
                  </a:lnTo>
                  <a:lnTo>
                    <a:pt x="209" y="127"/>
                  </a:lnTo>
                  <a:lnTo>
                    <a:pt x="203" y="148"/>
                  </a:lnTo>
                  <a:lnTo>
                    <a:pt x="193" y="166"/>
                  </a:lnTo>
                  <a:lnTo>
                    <a:pt x="181" y="181"/>
                  </a:lnTo>
                  <a:lnTo>
                    <a:pt x="166" y="194"/>
                  </a:lnTo>
                  <a:lnTo>
                    <a:pt x="147" y="203"/>
                  </a:lnTo>
                  <a:lnTo>
                    <a:pt x="127" y="209"/>
                  </a:lnTo>
                  <a:lnTo>
                    <a:pt x="106" y="212"/>
                  </a:lnTo>
                  <a:lnTo>
                    <a:pt x="96" y="212"/>
                  </a:lnTo>
                  <a:lnTo>
                    <a:pt x="85" y="210"/>
                  </a:lnTo>
                  <a:lnTo>
                    <a:pt x="75" y="207"/>
                  </a:lnTo>
                  <a:lnTo>
                    <a:pt x="65" y="205"/>
                  </a:lnTo>
                  <a:lnTo>
                    <a:pt x="55" y="201"/>
                  </a:lnTo>
                  <a:lnTo>
                    <a:pt x="47" y="195"/>
                  </a:lnTo>
                  <a:lnTo>
                    <a:pt x="39" y="188"/>
                  </a:lnTo>
                  <a:lnTo>
                    <a:pt x="30" y="181"/>
                  </a:lnTo>
                  <a:lnTo>
                    <a:pt x="18" y="166"/>
                  </a:lnTo>
                  <a:lnTo>
                    <a:pt x="8" y="148"/>
                  </a:lnTo>
                  <a:lnTo>
                    <a:pt x="1" y="127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102"/>
            <p:cNvSpPr>
              <a:spLocks/>
            </p:cNvSpPr>
            <p:nvPr/>
          </p:nvSpPr>
          <p:spPr bwMode="auto">
            <a:xfrm>
              <a:off x="4524" y="2764"/>
              <a:ext cx="437" cy="438"/>
            </a:xfrm>
            <a:custGeom>
              <a:avLst/>
              <a:gdLst>
                <a:gd name="T0" fmla="*/ 219 w 437"/>
                <a:gd name="T1" fmla="*/ 438 h 438"/>
                <a:gd name="T2" fmla="*/ 241 w 437"/>
                <a:gd name="T3" fmla="*/ 436 h 438"/>
                <a:gd name="T4" fmla="*/ 262 w 437"/>
                <a:gd name="T5" fmla="*/ 433 h 438"/>
                <a:gd name="T6" fmla="*/ 283 w 437"/>
                <a:gd name="T7" fmla="*/ 428 h 438"/>
                <a:gd name="T8" fmla="*/ 302 w 437"/>
                <a:gd name="T9" fmla="*/ 421 h 438"/>
                <a:gd name="T10" fmla="*/ 322 w 437"/>
                <a:gd name="T11" fmla="*/ 412 h 438"/>
                <a:gd name="T12" fmla="*/ 340 w 437"/>
                <a:gd name="T13" fmla="*/ 401 h 438"/>
                <a:gd name="T14" fmla="*/ 358 w 437"/>
                <a:gd name="T15" fmla="*/ 389 h 438"/>
                <a:gd name="T16" fmla="*/ 373 w 437"/>
                <a:gd name="T17" fmla="*/ 373 h 438"/>
                <a:gd name="T18" fmla="*/ 389 w 437"/>
                <a:gd name="T19" fmla="*/ 358 h 438"/>
                <a:gd name="T20" fmla="*/ 401 w 437"/>
                <a:gd name="T21" fmla="*/ 340 h 438"/>
                <a:gd name="T22" fmla="*/ 412 w 437"/>
                <a:gd name="T23" fmla="*/ 322 h 438"/>
                <a:gd name="T24" fmla="*/ 421 w 437"/>
                <a:gd name="T25" fmla="*/ 302 h 438"/>
                <a:gd name="T26" fmla="*/ 428 w 437"/>
                <a:gd name="T27" fmla="*/ 283 h 438"/>
                <a:gd name="T28" fmla="*/ 433 w 437"/>
                <a:gd name="T29" fmla="*/ 262 h 438"/>
                <a:gd name="T30" fmla="*/ 436 w 437"/>
                <a:gd name="T31" fmla="*/ 241 h 438"/>
                <a:gd name="T32" fmla="*/ 437 w 437"/>
                <a:gd name="T33" fmla="*/ 219 h 438"/>
                <a:gd name="T34" fmla="*/ 436 w 437"/>
                <a:gd name="T35" fmla="*/ 197 h 438"/>
                <a:gd name="T36" fmla="*/ 433 w 437"/>
                <a:gd name="T37" fmla="*/ 176 h 438"/>
                <a:gd name="T38" fmla="*/ 428 w 437"/>
                <a:gd name="T39" fmla="*/ 155 h 438"/>
                <a:gd name="T40" fmla="*/ 421 w 437"/>
                <a:gd name="T41" fmla="*/ 135 h 438"/>
                <a:gd name="T42" fmla="*/ 412 w 437"/>
                <a:gd name="T43" fmla="*/ 116 h 438"/>
                <a:gd name="T44" fmla="*/ 401 w 437"/>
                <a:gd name="T45" fmla="*/ 98 h 438"/>
                <a:gd name="T46" fmla="*/ 389 w 437"/>
                <a:gd name="T47" fmla="*/ 81 h 438"/>
                <a:gd name="T48" fmla="*/ 373 w 437"/>
                <a:gd name="T49" fmla="*/ 64 h 438"/>
                <a:gd name="T50" fmla="*/ 358 w 437"/>
                <a:gd name="T51" fmla="*/ 50 h 438"/>
                <a:gd name="T52" fmla="*/ 340 w 437"/>
                <a:gd name="T53" fmla="*/ 38 h 438"/>
                <a:gd name="T54" fmla="*/ 322 w 437"/>
                <a:gd name="T55" fmla="*/ 27 h 438"/>
                <a:gd name="T56" fmla="*/ 302 w 437"/>
                <a:gd name="T57" fmla="*/ 17 h 438"/>
                <a:gd name="T58" fmla="*/ 283 w 437"/>
                <a:gd name="T59" fmla="*/ 10 h 438"/>
                <a:gd name="T60" fmla="*/ 262 w 437"/>
                <a:gd name="T61" fmla="*/ 4 h 438"/>
                <a:gd name="T62" fmla="*/ 241 w 437"/>
                <a:gd name="T63" fmla="*/ 1 h 438"/>
                <a:gd name="T64" fmla="*/ 219 w 437"/>
                <a:gd name="T65" fmla="*/ 0 h 438"/>
                <a:gd name="T66" fmla="*/ 176 w 437"/>
                <a:gd name="T67" fmla="*/ 4 h 438"/>
                <a:gd name="T68" fmla="*/ 134 w 437"/>
                <a:gd name="T69" fmla="*/ 17 h 438"/>
                <a:gd name="T70" fmla="*/ 98 w 437"/>
                <a:gd name="T71" fmla="*/ 38 h 438"/>
                <a:gd name="T72" fmla="*/ 64 w 437"/>
                <a:gd name="T73" fmla="*/ 64 h 438"/>
                <a:gd name="T74" fmla="*/ 38 w 437"/>
                <a:gd name="T75" fmla="*/ 98 h 438"/>
                <a:gd name="T76" fmla="*/ 17 w 437"/>
                <a:gd name="T77" fmla="*/ 134 h 438"/>
                <a:gd name="T78" fmla="*/ 4 w 437"/>
                <a:gd name="T79" fmla="*/ 176 h 438"/>
                <a:gd name="T80" fmla="*/ 0 w 437"/>
                <a:gd name="T81" fmla="*/ 219 h 438"/>
                <a:gd name="T82" fmla="*/ 1 w 437"/>
                <a:gd name="T83" fmla="*/ 241 h 438"/>
                <a:gd name="T84" fmla="*/ 4 w 437"/>
                <a:gd name="T85" fmla="*/ 262 h 438"/>
                <a:gd name="T86" fmla="*/ 10 w 437"/>
                <a:gd name="T87" fmla="*/ 283 h 438"/>
                <a:gd name="T88" fmla="*/ 17 w 437"/>
                <a:gd name="T89" fmla="*/ 302 h 438"/>
                <a:gd name="T90" fmla="*/ 25 w 437"/>
                <a:gd name="T91" fmla="*/ 322 h 438"/>
                <a:gd name="T92" fmla="*/ 36 w 437"/>
                <a:gd name="T93" fmla="*/ 340 h 438"/>
                <a:gd name="T94" fmla="*/ 49 w 437"/>
                <a:gd name="T95" fmla="*/ 358 h 438"/>
                <a:gd name="T96" fmla="*/ 64 w 437"/>
                <a:gd name="T97" fmla="*/ 373 h 438"/>
                <a:gd name="T98" fmla="*/ 81 w 437"/>
                <a:gd name="T99" fmla="*/ 389 h 438"/>
                <a:gd name="T100" fmla="*/ 98 w 437"/>
                <a:gd name="T101" fmla="*/ 401 h 438"/>
                <a:gd name="T102" fmla="*/ 116 w 437"/>
                <a:gd name="T103" fmla="*/ 412 h 438"/>
                <a:gd name="T104" fmla="*/ 135 w 437"/>
                <a:gd name="T105" fmla="*/ 421 h 438"/>
                <a:gd name="T106" fmla="*/ 155 w 437"/>
                <a:gd name="T107" fmla="*/ 428 h 438"/>
                <a:gd name="T108" fmla="*/ 176 w 437"/>
                <a:gd name="T109" fmla="*/ 433 h 438"/>
                <a:gd name="T110" fmla="*/ 196 w 437"/>
                <a:gd name="T111" fmla="*/ 436 h 438"/>
                <a:gd name="T112" fmla="*/ 219 w 437"/>
                <a:gd name="T113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7" h="438">
                  <a:moveTo>
                    <a:pt x="219" y="438"/>
                  </a:moveTo>
                  <a:lnTo>
                    <a:pt x="241" y="436"/>
                  </a:lnTo>
                  <a:lnTo>
                    <a:pt x="262" y="433"/>
                  </a:lnTo>
                  <a:lnTo>
                    <a:pt x="283" y="428"/>
                  </a:lnTo>
                  <a:lnTo>
                    <a:pt x="302" y="421"/>
                  </a:lnTo>
                  <a:lnTo>
                    <a:pt x="322" y="412"/>
                  </a:lnTo>
                  <a:lnTo>
                    <a:pt x="340" y="401"/>
                  </a:lnTo>
                  <a:lnTo>
                    <a:pt x="358" y="389"/>
                  </a:lnTo>
                  <a:lnTo>
                    <a:pt x="373" y="373"/>
                  </a:lnTo>
                  <a:lnTo>
                    <a:pt x="389" y="358"/>
                  </a:lnTo>
                  <a:lnTo>
                    <a:pt x="401" y="340"/>
                  </a:lnTo>
                  <a:lnTo>
                    <a:pt x="412" y="322"/>
                  </a:lnTo>
                  <a:lnTo>
                    <a:pt x="421" y="302"/>
                  </a:lnTo>
                  <a:lnTo>
                    <a:pt x="428" y="283"/>
                  </a:lnTo>
                  <a:lnTo>
                    <a:pt x="433" y="262"/>
                  </a:lnTo>
                  <a:lnTo>
                    <a:pt x="436" y="241"/>
                  </a:lnTo>
                  <a:lnTo>
                    <a:pt x="437" y="219"/>
                  </a:lnTo>
                  <a:lnTo>
                    <a:pt x="436" y="197"/>
                  </a:lnTo>
                  <a:lnTo>
                    <a:pt x="433" y="176"/>
                  </a:lnTo>
                  <a:lnTo>
                    <a:pt x="428" y="155"/>
                  </a:lnTo>
                  <a:lnTo>
                    <a:pt x="421" y="135"/>
                  </a:lnTo>
                  <a:lnTo>
                    <a:pt x="412" y="116"/>
                  </a:lnTo>
                  <a:lnTo>
                    <a:pt x="401" y="98"/>
                  </a:lnTo>
                  <a:lnTo>
                    <a:pt x="389" y="81"/>
                  </a:lnTo>
                  <a:lnTo>
                    <a:pt x="373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7"/>
                  </a:lnTo>
                  <a:lnTo>
                    <a:pt x="302" y="17"/>
                  </a:lnTo>
                  <a:lnTo>
                    <a:pt x="283" y="10"/>
                  </a:lnTo>
                  <a:lnTo>
                    <a:pt x="262" y="4"/>
                  </a:lnTo>
                  <a:lnTo>
                    <a:pt x="241" y="1"/>
                  </a:lnTo>
                  <a:lnTo>
                    <a:pt x="219" y="0"/>
                  </a:lnTo>
                  <a:lnTo>
                    <a:pt x="176" y="4"/>
                  </a:lnTo>
                  <a:lnTo>
                    <a:pt x="134" y="17"/>
                  </a:lnTo>
                  <a:lnTo>
                    <a:pt x="98" y="38"/>
                  </a:lnTo>
                  <a:lnTo>
                    <a:pt x="64" y="64"/>
                  </a:lnTo>
                  <a:lnTo>
                    <a:pt x="38" y="98"/>
                  </a:lnTo>
                  <a:lnTo>
                    <a:pt x="17" y="134"/>
                  </a:lnTo>
                  <a:lnTo>
                    <a:pt x="4" y="176"/>
                  </a:lnTo>
                  <a:lnTo>
                    <a:pt x="0" y="219"/>
                  </a:lnTo>
                  <a:lnTo>
                    <a:pt x="1" y="241"/>
                  </a:lnTo>
                  <a:lnTo>
                    <a:pt x="4" y="262"/>
                  </a:lnTo>
                  <a:lnTo>
                    <a:pt x="10" y="283"/>
                  </a:lnTo>
                  <a:lnTo>
                    <a:pt x="17" y="302"/>
                  </a:lnTo>
                  <a:lnTo>
                    <a:pt x="25" y="322"/>
                  </a:lnTo>
                  <a:lnTo>
                    <a:pt x="36" y="340"/>
                  </a:lnTo>
                  <a:lnTo>
                    <a:pt x="49" y="358"/>
                  </a:lnTo>
                  <a:lnTo>
                    <a:pt x="64" y="373"/>
                  </a:lnTo>
                  <a:lnTo>
                    <a:pt x="81" y="389"/>
                  </a:lnTo>
                  <a:lnTo>
                    <a:pt x="98" y="401"/>
                  </a:lnTo>
                  <a:lnTo>
                    <a:pt x="116" y="412"/>
                  </a:lnTo>
                  <a:lnTo>
                    <a:pt x="135" y="421"/>
                  </a:lnTo>
                  <a:lnTo>
                    <a:pt x="155" y="428"/>
                  </a:lnTo>
                  <a:lnTo>
                    <a:pt x="176" y="433"/>
                  </a:lnTo>
                  <a:lnTo>
                    <a:pt x="196" y="436"/>
                  </a:lnTo>
                  <a:lnTo>
                    <a:pt x="219" y="4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103"/>
            <p:cNvSpPr>
              <a:spLocks/>
            </p:cNvSpPr>
            <p:nvPr/>
          </p:nvSpPr>
          <p:spPr bwMode="auto">
            <a:xfrm>
              <a:off x="4637" y="2877"/>
              <a:ext cx="212" cy="212"/>
            </a:xfrm>
            <a:custGeom>
              <a:avLst/>
              <a:gdLst>
                <a:gd name="T0" fmla="*/ 0 w 212"/>
                <a:gd name="T1" fmla="*/ 106 h 212"/>
                <a:gd name="T2" fmla="*/ 1 w 212"/>
                <a:gd name="T3" fmla="*/ 85 h 212"/>
                <a:gd name="T4" fmla="*/ 8 w 212"/>
                <a:gd name="T5" fmla="*/ 65 h 212"/>
                <a:gd name="T6" fmla="*/ 18 w 212"/>
                <a:gd name="T7" fmla="*/ 47 h 212"/>
                <a:gd name="T8" fmla="*/ 31 w 212"/>
                <a:gd name="T9" fmla="*/ 32 h 212"/>
                <a:gd name="T10" fmla="*/ 39 w 212"/>
                <a:gd name="T11" fmla="*/ 25 h 212"/>
                <a:gd name="T12" fmla="*/ 47 w 212"/>
                <a:gd name="T13" fmla="*/ 18 h 212"/>
                <a:gd name="T14" fmla="*/ 56 w 212"/>
                <a:gd name="T15" fmla="*/ 12 h 212"/>
                <a:gd name="T16" fmla="*/ 65 w 212"/>
                <a:gd name="T17" fmla="*/ 8 h 212"/>
                <a:gd name="T18" fmla="*/ 75 w 212"/>
                <a:gd name="T19" fmla="*/ 4 h 212"/>
                <a:gd name="T20" fmla="*/ 85 w 212"/>
                <a:gd name="T21" fmla="*/ 1 h 212"/>
                <a:gd name="T22" fmla="*/ 96 w 212"/>
                <a:gd name="T23" fmla="*/ 0 h 212"/>
                <a:gd name="T24" fmla="*/ 106 w 212"/>
                <a:gd name="T25" fmla="*/ 0 h 212"/>
                <a:gd name="T26" fmla="*/ 116 w 212"/>
                <a:gd name="T27" fmla="*/ 0 h 212"/>
                <a:gd name="T28" fmla="*/ 127 w 212"/>
                <a:gd name="T29" fmla="*/ 1 h 212"/>
                <a:gd name="T30" fmla="*/ 136 w 212"/>
                <a:gd name="T31" fmla="*/ 4 h 212"/>
                <a:gd name="T32" fmla="*/ 146 w 212"/>
                <a:gd name="T33" fmla="*/ 8 h 212"/>
                <a:gd name="T34" fmla="*/ 156 w 212"/>
                <a:gd name="T35" fmla="*/ 12 h 212"/>
                <a:gd name="T36" fmla="*/ 164 w 212"/>
                <a:gd name="T37" fmla="*/ 18 h 212"/>
                <a:gd name="T38" fmla="*/ 173 w 212"/>
                <a:gd name="T39" fmla="*/ 25 h 212"/>
                <a:gd name="T40" fmla="*/ 181 w 212"/>
                <a:gd name="T41" fmla="*/ 32 h 212"/>
                <a:gd name="T42" fmla="*/ 194 w 212"/>
                <a:gd name="T43" fmla="*/ 47 h 212"/>
                <a:gd name="T44" fmla="*/ 203 w 212"/>
                <a:gd name="T45" fmla="*/ 65 h 212"/>
                <a:gd name="T46" fmla="*/ 210 w 212"/>
                <a:gd name="T47" fmla="*/ 85 h 212"/>
                <a:gd name="T48" fmla="*/ 212 w 212"/>
                <a:gd name="T49" fmla="*/ 106 h 212"/>
                <a:gd name="T50" fmla="*/ 209 w 212"/>
                <a:gd name="T51" fmla="*/ 127 h 212"/>
                <a:gd name="T52" fmla="*/ 203 w 212"/>
                <a:gd name="T53" fmla="*/ 148 h 212"/>
                <a:gd name="T54" fmla="*/ 194 w 212"/>
                <a:gd name="T55" fmla="*/ 166 h 212"/>
                <a:gd name="T56" fmla="*/ 181 w 212"/>
                <a:gd name="T57" fmla="*/ 181 h 212"/>
                <a:gd name="T58" fmla="*/ 166 w 212"/>
                <a:gd name="T59" fmla="*/ 194 h 212"/>
                <a:gd name="T60" fmla="*/ 148 w 212"/>
                <a:gd name="T61" fmla="*/ 203 h 212"/>
                <a:gd name="T62" fmla="*/ 127 w 212"/>
                <a:gd name="T63" fmla="*/ 209 h 212"/>
                <a:gd name="T64" fmla="*/ 106 w 212"/>
                <a:gd name="T65" fmla="*/ 212 h 212"/>
                <a:gd name="T66" fmla="*/ 96 w 212"/>
                <a:gd name="T67" fmla="*/ 212 h 212"/>
                <a:gd name="T68" fmla="*/ 85 w 212"/>
                <a:gd name="T69" fmla="*/ 210 h 212"/>
                <a:gd name="T70" fmla="*/ 75 w 212"/>
                <a:gd name="T71" fmla="*/ 207 h 212"/>
                <a:gd name="T72" fmla="*/ 65 w 212"/>
                <a:gd name="T73" fmla="*/ 205 h 212"/>
                <a:gd name="T74" fmla="*/ 56 w 212"/>
                <a:gd name="T75" fmla="*/ 201 h 212"/>
                <a:gd name="T76" fmla="*/ 47 w 212"/>
                <a:gd name="T77" fmla="*/ 195 h 212"/>
                <a:gd name="T78" fmla="*/ 39 w 212"/>
                <a:gd name="T79" fmla="*/ 188 h 212"/>
                <a:gd name="T80" fmla="*/ 31 w 212"/>
                <a:gd name="T81" fmla="*/ 181 h 212"/>
                <a:gd name="T82" fmla="*/ 18 w 212"/>
                <a:gd name="T83" fmla="*/ 166 h 212"/>
                <a:gd name="T84" fmla="*/ 8 w 212"/>
                <a:gd name="T85" fmla="*/ 148 h 212"/>
                <a:gd name="T86" fmla="*/ 1 w 212"/>
                <a:gd name="T87" fmla="*/ 127 h 212"/>
                <a:gd name="T88" fmla="*/ 0 w 212"/>
                <a:gd name="T89" fmla="*/ 10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2" h="212">
                  <a:moveTo>
                    <a:pt x="0" y="106"/>
                  </a:moveTo>
                  <a:lnTo>
                    <a:pt x="1" y="85"/>
                  </a:lnTo>
                  <a:lnTo>
                    <a:pt x="8" y="65"/>
                  </a:lnTo>
                  <a:lnTo>
                    <a:pt x="18" y="47"/>
                  </a:lnTo>
                  <a:lnTo>
                    <a:pt x="31" y="32"/>
                  </a:lnTo>
                  <a:lnTo>
                    <a:pt x="39" y="25"/>
                  </a:lnTo>
                  <a:lnTo>
                    <a:pt x="47" y="18"/>
                  </a:lnTo>
                  <a:lnTo>
                    <a:pt x="56" y="12"/>
                  </a:lnTo>
                  <a:lnTo>
                    <a:pt x="65" y="8"/>
                  </a:lnTo>
                  <a:lnTo>
                    <a:pt x="75" y="4"/>
                  </a:lnTo>
                  <a:lnTo>
                    <a:pt x="85" y="1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6" y="4"/>
                  </a:lnTo>
                  <a:lnTo>
                    <a:pt x="146" y="8"/>
                  </a:lnTo>
                  <a:lnTo>
                    <a:pt x="156" y="12"/>
                  </a:lnTo>
                  <a:lnTo>
                    <a:pt x="164" y="18"/>
                  </a:lnTo>
                  <a:lnTo>
                    <a:pt x="173" y="25"/>
                  </a:lnTo>
                  <a:lnTo>
                    <a:pt x="181" y="32"/>
                  </a:lnTo>
                  <a:lnTo>
                    <a:pt x="194" y="47"/>
                  </a:lnTo>
                  <a:lnTo>
                    <a:pt x="203" y="65"/>
                  </a:lnTo>
                  <a:lnTo>
                    <a:pt x="210" y="85"/>
                  </a:lnTo>
                  <a:lnTo>
                    <a:pt x="212" y="106"/>
                  </a:lnTo>
                  <a:lnTo>
                    <a:pt x="209" y="127"/>
                  </a:lnTo>
                  <a:lnTo>
                    <a:pt x="203" y="148"/>
                  </a:lnTo>
                  <a:lnTo>
                    <a:pt x="194" y="166"/>
                  </a:lnTo>
                  <a:lnTo>
                    <a:pt x="181" y="181"/>
                  </a:lnTo>
                  <a:lnTo>
                    <a:pt x="166" y="194"/>
                  </a:lnTo>
                  <a:lnTo>
                    <a:pt x="148" y="203"/>
                  </a:lnTo>
                  <a:lnTo>
                    <a:pt x="127" y="209"/>
                  </a:lnTo>
                  <a:lnTo>
                    <a:pt x="106" y="212"/>
                  </a:lnTo>
                  <a:lnTo>
                    <a:pt x="96" y="212"/>
                  </a:lnTo>
                  <a:lnTo>
                    <a:pt x="85" y="210"/>
                  </a:lnTo>
                  <a:lnTo>
                    <a:pt x="75" y="207"/>
                  </a:lnTo>
                  <a:lnTo>
                    <a:pt x="65" y="205"/>
                  </a:lnTo>
                  <a:lnTo>
                    <a:pt x="56" y="201"/>
                  </a:lnTo>
                  <a:lnTo>
                    <a:pt x="47" y="195"/>
                  </a:lnTo>
                  <a:lnTo>
                    <a:pt x="39" y="188"/>
                  </a:lnTo>
                  <a:lnTo>
                    <a:pt x="31" y="181"/>
                  </a:lnTo>
                  <a:lnTo>
                    <a:pt x="18" y="166"/>
                  </a:lnTo>
                  <a:lnTo>
                    <a:pt x="8" y="148"/>
                  </a:lnTo>
                  <a:lnTo>
                    <a:pt x="1" y="127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104"/>
            <p:cNvSpPr>
              <a:spLocks/>
            </p:cNvSpPr>
            <p:nvPr/>
          </p:nvSpPr>
          <p:spPr bwMode="auto">
            <a:xfrm>
              <a:off x="5060" y="2955"/>
              <a:ext cx="59" cy="57"/>
            </a:xfrm>
            <a:custGeom>
              <a:avLst/>
              <a:gdLst>
                <a:gd name="T0" fmla="*/ 30 w 59"/>
                <a:gd name="T1" fmla="*/ 57 h 57"/>
                <a:gd name="T2" fmla="*/ 41 w 59"/>
                <a:gd name="T3" fmla="*/ 54 h 57"/>
                <a:gd name="T4" fmla="*/ 51 w 59"/>
                <a:gd name="T5" fmla="*/ 49 h 57"/>
                <a:gd name="T6" fmla="*/ 56 w 59"/>
                <a:gd name="T7" fmla="*/ 39 h 57"/>
                <a:gd name="T8" fmla="*/ 59 w 59"/>
                <a:gd name="T9" fmla="*/ 28 h 57"/>
                <a:gd name="T10" fmla="*/ 56 w 59"/>
                <a:gd name="T11" fmla="*/ 17 h 57"/>
                <a:gd name="T12" fmla="*/ 51 w 59"/>
                <a:gd name="T13" fmla="*/ 8 h 57"/>
                <a:gd name="T14" fmla="*/ 41 w 59"/>
                <a:gd name="T15" fmla="*/ 3 h 57"/>
                <a:gd name="T16" fmla="*/ 30 w 59"/>
                <a:gd name="T17" fmla="*/ 0 h 57"/>
                <a:gd name="T18" fmla="*/ 19 w 59"/>
                <a:gd name="T19" fmla="*/ 3 h 57"/>
                <a:gd name="T20" fmla="*/ 9 w 59"/>
                <a:gd name="T21" fmla="*/ 8 h 57"/>
                <a:gd name="T22" fmla="*/ 3 w 59"/>
                <a:gd name="T23" fmla="*/ 17 h 57"/>
                <a:gd name="T24" fmla="*/ 0 w 59"/>
                <a:gd name="T25" fmla="*/ 28 h 57"/>
                <a:gd name="T26" fmla="*/ 3 w 59"/>
                <a:gd name="T27" fmla="*/ 39 h 57"/>
                <a:gd name="T28" fmla="*/ 9 w 59"/>
                <a:gd name="T29" fmla="*/ 49 h 57"/>
                <a:gd name="T30" fmla="*/ 19 w 59"/>
                <a:gd name="T31" fmla="*/ 54 h 57"/>
                <a:gd name="T32" fmla="*/ 30 w 59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7">
                  <a:moveTo>
                    <a:pt x="30" y="57"/>
                  </a:moveTo>
                  <a:lnTo>
                    <a:pt x="41" y="54"/>
                  </a:lnTo>
                  <a:lnTo>
                    <a:pt x="51" y="49"/>
                  </a:lnTo>
                  <a:lnTo>
                    <a:pt x="56" y="39"/>
                  </a:lnTo>
                  <a:lnTo>
                    <a:pt x="59" y="28"/>
                  </a:lnTo>
                  <a:lnTo>
                    <a:pt x="56" y="17"/>
                  </a:lnTo>
                  <a:lnTo>
                    <a:pt x="51" y="8"/>
                  </a:lnTo>
                  <a:lnTo>
                    <a:pt x="41" y="3"/>
                  </a:lnTo>
                  <a:lnTo>
                    <a:pt x="30" y="0"/>
                  </a:lnTo>
                  <a:lnTo>
                    <a:pt x="19" y="3"/>
                  </a:lnTo>
                  <a:lnTo>
                    <a:pt x="9" y="8"/>
                  </a:lnTo>
                  <a:lnTo>
                    <a:pt x="3" y="17"/>
                  </a:lnTo>
                  <a:lnTo>
                    <a:pt x="0" y="28"/>
                  </a:lnTo>
                  <a:lnTo>
                    <a:pt x="3" y="39"/>
                  </a:lnTo>
                  <a:lnTo>
                    <a:pt x="9" y="49"/>
                  </a:lnTo>
                  <a:lnTo>
                    <a:pt x="19" y="54"/>
                  </a:lnTo>
                  <a:lnTo>
                    <a:pt x="3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105"/>
            <p:cNvSpPr>
              <a:spLocks/>
            </p:cNvSpPr>
            <p:nvPr/>
          </p:nvSpPr>
          <p:spPr bwMode="auto">
            <a:xfrm>
              <a:off x="4713" y="2955"/>
              <a:ext cx="59" cy="57"/>
            </a:xfrm>
            <a:custGeom>
              <a:avLst/>
              <a:gdLst>
                <a:gd name="T0" fmla="*/ 30 w 59"/>
                <a:gd name="T1" fmla="*/ 57 h 57"/>
                <a:gd name="T2" fmla="*/ 41 w 59"/>
                <a:gd name="T3" fmla="*/ 54 h 57"/>
                <a:gd name="T4" fmla="*/ 51 w 59"/>
                <a:gd name="T5" fmla="*/ 49 h 57"/>
                <a:gd name="T6" fmla="*/ 56 w 59"/>
                <a:gd name="T7" fmla="*/ 39 h 57"/>
                <a:gd name="T8" fmla="*/ 59 w 59"/>
                <a:gd name="T9" fmla="*/ 28 h 57"/>
                <a:gd name="T10" fmla="*/ 56 w 59"/>
                <a:gd name="T11" fmla="*/ 17 h 57"/>
                <a:gd name="T12" fmla="*/ 51 w 59"/>
                <a:gd name="T13" fmla="*/ 8 h 57"/>
                <a:gd name="T14" fmla="*/ 41 w 59"/>
                <a:gd name="T15" fmla="*/ 3 h 57"/>
                <a:gd name="T16" fmla="*/ 30 w 59"/>
                <a:gd name="T17" fmla="*/ 0 h 57"/>
                <a:gd name="T18" fmla="*/ 19 w 59"/>
                <a:gd name="T19" fmla="*/ 3 h 57"/>
                <a:gd name="T20" fmla="*/ 9 w 59"/>
                <a:gd name="T21" fmla="*/ 8 h 57"/>
                <a:gd name="T22" fmla="*/ 3 w 59"/>
                <a:gd name="T23" fmla="*/ 17 h 57"/>
                <a:gd name="T24" fmla="*/ 0 w 59"/>
                <a:gd name="T25" fmla="*/ 28 h 57"/>
                <a:gd name="T26" fmla="*/ 3 w 59"/>
                <a:gd name="T27" fmla="*/ 39 h 57"/>
                <a:gd name="T28" fmla="*/ 9 w 59"/>
                <a:gd name="T29" fmla="*/ 49 h 57"/>
                <a:gd name="T30" fmla="*/ 19 w 59"/>
                <a:gd name="T31" fmla="*/ 54 h 57"/>
                <a:gd name="T32" fmla="*/ 30 w 59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7">
                  <a:moveTo>
                    <a:pt x="30" y="57"/>
                  </a:moveTo>
                  <a:lnTo>
                    <a:pt x="41" y="54"/>
                  </a:lnTo>
                  <a:lnTo>
                    <a:pt x="51" y="49"/>
                  </a:lnTo>
                  <a:lnTo>
                    <a:pt x="56" y="39"/>
                  </a:lnTo>
                  <a:lnTo>
                    <a:pt x="59" y="28"/>
                  </a:lnTo>
                  <a:lnTo>
                    <a:pt x="56" y="17"/>
                  </a:lnTo>
                  <a:lnTo>
                    <a:pt x="51" y="8"/>
                  </a:lnTo>
                  <a:lnTo>
                    <a:pt x="41" y="3"/>
                  </a:lnTo>
                  <a:lnTo>
                    <a:pt x="30" y="0"/>
                  </a:lnTo>
                  <a:lnTo>
                    <a:pt x="19" y="3"/>
                  </a:lnTo>
                  <a:lnTo>
                    <a:pt x="9" y="8"/>
                  </a:lnTo>
                  <a:lnTo>
                    <a:pt x="3" y="17"/>
                  </a:lnTo>
                  <a:lnTo>
                    <a:pt x="0" y="28"/>
                  </a:lnTo>
                  <a:lnTo>
                    <a:pt x="3" y="39"/>
                  </a:lnTo>
                  <a:lnTo>
                    <a:pt x="9" y="49"/>
                  </a:lnTo>
                  <a:lnTo>
                    <a:pt x="19" y="54"/>
                  </a:lnTo>
                  <a:lnTo>
                    <a:pt x="3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Rectangle 106"/>
            <p:cNvSpPr>
              <a:spLocks noChangeArrowheads="1"/>
            </p:cNvSpPr>
            <p:nvPr/>
          </p:nvSpPr>
          <p:spPr bwMode="auto">
            <a:xfrm>
              <a:off x="4571" y="2672"/>
              <a:ext cx="47" cy="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551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Collecting data used to be expensive.</a:t>
            </a:r>
            <a:br>
              <a:rPr lang="en-GB" dirty="0" smtClean="0"/>
            </a:br>
            <a:r>
              <a:rPr lang="en-GB" dirty="0" smtClean="0"/>
              <a:t>A survey was a rare event.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2C9581-809C-4F2A-95BE-5B0F333C69F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1026" name="Picture 2" descr="1940 interview in gard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2029"/>
          <a:stretch/>
        </p:blipFill>
        <p:spPr bwMode="auto">
          <a:xfrm>
            <a:off x="0" y="1482212"/>
            <a:ext cx="9144000" cy="537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6581001"/>
            <a:ext cx="5376955" cy="276999"/>
          </a:xfrm>
          <a:prstGeom prst="rect">
            <a:avLst/>
          </a:prstGeom>
          <a:solidFill>
            <a:srgbClr val="FFFFFF">
              <a:alpha val="34118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200" dirty="0"/>
              <a:t>http://www.census.gov/history/www/genealogy/decennial_census_records/</a:t>
            </a:r>
          </a:p>
        </p:txBody>
      </p:sp>
    </p:spTree>
    <p:extLst>
      <p:ext uri="{BB962C8B-B14F-4D97-AF65-F5344CB8AC3E}">
        <p14:creationId xmlns:p14="http://schemas.microsoft.com/office/powerpoint/2010/main" val="17081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Today, we get surveyed </a:t>
            </a:r>
            <a:r>
              <a:rPr lang="en-GB" dirty="0" smtClean="0"/>
              <a:t>constantly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BF5A1B-46AE-436F-829F-E01CD9A2BCA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49" b="47292"/>
          <a:stretch/>
        </p:blipFill>
        <p:spPr>
          <a:xfrm>
            <a:off x="1" y="1507222"/>
            <a:ext cx="9143999" cy="53507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315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 respond to a lot of surveys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5058" y="4539049"/>
            <a:ext cx="4172465" cy="16107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tabLst>
                <a:tab pos="720000" algn="dec"/>
              </a:tabLst>
            </a:pPr>
            <a:r>
              <a:rPr lang="en-GB" dirty="0"/>
              <a:t>	</a:t>
            </a:r>
            <a:r>
              <a:rPr lang="en-GB" dirty="0" smtClean="0"/>
              <a:t>89 invitations</a:t>
            </a:r>
          </a:p>
          <a:p>
            <a:pPr marL="0" indent="0">
              <a:buNone/>
              <a:tabLst>
                <a:tab pos="720000" algn="dec"/>
              </a:tabLst>
            </a:pPr>
            <a:r>
              <a:rPr lang="en-GB" dirty="0"/>
              <a:t>	</a:t>
            </a:r>
            <a:r>
              <a:rPr lang="en-GB" dirty="0" smtClean="0"/>
              <a:t>67 completed surveys</a:t>
            </a:r>
          </a:p>
          <a:p>
            <a:pPr marL="0" indent="0">
              <a:buNone/>
              <a:tabLst>
                <a:tab pos="720000" algn="dec"/>
              </a:tabLst>
            </a:pPr>
            <a:r>
              <a:rPr lang="en-GB" sz="6000" dirty="0" smtClean="0">
                <a:solidFill>
                  <a:srgbClr val="FF0000"/>
                </a:solidFill>
              </a:rPr>
              <a:t>1387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questions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CB574-9688-4E50-A765-DD0C3C51EE2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93" y="1597754"/>
            <a:ext cx="44481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75" y="4920927"/>
            <a:ext cx="1057275" cy="1743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272" y="2728443"/>
            <a:ext cx="781826" cy="162000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4041248" y="1606874"/>
            <a:ext cx="3558746" cy="1064998"/>
          </a:xfrm>
          <a:prstGeom prst="wedgeRoundRectCallout">
            <a:avLst>
              <a:gd name="adj1" fmla="val 67027"/>
              <a:gd name="adj2" fmla="val 116748"/>
              <a:gd name="adj3" fmla="val 16667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Do you use surveys?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938541" y="3401047"/>
            <a:ext cx="4411361" cy="1519880"/>
          </a:xfrm>
          <a:prstGeom prst="wedgeRoundRectCallout">
            <a:avLst>
              <a:gd name="adj1" fmla="val -49123"/>
              <a:gd name="adj2" fmla="val 103548"/>
              <a:gd name="adj3" fmla="val 16667"/>
            </a:avLst>
          </a:prstGeom>
          <a:noFill/>
          <a:ln w="31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Sure. Alongside other user research, all the time.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11188" y="188913"/>
            <a:ext cx="8302910" cy="1143000"/>
          </a:xfrm>
        </p:spPr>
        <p:txBody>
          <a:bodyPr/>
          <a:lstStyle/>
          <a:p>
            <a:r>
              <a:rPr lang="en-GB" dirty="0" smtClean="0"/>
              <a:t>Story 2: </a:t>
            </a:r>
            <a:r>
              <a:rPr lang="en-GB" dirty="0"/>
              <a:t>	</a:t>
            </a:r>
            <a:r>
              <a:rPr lang="en-GB" dirty="0" smtClean="0"/>
              <a:t>Interviews with UX experts, mostly </a:t>
            </a:r>
            <a:br>
              <a:rPr lang="en-GB" dirty="0" smtClean="0"/>
            </a:br>
            <a:r>
              <a:rPr lang="en-GB" dirty="0" smtClean="0"/>
              <a:t>		in Australia, changed my views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40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They wanted my opinions but it took 6 screens to get to the first opinion question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8" y="1579669"/>
            <a:ext cx="8599549" cy="294290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2C9581-809C-4F2A-95BE-5B0F333C69F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25" y="3064750"/>
            <a:ext cx="6483178" cy="35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3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Could the BBC trim some of these?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Gender</a:t>
            </a:r>
          </a:p>
          <a:p>
            <a:r>
              <a:rPr lang="en-GB" sz="2400" dirty="0" smtClean="0"/>
              <a:t>Region you live in</a:t>
            </a:r>
          </a:p>
          <a:p>
            <a:r>
              <a:rPr lang="en-GB" sz="2400" dirty="0" smtClean="0"/>
              <a:t>Ethnic origin</a:t>
            </a:r>
          </a:p>
          <a:p>
            <a:r>
              <a:rPr lang="en-GB" sz="2400" dirty="0" smtClean="0"/>
              <a:t>Type of Internet </a:t>
            </a:r>
            <a:br>
              <a:rPr lang="en-GB" sz="2400" dirty="0" smtClean="0"/>
            </a:br>
            <a:r>
              <a:rPr lang="en-GB" sz="2400" dirty="0" smtClean="0"/>
              <a:t>connection</a:t>
            </a:r>
          </a:p>
          <a:p>
            <a:r>
              <a:rPr lang="en-GB" sz="2400" dirty="0" smtClean="0"/>
              <a:t>Rate how it looks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CB574-9688-4E50-A765-DD0C3C51EE2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sz="half" idx="4294967295"/>
          </p:nvPr>
        </p:nvSpPr>
        <p:spPr>
          <a:xfrm>
            <a:off x="4476750" y="1673225"/>
            <a:ext cx="4667250" cy="4525963"/>
          </a:xfrm>
        </p:spPr>
        <p:txBody>
          <a:bodyPr/>
          <a:lstStyle/>
          <a:p>
            <a:r>
              <a:rPr lang="en-GB" sz="2400" dirty="0" smtClean="0"/>
              <a:t>What do you like about it</a:t>
            </a:r>
          </a:p>
          <a:p>
            <a:r>
              <a:rPr lang="en-GB" sz="2400" dirty="0" smtClean="0"/>
              <a:t>What do you dislike about it</a:t>
            </a:r>
          </a:p>
          <a:p>
            <a:r>
              <a:rPr lang="en-GB" sz="2400" dirty="0" smtClean="0"/>
              <a:t>Your main reason for visiting the site today</a:t>
            </a:r>
          </a:p>
        </p:txBody>
      </p:sp>
    </p:spTree>
    <p:extLst>
      <p:ext uri="{BB962C8B-B14F-4D97-AF65-F5344CB8AC3E}">
        <p14:creationId xmlns:p14="http://schemas.microsoft.com/office/powerpoint/2010/main" val="127317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not ask one really simple question?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07"/>
          <a:stretch/>
        </p:blipFill>
        <p:spPr>
          <a:xfrm>
            <a:off x="0" y="1468509"/>
            <a:ext cx="9144000" cy="53894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2C9581-809C-4F2A-95BE-5B0F333C69F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Remove the questions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 smtClean="0"/>
              <a:t>you don’t need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Tip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B574-9688-4E50-A765-DD0C3C51EE25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93" y="2471057"/>
            <a:ext cx="3189473" cy="43869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9484" y="6644237"/>
            <a:ext cx="1967205" cy="161583"/>
          </a:xfrm>
          <a:prstGeom prst="rect">
            <a:avLst/>
          </a:prstGeom>
          <a:solidFill>
            <a:srgbClr val="FFFFFF">
              <a:alpha val="54118"/>
            </a:srgbClr>
          </a:solidFill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GB" sz="1050" dirty="0" smtClean="0">
                <a:latin typeface="+mn-lt"/>
              </a:rPr>
              <a:t>Image credit: Flickr - </a:t>
            </a:r>
            <a:r>
              <a:rPr lang="en-GB" sz="1050" dirty="0" err="1" smtClean="0">
                <a:latin typeface="+mn-lt"/>
              </a:rPr>
              <a:t>Enokson</a:t>
            </a:r>
            <a:endParaRPr lang="en-GB" sz="105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90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 you ask for answers, </a:t>
            </a:r>
            <a:br>
              <a:rPr lang="en-GB" dirty="0" smtClean="0"/>
            </a:br>
            <a:r>
              <a:rPr lang="en-GB" dirty="0" smtClean="0"/>
              <a:t>you have to read and think about them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07"/>
          <a:stretch/>
        </p:blipFill>
        <p:spPr>
          <a:xfrm>
            <a:off x="0" y="1468509"/>
            <a:ext cx="9144000" cy="53894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2C9581-809C-4F2A-95BE-5B0F333C69F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7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allfiles\vBook-Forms\images\final images\chapter 9 images\9_fig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858" y="3209450"/>
            <a:ext cx="5486400" cy="327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Decide how many responses you really need	</a:t>
            </a:r>
            <a:endParaRPr lang="en-GB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Tip 8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537858" y="6609663"/>
            <a:ext cx="2959465" cy="161583"/>
          </a:xfrm>
          <a:prstGeom prst="rect">
            <a:avLst/>
          </a:prstGeom>
          <a:solidFill>
            <a:srgbClr val="FFFFFF">
              <a:alpha val="54118"/>
            </a:srgbClr>
          </a:solidFill>
        </p:spPr>
        <p:txBody>
          <a:bodyPr wrap="none" tIns="0" bIns="0" rtlCol="0" anchor="ctr" anchorCtr="0">
            <a:spAutoFit/>
          </a:bodyPr>
          <a:lstStyle/>
          <a:p>
            <a:r>
              <a:rPr lang="en-GB" sz="1050" dirty="0"/>
              <a:t>http://www.useit.com/alertbox/20000319.html</a:t>
            </a:r>
          </a:p>
        </p:txBody>
      </p:sp>
    </p:spTree>
    <p:extLst>
      <p:ext uri="{BB962C8B-B14F-4D97-AF65-F5344CB8AC3E}">
        <p14:creationId xmlns:p14="http://schemas.microsoft.com/office/powerpoint/2010/main" val="775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CB574-9688-4E50-A765-DD0C3C51EE2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1614615" y="1219200"/>
            <a:ext cx="4003589" cy="1285103"/>
          </a:xfrm>
          <a:prstGeom prst="wedgeRoundRectCallout">
            <a:avLst>
              <a:gd name="adj1" fmla="val 102279"/>
              <a:gd name="adj2" fmla="val -4716"/>
              <a:gd name="adj3" fmla="val 16667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We got so much great data that I put every detail in this report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52" y="4037377"/>
            <a:ext cx="850463" cy="1618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742" y="1112108"/>
            <a:ext cx="781907" cy="1620000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1750541" y="3542269"/>
            <a:ext cx="621956" cy="791671"/>
          </a:xfrm>
          <a:prstGeom prst="wedgeRoundRectCallout">
            <a:avLst>
              <a:gd name="adj1" fmla="val -64833"/>
              <a:gd name="adj2" fmla="val 88233"/>
              <a:gd name="adj3" fmla="val 16667"/>
            </a:avLst>
          </a:prstGeom>
          <a:noFill/>
          <a:ln w="31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!!!!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40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Create a draft presentation, early. Really early.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Tip 9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B574-9688-4E50-A765-DD0C3C51EE25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45092460"/>
              </p:ext>
            </p:extLst>
          </p:nvPr>
        </p:nvGraphicFramePr>
        <p:xfrm>
          <a:off x="3414713" y="2666998"/>
          <a:ext cx="6161313" cy="4103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04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914" y="522514"/>
            <a:ext cx="8382001" cy="1752600"/>
          </a:xfrm>
        </p:spPr>
        <p:txBody>
          <a:bodyPr/>
          <a:lstStyle/>
          <a:p>
            <a:r>
              <a:rPr lang="en-GB" sz="2800" dirty="0" smtClean="0"/>
              <a:t>Presser et al 2004: </a:t>
            </a:r>
            <a:r>
              <a:rPr lang="en-US" sz="2800" dirty="0" smtClean="0"/>
              <a:t>pretesting focuses on </a:t>
            </a:r>
            <a:br>
              <a:rPr lang="en-US" sz="2800" dirty="0" smtClean="0"/>
            </a:br>
            <a:r>
              <a:rPr lang="en-US" sz="2800" dirty="0" smtClean="0"/>
              <a:t>a “broader concern for improving data quality </a:t>
            </a:r>
            <a:br>
              <a:rPr lang="en-US" sz="2800" dirty="0" smtClean="0"/>
            </a:br>
            <a:r>
              <a:rPr lang="en-US" sz="2800" dirty="0" smtClean="0"/>
              <a:t>so that measurements meet </a:t>
            </a:r>
            <a:br>
              <a:rPr lang="en-US" sz="2800" dirty="0" smtClean="0"/>
            </a:br>
            <a:r>
              <a:rPr lang="en-US" sz="2800" dirty="0" smtClean="0"/>
              <a:t>a survey’s objective”</a:t>
            </a:r>
            <a:br>
              <a:rPr lang="en-US" sz="2800" dirty="0" smtClean="0"/>
            </a:br>
            <a:endParaRPr lang="en-GB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27206042"/>
              </p:ext>
            </p:extLst>
          </p:nvPr>
        </p:nvGraphicFramePr>
        <p:xfrm>
          <a:off x="2862942" y="1371600"/>
          <a:ext cx="6890657" cy="4844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1" y="6419446"/>
            <a:ext cx="7040710" cy="215444"/>
          </a:xfrm>
          <a:prstGeom prst="rect">
            <a:avLst/>
          </a:prstGeom>
          <a:solidFill>
            <a:srgbClr val="FFFFFF">
              <a:alpha val="54118"/>
            </a:srgbClr>
          </a:solidFill>
        </p:spPr>
        <p:txBody>
          <a:bodyPr wrap="none" tIns="0" bIns="0" rtlCol="0" anchor="ctr" anchorCtr="0">
            <a:spAutoFit/>
          </a:bodyPr>
          <a:lstStyle/>
          <a:p>
            <a:r>
              <a:rPr lang="en-GB" sz="1400" dirty="0">
                <a:latin typeface="+mn-lt"/>
              </a:rPr>
              <a:t>http://www.slideshare.net/cjforms/introduction-to-usability-testing-for-survey-research</a:t>
            </a:r>
          </a:p>
        </p:txBody>
      </p:sp>
    </p:spTree>
    <p:extLst>
      <p:ext uri="{BB962C8B-B14F-4D97-AF65-F5344CB8AC3E}">
        <p14:creationId xmlns:p14="http://schemas.microsoft.com/office/powerpoint/2010/main" val="308162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some cognitive interviewing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Pair up.  One person gets to be the interviewer.</a:t>
            </a:r>
          </a:p>
          <a:p>
            <a:pPr lvl="0"/>
            <a:r>
              <a:rPr lang="en-GB" dirty="0" smtClean="0"/>
              <a:t>Think aloud as you try to answer this question: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B574-9688-4E50-A765-DD0C3C51EE2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stand on surveys?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do surveys?</a:t>
            </a:r>
          </a:p>
          <a:p>
            <a:r>
              <a:rPr lang="en-US" dirty="0" smtClean="0"/>
              <a:t>Who decides whether to do the survey?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C24813-02BD-40C6-B388-5CCB13A22FC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some cognitive interviewing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Pair up.  One person gets to be the interviewer.</a:t>
            </a:r>
          </a:p>
          <a:p>
            <a:pPr lvl="0"/>
            <a:r>
              <a:rPr lang="en-GB" dirty="0" smtClean="0"/>
              <a:t>Think aloud as you try to answer this question:</a:t>
            </a:r>
          </a:p>
          <a:p>
            <a:pPr marL="0" lvl="0" indent="0" algn="ctr">
              <a:buNone/>
            </a:pPr>
            <a:endParaRPr lang="en-US" dirty="0" smtClean="0"/>
          </a:p>
          <a:p>
            <a:pPr marL="0" lvl="0" indent="0" algn="ctr">
              <a:buNone/>
            </a:pPr>
            <a:r>
              <a:rPr lang="en-US" sz="3200" dirty="0" smtClean="0"/>
              <a:t>'how many windows are there in your house’</a:t>
            </a:r>
            <a:endParaRPr lang="en-GB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B574-9688-4E50-A765-DD0C3C51EE2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9806" y="6126425"/>
            <a:ext cx="2986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Dillman</a:t>
            </a:r>
            <a:r>
              <a:rPr lang="en-US" dirty="0"/>
              <a:t> et al, 2009)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now swap and try this question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Please think about a computer system or web site that you used recently. Now think aloud as you answer this question:</a:t>
            </a:r>
          </a:p>
          <a:p>
            <a:pPr marL="0" lv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B574-9688-4E50-A765-DD0C3C51EE2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6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now swap and try this question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Please think about a computer system or web site that you used recently. Now think aloud as you answer this question:</a:t>
            </a:r>
          </a:p>
          <a:p>
            <a:pPr marL="0" lvl="0" indent="0" algn="ctr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sz="3200" dirty="0"/>
              <a:t>‘I thought there was too much inconsistency in this system</a:t>
            </a:r>
            <a:r>
              <a:rPr lang="en-US" sz="3200" dirty="0" smtClean="0"/>
              <a:t>’</a:t>
            </a: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B574-9688-4E50-A765-DD0C3C51EE2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7406" y="6126424"/>
            <a:ext cx="6598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(from the System Usability Scale, Brooke 1986)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7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Test, test, test, test	</a:t>
            </a:r>
            <a:endParaRPr lang="en-GB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Tip 10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B574-9688-4E50-A765-DD0C3C51EE2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5-Point Star 4"/>
          <p:cNvSpPr/>
          <p:nvPr/>
        </p:nvSpPr>
        <p:spPr>
          <a:xfrm>
            <a:off x="402772" y="2144486"/>
            <a:ext cx="2623457" cy="2503714"/>
          </a:xfrm>
          <a:prstGeom prst="star5">
            <a:avLst/>
          </a:prstGeom>
          <a:solidFill>
            <a:srgbClr val="FFFF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Top tip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2" descr="C:\allfiles\vClient\EMBL\pictures\Usability tes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581" y="2549822"/>
            <a:ext cx="3630083" cy="363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07582" y="6420909"/>
            <a:ext cx="2219325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000" dirty="0" smtClean="0"/>
              <a:t>Image </a:t>
            </a:r>
            <a:r>
              <a:rPr lang="en-GB" sz="1000" dirty="0"/>
              <a:t>credit: infodesign.com.au</a:t>
            </a:r>
          </a:p>
        </p:txBody>
      </p:sp>
    </p:spTree>
    <p:extLst>
      <p:ext uri="{BB962C8B-B14F-4D97-AF65-F5344CB8AC3E}">
        <p14:creationId xmlns:p14="http://schemas.microsoft.com/office/powerpoint/2010/main" val="34569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Caroline Jarrett</a:t>
            </a:r>
            <a:br>
              <a:rPr lang="en-US" dirty="0" smtClean="0"/>
            </a:br>
            <a:r>
              <a:rPr lang="en-GB" sz="1800" dirty="0" smtClean="0"/>
              <a:t>twitter @</a:t>
            </a:r>
            <a:r>
              <a:rPr lang="en-GB" sz="1800" dirty="0" err="1" smtClean="0"/>
              <a:t>cjforms</a:t>
            </a:r>
            <a:r>
              <a:rPr lang="en-GB" sz="1800" dirty="0" smtClean="0"/>
              <a:t>		</a:t>
            </a:r>
            <a:br>
              <a:rPr lang="en-GB" sz="1800" dirty="0" smtClean="0"/>
            </a:br>
            <a:r>
              <a:rPr lang="en-GB" sz="1800" dirty="0" smtClean="0"/>
              <a:t>caroline.jarrett@effortmark.co.uk</a:t>
            </a:r>
            <a:endParaRPr lang="en-US" dirty="0" smtClean="0"/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182" y="4296063"/>
            <a:ext cx="1528458" cy="190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14" descr="C:\allfiles\tBook\cover\cover_200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6963" y="4296063"/>
            <a:ext cx="1553068" cy="190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E4147-91A7-4D9E-A61E-58473FF0E5DF}" type="slidenum">
              <a:rPr lang="en-US" smtClean="0"/>
              <a:pPr>
                <a:defRPr/>
              </a:pPr>
              <a:t>44</a:t>
            </a:fld>
            <a:endParaRPr lang="en-US" smtClean="0"/>
          </a:p>
        </p:txBody>
      </p:sp>
      <p:pic>
        <p:nvPicPr>
          <p:cNvPr id="5130" name="Picture 10" descr="C:\allfiles\tSurveys\cover_200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0318" y="4296066"/>
            <a:ext cx="1294438" cy="1909297"/>
          </a:xfrm>
          <a:prstGeom prst="rect">
            <a:avLst/>
          </a:prstGeom>
          <a:noFill/>
          <a:ln w="3175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529551" y="1795849"/>
            <a:ext cx="74597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j-lt"/>
              </a:rPr>
              <a:t>Slides: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http://www.slideshare.net/cjforms</a:t>
            </a: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Blog posts and more resources: </a:t>
            </a:r>
            <a:r>
              <a:rPr lang="en-GB" dirty="0" smtClean="0">
                <a:latin typeface="+mj-lt"/>
              </a:rPr>
              <a:t/>
            </a:r>
            <a:br>
              <a:rPr lang="en-GB" dirty="0" smtClean="0">
                <a:latin typeface="+mj-lt"/>
              </a:rPr>
            </a:b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http://www.rosenfeldmedia.com/books/survey-design/</a:t>
            </a:r>
          </a:p>
        </p:txBody>
      </p:sp>
    </p:spTree>
    <p:extLst>
      <p:ext uri="{BB962C8B-B14F-4D97-AF65-F5344CB8AC3E}">
        <p14:creationId xmlns:p14="http://schemas.microsoft.com/office/powerpoint/2010/main" val="380223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ACFCF-7802-4404-8BCA-CE4F9B1056D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74571" y="1167321"/>
            <a:ext cx="5177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+mn-lt"/>
              </a:rPr>
              <a:t>Survey = </a:t>
            </a:r>
          </a:p>
          <a:p>
            <a:endParaRPr lang="en-GB" sz="3600" dirty="0" smtClean="0">
              <a:latin typeface="+mn-lt"/>
            </a:endParaRPr>
          </a:p>
          <a:p>
            <a:r>
              <a:rPr lang="en-GB" sz="3600" dirty="0">
                <a:latin typeface="+mn-lt"/>
              </a:rPr>
              <a:t> </a:t>
            </a:r>
            <a:r>
              <a:rPr lang="en-GB" sz="3600" dirty="0" smtClean="0">
                <a:latin typeface="+mn-lt"/>
              </a:rPr>
              <a:t>       Questionnaire</a:t>
            </a:r>
            <a:br>
              <a:rPr lang="en-GB" sz="3600" dirty="0" smtClean="0">
                <a:latin typeface="+mn-lt"/>
              </a:rPr>
            </a:br>
            <a:r>
              <a:rPr lang="en-GB" sz="3600" dirty="0" smtClean="0">
                <a:latin typeface="+mn-lt"/>
              </a:rPr>
              <a:t/>
            </a:r>
            <a:br>
              <a:rPr lang="en-GB" sz="3600" dirty="0" smtClean="0">
                <a:latin typeface="+mn-lt"/>
              </a:rPr>
            </a:br>
            <a:r>
              <a:rPr lang="en-GB" sz="3600" dirty="0" smtClean="0">
                <a:latin typeface="+mn-lt"/>
              </a:rPr>
              <a:t>	            + Process</a:t>
            </a:r>
            <a:endParaRPr lang="en-GB" sz="3600" dirty="0">
              <a:latin typeface="+mn-lt"/>
            </a:endParaRPr>
          </a:p>
        </p:txBody>
      </p:sp>
      <p:sp>
        <p:nvSpPr>
          <p:cNvPr id="2" name="Oval Callout 1"/>
          <p:cNvSpPr/>
          <p:nvPr/>
        </p:nvSpPr>
        <p:spPr>
          <a:xfrm>
            <a:off x="6604000" y="948267"/>
            <a:ext cx="2133600" cy="1303866"/>
          </a:xfrm>
          <a:prstGeom prst="wedgeEllipseCallout">
            <a:avLst>
              <a:gd name="adj1" fmla="val -64087"/>
              <a:gd name="adj2" fmla="val 59253"/>
            </a:avLst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Tips about questions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95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ideas?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2C9581-809C-4F2A-95BE-5B0F333C69F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14" y="1608364"/>
            <a:ext cx="8626698" cy="2277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59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ideas?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2C9581-809C-4F2A-95BE-5B0F333C69F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14" y="1608364"/>
            <a:ext cx="8626698" cy="2277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val Callout 4"/>
          <p:cNvSpPr/>
          <p:nvPr/>
        </p:nvSpPr>
        <p:spPr>
          <a:xfrm>
            <a:off x="702733" y="4419599"/>
            <a:ext cx="4436534" cy="1955799"/>
          </a:xfrm>
          <a:prstGeom prst="wedgeEllipseCallout">
            <a:avLst>
              <a:gd name="adj1" fmla="val -64087"/>
              <a:gd name="adj2" fmla="val 59253"/>
            </a:avLst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This is a badly-written question, and most of us could only guess wildly at an answer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35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approximate curve of forgetting</a:t>
            </a:r>
          </a:p>
        </p:txBody>
      </p:sp>
      <p:sp>
        <p:nvSpPr>
          <p:cNvPr id="573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08522-E912-4B60-9135-0478558FCA4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7" name="Opadgående pil 154"/>
          <p:cNvSpPr/>
          <p:nvPr/>
        </p:nvSpPr>
        <p:spPr bwMode="auto">
          <a:xfrm rot="5400000">
            <a:off x="3615663" y="3651330"/>
            <a:ext cx="625475" cy="4723274"/>
          </a:xfrm>
          <a:prstGeom prst="upArrow">
            <a:avLst/>
          </a:prstGeom>
          <a:gradFill flip="none" rotWithShape="1">
            <a:gsLst>
              <a:gs pos="18000">
                <a:srgbClr val="78C5DD">
                  <a:lumMod val="50000"/>
                  <a:alpha val="96000"/>
                </a:srgbClr>
              </a:gs>
              <a:gs pos="63000">
                <a:srgbClr val="0081BE">
                  <a:lumMod val="40000"/>
                  <a:lumOff val="60000"/>
                  <a:alpha val="66000"/>
                </a:srgbClr>
              </a:gs>
              <a:gs pos="100000">
                <a:srgbClr val="E6E6E6">
                  <a:alpha val="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48" name="Opadgående pil 150"/>
          <p:cNvSpPr/>
          <p:nvPr/>
        </p:nvSpPr>
        <p:spPr bwMode="auto">
          <a:xfrm>
            <a:off x="1158776" y="1682387"/>
            <a:ext cx="623887" cy="4542667"/>
          </a:xfrm>
          <a:prstGeom prst="upArrow">
            <a:avLst/>
          </a:prstGeom>
          <a:gradFill flip="none" rotWithShape="1">
            <a:gsLst>
              <a:gs pos="18000">
                <a:srgbClr val="78C5DD">
                  <a:lumMod val="50000"/>
                  <a:alpha val="96000"/>
                </a:srgbClr>
              </a:gs>
              <a:gs pos="63000">
                <a:srgbClr val="0081BE">
                  <a:lumMod val="40000"/>
                  <a:lumOff val="60000"/>
                  <a:alpha val="66000"/>
                </a:srgbClr>
              </a:gs>
              <a:gs pos="100000">
                <a:srgbClr val="E6E6E6">
                  <a:alpha val="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49" name="Tekstboks 142"/>
          <p:cNvSpPr txBox="1">
            <a:spLocks noChangeArrowheads="1"/>
          </p:cNvSpPr>
          <p:nvPr/>
        </p:nvSpPr>
        <p:spPr bwMode="auto">
          <a:xfrm>
            <a:off x="4631653" y="5788889"/>
            <a:ext cx="14702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a-DK" sz="2400" dirty="0" smtClean="0">
                <a:solidFill>
                  <a:schemeClr val="bg1"/>
                </a:solidFill>
                <a:latin typeface="+mn-lt"/>
              </a:rPr>
              <a:t>Long ago</a:t>
            </a:r>
          </a:p>
        </p:txBody>
      </p:sp>
      <p:sp>
        <p:nvSpPr>
          <p:cNvPr id="50" name="Tekstboks 149"/>
          <p:cNvSpPr txBox="1">
            <a:spLocks noChangeArrowheads="1"/>
          </p:cNvSpPr>
          <p:nvPr/>
        </p:nvSpPr>
        <p:spPr bwMode="auto">
          <a:xfrm rot="16200000">
            <a:off x="1042138" y="2103382"/>
            <a:ext cx="8194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a-DK" sz="2400" dirty="0" smtClean="0">
                <a:solidFill>
                  <a:schemeClr val="bg1"/>
                </a:solidFill>
                <a:latin typeface="+mn-lt"/>
              </a:rPr>
              <a:t>High</a:t>
            </a:r>
            <a:endParaRPr lang="da-DK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1" name="Tekstboks 142"/>
          <p:cNvSpPr txBox="1">
            <a:spLocks noChangeArrowheads="1"/>
          </p:cNvSpPr>
          <p:nvPr/>
        </p:nvSpPr>
        <p:spPr bwMode="auto">
          <a:xfrm>
            <a:off x="1614711" y="5818506"/>
            <a:ext cx="11608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a-DK" sz="2400" dirty="0" smtClean="0">
                <a:latin typeface="+mn-lt"/>
              </a:rPr>
              <a:t>Recent</a:t>
            </a:r>
            <a:endParaRPr lang="da-DK" sz="24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" name="Tekstboks 149"/>
          <p:cNvSpPr txBox="1">
            <a:spLocks noChangeArrowheads="1"/>
          </p:cNvSpPr>
          <p:nvPr/>
        </p:nvSpPr>
        <p:spPr bwMode="auto">
          <a:xfrm rot="16200000">
            <a:off x="1036054" y="5308464"/>
            <a:ext cx="7505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a-DK" sz="2400" dirty="0" smtClean="0">
                <a:latin typeface="+mn-lt"/>
              </a:rPr>
              <a:t>Low</a:t>
            </a:r>
            <a:endParaRPr lang="da-DK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Tekstboks 142"/>
          <p:cNvSpPr txBox="1">
            <a:spLocks noChangeArrowheads="1"/>
          </p:cNvSpPr>
          <p:nvPr/>
        </p:nvSpPr>
        <p:spPr bwMode="auto">
          <a:xfrm>
            <a:off x="2690696" y="6214902"/>
            <a:ext cx="28900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a-DK" sz="2800" dirty="0" smtClean="0">
                <a:solidFill>
                  <a:schemeClr val="tx1"/>
                </a:solidFill>
                <a:latin typeface="+mn-lt"/>
              </a:rPr>
              <a:t>Time since event</a:t>
            </a:r>
          </a:p>
        </p:txBody>
      </p:sp>
      <p:sp>
        <p:nvSpPr>
          <p:cNvPr id="54" name="Tekstboks 149"/>
          <p:cNvSpPr txBox="1">
            <a:spLocks noChangeArrowheads="1"/>
          </p:cNvSpPr>
          <p:nvPr/>
        </p:nvSpPr>
        <p:spPr bwMode="auto">
          <a:xfrm>
            <a:off x="0" y="3406850"/>
            <a:ext cx="11432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a-DK" sz="2400" dirty="0" smtClean="0">
                <a:solidFill>
                  <a:schemeClr val="tx1"/>
                </a:solidFill>
                <a:latin typeface="+mn-lt"/>
              </a:rPr>
              <a:t>Quality</a:t>
            </a:r>
            <a:br>
              <a:rPr lang="da-DK" sz="2400" dirty="0" smtClean="0">
                <a:solidFill>
                  <a:schemeClr val="tx1"/>
                </a:solidFill>
                <a:latin typeface="+mn-lt"/>
              </a:rPr>
            </a:br>
            <a:r>
              <a:rPr lang="da-DK" sz="2400" dirty="0" smtClean="0">
                <a:solidFill>
                  <a:schemeClr val="tx1"/>
                </a:solidFill>
                <a:latin typeface="+mn-lt"/>
              </a:rPr>
              <a:t>of data</a:t>
            </a:r>
            <a:endParaRPr lang="da-DK" sz="24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971675" y="2028824"/>
            <a:ext cx="6353174" cy="1115791"/>
            <a:chOff x="1971675" y="2028824"/>
            <a:chExt cx="6353174" cy="1115791"/>
          </a:xfrm>
        </p:grpSpPr>
        <p:sp>
          <p:nvSpPr>
            <p:cNvPr id="61" name="Freeform 60"/>
            <p:cNvSpPr/>
            <p:nvPr/>
          </p:nvSpPr>
          <p:spPr>
            <a:xfrm>
              <a:off x="1971675" y="2028824"/>
              <a:ext cx="3886200" cy="952501"/>
            </a:xfrm>
            <a:custGeom>
              <a:avLst/>
              <a:gdLst>
                <a:gd name="connsiteX0" fmla="*/ 0 w 6515100"/>
                <a:gd name="connsiteY0" fmla="*/ 0 h 3535363"/>
                <a:gd name="connsiteX1" fmla="*/ 3619500 w 6515100"/>
                <a:gd name="connsiteY1" fmla="*/ 3143250 h 3535363"/>
                <a:gd name="connsiteX2" fmla="*/ 6515100 w 6515100"/>
                <a:gd name="connsiteY2" fmla="*/ 2352675 h 3535363"/>
                <a:gd name="connsiteX0" fmla="*/ 0 w 6515100"/>
                <a:gd name="connsiteY0" fmla="*/ 0 h 3459163"/>
                <a:gd name="connsiteX1" fmla="*/ 1819275 w 6515100"/>
                <a:gd name="connsiteY1" fmla="*/ 3067050 h 3459163"/>
                <a:gd name="connsiteX2" fmla="*/ 6515100 w 6515100"/>
                <a:gd name="connsiteY2" fmla="*/ 2352675 h 3459163"/>
                <a:gd name="connsiteX0" fmla="*/ 0 w 4857750"/>
                <a:gd name="connsiteY0" fmla="*/ 0 h 3839369"/>
                <a:gd name="connsiteX1" fmla="*/ 1819275 w 4857750"/>
                <a:gd name="connsiteY1" fmla="*/ 3067050 h 3839369"/>
                <a:gd name="connsiteX2" fmla="*/ 4857750 w 4857750"/>
                <a:gd name="connsiteY2" fmla="*/ 3248025 h 3839369"/>
                <a:gd name="connsiteX0" fmla="*/ 0 w 4857750"/>
                <a:gd name="connsiteY0" fmla="*/ 0 h 3608388"/>
                <a:gd name="connsiteX1" fmla="*/ 1819275 w 4857750"/>
                <a:gd name="connsiteY1" fmla="*/ 3067050 h 3608388"/>
                <a:gd name="connsiteX2" fmla="*/ 4857750 w 4857750"/>
                <a:gd name="connsiteY2" fmla="*/ 3248025 h 3608388"/>
                <a:gd name="connsiteX0" fmla="*/ 0 w 4857750"/>
                <a:gd name="connsiteY0" fmla="*/ 0 h 3332163"/>
                <a:gd name="connsiteX1" fmla="*/ 1276350 w 4857750"/>
                <a:gd name="connsiteY1" fmla="*/ 2790825 h 3332163"/>
                <a:gd name="connsiteX2" fmla="*/ 4857750 w 4857750"/>
                <a:gd name="connsiteY2" fmla="*/ 3248025 h 3332163"/>
                <a:gd name="connsiteX0" fmla="*/ 0 w 4857750"/>
                <a:gd name="connsiteY0" fmla="*/ 0 h 3332163"/>
                <a:gd name="connsiteX1" fmla="*/ 1276350 w 4857750"/>
                <a:gd name="connsiteY1" fmla="*/ 2790825 h 3332163"/>
                <a:gd name="connsiteX2" fmla="*/ 4857750 w 4857750"/>
                <a:gd name="connsiteY2" fmla="*/ 3248025 h 3332163"/>
                <a:gd name="connsiteX0" fmla="*/ 0 w 4229100"/>
                <a:gd name="connsiteY0" fmla="*/ 0 h 3553619"/>
                <a:gd name="connsiteX1" fmla="*/ 1276350 w 4229100"/>
                <a:gd name="connsiteY1" fmla="*/ 2790825 h 3553619"/>
                <a:gd name="connsiteX2" fmla="*/ 4229100 w 4229100"/>
                <a:gd name="connsiteY2" fmla="*/ 3552825 h 3553619"/>
                <a:gd name="connsiteX0" fmla="*/ 0 w 4229100"/>
                <a:gd name="connsiteY0" fmla="*/ 0 h 3553619"/>
                <a:gd name="connsiteX1" fmla="*/ 914400 w 4229100"/>
                <a:gd name="connsiteY1" fmla="*/ 2600325 h 3553619"/>
                <a:gd name="connsiteX2" fmla="*/ 4229100 w 4229100"/>
                <a:gd name="connsiteY2" fmla="*/ 3552825 h 3553619"/>
                <a:gd name="connsiteX0" fmla="*/ 47625 w 4276725"/>
                <a:gd name="connsiteY0" fmla="*/ 0 h 3553619"/>
                <a:gd name="connsiteX1" fmla="*/ 962025 w 4276725"/>
                <a:gd name="connsiteY1" fmla="*/ 2600325 h 3553619"/>
                <a:gd name="connsiteX2" fmla="*/ 4276725 w 4276725"/>
                <a:gd name="connsiteY2" fmla="*/ 3552825 h 3553619"/>
                <a:gd name="connsiteX0" fmla="*/ 47625 w 4276725"/>
                <a:gd name="connsiteY0" fmla="*/ 0 h 3553619"/>
                <a:gd name="connsiteX1" fmla="*/ 962025 w 4276725"/>
                <a:gd name="connsiteY1" fmla="*/ 2600325 h 3553619"/>
                <a:gd name="connsiteX2" fmla="*/ 4276725 w 4276725"/>
                <a:gd name="connsiteY2" fmla="*/ 3552825 h 3553619"/>
                <a:gd name="connsiteX0" fmla="*/ 0 w 4229100"/>
                <a:gd name="connsiteY0" fmla="*/ 0 h 3617913"/>
                <a:gd name="connsiteX1" fmla="*/ 1047750 w 4229100"/>
                <a:gd name="connsiteY1" fmla="*/ 2847975 h 3617913"/>
                <a:gd name="connsiteX2" fmla="*/ 4229100 w 4229100"/>
                <a:gd name="connsiteY2" fmla="*/ 3552825 h 3617913"/>
                <a:gd name="connsiteX0" fmla="*/ 0 w 4229100"/>
                <a:gd name="connsiteY0" fmla="*/ 0 h 3617913"/>
                <a:gd name="connsiteX1" fmla="*/ 1047750 w 4229100"/>
                <a:gd name="connsiteY1" fmla="*/ 2847975 h 3617913"/>
                <a:gd name="connsiteX2" fmla="*/ 4229100 w 4229100"/>
                <a:gd name="connsiteY2" fmla="*/ 3552825 h 3617913"/>
                <a:gd name="connsiteX0" fmla="*/ 0 w 4229100"/>
                <a:gd name="connsiteY0" fmla="*/ 0 h 3617913"/>
                <a:gd name="connsiteX1" fmla="*/ 1047750 w 4229100"/>
                <a:gd name="connsiteY1" fmla="*/ 2847975 h 3617913"/>
                <a:gd name="connsiteX2" fmla="*/ 4229100 w 4229100"/>
                <a:gd name="connsiteY2" fmla="*/ 3552825 h 3617913"/>
                <a:gd name="connsiteX0" fmla="*/ 0 w 4229100"/>
                <a:gd name="connsiteY0" fmla="*/ 0 h 3570288"/>
                <a:gd name="connsiteX1" fmla="*/ 1047750 w 4229100"/>
                <a:gd name="connsiteY1" fmla="*/ 2847975 h 3570288"/>
                <a:gd name="connsiteX2" fmla="*/ 4229100 w 4229100"/>
                <a:gd name="connsiteY2" fmla="*/ 3552825 h 3570288"/>
                <a:gd name="connsiteX0" fmla="*/ 0 w 3714750"/>
                <a:gd name="connsiteY0" fmla="*/ 0 h 3570288"/>
                <a:gd name="connsiteX1" fmla="*/ 1047750 w 3714750"/>
                <a:gd name="connsiteY1" fmla="*/ 2847975 h 3570288"/>
                <a:gd name="connsiteX2" fmla="*/ 3714750 w 3714750"/>
                <a:gd name="connsiteY2" fmla="*/ 3562350 h 3570288"/>
                <a:gd name="connsiteX0" fmla="*/ 0 w 3714750"/>
                <a:gd name="connsiteY0" fmla="*/ 0 h 3570288"/>
                <a:gd name="connsiteX1" fmla="*/ 1047750 w 3714750"/>
                <a:gd name="connsiteY1" fmla="*/ 2847975 h 3570288"/>
                <a:gd name="connsiteX2" fmla="*/ 3714750 w 3714750"/>
                <a:gd name="connsiteY2" fmla="*/ 3562350 h 3570288"/>
                <a:gd name="connsiteX0" fmla="*/ 0 w 3714750"/>
                <a:gd name="connsiteY0" fmla="*/ 0 h 3563144"/>
                <a:gd name="connsiteX1" fmla="*/ 1047750 w 3714750"/>
                <a:gd name="connsiteY1" fmla="*/ 2847975 h 3563144"/>
                <a:gd name="connsiteX2" fmla="*/ 3714750 w 3714750"/>
                <a:gd name="connsiteY2" fmla="*/ 3562350 h 356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4750" h="3563144">
                  <a:moveTo>
                    <a:pt x="0" y="0"/>
                  </a:moveTo>
                  <a:cubicBezTo>
                    <a:pt x="114300" y="1642269"/>
                    <a:pt x="190500" y="2049463"/>
                    <a:pt x="1047750" y="2847975"/>
                  </a:cubicBezTo>
                  <a:cubicBezTo>
                    <a:pt x="2028825" y="3446463"/>
                    <a:pt x="2114550" y="3563144"/>
                    <a:pt x="3714750" y="3562350"/>
                  </a:cubicBezTo>
                </a:path>
              </a:pathLst>
            </a:custGeom>
            <a:ln w="38100">
              <a:solidFill>
                <a:srgbClr val="FFA8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kstboks 149"/>
            <p:cNvSpPr txBox="1">
              <a:spLocks noChangeArrowheads="1"/>
            </p:cNvSpPr>
            <p:nvPr/>
          </p:nvSpPr>
          <p:spPr bwMode="auto">
            <a:xfrm>
              <a:off x="5800724" y="2682950"/>
              <a:ext cx="25241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a-DK" sz="2400" dirty="0" smtClean="0">
                  <a:solidFill>
                    <a:schemeClr val="tx1"/>
                  </a:solidFill>
                  <a:latin typeface="+mn-lt"/>
                </a:rPr>
                <a:t>Major life event</a:t>
              </a:r>
              <a:endParaRPr lang="da-DK" sz="240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981199" y="2057399"/>
            <a:ext cx="6724651" cy="3621580"/>
            <a:chOff x="1981199" y="2057399"/>
            <a:chExt cx="6724651" cy="3621580"/>
          </a:xfrm>
        </p:grpSpPr>
        <p:sp>
          <p:nvSpPr>
            <p:cNvPr id="60" name="Freeform 59"/>
            <p:cNvSpPr/>
            <p:nvPr/>
          </p:nvSpPr>
          <p:spPr>
            <a:xfrm>
              <a:off x="1981199" y="2057399"/>
              <a:ext cx="3876675" cy="3505201"/>
            </a:xfrm>
            <a:custGeom>
              <a:avLst/>
              <a:gdLst>
                <a:gd name="connsiteX0" fmla="*/ 0 w 6515100"/>
                <a:gd name="connsiteY0" fmla="*/ 0 h 3535363"/>
                <a:gd name="connsiteX1" fmla="*/ 3619500 w 6515100"/>
                <a:gd name="connsiteY1" fmla="*/ 3143250 h 3535363"/>
                <a:gd name="connsiteX2" fmla="*/ 6515100 w 6515100"/>
                <a:gd name="connsiteY2" fmla="*/ 2352675 h 3535363"/>
                <a:gd name="connsiteX0" fmla="*/ 0 w 6515100"/>
                <a:gd name="connsiteY0" fmla="*/ 0 h 3459163"/>
                <a:gd name="connsiteX1" fmla="*/ 1819275 w 6515100"/>
                <a:gd name="connsiteY1" fmla="*/ 3067050 h 3459163"/>
                <a:gd name="connsiteX2" fmla="*/ 6515100 w 6515100"/>
                <a:gd name="connsiteY2" fmla="*/ 2352675 h 3459163"/>
                <a:gd name="connsiteX0" fmla="*/ 0 w 4857750"/>
                <a:gd name="connsiteY0" fmla="*/ 0 h 3839369"/>
                <a:gd name="connsiteX1" fmla="*/ 1819275 w 4857750"/>
                <a:gd name="connsiteY1" fmla="*/ 3067050 h 3839369"/>
                <a:gd name="connsiteX2" fmla="*/ 4857750 w 4857750"/>
                <a:gd name="connsiteY2" fmla="*/ 3248025 h 3839369"/>
                <a:gd name="connsiteX0" fmla="*/ 0 w 4857750"/>
                <a:gd name="connsiteY0" fmla="*/ 0 h 3608388"/>
                <a:gd name="connsiteX1" fmla="*/ 1819275 w 4857750"/>
                <a:gd name="connsiteY1" fmla="*/ 3067050 h 3608388"/>
                <a:gd name="connsiteX2" fmla="*/ 4857750 w 4857750"/>
                <a:gd name="connsiteY2" fmla="*/ 3248025 h 3608388"/>
                <a:gd name="connsiteX0" fmla="*/ 0 w 4857750"/>
                <a:gd name="connsiteY0" fmla="*/ 0 h 3332163"/>
                <a:gd name="connsiteX1" fmla="*/ 1276350 w 4857750"/>
                <a:gd name="connsiteY1" fmla="*/ 2790825 h 3332163"/>
                <a:gd name="connsiteX2" fmla="*/ 4857750 w 4857750"/>
                <a:gd name="connsiteY2" fmla="*/ 3248025 h 3332163"/>
                <a:gd name="connsiteX0" fmla="*/ 0 w 4857750"/>
                <a:gd name="connsiteY0" fmla="*/ 0 h 3332163"/>
                <a:gd name="connsiteX1" fmla="*/ 1276350 w 4857750"/>
                <a:gd name="connsiteY1" fmla="*/ 2790825 h 3332163"/>
                <a:gd name="connsiteX2" fmla="*/ 4857750 w 4857750"/>
                <a:gd name="connsiteY2" fmla="*/ 3248025 h 3332163"/>
                <a:gd name="connsiteX0" fmla="*/ 0 w 4229100"/>
                <a:gd name="connsiteY0" fmla="*/ 0 h 3553619"/>
                <a:gd name="connsiteX1" fmla="*/ 1276350 w 4229100"/>
                <a:gd name="connsiteY1" fmla="*/ 2790825 h 3553619"/>
                <a:gd name="connsiteX2" fmla="*/ 4229100 w 4229100"/>
                <a:gd name="connsiteY2" fmla="*/ 3552825 h 3553619"/>
                <a:gd name="connsiteX0" fmla="*/ 0 w 4229100"/>
                <a:gd name="connsiteY0" fmla="*/ 0 h 3553619"/>
                <a:gd name="connsiteX1" fmla="*/ 914400 w 4229100"/>
                <a:gd name="connsiteY1" fmla="*/ 2600325 h 3553619"/>
                <a:gd name="connsiteX2" fmla="*/ 4229100 w 4229100"/>
                <a:gd name="connsiteY2" fmla="*/ 3552825 h 3553619"/>
                <a:gd name="connsiteX0" fmla="*/ 47625 w 4276725"/>
                <a:gd name="connsiteY0" fmla="*/ 0 h 3553619"/>
                <a:gd name="connsiteX1" fmla="*/ 962025 w 4276725"/>
                <a:gd name="connsiteY1" fmla="*/ 2600325 h 3553619"/>
                <a:gd name="connsiteX2" fmla="*/ 4276725 w 4276725"/>
                <a:gd name="connsiteY2" fmla="*/ 3552825 h 3553619"/>
                <a:gd name="connsiteX0" fmla="*/ 47625 w 4276725"/>
                <a:gd name="connsiteY0" fmla="*/ 0 h 3553619"/>
                <a:gd name="connsiteX1" fmla="*/ 962025 w 4276725"/>
                <a:gd name="connsiteY1" fmla="*/ 2600325 h 3553619"/>
                <a:gd name="connsiteX2" fmla="*/ 4276725 w 4276725"/>
                <a:gd name="connsiteY2" fmla="*/ 3552825 h 3553619"/>
                <a:gd name="connsiteX0" fmla="*/ 0 w 4229100"/>
                <a:gd name="connsiteY0" fmla="*/ 0 h 3617913"/>
                <a:gd name="connsiteX1" fmla="*/ 1047750 w 4229100"/>
                <a:gd name="connsiteY1" fmla="*/ 2847975 h 3617913"/>
                <a:gd name="connsiteX2" fmla="*/ 4229100 w 4229100"/>
                <a:gd name="connsiteY2" fmla="*/ 3552825 h 3617913"/>
                <a:gd name="connsiteX0" fmla="*/ 0 w 4229100"/>
                <a:gd name="connsiteY0" fmla="*/ 0 h 3617913"/>
                <a:gd name="connsiteX1" fmla="*/ 1047750 w 4229100"/>
                <a:gd name="connsiteY1" fmla="*/ 2847975 h 3617913"/>
                <a:gd name="connsiteX2" fmla="*/ 4229100 w 4229100"/>
                <a:gd name="connsiteY2" fmla="*/ 3552825 h 3617913"/>
                <a:gd name="connsiteX0" fmla="*/ 0 w 4229100"/>
                <a:gd name="connsiteY0" fmla="*/ 0 h 3617913"/>
                <a:gd name="connsiteX1" fmla="*/ 1047750 w 4229100"/>
                <a:gd name="connsiteY1" fmla="*/ 2847975 h 3617913"/>
                <a:gd name="connsiteX2" fmla="*/ 4229100 w 4229100"/>
                <a:gd name="connsiteY2" fmla="*/ 3552825 h 3617913"/>
                <a:gd name="connsiteX0" fmla="*/ 0 w 4229100"/>
                <a:gd name="connsiteY0" fmla="*/ 0 h 3570288"/>
                <a:gd name="connsiteX1" fmla="*/ 1047750 w 4229100"/>
                <a:gd name="connsiteY1" fmla="*/ 2847975 h 3570288"/>
                <a:gd name="connsiteX2" fmla="*/ 4229100 w 4229100"/>
                <a:gd name="connsiteY2" fmla="*/ 3552825 h 3570288"/>
                <a:gd name="connsiteX0" fmla="*/ 0 w 3714750"/>
                <a:gd name="connsiteY0" fmla="*/ 0 h 3570288"/>
                <a:gd name="connsiteX1" fmla="*/ 1047750 w 3714750"/>
                <a:gd name="connsiteY1" fmla="*/ 2847975 h 3570288"/>
                <a:gd name="connsiteX2" fmla="*/ 3714750 w 3714750"/>
                <a:gd name="connsiteY2" fmla="*/ 3562350 h 3570288"/>
                <a:gd name="connsiteX0" fmla="*/ 0 w 3714750"/>
                <a:gd name="connsiteY0" fmla="*/ 0 h 3570288"/>
                <a:gd name="connsiteX1" fmla="*/ 1047750 w 3714750"/>
                <a:gd name="connsiteY1" fmla="*/ 2847975 h 3570288"/>
                <a:gd name="connsiteX2" fmla="*/ 3714750 w 3714750"/>
                <a:gd name="connsiteY2" fmla="*/ 3562350 h 3570288"/>
                <a:gd name="connsiteX0" fmla="*/ 0 w 3714750"/>
                <a:gd name="connsiteY0" fmla="*/ 0 h 3563144"/>
                <a:gd name="connsiteX1" fmla="*/ 1047750 w 3714750"/>
                <a:gd name="connsiteY1" fmla="*/ 2847975 h 3563144"/>
                <a:gd name="connsiteX2" fmla="*/ 3714750 w 3714750"/>
                <a:gd name="connsiteY2" fmla="*/ 3562350 h 356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4750" h="3563144">
                  <a:moveTo>
                    <a:pt x="0" y="0"/>
                  </a:moveTo>
                  <a:cubicBezTo>
                    <a:pt x="114300" y="1642269"/>
                    <a:pt x="190500" y="2049463"/>
                    <a:pt x="1047750" y="2847975"/>
                  </a:cubicBezTo>
                  <a:cubicBezTo>
                    <a:pt x="2028825" y="3446463"/>
                    <a:pt x="2114550" y="3563144"/>
                    <a:pt x="3714750" y="356235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Tekstboks 149"/>
            <p:cNvSpPr txBox="1">
              <a:spLocks noChangeArrowheads="1"/>
            </p:cNvSpPr>
            <p:nvPr/>
          </p:nvSpPr>
          <p:spPr bwMode="auto">
            <a:xfrm>
              <a:off x="5800724" y="5340425"/>
              <a:ext cx="290512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a-DK" sz="1600" dirty="0" smtClean="0">
                  <a:solidFill>
                    <a:schemeClr val="tx1"/>
                  </a:solidFill>
                  <a:latin typeface="+mn-lt"/>
                </a:rPr>
                <a:t>Occasional, salient</a:t>
              </a:r>
              <a:endParaRPr lang="da-DK" sz="160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981200" y="2057399"/>
            <a:ext cx="1371600" cy="3724276"/>
            <a:chOff x="1981200" y="2057399"/>
            <a:chExt cx="1371600" cy="3724276"/>
          </a:xfrm>
        </p:grpSpPr>
        <p:sp>
          <p:nvSpPr>
            <p:cNvPr id="65" name="Tekstboks 149"/>
            <p:cNvSpPr txBox="1">
              <a:spLocks noChangeArrowheads="1"/>
            </p:cNvSpPr>
            <p:nvPr/>
          </p:nvSpPr>
          <p:spPr bwMode="auto">
            <a:xfrm>
              <a:off x="2124074" y="5216600"/>
              <a:ext cx="12287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a-DK" sz="1200" dirty="0" smtClean="0">
                  <a:solidFill>
                    <a:schemeClr val="tx1"/>
                  </a:solidFill>
                  <a:latin typeface="+mn-lt"/>
                </a:rPr>
                <a:t>Unremarkable,</a:t>
              </a:r>
              <a:br>
                <a:rPr lang="da-DK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da-DK" sz="1200" dirty="0" smtClean="0">
                  <a:solidFill>
                    <a:schemeClr val="tx1"/>
                  </a:solidFill>
                  <a:latin typeface="+mn-lt"/>
                </a:rPr>
                <a:t>repetitive</a:t>
              </a:r>
              <a:endParaRPr lang="da-DK" sz="12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1981200" y="2057399"/>
              <a:ext cx="361950" cy="3724276"/>
            </a:xfrm>
            <a:custGeom>
              <a:avLst/>
              <a:gdLst>
                <a:gd name="connsiteX0" fmla="*/ 0 w 6515100"/>
                <a:gd name="connsiteY0" fmla="*/ 0 h 3535363"/>
                <a:gd name="connsiteX1" fmla="*/ 3619500 w 6515100"/>
                <a:gd name="connsiteY1" fmla="*/ 3143250 h 3535363"/>
                <a:gd name="connsiteX2" fmla="*/ 6515100 w 6515100"/>
                <a:gd name="connsiteY2" fmla="*/ 2352675 h 3535363"/>
                <a:gd name="connsiteX0" fmla="*/ 0 w 6515100"/>
                <a:gd name="connsiteY0" fmla="*/ 0 h 3459163"/>
                <a:gd name="connsiteX1" fmla="*/ 1819275 w 6515100"/>
                <a:gd name="connsiteY1" fmla="*/ 3067050 h 3459163"/>
                <a:gd name="connsiteX2" fmla="*/ 6515100 w 6515100"/>
                <a:gd name="connsiteY2" fmla="*/ 2352675 h 3459163"/>
                <a:gd name="connsiteX0" fmla="*/ 0 w 4857750"/>
                <a:gd name="connsiteY0" fmla="*/ 0 h 3839369"/>
                <a:gd name="connsiteX1" fmla="*/ 1819275 w 4857750"/>
                <a:gd name="connsiteY1" fmla="*/ 3067050 h 3839369"/>
                <a:gd name="connsiteX2" fmla="*/ 4857750 w 4857750"/>
                <a:gd name="connsiteY2" fmla="*/ 3248025 h 3839369"/>
                <a:gd name="connsiteX0" fmla="*/ 0 w 4857750"/>
                <a:gd name="connsiteY0" fmla="*/ 0 h 3608388"/>
                <a:gd name="connsiteX1" fmla="*/ 1819275 w 4857750"/>
                <a:gd name="connsiteY1" fmla="*/ 3067050 h 3608388"/>
                <a:gd name="connsiteX2" fmla="*/ 4857750 w 4857750"/>
                <a:gd name="connsiteY2" fmla="*/ 3248025 h 3608388"/>
                <a:gd name="connsiteX0" fmla="*/ 0 w 4857750"/>
                <a:gd name="connsiteY0" fmla="*/ 0 h 3332163"/>
                <a:gd name="connsiteX1" fmla="*/ 1276350 w 4857750"/>
                <a:gd name="connsiteY1" fmla="*/ 2790825 h 3332163"/>
                <a:gd name="connsiteX2" fmla="*/ 4857750 w 4857750"/>
                <a:gd name="connsiteY2" fmla="*/ 3248025 h 3332163"/>
                <a:gd name="connsiteX0" fmla="*/ 0 w 4857750"/>
                <a:gd name="connsiteY0" fmla="*/ 0 h 3332163"/>
                <a:gd name="connsiteX1" fmla="*/ 1276350 w 4857750"/>
                <a:gd name="connsiteY1" fmla="*/ 2790825 h 3332163"/>
                <a:gd name="connsiteX2" fmla="*/ 4857750 w 4857750"/>
                <a:gd name="connsiteY2" fmla="*/ 3248025 h 3332163"/>
                <a:gd name="connsiteX0" fmla="*/ 0 w 4229100"/>
                <a:gd name="connsiteY0" fmla="*/ 0 h 3553619"/>
                <a:gd name="connsiteX1" fmla="*/ 1276350 w 4229100"/>
                <a:gd name="connsiteY1" fmla="*/ 2790825 h 3553619"/>
                <a:gd name="connsiteX2" fmla="*/ 4229100 w 4229100"/>
                <a:gd name="connsiteY2" fmla="*/ 3552825 h 3553619"/>
                <a:gd name="connsiteX0" fmla="*/ 0 w 4229100"/>
                <a:gd name="connsiteY0" fmla="*/ 0 h 3553619"/>
                <a:gd name="connsiteX1" fmla="*/ 914400 w 4229100"/>
                <a:gd name="connsiteY1" fmla="*/ 2600325 h 3553619"/>
                <a:gd name="connsiteX2" fmla="*/ 4229100 w 4229100"/>
                <a:gd name="connsiteY2" fmla="*/ 3552825 h 3553619"/>
                <a:gd name="connsiteX0" fmla="*/ 47625 w 4276725"/>
                <a:gd name="connsiteY0" fmla="*/ 0 h 3553619"/>
                <a:gd name="connsiteX1" fmla="*/ 962025 w 4276725"/>
                <a:gd name="connsiteY1" fmla="*/ 2600325 h 3553619"/>
                <a:gd name="connsiteX2" fmla="*/ 4276725 w 4276725"/>
                <a:gd name="connsiteY2" fmla="*/ 3552825 h 3553619"/>
                <a:gd name="connsiteX0" fmla="*/ 47625 w 4276725"/>
                <a:gd name="connsiteY0" fmla="*/ 0 h 3553619"/>
                <a:gd name="connsiteX1" fmla="*/ 962025 w 4276725"/>
                <a:gd name="connsiteY1" fmla="*/ 2600325 h 3553619"/>
                <a:gd name="connsiteX2" fmla="*/ 4276725 w 4276725"/>
                <a:gd name="connsiteY2" fmla="*/ 3552825 h 3553619"/>
                <a:gd name="connsiteX0" fmla="*/ 0 w 4229100"/>
                <a:gd name="connsiteY0" fmla="*/ 0 h 3617913"/>
                <a:gd name="connsiteX1" fmla="*/ 1047750 w 4229100"/>
                <a:gd name="connsiteY1" fmla="*/ 2847975 h 3617913"/>
                <a:gd name="connsiteX2" fmla="*/ 4229100 w 4229100"/>
                <a:gd name="connsiteY2" fmla="*/ 3552825 h 3617913"/>
                <a:gd name="connsiteX0" fmla="*/ 0 w 4229100"/>
                <a:gd name="connsiteY0" fmla="*/ 0 h 3617913"/>
                <a:gd name="connsiteX1" fmla="*/ 1047750 w 4229100"/>
                <a:gd name="connsiteY1" fmla="*/ 2847975 h 3617913"/>
                <a:gd name="connsiteX2" fmla="*/ 4229100 w 4229100"/>
                <a:gd name="connsiteY2" fmla="*/ 3552825 h 3617913"/>
                <a:gd name="connsiteX0" fmla="*/ 0 w 4229100"/>
                <a:gd name="connsiteY0" fmla="*/ 0 h 3617913"/>
                <a:gd name="connsiteX1" fmla="*/ 1047750 w 4229100"/>
                <a:gd name="connsiteY1" fmla="*/ 2847975 h 3617913"/>
                <a:gd name="connsiteX2" fmla="*/ 4229100 w 4229100"/>
                <a:gd name="connsiteY2" fmla="*/ 3552825 h 3617913"/>
                <a:gd name="connsiteX0" fmla="*/ 0 w 4229100"/>
                <a:gd name="connsiteY0" fmla="*/ 0 h 3570288"/>
                <a:gd name="connsiteX1" fmla="*/ 1047750 w 4229100"/>
                <a:gd name="connsiteY1" fmla="*/ 2847975 h 3570288"/>
                <a:gd name="connsiteX2" fmla="*/ 4229100 w 4229100"/>
                <a:gd name="connsiteY2" fmla="*/ 3552825 h 3570288"/>
                <a:gd name="connsiteX0" fmla="*/ 0 w 3714750"/>
                <a:gd name="connsiteY0" fmla="*/ 0 h 3570288"/>
                <a:gd name="connsiteX1" fmla="*/ 1047750 w 3714750"/>
                <a:gd name="connsiteY1" fmla="*/ 2847975 h 3570288"/>
                <a:gd name="connsiteX2" fmla="*/ 3714750 w 3714750"/>
                <a:gd name="connsiteY2" fmla="*/ 3562350 h 3570288"/>
                <a:gd name="connsiteX0" fmla="*/ 0 w 3714750"/>
                <a:gd name="connsiteY0" fmla="*/ 0 h 3570288"/>
                <a:gd name="connsiteX1" fmla="*/ 1047750 w 3714750"/>
                <a:gd name="connsiteY1" fmla="*/ 2847975 h 3570288"/>
                <a:gd name="connsiteX2" fmla="*/ 3714750 w 3714750"/>
                <a:gd name="connsiteY2" fmla="*/ 3562350 h 3570288"/>
                <a:gd name="connsiteX0" fmla="*/ 0 w 3714750"/>
                <a:gd name="connsiteY0" fmla="*/ 0 h 3563144"/>
                <a:gd name="connsiteX1" fmla="*/ 1047750 w 3714750"/>
                <a:gd name="connsiteY1" fmla="*/ 2847975 h 3563144"/>
                <a:gd name="connsiteX2" fmla="*/ 3714750 w 3714750"/>
                <a:gd name="connsiteY2" fmla="*/ 3562350 h 356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4750" h="3563144">
                  <a:moveTo>
                    <a:pt x="0" y="0"/>
                  </a:moveTo>
                  <a:cubicBezTo>
                    <a:pt x="114300" y="1642269"/>
                    <a:pt x="190500" y="2049463"/>
                    <a:pt x="1047750" y="2847975"/>
                  </a:cubicBezTo>
                  <a:cubicBezTo>
                    <a:pt x="2028825" y="3446463"/>
                    <a:pt x="2114550" y="3563144"/>
                    <a:pt x="3714750" y="3562350"/>
                  </a:cubicBezTo>
                </a:path>
              </a:pathLst>
            </a:cu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9823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Ask about recent vivid experience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Tip 1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B574-9688-4E50-A765-DD0C3C51EE2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idx="4294967295"/>
          </p:nvPr>
        </p:nvSpPr>
        <p:spPr>
          <a:xfrm>
            <a:off x="1165225" y="188913"/>
            <a:ext cx="7978775" cy="1143000"/>
          </a:xfrm>
        </p:spPr>
        <p:txBody>
          <a:bodyPr/>
          <a:lstStyle/>
          <a:p>
            <a:r>
              <a:rPr lang="en-US" sz="8000" dirty="0" smtClean="0">
                <a:solidFill>
                  <a:srgbClr val="003333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13" y="2358000"/>
            <a:ext cx="5756930" cy="4500000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418702" y="6576882"/>
            <a:ext cx="2154783" cy="276999"/>
          </a:xfrm>
          <a:prstGeom prst="rect">
            <a:avLst/>
          </a:prstGeom>
          <a:solidFill>
            <a:srgbClr val="FFFFFF">
              <a:alpha val="34118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1200" dirty="0" smtClean="0"/>
              <a:t>Image credit: Fraser Smith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0489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ffortmark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19569</TotalTime>
  <Words>873</Words>
  <Application>Microsoft Office PowerPoint</Application>
  <PresentationFormat>On-screen Show (4:3)</PresentationFormat>
  <Paragraphs>189</Paragraphs>
  <Slides>44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effortmark</vt:lpstr>
      <vt:lpstr>PowerPoint Presentation</vt:lpstr>
      <vt:lpstr>Story 1:  My experience of surveys in UX    (up to about 2010)</vt:lpstr>
      <vt:lpstr>Story 2:  Interviews with UX experts, mostly    in Australia, changed my views</vt:lpstr>
      <vt:lpstr>Where do we stand on surveys?</vt:lpstr>
      <vt:lpstr>Agenda</vt:lpstr>
      <vt:lpstr>Any ideas?</vt:lpstr>
      <vt:lpstr>Any ideas?</vt:lpstr>
      <vt:lpstr>The approximate curve of forgetting</vt:lpstr>
      <vt:lpstr> </vt:lpstr>
      <vt:lpstr>Looks like bands …</vt:lpstr>
      <vt:lpstr>Looks like bands … works like rating scale</vt:lpstr>
      <vt:lpstr> </vt:lpstr>
      <vt:lpstr>How many questions can you find here?</vt:lpstr>
      <vt:lpstr> </vt:lpstr>
      <vt:lpstr>PowerPoint Presentation</vt:lpstr>
      <vt:lpstr>Likert had several different types  of question in his scales</vt:lpstr>
      <vt:lpstr>You can find an academic paper to support almost any number of points in a range</vt:lpstr>
      <vt:lpstr>Users don’t care much about the number of points. They care more about the questions.</vt:lpstr>
      <vt:lpstr>PowerPoint Presentation</vt:lpstr>
      <vt:lpstr>Well, OK, stress a bit. </vt:lpstr>
      <vt:lpstr>How would you improve this questionnaire?</vt:lpstr>
      <vt:lpstr>How would you improve this questionnaire?</vt:lpstr>
      <vt:lpstr> </vt:lpstr>
      <vt:lpstr>Agenda</vt:lpstr>
      <vt:lpstr>“Shared reference”:  both sides interpret in the same way</vt:lpstr>
      <vt:lpstr>PowerPoint Presentation</vt:lpstr>
      <vt:lpstr>Collecting data used to be expensive. A survey was a rare event.</vt:lpstr>
      <vt:lpstr>Today, we get surveyed constantly</vt:lpstr>
      <vt:lpstr>I respond to a lot of surveys</vt:lpstr>
      <vt:lpstr>They wanted my opinions but it took 6 screens to get to the first opinion question</vt:lpstr>
      <vt:lpstr>Could the BBC trim some of these?</vt:lpstr>
      <vt:lpstr>Why not ask one really simple question?</vt:lpstr>
      <vt:lpstr>PowerPoint Presentation</vt:lpstr>
      <vt:lpstr>If you ask for answers,  you have to read and think about them</vt:lpstr>
      <vt:lpstr>PowerPoint Presentation</vt:lpstr>
      <vt:lpstr>PowerPoint Presentation</vt:lpstr>
      <vt:lpstr>PowerPoint Presentation</vt:lpstr>
      <vt:lpstr>Presser et al 2004: pretesting focuses on  a “broader concern for improving data quality  so that measurements meet  a survey’s objective” </vt:lpstr>
      <vt:lpstr>Try some cognitive interviewing</vt:lpstr>
      <vt:lpstr>Try some cognitive interviewing</vt:lpstr>
      <vt:lpstr>OK, now swap and try this question</vt:lpstr>
      <vt:lpstr>OK, now swap and try this question</vt:lpstr>
      <vt:lpstr>PowerPoint Presentation</vt:lpstr>
      <vt:lpstr>Caroline Jarrett twitter @cjforms   caroline.jarrett@effortmark.co.uk</vt:lpstr>
    </vt:vector>
  </TitlesOfParts>
  <Company>Seascape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</dc:creator>
  <cp:lastModifiedBy>Caroline Jarrett</cp:lastModifiedBy>
  <cp:revision>259</cp:revision>
  <cp:lastPrinted>2002-05-04T12:07:47Z</cp:lastPrinted>
  <dcterms:created xsi:type="dcterms:W3CDTF">2002-04-15T03:59:16Z</dcterms:created>
  <dcterms:modified xsi:type="dcterms:W3CDTF">2012-06-08T21:23:48Z</dcterms:modified>
</cp:coreProperties>
</file>