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50cf31d5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50cf31d5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50cf31d5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50cf31d5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50cf31d5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50cf31d5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50cf31d5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50cf31d5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50cf31d5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50cf31d5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50cf31d5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50cf31d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50cf31d5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50cf31d5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50cf31d5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50cf31d5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50cf31d5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50cf31d5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50cf31d5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50cf31d5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50cf31d5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50cf31d5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49250" lvl="0" marL="457200">
              <a:spcBef>
                <a:spcPts val="0"/>
              </a:spcBef>
              <a:spcAft>
                <a:spcPts val="0"/>
              </a:spcAft>
              <a:buSzPts val="1900"/>
              <a:buChar char="●"/>
              <a:defRPr sz="1900"/>
            </a:lvl1pPr>
            <a:lvl2pPr indent="-336550" lvl="1" marL="914400">
              <a:spcBef>
                <a:spcPts val="0"/>
              </a:spcBef>
              <a:spcAft>
                <a:spcPts val="0"/>
              </a:spcAft>
              <a:buSzPts val="1700"/>
              <a:buChar char="○"/>
              <a:defRPr sz="1700"/>
            </a:lvl2pPr>
            <a:lvl3pPr indent="-336550" lvl="2" marL="1371600">
              <a:spcBef>
                <a:spcPts val="0"/>
              </a:spcBef>
              <a:spcAft>
                <a:spcPts val="0"/>
              </a:spcAft>
              <a:buSzPts val="1700"/>
              <a:buChar char="■"/>
              <a:defRPr sz="1700"/>
            </a:lvl3pPr>
            <a:lvl4pPr indent="-336550" lvl="3" marL="1828800">
              <a:spcBef>
                <a:spcPts val="0"/>
              </a:spcBef>
              <a:spcAft>
                <a:spcPts val="0"/>
              </a:spcAft>
              <a:buSzPts val="1700"/>
              <a:buChar char="●"/>
              <a:defRPr sz="1700"/>
            </a:lvl4pPr>
            <a:lvl5pPr indent="-336550" lvl="4" marL="2286000">
              <a:spcBef>
                <a:spcPts val="0"/>
              </a:spcBef>
              <a:spcAft>
                <a:spcPts val="0"/>
              </a:spcAft>
              <a:buSzPts val="1700"/>
              <a:buChar char="○"/>
              <a:defRPr sz="1700"/>
            </a:lvl5pPr>
            <a:lvl6pPr indent="-336550" lvl="5" marL="2743200">
              <a:spcBef>
                <a:spcPts val="0"/>
              </a:spcBef>
              <a:spcAft>
                <a:spcPts val="0"/>
              </a:spcAft>
              <a:buSzPts val="1700"/>
              <a:buChar char="■"/>
              <a:defRPr sz="1700"/>
            </a:lvl6pPr>
            <a:lvl7pPr indent="-336550" lvl="6" marL="3200400">
              <a:spcBef>
                <a:spcPts val="0"/>
              </a:spcBef>
              <a:spcAft>
                <a:spcPts val="0"/>
              </a:spcAft>
              <a:buSzPts val="1700"/>
              <a:buChar char="●"/>
              <a:defRPr sz="1700"/>
            </a:lvl7pPr>
            <a:lvl8pPr indent="-336550" lvl="7" marL="3657600">
              <a:spcBef>
                <a:spcPts val="0"/>
              </a:spcBef>
              <a:spcAft>
                <a:spcPts val="0"/>
              </a:spcAft>
              <a:buSzPts val="1700"/>
              <a:buChar char="○"/>
              <a:defRPr sz="1700"/>
            </a:lvl8pPr>
            <a:lvl9pPr indent="-336550" lvl="8" marL="4114800">
              <a:spcBef>
                <a:spcPts val="0"/>
              </a:spcBef>
              <a:spcAft>
                <a:spcPts val="0"/>
              </a:spcAft>
              <a:buSzPts val="1700"/>
              <a:buChar char="■"/>
              <a:defRPr sz="1700"/>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900"/>
              <a:t>Thoughts without sensory grounding: the argument from duplication</a:t>
            </a:r>
            <a:endParaRPr sz="2900"/>
          </a:p>
        </p:txBody>
      </p:sp>
      <p:sp>
        <p:nvSpPr>
          <p:cNvPr id="135" name="Google Shape;135;p13"/>
          <p:cNvSpPr txBox="1"/>
          <p:nvPr>
            <p:ph idx="1" type="subTitle"/>
          </p:nvPr>
        </p:nvSpPr>
        <p:spPr>
          <a:xfrm>
            <a:off x="5539175" y="3452275"/>
            <a:ext cx="3366300" cy="80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t>Joe Y. F. Lau</a:t>
            </a:r>
            <a:endParaRPr sz="1500"/>
          </a:p>
          <a:p>
            <a:pPr indent="0" lvl="0" marL="0" rtl="0" algn="l">
              <a:lnSpc>
                <a:spcPct val="100000"/>
              </a:lnSpc>
              <a:spcBef>
                <a:spcPts val="0"/>
              </a:spcBef>
              <a:spcAft>
                <a:spcPts val="0"/>
              </a:spcAft>
              <a:buNone/>
            </a:pPr>
            <a:r>
              <a:rPr lang="en-GB" sz="1500"/>
              <a:t>Dept of Philosophy</a:t>
            </a:r>
            <a:br>
              <a:rPr lang="en-GB" sz="1500"/>
            </a:br>
            <a:r>
              <a:rPr lang="en-GB" sz="1500"/>
              <a:t>University of Hong Kong</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GB" sz="1500"/>
              <a:t>ASSC 2024</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Objection #1</a:t>
            </a:r>
            <a:endParaRPr/>
          </a:p>
        </p:txBody>
      </p:sp>
      <p:sp>
        <p:nvSpPr>
          <p:cNvPr id="192" name="Google Shape;192;p22"/>
          <p:cNvSpPr txBox="1"/>
          <p:nvPr>
            <p:ph idx="1" type="body"/>
          </p:nvPr>
        </p:nvSpPr>
        <p:spPr>
          <a:xfrm>
            <a:off x="1297500" y="140115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25454"/>
              </a:lnSpc>
              <a:spcBef>
                <a:spcPts val="0"/>
              </a:spcBef>
              <a:spcAft>
                <a:spcPts val="0"/>
              </a:spcAft>
              <a:buNone/>
            </a:pPr>
            <a:r>
              <a:rPr lang="en-GB"/>
              <a:t>“With neural networks, it is not possible to copy individual concepts because they employ highly distributed representations and there is superposition of concepts.”</a:t>
            </a:r>
            <a:endParaRPr/>
          </a:p>
          <a:p>
            <a:pPr indent="-349250" lvl="0" marL="457200" rtl="0" algn="l">
              <a:spcBef>
                <a:spcPts val="800"/>
              </a:spcBef>
              <a:spcAft>
                <a:spcPts val="0"/>
              </a:spcAft>
              <a:buSzPts val="1900"/>
              <a:buChar char="●"/>
            </a:pPr>
            <a:r>
              <a:rPr lang="en-GB"/>
              <a:t>Depends on the cognitive architecture.</a:t>
            </a:r>
            <a:endParaRPr/>
          </a:p>
          <a:p>
            <a:pPr indent="-349250" lvl="0" marL="457200" rtl="0" algn="l">
              <a:spcBef>
                <a:spcPts val="1000"/>
              </a:spcBef>
              <a:spcAft>
                <a:spcPts val="0"/>
              </a:spcAft>
              <a:buSzPts val="1900"/>
              <a:buChar char="●"/>
            </a:pPr>
            <a:r>
              <a:rPr lang="en-GB"/>
              <a:t>Some architectures might make copying easier.</a:t>
            </a:r>
            <a:br>
              <a:rPr lang="en-GB"/>
            </a:br>
            <a:r>
              <a:rPr lang="en-GB"/>
              <a:t>(a whole network of concepts rather than a single concept)</a:t>
            </a:r>
            <a:endParaRPr/>
          </a:p>
          <a:p>
            <a:pPr indent="0" lvl="0" marL="0" rtl="0" algn="l">
              <a:spcBef>
                <a:spcPts val="10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3"/>
          <p:cNvPicPr preferRelativeResize="0"/>
          <p:nvPr/>
        </p:nvPicPr>
        <p:blipFill>
          <a:blip r:embed="rId3">
            <a:alphaModFix/>
          </a:blip>
          <a:stretch>
            <a:fillRect/>
          </a:stretch>
        </p:blipFill>
        <p:spPr>
          <a:xfrm>
            <a:off x="532475" y="1529475"/>
            <a:ext cx="3224345" cy="2275675"/>
          </a:xfrm>
          <a:prstGeom prst="rect">
            <a:avLst/>
          </a:prstGeom>
          <a:noFill/>
          <a:ln>
            <a:noFill/>
          </a:ln>
        </p:spPr>
      </p:pic>
      <p:pic>
        <p:nvPicPr>
          <p:cNvPr id="198" name="Google Shape;198;p23"/>
          <p:cNvPicPr preferRelativeResize="0"/>
          <p:nvPr/>
        </p:nvPicPr>
        <p:blipFill>
          <a:blip r:embed="rId4">
            <a:alphaModFix/>
          </a:blip>
          <a:stretch>
            <a:fillRect/>
          </a:stretch>
        </p:blipFill>
        <p:spPr>
          <a:xfrm>
            <a:off x="4067025" y="1529475"/>
            <a:ext cx="2830900" cy="2275675"/>
          </a:xfrm>
          <a:prstGeom prst="rect">
            <a:avLst/>
          </a:prstGeom>
          <a:noFill/>
          <a:ln>
            <a:noFill/>
          </a:ln>
        </p:spPr>
      </p:pic>
      <p:pic>
        <p:nvPicPr>
          <p:cNvPr id="199" name="Google Shape;199;p23"/>
          <p:cNvPicPr preferRelativeResize="0"/>
          <p:nvPr/>
        </p:nvPicPr>
        <p:blipFill>
          <a:blip r:embed="rId5">
            <a:alphaModFix/>
          </a:blip>
          <a:stretch>
            <a:fillRect/>
          </a:stretch>
        </p:blipFill>
        <p:spPr>
          <a:xfrm>
            <a:off x="7208133" y="1529475"/>
            <a:ext cx="1363367" cy="2275675"/>
          </a:xfrm>
          <a:prstGeom prst="rect">
            <a:avLst/>
          </a:prstGeom>
          <a:noFill/>
          <a:ln>
            <a:noFill/>
          </a:ln>
        </p:spPr>
      </p:pic>
      <p:sp>
        <p:nvSpPr>
          <p:cNvPr id="200" name="Google Shape;200;p23"/>
          <p:cNvSpPr txBox="1"/>
          <p:nvPr/>
        </p:nvSpPr>
        <p:spPr>
          <a:xfrm>
            <a:off x="884400" y="3880050"/>
            <a:ext cx="62142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Retrieval Augmented Generation                                           Mixture of Experts</a:t>
            </a:r>
            <a:endParaRPr sz="1300">
              <a:solidFill>
                <a:schemeClr val="lt1"/>
              </a:solidFill>
              <a:latin typeface="Lato"/>
              <a:ea typeface="Lato"/>
              <a:cs typeface="Lato"/>
              <a:sym typeface="Lato"/>
            </a:endParaRPr>
          </a:p>
        </p:txBody>
      </p:sp>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Knowledge expansion</a:t>
            </a:r>
            <a:endParaRPr/>
          </a:p>
        </p:txBody>
      </p:sp>
      <p:sp>
        <p:nvSpPr>
          <p:cNvPr id="202" name="Google Shape;202;p23"/>
          <p:cNvSpPr txBox="1"/>
          <p:nvPr/>
        </p:nvSpPr>
        <p:spPr>
          <a:xfrm>
            <a:off x="4181500" y="4484100"/>
            <a:ext cx="44685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300">
                <a:solidFill>
                  <a:schemeClr val="lt1"/>
                </a:solidFill>
                <a:latin typeface="Lato"/>
                <a:ea typeface="Lato"/>
                <a:cs typeface="Lato"/>
                <a:sym typeface="Lato"/>
              </a:rPr>
              <a:t>Disclaimer</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Objection #2</a:t>
            </a:r>
            <a:endParaRPr/>
          </a:p>
        </p:txBody>
      </p:sp>
      <p:sp>
        <p:nvSpPr>
          <p:cNvPr id="208" name="Google Shape;208;p24"/>
          <p:cNvSpPr txBox="1"/>
          <p:nvPr>
            <p:ph idx="1" type="body"/>
          </p:nvPr>
        </p:nvSpPr>
        <p:spPr>
          <a:xfrm>
            <a:off x="810750" y="1567100"/>
            <a:ext cx="7522500" cy="30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“Copying only relocates the problem of sensory grounding. The original system that is the source of the concepts might still require sensory capacities to acquire those concepts in the first place.”</a:t>
            </a:r>
            <a:endParaRPr/>
          </a:p>
          <a:p>
            <a:pPr indent="-349250" lvl="0" marL="457200" rtl="0" algn="l">
              <a:spcBef>
                <a:spcPts val="1200"/>
              </a:spcBef>
              <a:spcAft>
                <a:spcPts val="0"/>
              </a:spcAft>
              <a:buSzPts val="1900"/>
              <a:buChar char="●"/>
            </a:pPr>
            <a:r>
              <a:rPr lang="en-GB"/>
              <a:t>The point remains that the target system lacks sensory </a:t>
            </a:r>
            <a:r>
              <a:rPr lang="en-GB"/>
              <a:t>capacities.</a:t>
            </a:r>
            <a:endParaRPr/>
          </a:p>
          <a:p>
            <a:pPr indent="-349250" lvl="0" marL="457200" rtl="0" algn="l">
              <a:spcBef>
                <a:spcPts val="1000"/>
              </a:spcBef>
              <a:spcAft>
                <a:spcPts val="0"/>
              </a:spcAft>
              <a:buSzPts val="1900"/>
              <a:buChar char="●"/>
            </a:pPr>
            <a:r>
              <a:rPr lang="en-GB"/>
              <a:t>Concepts depend on internal functional role + content.</a:t>
            </a:r>
            <a:endParaRPr/>
          </a:p>
          <a:p>
            <a:pPr indent="-349250" lvl="0" marL="457200" rtl="0" algn="l">
              <a:spcBef>
                <a:spcPts val="1000"/>
              </a:spcBef>
              <a:spcAft>
                <a:spcPts val="0"/>
              </a:spcAft>
              <a:buSzPts val="1900"/>
              <a:buChar char="●"/>
            </a:pPr>
            <a:r>
              <a:rPr lang="en-GB"/>
              <a:t>We are in the early days of research on knowledge editing.</a:t>
            </a:r>
            <a:endParaRPr/>
          </a:p>
          <a:p>
            <a:pPr indent="-349250" lvl="0" marL="457200" rtl="0" algn="l">
              <a:spcBef>
                <a:spcPts val="1000"/>
              </a:spcBef>
              <a:spcAft>
                <a:spcPts val="1000"/>
              </a:spcAft>
              <a:buSzPts val="1900"/>
              <a:buChar char="●"/>
            </a:pPr>
            <a:r>
              <a:rPr lang="en-GB"/>
              <a:t>There might be different ways to construct the same concept.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Does AI need sensory grounding for full understanding and reasoning?</a:t>
            </a:r>
            <a:endParaRPr/>
          </a:p>
        </p:txBody>
      </p:sp>
      <p:sp>
        <p:nvSpPr>
          <p:cNvPr id="141" name="Google Shape;141;p14"/>
          <p:cNvSpPr txBox="1"/>
          <p:nvPr>
            <p:ph idx="1" type="body"/>
          </p:nvPr>
        </p:nvSpPr>
        <p:spPr>
          <a:xfrm>
            <a:off x="1297500" y="1567550"/>
            <a:ext cx="74766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a:t>Understanding and reasoning at the level of human intelligence.</a:t>
            </a:r>
            <a:endParaRPr/>
          </a:p>
          <a:p>
            <a:pPr indent="-349250" lvl="0" marL="457200" rtl="0" algn="l">
              <a:spcBef>
                <a:spcPts val="1000"/>
              </a:spcBef>
              <a:spcAft>
                <a:spcPts val="0"/>
              </a:spcAft>
              <a:buSzPts val="1900"/>
              <a:buChar char="●"/>
            </a:pPr>
            <a:r>
              <a:rPr lang="en-GB"/>
              <a:t>LLMs lack full understanding.</a:t>
            </a:r>
            <a:endParaRPr/>
          </a:p>
          <a:p>
            <a:pPr indent="-349250" lvl="0" marL="457200" rtl="0" algn="l">
              <a:spcBef>
                <a:spcPts val="1000"/>
              </a:spcBef>
              <a:spcAft>
                <a:spcPts val="0"/>
              </a:spcAft>
              <a:buSzPts val="1900"/>
              <a:buChar char="●"/>
            </a:pPr>
            <a:r>
              <a:rPr lang="en-GB"/>
              <a:t>Many of them rely on text without extra-linguistic inputs.</a:t>
            </a:r>
            <a:endParaRPr/>
          </a:p>
          <a:p>
            <a:pPr indent="-349250" lvl="0" marL="457200" rtl="0" algn="l">
              <a:spcBef>
                <a:spcPts val="1000"/>
              </a:spcBef>
              <a:spcAft>
                <a:spcPts val="1000"/>
              </a:spcAft>
              <a:buSzPts val="1900"/>
              <a:buChar char="●"/>
            </a:pPr>
            <a:r>
              <a:rPr lang="en-GB"/>
              <a:t>Sensory grounding: Multimodal sensory </a:t>
            </a:r>
            <a:r>
              <a:rPr lang="en-GB"/>
              <a:t>capacities</a:t>
            </a:r>
            <a:r>
              <a:rPr lang="en-GB"/>
              <a:t> are necessary for full understanding. </a:t>
            </a:r>
            <a:r>
              <a:rPr lang="en-GB"/>
              <a:t>(not sufficient)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Many different motivations for thinking that sensory grounding is necessary</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en-GB">
                <a:solidFill>
                  <a:srgbClr val="FFE599"/>
                </a:solidFill>
              </a:rPr>
              <a:t>Truth grounding</a:t>
            </a:r>
            <a:r>
              <a:rPr lang="en-GB"/>
              <a:t>: More diverse and contextually-relevant data might </a:t>
            </a:r>
            <a:r>
              <a:rPr lang="en-GB"/>
              <a:t>reduce hallucination.</a:t>
            </a:r>
            <a:endParaRPr/>
          </a:p>
          <a:p>
            <a:pPr indent="-349250" lvl="0" marL="457200" rtl="0" algn="l">
              <a:spcBef>
                <a:spcPts val="1000"/>
              </a:spcBef>
              <a:spcAft>
                <a:spcPts val="0"/>
              </a:spcAft>
              <a:buSzPts val="1900"/>
              <a:buChar char="●"/>
            </a:pPr>
            <a:r>
              <a:rPr b="1" lang="en-GB">
                <a:solidFill>
                  <a:srgbClr val="FFE599"/>
                </a:solidFill>
              </a:rPr>
              <a:t>More efficient self-supervised learning</a:t>
            </a:r>
            <a:r>
              <a:rPr lang="en-GB"/>
              <a:t>: Sensory capacities offer higher bandwidth; more data redundancy.</a:t>
            </a:r>
            <a:endParaRPr/>
          </a:p>
          <a:p>
            <a:pPr indent="-349250" lvl="0" marL="457200" rtl="0" algn="l">
              <a:spcBef>
                <a:spcPts val="1000"/>
              </a:spcBef>
              <a:spcAft>
                <a:spcPts val="1000"/>
              </a:spcAft>
              <a:buSzPts val="1900"/>
              <a:buChar char="●"/>
            </a:pPr>
            <a:r>
              <a:rPr b="1" lang="en-GB">
                <a:solidFill>
                  <a:srgbClr val="FFE599"/>
                </a:solidFill>
              </a:rPr>
              <a:t>Semantic grounding</a:t>
            </a:r>
            <a:r>
              <a:rPr lang="en-GB"/>
              <a:t>: Understanding requires concepts with genuine representational content grounded in our senses.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My presentation</a:t>
            </a:r>
            <a:endParaRPr/>
          </a:p>
        </p:txBody>
      </p:sp>
      <p:sp>
        <p:nvSpPr>
          <p:cNvPr id="153" name="Google Shape;153;p16"/>
          <p:cNvSpPr txBox="1"/>
          <p:nvPr>
            <p:ph idx="1" type="body"/>
          </p:nvPr>
        </p:nvSpPr>
        <p:spPr>
          <a:xfrm>
            <a:off x="1297500" y="1392375"/>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a:t>Discuss two arguments against necessity of sensory grounding. (Pavlick 2023, Chalmers 2023)</a:t>
            </a:r>
            <a:endParaRPr/>
          </a:p>
          <a:p>
            <a:pPr indent="-349250" lvl="0" marL="457200" rtl="0" algn="l">
              <a:spcBef>
                <a:spcPts val="1000"/>
              </a:spcBef>
              <a:spcAft>
                <a:spcPts val="0"/>
              </a:spcAft>
              <a:buSzPts val="1900"/>
              <a:buChar char="●"/>
            </a:pPr>
            <a:r>
              <a:rPr lang="en-GB"/>
              <a:t>My argument (from duplication): </a:t>
            </a:r>
            <a:endParaRPr/>
          </a:p>
          <a:p>
            <a:pPr indent="-349250" lvl="0" marL="914400" rtl="0" algn="l">
              <a:spcBef>
                <a:spcPts val="1000"/>
              </a:spcBef>
              <a:spcAft>
                <a:spcPts val="0"/>
              </a:spcAft>
              <a:buSzPts val="1900"/>
              <a:buChar char="-"/>
            </a:pPr>
            <a:r>
              <a:rPr lang="en-GB"/>
              <a:t>In principle, concepts and knowledge can be copied.</a:t>
            </a:r>
            <a:endParaRPr/>
          </a:p>
          <a:p>
            <a:pPr indent="-349250" lvl="0" marL="914400" rtl="0" algn="l">
              <a:spcBef>
                <a:spcPts val="0"/>
              </a:spcBef>
              <a:spcAft>
                <a:spcPts val="0"/>
              </a:spcAft>
              <a:buSzPts val="1900"/>
              <a:buChar char="-"/>
            </a:pPr>
            <a:r>
              <a:rPr lang="en-GB"/>
              <a:t>So it is possible for an AI to have full understanding and reasoning without any sensory capacity.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Ellie </a:t>
            </a:r>
            <a:r>
              <a:rPr lang="en-GB"/>
              <a:t>Pavlick (2023)</a:t>
            </a:r>
            <a:endParaRPr/>
          </a:p>
        </p:txBody>
      </p:sp>
      <p:sp>
        <p:nvSpPr>
          <p:cNvPr id="159" name="Google Shape;159;p17"/>
          <p:cNvSpPr txBox="1"/>
          <p:nvPr>
            <p:ph idx="1" type="body"/>
          </p:nvPr>
        </p:nvSpPr>
        <p:spPr>
          <a:xfrm>
            <a:off x="1219925" y="1105850"/>
            <a:ext cx="7500000" cy="3287700"/>
          </a:xfrm>
          <a:prstGeom prst="rect">
            <a:avLst/>
          </a:prstGeom>
        </p:spPr>
        <p:txBody>
          <a:bodyPr anchorCtr="0" anchor="t" bIns="91425" lIns="91425" spcFirstLastPara="1" rIns="91425" wrap="square" tIns="91425">
            <a:normAutofit/>
          </a:bodyPr>
          <a:lstStyle/>
          <a:p>
            <a:pPr indent="-349250" lvl="0" marL="457200" rtl="0" algn="l">
              <a:lnSpc>
                <a:spcPct val="100000"/>
              </a:lnSpc>
              <a:spcBef>
                <a:spcPts val="0"/>
              </a:spcBef>
              <a:spcAft>
                <a:spcPts val="0"/>
              </a:spcAft>
              <a:buSzPts val="1900"/>
              <a:buChar char="●"/>
            </a:pPr>
            <a:r>
              <a:rPr lang="en-GB"/>
              <a:t>We can know a lot about things through text without direct perceptual and sensory access.</a:t>
            </a:r>
            <a:endParaRPr/>
          </a:p>
          <a:p>
            <a:pPr indent="-349250" lvl="0" marL="457200" rtl="0" algn="l">
              <a:lnSpc>
                <a:spcPct val="100000"/>
              </a:lnSpc>
              <a:spcBef>
                <a:spcPts val="1000"/>
              </a:spcBef>
              <a:spcAft>
                <a:spcPts val="0"/>
              </a:spcAft>
              <a:buSzPts val="1900"/>
              <a:buChar char="●"/>
            </a:pPr>
            <a:r>
              <a:rPr lang="en-GB"/>
              <a:t>Congenitally blind children are still able to acquire substantial knowledge about language and the world.</a:t>
            </a:r>
            <a:endParaRPr/>
          </a:p>
          <a:p>
            <a:pPr indent="-349250" lvl="0" marL="457200" rtl="0" algn="l">
              <a:lnSpc>
                <a:spcPct val="100000"/>
              </a:lnSpc>
              <a:spcBef>
                <a:spcPts val="1000"/>
              </a:spcBef>
              <a:spcAft>
                <a:spcPts val="1000"/>
              </a:spcAft>
              <a:buSzPts val="1900"/>
              <a:buChar char="●"/>
            </a:pPr>
            <a:r>
              <a:rPr lang="en-GB"/>
              <a:t>So it is not a problem for LLMs to rely solely on text-based data.</a:t>
            </a:r>
            <a:endParaRPr/>
          </a:p>
        </p:txBody>
      </p:sp>
      <p:pic>
        <p:nvPicPr>
          <p:cNvPr id="160" name="Google Shape;160;p17"/>
          <p:cNvPicPr preferRelativeResize="0"/>
          <p:nvPr/>
        </p:nvPicPr>
        <p:blipFill>
          <a:blip r:embed="rId3">
            <a:alphaModFix/>
          </a:blip>
          <a:stretch>
            <a:fillRect/>
          </a:stretch>
        </p:blipFill>
        <p:spPr>
          <a:xfrm>
            <a:off x="1850725" y="3167675"/>
            <a:ext cx="5146924" cy="166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However …</a:t>
            </a:r>
            <a:endParaRPr/>
          </a:p>
        </p:txBody>
      </p:sp>
      <p:sp>
        <p:nvSpPr>
          <p:cNvPr id="166" name="Google Shape;166;p18"/>
          <p:cNvSpPr txBox="1"/>
          <p:nvPr>
            <p:ph idx="1" type="body"/>
          </p:nvPr>
        </p:nvSpPr>
        <p:spPr>
          <a:xfrm>
            <a:off x="812250" y="1500225"/>
            <a:ext cx="7519500" cy="2911200"/>
          </a:xfrm>
          <a:prstGeom prst="rect">
            <a:avLst/>
          </a:prstGeom>
        </p:spPr>
        <p:txBody>
          <a:bodyPr anchorCtr="0" anchor="t" bIns="91425" lIns="91425" spcFirstLastPara="1" rIns="91425" wrap="square" tIns="91425">
            <a:noAutofit/>
          </a:bodyPr>
          <a:lstStyle/>
          <a:p>
            <a:pPr indent="-349250" lvl="0" marL="457200" rtl="0" algn="l">
              <a:lnSpc>
                <a:spcPct val="95000"/>
              </a:lnSpc>
              <a:spcBef>
                <a:spcPts val="0"/>
              </a:spcBef>
              <a:spcAft>
                <a:spcPts val="0"/>
              </a:spcAft>
              <a:buSzPts val="1900"/>
              <a:buChar char="●"/>
            </a:pPr>
            <a:r>
              <a:rPr lang="en-GB"/>
              <a:t>Yes we can (often) learn about X without perceptual access to X.</a:t>
            </a:r>
            <a:endParaRPr/>
          </a:p>
          <a:p>
            <a:pPr indent="-349250" lvl="0" marL="457200" rtl="0" algn="l">
              <a:lnSpc>
                <a:spcPct val="95000"/>
              </a:lnSpc>
              <a:spcBef>
                <a:spcPts val="1000"/>
              </a:spcBef>
              <a:spcAft>
                <a:spcPts val="0"/>
              </a:spcAft>
              <a:buSzPts val="1900"/>
              <a:buChar char="●"/>
            </a:pPr>
            <a:r>
              <a:rPr lang="en-GB"/>
              <a:t>But our knowledge of text is still mediated through our senses.</a:t>
            </a:r>
            <a:endParaRPr/>
          </a:p>
          <a:p>
            <a:pPr indent="-349250" lvl="0" marL="457200" rtl="0" algn="l">
              <a:lnSpc>
                <a:spcPct val="95000"/>
              </a:lnSpc>
              <a:spcBef>
                <a:spcPts val="1000"/>
              </a:spcBef>
              <a:spcAft>
                <a:spcPts val="0"/>
              </a:spcAft>
              <a:buSzPts val="1900"/>
              <a:buChar char="●"/>
            </a:pPr>
            <a:r>
              <a:rPr lang="en-GB"/>
              <a:t>Helen Keller relied on the sense of touch to learn signs.</a:t>
            </a:r>
            <a:endParaRPr/>
          </a:p>
          <a:p>
            <a:pPr indent="-349250" lvl="0" marL="457200" rtl="0" algn="l">
              <a:lnSpc>
                <a:spcPct val="95000"/>
              </a:lnSpc>
              <a:spcBef>
                <a:spcPts val="1000"/>
              </a:spcBef>
              <a:spcAft>
                <a:spcPts val="0"/>
              </a:spcAft>
              <a:buSzPts val="1900"/>
              <a:buChar char="●"/>
            </a:pPr>
            <a:r>
              <a:rPr lang="en-GB"/>
              <a:t>Not examples of understanding without sensory capacities.</a:t>
            </a:r>
            <a:endParaRPr/>
          </a:p>
          <a:p>
            <a:pPr indent="-349250" lvl="0" marL="457200" rtl="0" algn="l">
              <a:lnSpc>
                <a:spcPct val="95000"/>
              </a:lnSpc>
              <a:spcBef>
                <a:spcPts val="1000"/>
              </a:spcBef>
              <a:spcAft>
                <a:spcPts val="0"/>
              </a:spcAft>
              <a:buSzPts val="1900"/>
              <a:buChar char="●"/>
            </a:pPr>
            <a:r>
              <a:rPr lang="en-GB"/>
              <a:t>Yann LeCun: Humans can get “pretty smart without vision and audition”, but “not without touch” (high bandwidth channel).</a:t>
            </a:r>
            <a:endParaRPr/>
          </a:p>
          <a:p>
            <a:pPr indent="0" lvl="0" marL="0" rtl="0" algn="l">
              <a:lnSpc>
                <a:spcPct val="95000"/>
              </a:lnSpc>
              <a:spcBef>
                <a:spcPts val="1000"/>
              </a:spcBef>
              <a:spcAft>
                <a:spcPts val="0"/>
              </a:spcAft>
              <a:buSzPts val="1018"/>
              <a:buNone/>
            </a:pPr>
            <a:r>
              <a:t/>
            </a:r>
            <a:endParaRPr/>
          </a:p>
          <a:p>
            <a:pPr indent="0" lvl="0" marL="0" rtl="0" algn="l">
              <a:lnSpc>
                <a:spcPct val="95000"/>
              </a:lnSpc>
              <a:spcBef>
                <a:spcPts val="0"/>
              </a:spcBef>
              <a:spcAft>
                <a:spcPts val="1200"/>
              </a:spcAft>
              <a:buSzPts val="1018"/>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Chalmers (2023)</a:t>
            </a:r>
            <a:endParaRPr/>
          </a:p>
        </p:txBody>
      </p:sp>
      <p:sp>
        <p:nvSpPr>
          <p:cNvPr id="172" name="Google Shape;172;p19"/>
          <p:cNvSpPr txBox="1"/>
          <p:nvPr>
            <p:ph idx="1" type="body"/>
          </p:nvPr>
        </p:nvSpPr>
        <p:spPr>
          <a:xfrm>
            <a:off x="356875" y="1660200"/>
            <a:ext cx="7589400" cy="3371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a:t>“Pure thinkers”: </a:t>
            </a:r>
            <a:r>
              <a:rPr lang="en-GB"/>
              <a:t>Hypothetical, possible beings</a:t>
            </a:r>
            <a:endParaRPr/>
          </a:p>
          <a:p>
            <a:pPr indent="-336550" lvl="1" marL="914400" rtl="0" algn="l">
              <a:spcBef>
                <a:spcPts val="1000"/>
              </a:spcBef>
              <a:spcAft>
                <a:spcPts val="0"/>
              </a:spcAft>
              <a:buSzPts val="1700"/>
              <a:buChar char="○"/>
            </a:pPr>
            <a:r>
              <a:rPr lang="en-GB"/>
              <a:t>“never had the capacity to sense”</a:t>
            </a:r>
            <a:endParaRPr/>
          </a:p>
          <a:p>
            <a:pPr indent="-336550" lvl="1" marL="914400" rtl="0" algn="l">
              <a:spcBef>
                <a:spcPts val="1000"/>
              </a:spcBef>
              <a:spcAft>
                <a:spcPts val="0"/>
              </a:spcAft>
              <a:buSzPts val="1700"/>
              <a:buChar char="○"/>
            </a:pPr>
            <a:r>
              <a:rPr lang="en-GB"/>
              <a:t>“lack even quasi-sensory capacities such as imagery” </a:t>
            </a:r>
            <a:endParaRPr/>
          </a:p>
          <a:p>
            <a:pPr indent="-349250" lvl="0" marL="457200" rtl="0" algn="l">
              <a:spcBef>
                <a:spcPts val="1000"/>
              </a:spcBef>
              <a:spcAft>
                <a:spcPts val="0"/>
              </a:spcAft>
              <a:buSzPts val="1900"/>
              <a:buChar char="●"/>
            </a:pPr>
            <a:r>
              <a:rPr lang="en-GB"/>
              <a:t>They might still be able to use </a:t>
            </a:r>
            <a:r>
              <a:rPr lang="en-GB"/>
              <a:t>concepts</a:t>
            </a:r>
            <a:r>
              <a:rPr lang="en-GB"/>
              <a:t> to think.</a:t>
            </a:r>
            <a:endParaRPr/>
          </a:p>
          <a:p>
            <a:pPr indent="-336550" lvl="1" marL="914400" rtl="0" algn="l">
              <a:spcBef>
                <a:spcPts val="1000"/>
              </a:spcBef>
              <a:spcAft>
                <a:spcPts val="0"/>
              </a:spcAft>
              <a:buSzPts val="1700"/>
              <a:buChar char="○"/>
            </a:pPr>
            <a:r>
              <a:rPr lang="en-GB"/>
              <a:t>Some mathematical and abstract concepts</a:t>
            </a:r>
            <a:endParaRPr/>
          </a:p>
          <a:p>
            <a:pPr indent="-336550" lvl="1" marL="914400" rtl="0" algn="l">
              <a:spcBef>
                <a:spcPts val="1000"/>
              </a:spcBef>
              <a:spcAft>
                <a:spcPts val="0"/>
              </a:spcAft>
              <a:buSzPts val="1700"/>
              <a:buChar char="○"/>
            </a:pPr>
            <a:r>
              <a:rPr lang="en-GB"/>
              <a:t>Some mental, metaphysical, causal concepts</a:t>
            </a:r>
            <a:endParaRPr/>
          </a:p>
          <a:p>
            <a:pPr indent="-336550" lvl="1" marL="914400" rtl="0" algn="l">
              <a:spcBef>
                <a:spcPts val="1000"/>
              </a:spcBef>
              <a:spcAft>
                <a:spcPts val="1000"/>
              </a:spcAft>
              <a:buSzPts val="1700"/>
              <a:buChar char="○"/>
            </a:pPr>
            <a:r>
              <a:rPr lang="en-GB"/>
              <a:t>But no sensory, singular concepts.</a:t>
            </a:r>
            <a:endParaRPr/>
          </a:p>
        </p:txBody>
      </p:sp>
      <p:pic>
        <p:nvPicPr>
          <p:cNvPr id="173" name="Google Shape;173;p19"/>
          <p:cNvPicPr preferRelativeResize="0"/>
          <p:nvPr/>
        </p:nvPicPr>
        <p:blipFill rotWithShape="1">
          <a:blip r:embed="rId3">
            <a:alphaModFix/>
          </a:blip>
          <a:srcRect b="0" l="0" r="0" t="0"/>
          <a:stretch/>
        </p:blipFill>
        <p:spPr>
          <a:xfrm>
            <a:off x="6043425" y="84725"/>
            <a:ext cx="3019203" cy="2344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Chalmers: Pure thinkers lack singular concepts</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a:t>“</a:t>
            </a:r>
            <a:r>
              <a:rPr lang="en-GB"/>
              <a:t>It’s arguable that pure thinkers will lack singular concepts of entities in the external world more generally.” </a:t>
            </a:r>
            <a:endParaRPr/>
          </a:p>
          <a:p>
            <a:pPr indent="-349250" lvl="0" marL="457200" rtl="0" algn="l">
              <a:spcBef>
                <a:spcPts val="1000"/>
              </a:spcBef>
              <a:spcAft>
                <a:spcPts val="0"/>
              </a:spcAft>
              <a:buSzPts val="1900"/>
              <a:buChar char="●"/>
            </a:pPr>
            <a:r>
              <a:rPr lang="en-GB"/>
              <a:t>Example: Having the concept Barack Obama “requires having a causal and cognitive connection to Obama himself, which a pure thinker will lack.” </a:t>
            </a:r>
            <a:endParaRPr/>
          </a:p>
          <a:p>
            <a:pPr indent="0" lvl="0" marL="0" rtl="0" algn="l">
              <a:spcBef>
                <a:spcPts val="10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My response</a:t>
            </a:r>
            <a:endParaRPr/>
          </a:p>
        </p:txBody>
      </p:sp>
      <p:sp>
        <p:nvSpPr>
          <p:cNvPr id="185" name="Google Shape;185;p21"/>
          <p:cNvSpPr txBox="1"/>
          <p:nvPr>
            <p:ph idx="1" type="body"/>
          </p:nvPr>
        </p:nvSpPr>
        <p:spPr>
          <a:xfrm>
            <a:off x="1153725" y="1116150"/>
            <a:ext cx="7881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a:t>If </a:t>
            </a:r>
            <a:r>
              <a:rPr lang="en-GB"/>
              <a:t>singular concepts can be copied to a system without sensory capacities, then p</a:t>
            </a:r>
            <a:r>
              <a:rPr lang="en-GB"/>
              <a:t>ure thinkers might still acquire singular concepts.</a:t>
            </a:r>
            <a:endParaRPr/>
          </a:p>
          <a:p>
            <a:pPr indent="-349250" lvl="0" marL="457200" rtl="0" algn="l">
              <a:spcBef>
                <a:spcPts val="1000"/>
              </a:spcBef>
              <a:spcAft>
                <a:spcPts val="0"/>
              </a:spcAft>
              <a:buSzPts val="1900"/>
              <a:buChar char="●"/>
            </a:pPr>
            <a:r>
              <a:rPr lang="en-GB"/>
              <a:t>Does not assume internalism about mental content.</a:t>
            </a:r>
            <a:endParaRPr/>
          </a:p>
          <a:p>
            <a:pPr indent="-349250" lvl="0" marL="457200" rtl="0" algn="l">
              <a:spcBef>
                <a:spcPts val="1000"/>
              </a:spcBef>
              <a:spcAft>
                <a:spcPts val="0"/>
              </a:spcAft>
              <a:buSzPts val="1900"/>
              <a:buChar char="●"/>
            </a:pPr>
            <a:r>
              <a:rPr lang="en-GB"/>
              <a:t>Appropriate</a:t>
            </a:r>
            <a:r>
              <a:rPr lang="en-GB"/>
              <a:t> duplication of representation preserves content.</a:t>
            </a:r>
            <a:endParaRPr/>
          </a:p>
          <a:p>
            <a:pPr indent="-349250" lvl="0" marL="457200" rtl="0" algn="l">
              <a:spcBef>
                <a:spcPts val="1000"/>
              </a:spcBef>
              <a:spcAft>
                <a:spcPts val="0"/>
              </a:spcAft>
              <a:buSzPts val="1900"/>
              <a:buChar char="●"/>
            </a:pPr>
            <a:r>
              <a:rPr lang="en-GB"/>
              <a:t>Intentional reference borrowing is not necessary.</a:t>
            </a:r>
            <a:endParaRPr/>
          </a:p>
          <a:p>
            <a:pPr indent="-349250" lvl="0" marL="457200" rtl="0" algn="l">
              <a:spcBef>
                <a:spcPts val="1000"/>
              </a:spcBef>
              <a:spcAft>
                <a:spcPts val="1000"/>
              </a:spcAft>
              <a:buSzPts val="1900"/>
              <a:buChar char="●"/>
            </a:pPr>
            <a:r>
              <a:rPr lang="en-GB"/>
              <a:t>Comparison: Copying a photo image.</a:t>
            </a:r>
            <a:endParaRPr/>
          </a:p>
        </p:txBody>
      </p:sp>
      <p:pic>
        <p:nvPicPr>
          <p:cNvPr id="186" name="Google Shape;186;p21"/>
          <p:cNvPicPr preferRelativeResize="0"/>
          <p:nvPr/>
        </p:nvPicPr>
        <p:blipFill>
          <a:blip r:embed="rId3">
            <a:alphaModFix/>
          </a:blip>
          <a:stretch>
            <a:fillRect/>
          </a:stretch>
        </p:blipFill>
        <p:spPr>
          <a:xfrm>
            <a:off x="6582975" y="3483300"/>
            <a:ext cx="2413874" cy="150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