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oughtworks.com/insights/blog/double-diamond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Complejidad</a:t>
            </a:r>
            <a:r>
              <a:rPr lang="es-419"/>
              <a:t> intrínseca del problema a resolver: el dominio del problema, sus reglas y su representación precisa.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Conformidad</a:t>
            </a:r>
            <a:r>
              <a:rPr lang="es-419"/>
              <a:t> al contexto imperfecto en el que el software existirá.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Tolerancia al cambio</a:t>
            </a:r>
            <a:r>
              <a:rPr lang="es-419"/>
              <a:t> por la constante incertidumbre del problema y de su especificación.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Invisibilidad</a:t>
            </a:r>
            <a:r>
              <a:rPr lang="es-419"/>
              <a:t> intrínseca del software como artefacto y la dificultad de representar visualmente para ayudar en su comprehension.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lenguajes de alto nivel resuelven el problema de la diferencia entre la especificación de una solución y su ejecución en una computadora.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</a:t>
            </a:r>
            <a:r>
              <a:rPr lang="es-419"/>
              <a:t>Multiprocesamiento</a:t>
            </a:r>
            <a:r>
              <a:rPr lang="es-419"/>
              <a:t> resuelve un problema de recursos computacionales y velocidad de feedback.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entornos de programación resuelven la necesidad de conocer y retener detalles de implementación del contexto del desarrollo.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Ejemplos de cada uno: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No desarrollar: Open source, productos que ya resuelvan parte del problema (auth, cloud services, ecommerce platforms).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Prototipado rápido: GV Sprint, RAD frameworks, mockups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Desarrollo evolutivo (“hacer crecer un software” vs “construirlo”): Metodologías ágiles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Grandes diseñadores: patrones de diseño, referentes / mentores: Kent Beck, Martin Fowler, Robert Martin, Eric Evans, etc.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https://www.thoughtworks.com/insights/blog/double-diamond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Disparador: idea, conocimiento, cambio de mercado, etc.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Describir el proceso de diseño. Mencionar BDUF como warning a estos procesos lineales.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de monitoreo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Logging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de excepciones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Métricas de uso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proceso de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software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Fundamentos de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 Software - Platzi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Dificultades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65500" y="9084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Esenciales</a:t>
            </a:r>
            <a:endParaRPr/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65500" y="32602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Especificación, diseño y comprobación del concepto</a:t>
            </a:r>
            <a:endParaRPr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4837500" y="9084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Accidentales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4837500" y="32602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Detalles de la implementación y producción actual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Esenciales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 flipH="1">
            <a:off x="2237400" y="1539100"/>
            <a:ext cx="2283300" cy="22827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Complejidad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Shape 161"/>
          <p:cNvSpPr/>
          <p:nvPr/>
        </p:nvSpPr>
        <p:spPr>
          <a:xfrm rot="10800000">
            <a:off x="2237400" y="3974425"/>
            <a:ext cx="2283300" cy="2285400"/>
          </a:xfrm>
          <a:prstGeom prst="round1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673100" y="1539100"/>
            <a:ext cx="2282700" cy="2282700"/>
          </a:xfrm>
          <a:prstGeom prst="round1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Conformidad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Shape 163"/>
          <p:cNvSpPr/>
          <p:nvPr/>
        </p:nvSpPr>
        <p:spPr>
          <a:xfrm flipH="1" rot="10800000">
            <a:off x="4673100" y="3974211"/>
            <a:ext cx="2282700" cy="2282700"/>
          </a:xfrm>
          <a:prstGeom prst="round1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2230675" y="3994450"/>
            <a:ext cx="22827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Tolerancia al cambio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679200" y="3963325"/>
            <a:ext cx="22827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Invisibilidad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Accidentales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1825955" y="1420700"/>
            <a:ext cx="2915400" cy="2915400"/>
          </a:xfrm>
          <a:prstGeom prst="ellipse">
            <a:avLst/>
          </a:prstGeom>
          <a:solidFill>
            <a:srgbClr val="EA9999">
              <a:alpha val="4667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Lenguajes de </a:t>
            </a:r>
            <a:endParaRPr sz="2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alto nivel</a:t>
            </a:r>
            <a:endParaRPr sz="2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110900" y="3587545"/>
            <a:ext cx="2915400" cy="2915400"/>
          </a:xfrm>
          <a:prstGeom prst="ellipse">
            <a:avLst/>
          </a:prstGeom>
          <a:solidFill>
            <a:srgbClr val="A4C2F4">
              <a:alpha val="4692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Entornos de </a:t>
            </a:r>
            <a:endParaRPr sz="2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programación</a:t>
            </a:r>
            <a:endParaRPr sz="2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402645" y="1452525"/>
            <a:ext cx="2915400" cy="2915400"/>
          </a:xfrm>
          <a:prstGeom prst="ellipse">
            <a:avLst/>
          </a:prstGeom>
          <a:solidFill>
            <a:srgbClr val="B6D7A8">
              <a:alpha val="4667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Multi-</a:t>
            </a:r>
            <a:endParaRPr sz="2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procesamiento</a:t>
            </a:r>
            <a:endParaRPr sz="2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90250" y="701800"/>
            <a:ext cx="8224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“Considero a la especificación, diseño y comprobación del </a:t>
            </a:r>
            <a:r>
              <a:rPr b="1" lang="es-419" sz="3600"/>
              <a:t>concepto</a:t>
            </a:r>
            <a:r>
              <a:rPr lang="es-419" sz="3600"/>
              <a:t> la parte difícil de hacer </a:t>
            </a:r>
            <a:r>
              <a:rPr i="1" lang="es-419" sz="3600"/>
              <a:t>s</a:t>
            </a:r>
            <a:r>
              <a:rPr i="1" lang="es-419" sz="3600"/>
              <a:t>oftware</a:t>
            </a:r>
            <a:r>
              <a:rPr lang="es-419" sz="3600"/>
              <a:t>.</a:t>
            </a:r>
            <a:endParaRPr sz="3600"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(...) Si esto es cierto, hacer </a:t>
            </a:r>
            <a:r>
              <a:rPr i="1" lang="es-419" sz="3600"/>
              <a:t>software</a:t>
            </a:r>
            <a:r>
              <a:rPr lang="es-419" sz="3600"/>
              <a:t> </a:t>
            </a:r>
            <a:r>
              <a:rPr b="1" lang="es-419" sz="3600"/>
              <a:t>siempre será difícil</a:t>
            </a:r>
            <a:r>
              <a:rPr lang="es-419" sz="3600"/>
              <a:t>. No existe la bala de plata.”</a:t>
            </a:r>
            <a:endParaRPr sz="3600"/>
          </a:p>
        </p:txBody>
      </p:sp>
      <p:sp>
        <p:nvSpPr>
          <p:cNvPr id="179" name="Shape 179"/>
          <p:cNvSpPr txBox="1"/>
          <p:nvPr/>
        </p:nvSpPr>
        <p:spPr>
          <a:xfrm>
            <a:off x="2633150" y="5174325"/>
            <a:ext cx="60819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No Silver Bullet </a:t>
            </a:r>
            <a:r>
              <a:rPr lang="es-419" sz="2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s-419" sz="2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Frederick P. </a:t>
            </a:r>
            <a:r>
              <a:rPr lang="es-419" sz="2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Brooks </a:t>
            </a:r>
            <a:r>
              <a:rPr lang="es-419" sz="2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Jr., 1986)</a:t>
            </a:r>
            <a:endParaRPr i="1" sz="2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resolver las dificultades esenciales?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102660" y="2031504"/>
            <a:ext cx="2640000" cy="2497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Dificultades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Esenciales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622752" y="3416986"/>
            <a:ext cx="2640000" cy="2582700"/>
          </a:xfrm>
          <a:prstGeom prst="corner">
            <a:avLst>
              <a:gd fmla="val 52541" name="adj1"/>
              <a:gd fmla="val 53328" name="adj2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 flipH="1" rot="10800000">
            <a:off x="1622752" y="561121"/>
            <a:ext cx="2640000" cy="2582700"/>
          </a:xfrm>
          <a:prstGeom prst="corner">
            <a:avLst>
              <a:gd fmla="val 51767" name="adj1"/>
              <a:gd fmla="val 52936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10800000">
            <a:off x="4582569" y="561121"/>
            <a:ext cx="2616900" cy="2582700"/>
          </a:xfrm>
          <a:prstGeom prst="corner">
            <a:avLst>
              <a:gd fmla="val 51374" name="adj1"/>
              <a:gd fmla="val 51240" name="adj2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flipH="1">
            <a:off x="4582569" y="3396736"/>
            <a:ext cx="2616900" cy="2582700"/>
          </a:xfrm>
          <a:prstGeom prst="corner">
            <a:avLst>
              <a:gd fmla="val 51757" name="adj1"/>
              <a:gd fmla="val 51240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 rot="-2721875">
            <a:off x="1280924" y="872634"/>
            <a:ext cx="2633673" cy="1338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 desarrollar: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Comprar - OSS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Shape 195"/>
          <p:cNvSpPr txBox="1"/>
          <p:nvPr/>
        </p:nvSpPr>
        <p:spPr>
          <a:xfrm rot="2721875">
            <a:off x="4982665" y="813693"/>
            <a:ext cx="2633673" cy="1338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Prototipado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rápido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Shape 196"/>
          <p:cNvSpPr txBox="1"/>
          <p:nvPr/>
        </p:nvSpPr>
        <p:spPr>
          <a:xfrm rot="2721875">
            <a:off x="1222638" y="4412406"/>
            <a:ext cx="2633673" cy="1338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Desarrollo 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evolutivo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Shape 197"/>
          <p:cNvSpPr txBox="1"/>
          <p:nvPr/>
        </p:nvSpPr>
        <p:spPr>
          <a:xfrm rot="-2721875">
            <a:off x="4825950" y="4332935"/>
            <a:ext cx="2633673" cy="1338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Grandes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Diseñadores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Shape 198"/>
          <p:cNvSpPr/>
          <p:nvPr/>
        </p:nvSpPr>
        <p:spPr>
          <a:xfrm rot="-2722420">
            <a:off x="5771782" y="5383415"/>
            <a:ext cx="2341987" cy="667805"/>
          </a:xfrm>
          <a:prstGeom prst="ribbon">
            <a:avLst>
              <a:gd fmla="val 16667" name="adj1"/>
              <a:gd fmla="val 75000" name="adj2"/>
            </a:avLst>
          </a:prstGeom>
          <a:solidFill>
            <a:srgbClr val="F9CB9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¡Arquitectos!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65500" y="2889667"/>
            <a:ext cx="4045200" cy="22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Experto del dominio</a:t>
            </a:r>
            <a:endParaRPr/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4798875" y="2889667"/>
            <a:ext cx="4045200" cy="22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Partes interesadas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lt1"/>
                </a:solidFill>
              </a:rPr>
              <a:t>(stakeholders)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Analista</a:t>
            </a:r>
            <a:endParaRPr/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4833325" y="20514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Cliente /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Dueño del producto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Etapas del proceso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65500" y="2889667"/>
            <a:ext cx="4045200" cy="22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Administrador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sistemas</a:t>
            </a:r>
            <a:endParaRPr/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804100" y="2889667"/>
            <a:ext cx="4045200" cy="22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DevOps / SRE 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lt1"/>
                </a:solidFill>
              </a:rPr>
              <a:t>(site reliability engineer)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65500" y="2696770"/>
            <a:ext cx="4045200" cy="10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Desarrollador</a:t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833325" y="1822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Equipo de </a:t>
            </a:r>
            <a:r>
              <a:rPr lang="es-419">
                <a:solidFill>
                  <a:schemeClr val="lt1"/>
                </a:solidFill>
              </a:rPr>
              <a:t>Desarrollo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265500" y="1670470"/>
            <a:ext cx="40452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QA - Tester</a:t>
            </a:r>
            <a:endParaRPr/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265500" y="3916026"/>
            <a:ext cx="4045200" cy="10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265500" y="2889667"/>
            <a:ext cx="4045200" cy="22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Gestor del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</a:t>
            </a:r>
            <a:endParaRPr/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4833325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Facilitador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610550" y="2044425"/>
            <a:ext cx="2947500" cy="1391100"/>
          </a:xfrm>
          <a:prstGeom prst="chevron">
            <a:avLst>
              <a:gd fmla="val 20979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Análisis de Requerimientos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558040" y="2044425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A4C2F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Diseño de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la Solución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66280" y="362030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Desarrollo y Evaluación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113770" y="362030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Despliegue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6061285" y="362030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B4A7D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Mantenimiento y 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Evolución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098250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Análisis de Requerimientos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7859940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A4C2F4">
              <a:alpha val="46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Diseño de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la Solución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9143992" y="2101175"/>
            <a:ext cx="1799700" cy="283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96659" y="2662192"/>
            <a:ext cx="2473902" cy="1466586"/>
          </a:xfrm>
          <a:prstGeom prst="irregularSeal2">
            <a:avLst/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5117" y="3043859"/>
            <a:ext cx="1799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Disparador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098250" y="2101175"/>
            <a:ext cx="29475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Descubrimiento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Análisis y documentación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114475" y="2867375"/>
            <a:ext cx="1868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Comprensión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del problema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7859955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B6D7A8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Desarrollo y Evaluación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143992" y="2101175"/>
            <a:ext cx="1799700" cy="283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1663450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FFD966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Análisis de Requerimientos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3098240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Diseño de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la Solución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1799708" y="2013600"/>
            <a:ext cx="1799700" cy="283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1236525" y="2865900"/>
            <a:ext cx="1955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Comprensión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del problema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6048000" y="2865900"/>
            <a:ext cx="1868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Solución detallada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098250" y="2101175"/>
            <a:ext cx="29475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Abstracción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Modelado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3098250" y="1872575"/>
            <a:ext cx="29475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Programación e integración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Automatización de pruebas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-1663460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A4C2F4">
              <a:alpha val="4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Diseño de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la Solución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7859945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EA9999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Despliegue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098255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Desarrollo y Evaluación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9143992" y="2101175"/>
            <a:ext cx="1799700" cy="283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-1799708" y="2013600"/>
            <a:ext cx="1799700" cy="283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323600" y="2865900"/>
            <a:ext cx="1868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Solución detallada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6048000" y="2865900"/>
            <a:ext cx="1868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Artefacto de </a:t>
            </a:r>
            <a:r>
              <a:rPr i="1"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Software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-1663445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B6D7A8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Desarrollo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7859960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B4A7D6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Mantenimiento y 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Evolución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3098245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Despliegue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9143992" y="2101175"/>
            <a:ext cx="1799700" cy="283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-1799708" y="2013600"/>
            <a:ext cx="1799700" cy="283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323600" y="2865900"/>
            <a:ext cx="1868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Artefacto de </a:t>
            </a:r>
            <a:r>
              <a:rPr i="1"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Software</a:t>
            </a:r>
            <a:endParaRPr i="1"/>
          </a:p>
        </p:txBody>
      </p:sp>
      <p:sp>
        <p:nvSpPr>
          <p:cNvPr id="120" name="Shape 120"/>
          <p:cNvSpPr txBox="1"/>
          <p:nvPr/>
        </p:nvSpPr>
        <p:spPr>
          <a:xfrm>
            <a:off x="6124200" y="2865900"/>
            <a:ext cx="1868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Software</a:t>
            </a: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disponible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098250" y="2101175"/>
            <a:ext cx="29475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Infraestructura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Operaciones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1663455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EA9999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Despliegue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098260" y="273345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Mantenimiento y 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Evolución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143992" y="2101175"/>
            <a:ext cx="1799700" cy="283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799708" y="2013600"/>
            <a:ext cx="1799700" cy="283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323600" y="2865900"/>
            <a:ext cx="1868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Software</a:t>
            </a:r>
            <a:r>
              <a:rPr lang="es-419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disponible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6429000" y="2865900"/>
            <a:ext cx="1868400" cy="1126200"/>
          </a:xfrm>
          <a:prstGeom prst="rect">
            <a:avLst/>
          </a:prstGeom>
          <a:noFill/>
          <a:ln cap="flat" cmpd="sng" w="28575">
            <a:solidFill>
              <a:srgbClr val="EFEFE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Sistema deprecado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098250" y="2101175"/>
            <a:ext cx="29475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Arreglo de errores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Nuevas funcionalidades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610550" y="2044425"/>
            <a:ext cx="2947500" cy="1391100"/>
          </a:xfrm>
          <a:prstGeom prst="chevron">
            <a:avLst>
              <a:gd fmla="val 20979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Análisis de Requerimientos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558040" y="2044425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A4C2F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Diseño de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la Solución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66280" y="362030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Desarrollo y Evaluación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3113770" y="362030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Despliegue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6061285" y="3620300"/>
            <a:ext cx="2947500" cy="1391100"/>
          </a:xfrm>
          <a:prstGeom prst="chevron">
            <a:avLst>
              <a:gd fmla="val 20979" name="adj"/>
            </a:avLst>
          </a:prstGeom>
          <a:solidFill>
            <a:srgbClr val="B4A7D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Mantenimiento y 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Evolución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