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10058400" cx="7772400"/>
  <p:notesSz cx="6858000" cy="9144000"/>
  <p:embeddedFontLst>
    <p:embeddedFont>
      <p:font typeface="Roboto"/>
      <p:regular r:id="rId7"/>
      <p:bold r:id="rId8"/>
      <p:italic r:id="rId9"/>
      <p:boldItalic r:id="rId10"/>
    </p:embeddedFont>
    <p:embeddedFont>
      <p:font typeface="Roboto Condensed"/>
      <p:regular r:id="rId11"/>
      <p:bold r:id="rId12"/>
      <p:italic r:id="rId13"/>
      <p:boldItalic r:id="rId1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720">
          <p15:clr>
            <a:srgbClr val="9AA0A6"/>
          </p15:clr>
        </p15:guide>
        <p15:guide id="2" orient="horz" pos="1008">
          <p15:clr>
            <a:srgbClr val="9AA0A6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720" orient="horz"/>
        <p:guide pos="1008" orient="horz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font" Target="fonts/RobotoCondensed-regular.fntdata"/><Relationship Id="rId10" Type="http://schemas.openxmlformats.org/officeDocument/2006/relationships/font" Target="fonts/Roboto-boldItalic.fntdata"/><Relationship Id="rId13" Type="http://schemas.openxmlformats.org/officeDocument/2006/relationships/font" Target="fonts/RobotoCondensed-italic.fntdata"/><Relationship Id="rId12" Type="http://schemas.openxmlformats.org/officeDocument/2006/relationships/font" Target="fonts/RobotoCondensed-bold.fntdata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font" Target="fonts/Roboto-italic.fntdata"/><Relationship Id="rId14" Type="http://schemas.openxmlformats.org/officeDocument/2006/relationships/font" Target="fonts/RobotoCondensed-bold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font" Target="fonts/Roboto-regular.fntdata"/><Relationship Id="rId8" Type="http://schemas.openxmlformats.org/officeDocument/2006/relationships/font" Target="fonts/Roboto-bold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2104480" y="685800"/>
            <a:ext cx="26496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264952" y="1456058"/>
            <a:ext cx="7242600" cy="4014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264945" y="5542289"/>
            <a:ext cx="7242600" cy="155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264945" y="2163089"/>
            <a:ext cx="7242600" cy="3839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264945" y="6164351"/>
            <a:ext cx="7242600" cy="254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264945" y="4206107"/>
            <a:ext cx="7242600" cy="164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264945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107540" y="2253729"/>
            <a:ext cx="3399900" cy="668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264945" y="1086507"/>
            <a:ext cx="2386800" cy="1477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264945" y="2717440"/>
            <a:ext cx="2386800" cy="62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16713" y="880293"/>
            <a:ext cx="5412600" cy="799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3886200" y="-244"/>
            <a:ext cx="3886200" cy="10058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25675" y="2411542"/>
            <a:ext cx="3438300" cy="2898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25675" y="5481569"/>
            <a:ext cx="3438300" cy="2415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198575" y="1415969"/>
            <a:ext cx="3261600" cy="7226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264945" y="8273124"/>
            <a:ext cx="5099100" cy="11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264945" y="870271"/>
            <a:ext cx="7242600" cy="111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64945" y="2253729"/>
            <a:ext cx="7242600" cy="6681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201589" y="9119180"/>
            <a:ext cx="466500" cy="769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Relationship Id="rId4" Type="http://schemas.openxmlformats.org/officeDocument/2006/relationships/image" Target="../media/image3.png"/><Relationship Id="rId5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895650" y="478300"/>
            <a:ext cx="5981100" cy="1215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500">
                <a:solidFill>
                  <a:schemeClr val="dk2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COORDINADOR COMERCIAL/ CUSTOMER HAPPINESS</a:t>
            </a:r>
            <a:endParaRPr b="1" sz="2500">
              <a:solidFill>
                <a:schemeClr val="accent1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5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MARIO SÁNCHEZ</a:t>
            </a:r>
            <a:endParaRPr b="1" sz="25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LICENCIADO EN ADMINISTRACIÓN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" name="Google Shape;55;p13"/>
          <p:cNvSpPr txBox="1"/>
          <p:nvPr/>
        </p:nvSpPr>
        <p:spPr>
          <a:xfrm>
            <a:off x="667050" y="3166438"/>
            <a:ext cx="2457000" cy="1600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FORMACIÓN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Certificación 5 ́s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Curso de de Excel Básico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Curso de Fundamentos 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E-commerce, Platzi-2020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Curso de CV, Platzi-2020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3945450" y="3175075"/>
            <a:ext cx="3312300" cy="178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EDUCACIÓN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Universidad Increíble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Lic. en Administración, 2022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Instiuto Tecnológíco del Sur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Bachiller en Bienes y Servicios, 2015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667050" y="5834865"/>
            <a:ext cx="2327100" cy="270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SKILLS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Macros de Excel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 Suite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Notion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Canva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Asana /Trello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Miro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Autónomo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Colaborador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Comunicación asertiva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Empático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Organizado/seguimiento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" name="Google Shape;58;p13"/>
          <p:cNvSpPr/>
          <p:nvPr/>
        </p:nvSpPr>
        <p:spPr>
          <a:xfrm>
            <a:off x="-20150" y="9848000"/>
            <a:ext cx="7772400" cy="210300"/>
          </a:xfrm>
          <a:prstGeom prst="rect">
            <a:avLst/>
          </a:prstGeom>
          <a:solidFill>
            <a:srgbClr val="45818E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59" name="Google Shape;59;p13"/>
          <p:cNvCxnSpPr/>
          <p:nvPr/>
        </p:nvCxnSpPr>
        <p:spPr>
          <a:xfrm>
            <a:off x="721950" y="3577257"/>
            <a:ext cx="23697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0" name="Google Shape;60;p13"/>
          <p:cNvCxnSpPr/>
          <p:nvPr/>
        </p:nvCxnSpPr>
        <p:spPr>
          <a:xfrm>
            <a:off x="3945450" y="3585900"/>
            <a:ext cx="31296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61" name="Google Shape;61;p13"/>
          <p:cNvCxnSpPr/>
          <p:nvPr/>
        </p:nvCxnSpPr>
        <p:spPr>
          <a:xfrm>
            <a:off x="645750" y="6247770"/>
            <a:ext cx="23697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2" name="Google Shape;62;p13"/>
          <p:cNvSpPr txBox="1"/>
          <p:nvPr/>
        </p:nvSpPr>
        <p:spPr>
          <a:xfrm>
            <a:off x="667050" y="8543875"/>
            <a:ext cx="2695800" cy="1231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HOBBIES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Conocer culturas y personas nuevas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Yoga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3" name="Google Shape;63;p13"/>
          <p:cNvCxnSpPr/>
          <p:nvPr/>
        </p:nvCxnSpPr>
        <p:spPr>
          <a:xfrm>
            <a:off x="721950" y="8950945"/>
            <a:ext cx="23697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" name="Google Shape;64;p13"/>
          <p:cNvSpPr txBox="1"/>
          <p:nvPr/>
        </p:nvSpPr>
        <p:spPr>
          <a:xfrm>
            <a:off x="3945450" y="4767250"/>
            <a:ext cx="3312300" cy="51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EXPERIENCIA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Barista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latin typeface="Roboto"/>
                <a:ea typeface="Roboto"/>
                <a:cs typeface="Roboto"/>
                <a:sym typeface="Roboto"/>
              </a:rPr>
              <a:t>Empresa Increíble, 02-2022 a 11-2022</a:t>
            </a:r>
            <a:endParaRPr b="1"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Servicio a clientes, caja y preparación de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alimentos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Gestión de insumos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Atención a proveedores, recepción de mercancía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Apoyo administrativo a gerencia en creación de inventarios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Estadia profesional/Becario/ Pasantia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Secretaria de atención tributaria, </a:t>
            </a:r>
            <a:b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</a:br>
            <a:r>
              <a:rPr b="1"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01-2021 a 01-2022</a:t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Atención vía telefónica y chat a dudas sobre registro de firma electrónica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Captura de información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Depuración de base de datos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Recepción de documentos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Información general al contribuyente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" name="Google Shape;65;p13"/>
          <p:cNvCxnSpPr/>
          <p:nvPr/>
        </p:nvCxnSpPr>
        <p:spPr>
          <a:xfrm>
            <a:off x="3945450" y="5178075"/>
            <a:ext cx="31296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3"/>
          <p:cNvSpPr txBox="1"/>
          <p:nvPr/>
        </p:nvSpPr>
        <p:spPr>
          <a:xfrm>
            <a:off x="667050" y="1965200"/>
            <a:ext cx="6603000" cy="1185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SOBRE MÍ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Soy una persona proactiva, excelente compañero de equipo, organizado y responsable.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Mi objetivo es colaborar en atención a clientes y brindar a soluciones funcionales y dinámicas. También puedo crear procedimientos, políticas y estándares efectivos de servicio al cliente. Me emociona sumar nuevos conocimientos y experiencia a mi vida profesional.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" name="Google Shape;67;p13"/>
          <p:cNvSpPr txBox="1"/>
          <p:nvPr/>
        </p:nvSpPr>
        <p:spPr>
          <a:xfrm>
            <a:off x="678300" y="4761938"/>
            <a:ext cx="2457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700">
                <a:solidFill>
                  <a:srgbClr val="76A5AF"/>
                </a:solidFill>
                <a:latin typeface="Roboto Condensed"/>
                <a:ea typeface="Roboto Condensed"/>
                <a:cs typeface="Roboto Condensed"/>
                <a:sym typeface="Roboto Condensed"/>
              </a:rPr>
              <a:t>IDIOMAS</a:t>
            </a:r>
            <a:endParaRPr b="1" sz="1700">
              <a:solidFill>
                <a:srgbClr val="76A5AF"/>
              </a:solidFill>
              <a:latin typeface="Roboto Condensed"/>
              <a:ea typeface="Roboto Condensed"/>
              <a:cs typeface="Roboto Condensed"/>
              <a:sym typeface="Roboto Condensed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Inglés Nivel C1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  <a:p>
            <a:pPr indent="-213359" lvl="0" marL="274320" rtl="0" algn="l">
              <a:spcBef>
                <a:spcPts val="0"/>
              </a:spcBef>
              <a:spcAft>
                <a:spcPts val="0"/>
              </a:spcAft>
              <a:buClr>
                <a:srgbClr val="76A5AF"/>
              </a:buClr>
              <a:buSzPts val="1200"/>
              <a:buFont typeface="Roboto"/>
              <a:buChar char="●"/>
            </a:pPr>
            <a:r>
              <a:rPr lang="en" sz="1200">
                <a:latin typeface="Roboto"/>
                <a:ea typeface="Roboto"/>
                <a:cs typeface="Roboto"/>
                <a:sym typeface="Roboto"/>
              </a:rPr>
              <a:t>Español Nativo</a:t>
            </a:r>
            <a:endParaRPr sz="1200"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" name="Google Shape;68;p13"/>
          <p:cNvCxnSpPr/>
          <p:nvPr/>
        </p:nvCxnSpPr>
        <p:spPr>
          <a:xfrm>
            <a:off x="733200" y="5172758"/>
            <a:ext cx="2369700" cy="0"/>
          </a:xfrm>
          <a:prstGeom prst="straightConnector1">
            <a:avLst/>
          </a:prstGeom>
          <a:noFill/>
          <a:ln cap="flat" cmpd="sng" w="9525">
            <a:solidFill>
              <a:srgbClr val="76A5AF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9" name="Google Shape;69;p13"/>
          <p:cNvSpPr txBox="1"/>
          <p:nvPr/>
        </p:nvSpPr>
        <p:spPr>
          <a:xfrm>
            <a:off x="943500" y="1571325"/>
            <a:ext cx="1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tucorreo@correo.com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" name="Google Shape;70;p13"/>
          <p:cNvSpPr txBox="1"/>
          <p:nvPr/>
        </p:nvSpPr>
        <p:spPr>
          <a:xfrm>
            <a:off x="3482550" y="1571325"/>
            <a:ext cx="1581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1234-5678-9-10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1" name="Google Shape;71;p13"/>
          <p:cNvSpPr txBox="1"/>
          <p:nvPr/>
        </p:nvSpPr>
        <p:spPr>
          <a:xfrm>
            <a:off x="5342825" y="1571325"/>
            <a:ext cx="18129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rPr>
              <a:t>Enlace LinkedIn </a:t>
            </a:r>
            <a:endParaRPr sz="1200">
              <a:solidFill>
                <a:schemeClr val="dk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id="72" name="Google Shape;72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33200" y="1662748"/>
            <a:ext cx="210300" cy="210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73" name="Google Shape;73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269925" y="1662731"/>
            <a:ext cx="210300" cy="210319"/>
          </a:xfrm>
          <a:prstGeom prst="rect">
            <a:avLst/>
          </a:prstGeom>
          <a:noFill/>
          <a:ln>
            <a:noFill/>
          </a:ln>
        </p:spPr>
      </p:pic>
      <p:pic>
        <p:nvPicPr>
          <p:cNvPr id="74" name="Google Shape;74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68450" y="1586325"/>
            <a:ext cx="278100" cy="278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