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</p:sldIdLst>
  <p:sldSz cy="6858000" cx="9144000"/>
  <p:notesSz cx="7048500" cy="9296400"/>
  <p:embeddedFontLst>
    <p:embeddedFont>
      <p:font typeface="Cabin"/>
      <p:regular r:id="rId123"/>
      <p:bold r:id="rId124"/>
      <p:italic r:id="rId125"/>
      <p:boldItalic r:id="rId126"/>
    </p:embeddedFont>
    <p:embeddedFont>
      <p:font typeface="Arial Narrow"/>
      <p:regular r:id="rId127"/>
      <p:bold r:id="rId128"/>
      <p:italic r:id="rId129"/>
      <p:boldItalic r:id="rId130"/>
    </p:embeddedFont>
    <p:embeddedFont>
      <p:font typeface="Tahoma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ArialNarrow-italic.fntdata"/><Relationship Id="rId128" Type="http://schemas.openxmlformats.org/officeDocument/2006/relationships/font" Target="fonts/ArialNarrow-bold.fntdata"/><Relationship Id="rId127" Type="http://schemas.openxmlformats.org/officeDocument/2006/relationships/font" Target="fonts/ArialNarrow-regular.fntdata"/><Relationship Id="rId126" Type="http://schemas.openxmlformats.org/officeDocument/2006/relationships/font" Target="fonts/Cabin-boldItalic.fntdata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Cabin-italic.fntdata"/><Relationship Id="rId29" Type="http://schemas.openxmlformats.org/officeDocument/2006/relationships/slide" Target="slides/slide24.xml"/><Relationship Id="rId124" Type="http://schemas.openxmlformats.org/officeDocument/2006/relationships/font" Target="fonts/Cabin-bold.fntdata"/><Relationship Id="rId123" Type="http://schemas.openxmlformats.org/officeDocument/2006/relationships/font" Target="fonts/Cabin-regular.fntdata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Tahoma-bold.fntdata"/><Relationship Id="rId131" Type="http://schemas.openxmlformats.org/officeDocument/2006/relationships/font" Target="fonts/Tahoma-regular.fntdata"/><Relationship Id="rId130" Type="http://schemas.openxmlformats.org/officeDocument/2006/relationships/font" Target="fonts/ArialNarrow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543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75" spcFirstLastPara="1" rIns="93375" wrap="square" tIns="46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4150" y="0"/>
            <a:ext cx="30543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75" spcFirstLastPara="1" rIns="93375" wrap="square" tIns="46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75" spcFirstLastPara="1" rIns="93375" wrap="square" tIns="466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543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75" spcFirstLastPara="1" rIns="93375" wrap="square" tIns="46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4150" y="8831262"/>
            <a:ext cx="305435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75" spcFirstLastPara="1" rIns="93375" wrap="square" tIns="46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9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9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7" name="Shape 5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8" name="Google Shape;5398;p93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9" name="Google Shape;5399;p93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9" name="Shape 5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0" name="Google Shape;5740;p94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1" name="Google Shape;5741;p94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2" name="Shape 5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3" name="Google Shape;5903;g3c248b9630_0_52:notes"/>
          <p:cNvSpPr/>
          <p:nvPr>
            <p:ph idx="2" type="sldImg"/>
          </p:nvPr>
        </p:nvSpPr>
        <p:spPr>
          <a:xfrm>
            <a:off x="120015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4" name="Google Shape;5904;g3c248b9630_0_52:notes"/>
          <p:cNvSpPr txBox="1"/>
          <p:nvPr>
            <p:ph idx="1" type="body"/>
          </p:nvPr>
        </p:nvSpPr>
        <p:spPr>
          <a:xfrm>
            <a:off x="939800" y="4416425"/>
            <a:ext cx="5169000" cy="4183200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5" name="Google Shape;5905;g3c248b9630_0_52:notes"/>
          <p:cNvSpPr txBox="1"/>
          <p:nvPr>
            <p:ph idx="12" type="sldNum"/>
          </p:nvPr>
        </p:nvSpPr>
        <p:spPr>
          <a:xfrm>
            <a:off x="3994150" y="8831262"/>
            <a:ext cx="3054300" cy="465000"/>
          </a:xfrm>
          <a:prstGeom prst="rect">
            <a:avLst/>
          </a:prstGeom>
        </p:spPr>
        <p:txBody>
          <a:bodyPr anchorCtr="0" anchor="b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1" name="Shape 5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2" name="Google Shape;5912;p95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3" name="Google Shape;5913;p95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1" name="Shape 5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2" name="Google Shape;5922;p96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3" name="Google Shape;5923;p96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4" name="Shape 5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5" name="Google Shape;5955;p97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6" name="Google Shape;5956;p97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2" name="Shape 6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3" name="Google Shape;6033;p98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4" name="Google Shape;6034;p98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6" name="Shape 6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7" name="Google Shape;6107;p99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8" name="Google Shape;6108;p99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5" name="Shape 6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6" name="Google Shape;6116;p100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7" name="Google Shape;6117;p100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7" name="Shape 6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8" name="Google Shape;6128;p101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9" name="Google Shape;6129;p101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0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0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1" name="Shape 6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2" name="Google Shape;6242;p102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3" name="Google Shape;6243;p102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8" name="Shape 6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" name="Google Shape;6269;p103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0" name="Google Shape;6270;p103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7" name="Shape 6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8" name="Google Shape;6288;p104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9" name="Google Shape;6289;p104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0" name="Shape 6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1" name="Google Shape;6331;p105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2" name="Google Shape;6332;p105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9" name="Shape 6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0" name="Google Shape;6360;p106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1" name="Google Shape;6361;p106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9" name="Shape 6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0" name="Google Shape;6370;p107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1" name="Google Shape;6371;p107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1" name="Shape 6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2" name="Google Shape;6532;g3c248b9630_0_60:notes"/>
          <p:cNvSpPr/>
          <p:nvPr>
            <p:ph idx="2" type="sldImg"/>
          </p:nvPr>
        </p:nvSpPr>
        <p:spPr>
          <a:xfrm>
            <a:off x="120015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3" name="Google Shape;6533;g3c248b9630_0_60:notes"/>
          <p:cNvSpPr txBox="1"/>
          <p:nvPr>
            <p:ph idx="1" type="body"/>
          </p:nvPr>
        </p:nvSpPr>
        <p:spPr>
          <a:xfrm>
            <a:off x="939800" y="4416425"/>
            <a:ext cx="5169000" cy="4183200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4" name="Google Shape;6534;g3c248b9630_0_60:notes"/>
          <p:cNvSpPr txBox="1"/>
          <p:nvPr>
            <p:ph idx="12" type="sldNum"/>
          </p:nvPr>
        </p:nvSpPr>
        <p:spPr>
          <a:xfrm>
            <a:off x="3994150" y="8831262"/>
            <a:ext cx="3054300" cy="465000"/>
          </a:xfrm>
          <a:prstGeom prst="rect">
            <a:avLst/>
          </a:prstGeom>
        </p:spPr>
        <p:txBody>
          <a:bodyPr anchorCtr="0" anchor="b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0" name="Shape 6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1" name="Google Shape;6541;p108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2" name="Google Shape;6542;p108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1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1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2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2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3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13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4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4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3c248b9630_0_8:notes"/>
          <p:cNvSpPr/>
          <p:nvPr>
            <p:ph idx="2" type="sldImg"/>
          </p:nvPr>
        </p:nvSpPr>
        <p:spPr>
          <a:xfrm>
            <a:off x="120015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3c248b9630_0_8:notes"/>
          <p:cNvSpPr txBox="1"/>
          <p:nvPr>
            <p:ph idx="1" type="body"/>
          </p:nvPr>
        </p:nvSpPr>
        <p:spPr>
          <a:xfrm>
            <a:off x="939800" y="4416425"/>
            <a:ext cx="5169000" cy="4183200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g3c248b9630_0_8:notes"/>
          <p:cNvSpPr txBox="1"/>
          <p:nvPr>
            <p:ph idx="12" type="sldNum"/>
          </p:nvPr>
        </p:nvSpPr>
        <p:spPr>
          <a:xfrm>
            <a:off x="3994150" y="8831262"/>
            <a:ext cx="3054300" cy="465000"/>
          </a:xfrm>
          <a:prstGeom prst="rect">
            <a:avLst/>
          </a:prstGeom>
        </p:spPr>
        <p:txBody>
          <a:bodyPr anchorCtr="0" anchor="b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5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15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16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16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17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17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18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18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9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19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3c248b9630_0_15:notes"/>
          <p:cNvSpPr/>
          <p:nvPr>
            <p:ph idx="2" type="sldImg"/>
          </p:nvPr>
        </p:nvSpPr>
        <p:spPr>
          <a:xfrm>
            <a:off x="120015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3c248b9630_0_15:notes"/>
          <p:cNvSpPr txBox="1"/>
          <p:nvPr>
            <p:ph idx="1" type="body"/>
          </p:nvPr>
        </p:nvSpPr>
        <p:spPr>
          <a:xfrm>
            <a:off x="939800" y="4416425"/>
            <a:ext cx="5169000" cy="4183200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g3c248b9630_0_15:notes"/>
          <p:cNvSpPr txBox="1"/>
          <p:nvPr>
            <p:ph idx="12" type="sldNum"/>
          </p:nvPr>
        </p:nvSpPr>
        <p:spPr>
          <a:xfrm>
            <a:off x="3994150" y="8831262"/>
            <a:ext cx="3054300" cy="465000"/>
          </a:xfrm>
          <a:prstGeom prst="rect">
            <a:avLst/>
          </a:prstGeom>
        </p:spPr>
        <p:txBody>
          <a:bodyPr anchorCtr="0" anchor="b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20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20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21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21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22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22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23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23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24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24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25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25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6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26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7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27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28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8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29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29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30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30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31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31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2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32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33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33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4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34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5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35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36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36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37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37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38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38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39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39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0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40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41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41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42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42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43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43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p44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44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45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45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46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46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p47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47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48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48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5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49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49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50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0" name="Google Shape;2810;p50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51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51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p52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52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53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53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p54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54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55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55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8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g3c248b9630_0_22:notes"/>
          <p:cNvSpPr/>
          <p:nvPr>
            <p:ph idx="2" type="sldImg"/>
          </p:nvPr>
        </p:nvSpPr>
        <p:spPr>
          <a:xfrm>
            <a:off x="120015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0" name="Google Shape;3090;g3c248b9630_0_22:notes"/>
          <p:cNvSpPr txBox="1"/>
          <p:nvPr>
            <p:ph idx="1" type="body"/>
          </p:nvPr>
        </p:nvSpPr>
        <p:spPr>
          <a:xfrm>
            <a:off x="939800" y="4416425"/>
            <a:ext cx="5169000" cy="4183200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1" name="Google Shape;3091;g3c248b9630_0_22:notes"/>
          <p:cNvSpPr txBox="1"/>
          <p:nvPr>
            <p:ph idx="12" type="sldNum"/>
          </p:nvPr>
        </p:nvSpPr>
        <p:spPr>
          <a:xfrm>
            <a:off x="3994150" y="8831262"/>
            <a:ext cx="3054300" cy="465000"/>
          </a:xfrm>
          <a:prstGeom prst="rect">
            <a:avLst/>
          </a:prstGeom>
        </p:spPr>
        <p:txBody>
          <a:bodyPr anchorCtr="0" anchor="b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7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56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9" name="Google Shape;3099;p56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p57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57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7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p58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58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p59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9" name="Google Shape;3179;p59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8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p60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0" name="Google Shape;3290;p60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p61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1" name="Google Shape;3321;p61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9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p62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1" name="Google Shape;3331;p62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2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p63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4" name="Google Shape;3354;p63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0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g3c248b9630_0_30:notes"/>
          <p:cNvSpPr/>
          <p:nvPr>
            <p:ph idx="2" type="sldImg"/>
          </p:nvPr>
        </p:nvSpPr>
        <p:spPr>
          <a:xfrm>
            <a:off x="120015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2" name="Google Shape;3372;g3c248b9630_0_30:notes"/>
          <p:cNvSpPr txBox="1"/>
          <p:nvPr>
            <p:ph idx="1" type="body"/>
          </p:nvPr>
        </p:nvSpPr>
        <p:spPr>
          <a:xfrm>
            <a:off x="939800" y="4416425"/>
            <a:ext cx="5169000" cy="4183200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g3c248b9630_0_30:notes"/>
          <p:cNvSpPr txBox="1"/>
          <p:nvPr>
            <p:ph idx="12" type="sldNum"/>
          </p:nvPr>
        </p:nvSpPr>
        <p:spPr>
          <a:xfrm>
            <a:off x="3994150" y="8831262"/>
            <a:ext cx="3054300" cy="465000"/>
          </a:xfrm>
          <a:prstGeom prst="rect">
            <a:avLst/>
          </a:prstGeom>
        </p:spPr>
        <p:txBody>
          <a:bodyPr anchorCtr="0" anchor="b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9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p64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1" name="Google Shape;3381;p64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3c248b9630_0_0:notes"/>
          <p:cNvSpPr/>
          <p:nvPr>
            <p:ph idx="2" type="sldImg"/>
          </p:nvPr>
        </p:nvSpPr>
        <p:spPr>
          <a:xfrm>
            <a:off x="120015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3c248b9630_0_0:notes"/>
          <p:cNvSpPr txBox="1"/>
          <p:nvPr>
            <p:ph idx="1" type="body"/>
          </p:nvPr>
        </p:nvSpPr>
        <p:spPr>
          <a:xfrm>
            <a:off x="939800" y="4416425"/>
            <a:ext cx="5169000" cy="4183200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g3c248b9630_0_0:notes"/>
          <p:cNvSpPr txBox="1"/>
          <p:nvPr>
            <p:ph idx="12" type="sldNum"/>
          </p:nvPr>
        </p:nvSpPr>
        <p:spPr>
          <a:xfrm>
            <a:off x="3994150" y="8831262"/>
            <a:ext cx="3054300" cy="465000"/>
          </a:xfrm>
          <a:prstGeom prst="rect">
            <a:avLst/>
          </a:prstGeom>
        </p:spPr>
        <p:txBody>
          <a:bodyPr anchorCtr="0" anchor="b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9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0" name="Google Shape;3390;p65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65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9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66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1" name="Google Shape;3401;p66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9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p67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1" name="Google Shape;3411;p67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68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1" name="Google Shape;3441;p68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p69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3" name="Google Shape;3523;p69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8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p70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0" name="Google Shape;3570;p70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3" name="Shape 3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Google Shape;3584;p71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5" name="Google Shape;3585;p71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6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p72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8" name="Google Shape;3598;p72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g3c248b9630_0_38:notes"/>
          <p:cNvSpPr/>
          <p:nvPr>
            <p:ph idx="2" type="sldImg"/>
          </p:nvPr>
        </p:nvSpPr>
        <p:spPr>
          <a:xfrm>
            <a:off x="120015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3" name="Google Shape;3653;g3c248b9630_0_38:notes"/>
          <p:cNvSpPr txBox="1"/>
          <p:nvPr>
            <p:ph idx="1" type="body"/>
          </p:nvPr>
        </p:nvSpPr>
        <p:spPr>
          <a:xfrm>
            <a:off x="939800" y="4416425"/>
            <a:ext cx="5169000" cy="4183200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4" name="Google Shape;3654;g3c248b9630_0_38:notes"/>
          <p:cNvSpPr txBox="1"/>
          <p:nvPr>
            <p:ph idx="12" type="sldNum"/>
          </p:nvPr>
        </p:nvSpPr>
        <p:spPr>
          <a:xfrm>
            <a:off x="3994150" y="8831262"/>
            <a:ext cx="3054300" cy="465000"/>
          </a:xfrm>
          <a:prstGeom prst="rect">
            <a:avLst/>
          </a:prstGeom>
        </p:spPr>
        <p:txBody>
          <a:bodyPr anchorCtr="0" anchor="b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73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0" name="Google Shape;3660;p73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7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7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p74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0" name="Google Shape;3670;p74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7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p75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9" name="Google Shape;3729;p75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2" name="Shape 3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3" name="Google Shape;3763;p76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4" name="Google Shape;3764;p76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2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p77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4" name="Google Shape;3774;p77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p78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Google Shape;3853;p78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p79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7" name="Google Shape;3927;p79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4" name="Shape 4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" name="Google Shape;4075;p80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6" name="Google Shape;4076;p80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2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3" name="Google Shape;4153;p81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4" name="Google Shape;4154;p81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0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p82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2" name="Google Shape;4202;p82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9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0" name="Google Shape;4210;p83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1" name="Google Shape;4211;p83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8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6" name="Shape 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7" name="Google Shape;4307;g3c248b9630_0_44:notes"/>
          <p:cNvSpPr/>
          <p:nvPr>
            <p:ph idx="2" type="sldImg"/>
          </p:nvPr>
        </p:nvSpPr>
        <p:spPr>
          <a:xfrm>
            <a:off x="120015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8" name="Google Shape;4308;g3c248b9630_0_44:notes"/>
          <p:cNvSpPr txBox="1"/>
          <p:nvPr>
            <p:ph idx="1" type="body"/>
          </p:nvPr>
        </p:nvSpPr>
        <p:spPr>
          <a:xfrm>
            <a:off x="939800" y="4416425"/>
            <a:ext cx="5169000" cy="4183200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9" name="Google Shape;4309;g3c248b9630_0_44:notes"/>
          <p:cNvSpPr txBox="1"/>
          <p:nvPr>
            <p:ph idx="12" type="sldNum"/>
          </p:nvPr>
        </p:nvSpPr>
        <p:spPr>
          <a:xfrm>
            <a:off x="3994150" y="8831262"/>
            <a:ext cx="3054300" cy="465000"/>
          </a:xfrm>
          <a:prstGeom prst="rect">
            <a:avLst/>
          </a:prstGeom>
        </p:spPr>
        <p:txBody>
          <a:bodyPr anchorCtr="0" anchor="b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5" name="Shape 4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6" name="Google Shape;4316;p84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7" name="Google Shape;4317;p84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5" name="Shape 4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6" name="Google Shape;4326;p85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7" name="Google Shape;4327;p85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4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5" name="Google Shape;4335;p86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6" name="Google Shape;4336;p86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5" name="Shape 4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" name="Google Shape;4516;p87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7" name="Google Shape;4517;p87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7" name="Shape 4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8" name="Google Shape;4678;p88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9" name="Google Shape;4679;p88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1" name="Shape 4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" name="Google Shape;4852;p89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3" name="Google Shape;4853;p89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2" name="Shape 5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3" name="Google Shape;5013;p90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4" name="Google Shape;5014;p90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9" name="Shape 5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0" name="Google Shape;5190;p91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1" name="Google Shape;5191;p91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1" name="Shape 5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2" name="Google Shape;5372;p92:notes"/>
          <p:cNvSpPr txBox="1"/>
          <p:nvPr>
            <p:ph idx="1" type="body"/>
          </p:nvPr>
        </p:nvSpPr>
        <p:spPr>
          <a:xfrm>
            <a:off x="939800" y="4416425"/>
            <a:ext cx="5168900" cy="4183062"/>
          </a:xfrm>
          <a:prstGeom prst="rect">
            <a:avLst/>
          </a:prstGeom>
        </p:spPr>
        <p:txBody>
          <a:bodyPr anchorCtr="0" anchor="t" bIns="46675" lIns="93375" spcFirstLastPara="1" rIns="93375" wrap="square" tIns="466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3" name="Google Shape;5373;p92:notes"/>
          <p:cNvSpPr/>
          <p:nvPr>
            <p:ph idx="2" type="sldImg"/>
          </p:nvPr>
        </p:nvSpPr>
        <p:spPr>
          <a:xfrm>
            <a:off x="120015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 rot="5400000">
            <a:off x="4324350" y="2266950"/>
            <a:ext cx="6019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 rot="5400000">
            <a:off x="361950" y="400050"/>
            <a:ext cx="6019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 rot="5400000">
            <a:off x="2095500" y="381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bin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bin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2.png"/><Relationship Id="rId22" Type="http://schemas.openxmlformats.org/officeDocument/2006/relationships/image" Target="../media/image3.png"/><Relationship Id="rId10" Type="http://schemas.openxmlformats.org/officeDocument/2006/relationships/image" Target="../media/image11.png"/><Relationship Id="rId21" Type="http://schemas.openxmlformats.org/officeDocument/2006/relationships/image" Target="../media/image20.png"/><Relationship Id="rId13" Type="http://schemas.openxmlformats.org/officeDocument/2006/relationships/image" Target="../media/image14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5" Type="http://schemas.openxmlformats.org/officeDocument/2006/relationships/image" Target="../media/image15.png"/><Relationship Id="rId14" Type="http://schemas.openxmlformats.org/officeDocument/2006/relationships/image" Target="../media/image13.png"/><Relationship Id="rId17" Type="http://schemas.openxmlformats.org/officeDocument/2006/relationships/image" Target="../media/image17.png"/><Relationship Id="rId16" Type="http://schemas.openxmlformats.org/officeDocument/2006/relationships/image" Target="../media/image18.png"/><Relationship Id="rId5" Type="http://schemas.openxmlformats.org/officeDocument/2006/relationships/image" Target="../media/image6.png"/><Relationship Id="rId19" Type="http://schemas.openxmlformats.org/officeDocument/2006/relationships/image" Target="../media/image19.png"/><Relationship Id="rId6" Type="http://schemas.openxmlformats.org/officeDocument/2006/relationships/image" Target="../media/image7.png"/><Relationship Id="rId18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2.png"/><Relationship Id="rId22" Type="http://schemas.openxmlformats.org/officeDocument/2006/relationships/image" Target="../media/image3.png"/><Relationship Id="rId10" Type="http://schemas.openxmlformats.org/officeDocument/2006/relationships/image" Target="../media/image11.png"/><Relationship Id="rId21" Type="http://schemas.openxmlformats.org/officeDocument/2006/relationships/image" Target="../media/image20.png"/><Relationship Id="rId13" Type="http://schemas.openxmlformats.org/officeDocument/2006/relationships/image" Target="../media/image14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5" Type="http://schemas.openxmlformats.org/officeDocument/2006/relationships/image" Target="../media/image15.png"/><Relationship Id="rId14" Type="http://schemas.openxmlformats.org/officeDocument/2006/relationships/image" Target="../media/image13.png"/><Relationship Id="rId17" Type="http://schemas.openxmlformats.org/officeDocument/2006/relationships/image" Target="../media/image17.png"/><Relationship Id="rId16" Type="http://schemas.openxmlformats.org/officeDocument/2006/relationships/image" Target="../media/image18.png"/><Relationship Id="rId5" Type="http://schemas.openxmlformats.org/officeDocument/2006/relationships/image" Target="../media/image6.png"/><Relationship Id="rId19" Type="http://schemas.openxmlformats.org/officeDocument/2006/relationships/image" Target="../media/image19.png"/><Relationship Id="rId6" Type="http://schemas.openxmlformats.org/officeDocument/2006/relationships/image" Target="../media/image7.png"/><Relationship Id="rId18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.png"/><Relationship Id="rId6" Type="http://schemas.openxmlformats.org/officeDocument/2006/relationships/image" Target="../media/image39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0.png"/><Relationship Id="rId4" Type="http://schemas.openxmlformats.org/officeDocument/2006/relationships/image" Target="../media/image41.jpg"/><Relationship Id="rId5" Type="http://schemas.openxmlformats.org/officeDocument/2006/relationships/image" Target="../media/image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40.png"/><Relationship Id="rId4" Type="http://schemas.openxmlformats.org/officeDocument/2006/relationships/image" Target="../media/image41.jpg"/><Relationship Id="rId5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42.png"/><Relationship Id="rId6" Type="http://schemas.openxmlformats.org/officeDocument/2006/relationships/image" Target="../media/image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608637" y="3489325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Tahoma"/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Computer Networking: A Top 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69887" y="3241675"/>
            <a:ext cx="5378450" cy="148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note on the use of these Powerpoint slides: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work on our part. In return for use, we only ask the following: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90525" y="4370387"/>
            <a:ext cx="5378450" cy="209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7" lvl="0" marL="17303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▪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use these slides (e.g., in a class) that you mention their source (after all, we’d like people to use our book!)</a:t>
            </a:r>
            <a:endParaRPr/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▪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post any slides on a www site, that you note that they are adapted from (or perhaps identical to) our slides, and note our copyright of this material.</a:t>
            </a:r>
            <a:endParaRPr/>
          </a:p>
          <a:p>
            <a:pPr indent="-968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and enjoy!  JFK/KWR</a:t>
            </a:r>
            <a:endParaRPr/>
          </a:p>
          <a:p>
            <a:pPr indent="-173037" lvl="0" marL="1730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1996-2016</a:t>
            </a:r>
            <a:endParaRPr/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" y="6146800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ose7e_cover_small.jpg"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0237" y="325437"/>
            <a:ext cx="3087687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5634037" y="4510087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b="0" baseline="30000" i="0" lang="en-US" sz="18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th</a:t>
            </a:r>
            <a:r>
              <a:rPr b="0" i="0" lang="en-US" sz="18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edition </a:t>
            </a:r>
            <a:br>
              <a:rPr b="0" i="0" lang="en-US" sz="18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Jim Kurose, Keith Ross</a:t>
            </a:r>
            <a:br>
              <a:rPr b="0" i="0" lang="en-US" sz="18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Pearson/Addison Wesley</a:t>
            </a:r>
            <a:br>
              <a:rPr b="0" i="0" lang="en-US" sz="14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April 2016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371475" y="715962"/>
            <a:ext cx="4487862" cy="172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3</a:t>
            </a:r>
            <a:br>
              <a:rPr b="0" i="0" lang="en-US" sz="4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Transport Layer</a:t>
            </a:r>
            <a:endParaRPr/>
          </a:p>
        </p:txBody>
      </p:sp>
      <p:pic>
        <p:nvPicPr>
          <p:cNvPr descr="underline_base" id="95" name="Google Shape;9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437" y="2097087"/>
            <a:ext cx="3890962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5562600" y="6453187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 Layer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2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224" name="Google Shape;1224;p2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225" name="Google Shape;1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12" y="102235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22"/>
          <p:cNvSpPr txBox="1"/>
          <p:nvPr/>
        </p:nvSpPr>
        <p:spPr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7" name="Google Shape;1227;p22"/>
          <p:cNvSpPr txBox="1"/>
          <p:nvPr/>
        </p:nvSpPr>
        <p:spPr>
          <a:xfrm>
            <a:off x="5267325" y="2095500"/>
            <a:ext cx="3324225" cy="320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8" name="Google Shape;1228;p2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How demultiplexing works</a:t>
            </a:r>
            <a:endParaRPr/>
          </a:p>
        </p:txBody>
      </p:sp>
      <p:sp>
        <p:nvSpPr>
          <p:cNvPr id="1229" name="Google Shape;1229;p22"/>
          <p:cNvSpPr txBox="1"/>
          <p:nvPr>
            <p:ph idx="1" type="body"/>
          </p:nvPr>
        </p:nvSpPr>
        <p:spPr>
          <a:xfrm>
            <a:off x="485775" y="1595437"/>
            <a:ext cx="4438650" cy="279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 receives IP datagrams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datagram has source IP address, destination IP address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datagram carries one transport-layer segment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segment has source, destination port number 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 uses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IP addresses &amp; port numbers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direct segment to appropriate socket</a:t>
            </a:r>
            <a:endParaRPr/>
          </a:p>
        </p:txBody>
      </p:sp>
      <p:sp>
        <p:nvSpPr>
          <p:cNvPr id="1230" name="Google Shape;1230;p22"/>
          <p:cNvSpPr txBox="1"/>
          <p:nvPr/>
        </p:nvSpPr>
        <p:spPr>
          <a:xfrm>
            <a:off x="5307012" y="2108200"/>
            <a:ext cx="1563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source port #</a:t>
            </a:r>
            <a:endParaRPr/>
          </a:p>
        </p:txBody>
      </p:sp>
      <p:sp>
        <p:nvSpPr>
          <p:cNvPr id="1231" name="Google Shape;1231;p22"/>
          <p:cNvSpPr txBox="1"/>
          <p:nvPr/>
        </p:nvSpPr>
        <p:spPr>
          <a:xfrm>
            <a:off x="7092950" y="2108200"/>
            <a:ext cx="13287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dest port #</a:t>
            </a:r>
            <a:endParaRPr/>
          </a:p>
        </p:txBody>
      </p:sp>
      <p:cxnSp>
        <p:nvCxnSpPr>
          <p:cNvPr id="1232" name="Google Shape;1232;p22"/>
          <p:cNvCxnSpPr/>
          <p:nvPr/>
        </p:nvCxnSpPr>
        <p:spPr>
          <a:xfrm>
            <a:off x="5257800" y="2495550"/>
            <a:ext cx="33289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3" name="Google Shape;1233;p22"/>
          <p:cNvCxnSpPr/>
          <p:nvPr/>
        </p:nvCxnSpPr>
        <p:spPr>
          <a:xfrm>
            <a:off x="5267325" y="3486150"/>
            <a:ext cx="3324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4" name="Google Shape;1234;p22"/>
          <p:cNvCxnSpPr/>
          <p:nvPr/>
        </p:nvCxnSpPr>
        <p:spPr>
          <a:xfrm rot="10800000">
            <a:off x="6905625" y="2095500"/>
            <a:ext cx="0" cy="3952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35" name="Google Shape;1235;p22"/>
          <p:cNvSpPr txBox="1"/>
          <p:nvPr/>
        </p:nvSpPr>
        <p:spPr>
          <a:xfrm>
            <a:off x="6450012" y="1655762"/>
            <a:ext cx="86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 bits</a:t>
            </a:r>
            <a:endParaRPr/>
          </a:p>
        </p:txBody>
      </p:sp>
      <p:cxnSp>
        <p:nvCxnSpPr>
          <p:cNvPr id="1236" name="Google Shape;1236;p22"/>
          <p:cNvCxnSpPr/>
          <p:nvPr/>
        </p:nvCxnSpPr>
        <p:spPr>
          <a:xfrm>
            <a:off x="7362825" y="1862137"/>
            <a:ext cx="1200150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37" name="Google Shape;1237;p22"/>
          <p:cNvCxnSpPr/>
          <p:nvPr/>
        </p:nvCxnSpPr>
        <p:spPr>
          <a:xfrm rot="10800000">
            <a:off x="5253037" y="1871662"/>
            <a:ext cx="11287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8" name="Google Shape;1238;p22"/>
          <p:cNvSpPr txBox="1"/>
          <p:nvPr/>
        </p:nvSpPr>
        <p:spPr>
          <a:xfrm>
            <a:off x="6161087" y="3816350"/>
            <a:ext cx="13890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(payload)</a:t>
            </a:r>
            <a:endParaRPr/>
          </a:p>
        </p:txBody>
      </p:sp>
      <p:sp>
        <p:nvSpPr>
          <p:cNvPr id="1239" name="Google Shape;1239;p22"/>
          <p:cNvSpPr txBox="1"/>
          <p:nvPr/>
        </p:nvSpPr>
        <p:spPr>
          <a:xfrm>
            <a:off x="5776912" y="2849562"/>
            <a:ext cx="22907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header fields</a:t>
            </a:r>
            <a:endParaRPr/>
          </a:p>
        </p:txBody>
      </p:sp>
      <p:sp>
        <p:nvSpPr>
          <p:cNvPr id="1240" name="Google Shape;1240;p22"/>
          <p:cNvSpPr txBox="1"/>
          <p:nvPr/>
        </p:nvSpPr>
        <p:spPr>
          <a:xfrm>
            <a:off x="5480050" y="5380037"/>
            <a:ext cx="3060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TCP/UDP segment format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0" name="Shape 5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1" name="Google Shape;5401;p112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5402" name="Google Shape;5402;p11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03" name="Google Shape;5403;p112"/>
          <p:cNvSpPr/>
          <p:nvPr/>
        </p:nvSpPr>
        <p:spPr>
          <a:xfrm flipH="1">
            <a:off x="2568575" y="3136900"/>
            <a:ext cx="236537" cy="1014412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04" name="Google Shape;5404;p112"/>
          <p:cNvSpPr/>
          <p:nvPr/>
        </p:nvSpPr>
        <p:spPr>
          <a:xfrm flipH="1">
            <a:off x="552450" y="5118100"/>
            <a:ext cx="236537" cy="1014412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05" name="Google Shape;5405;p112"/>
          <p:cNvSpPr/>
          <p:nvPr/>
        </p:nvSpPr>
        <p:spPr>
          <a:xfrm>
            <a:off x="6810375" y="5316537"/>
            <a:ext cx="236537" cy="1014412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06" name="Google Shape;5406;p112"/>
          <p:cNvSpPr/>
          <p:nvPr/>
        </p:nvSpPr>
        <p:spPr>
          <a:xfrm>
            <a:off x="7243762" y="3302000"/>
            <a:ext cx="236537" cy="1014412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07" name="Google Shape;5407;p112"/>
          <p:cNvSpPr txBox="1"/>
          <p:nvPr>
            <p:ph idx="1" type="body"/>
          </p:nvPr>
        </p:nvSpPr>
        <p:spPr>
          <a:xfrm>
            <a:off x="606425" y="1273175"/>
            <a:ext cx="8334375" cy="124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four senders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multihop paths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timeout/retransmit</a:t>
            </a:r>
            <a:endParaRPr/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408" name="Google Shape;5408;p112"/>
          <p:cNvSpPr txBox="1"/>
          <p:nvPr/>
        </p:nvSpPr>
        <p:spPr>
          <a:xfrm>
            <a:off x="4251325" y="1106487"/>
            <a:ext cx="437356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happens as </a:t>
            </a:r>
            <a:r>
              <a:rPr b="0" i="0" lang="en-US" sz="2400" u="non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 </a:t>
            </a:r>
            <a:r>
              <a:rPr b="0" i="0" lang="en-US" sz="2400" u="non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1" baseline="3000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increase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?</a:t>
            </a:r>
            <a:endParaRPr/>
          </a:p>
        </p:txBody>
      </p:sp>
      <p:sp>
        <p:nvSpPr>
          <p:cNvPr id="5409" name="Google Shape;5409;p112"/>
          <p:cNvSpPr txBox="1"/>
          <p:nvPr/>
        </p:nvSpPr>
        <p:spPr>
          <a:xfrm>
            <a:off x="4171950" y="3822700"/>
            <a:ext cx="1912937" cy="39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finite shared output link buffers</a:t>
            </a:r>
            <a:endParaRPr/>
          </a:p>
        </p:txBody>
      </p:sp>
      <p:cxnSp>
        <p:nvCxnSpPr>
          <p:cNvPr id="5410" name="Google Shape;5410;p112"/>
          <p:cNvCxnSpPr/>
          <p:nvPr/>
        </p:nvCxnSpPr>
        <p:spPr>
          <a:xfrm flipH="1">
            <a:off x="2859087" y="4203700"/>
            <a:ext cx="923925" cy="8667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11" name="Google Shape;5411;p112"/>
          <p:cNvCxnSpPr/>
          <p:nvPr/>
        </p:nvCxnSpPr>
        <p:spPr>
          <a:xfrm flipH="1">
            <a:off x="3344862" y="4203700"/>
            <a:ext cx="438150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412" name="Google Shape;5412;p112"/>
          <p:cNvGrpSpPr/>
          <p:nvPr/>
        </p:nvGrpSpPr>
        <p:grpSpPr>
          <a:xfrm>
            <a:off x="2798762" y="3184525"/>
            <a:ext cx="650875" cy="904875"/>
            <a:chOff x="20259675" y="16408400"/>
            <a:chExt cx="1630362" cy="2698750"/>
          </a:xfrm>
        </p:grpSpPr>
        <p:sp>
          <p:nvSpPr>
            <p:cNvPr id="5413" name="Google Shape;5413;p112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14" name="Google Shape;5414;p112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415" name="Google Shape;5415;p112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16" name="Google Shape;5416;p112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17" name="Google Shape;5417;p112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18" name="Google Shape;5418;p112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419" name="Google Shape;5419;p112"/>
          <p:cNvSpPr txBox="1"/>
          <p:nvPr/>
        </p:nvSpPr>
        <p:spPr>
          <a:xfrm>
            <a:off x="2700337" y="2870200"/>
            <a:ext cx="7350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/>
          </a:p>
        </p:txBody>
      </p:sp>
      <p:cxnSp>
        <p:nvCxnSpPr>
          <p:cNvPr id="5420" name="Google Shape;5420;p112"/>
          <p:cNvCxnSpPr/>
          <p:nvPr/>
        </p:nvCxnSpPr>
        <p:spPr>
          <a:xfrm flipH="1">
            <a:off x="1504950" y="6184900"/>
            <a:ext cx="1458912" cy="11112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421" name="Google Shape;5421;p112"/>
          <p:cNvGrpSpPr/>
          <p:nvPr/>
        </p:nvGrpSpPr>
        <p:grpSpPr>
          <a:xfrm>
            <a:off x="788987" y="5156200"/>
            <a:ext cx="650875" cy="904875"/>
            <a:chOff x="20259675" y="16408400"/>
            <a:chExt cx="1630362" cy="2698750"/>
          </a:xfrm>
        </p:grpSpPr>
        <p:sp>
          <p:nvSpPr>
            <p:cNvPr id="5422" name="Google Shape;5422;p112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23" name="Google Shape;5423;p112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424" name="Google Shape;5424;p112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25" name="Google Shape;5425;p112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26" name="Google Shape;5426;p112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27" name="Google Shape;5427;p112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428" name="Google Shape;5428;p112"/>
          <p:cNvCxnSpPr/>
          <p:nvPr/>
        </p:nvCxnSpPr>
        <p:spPr>
          <a:xfrm flipH="1">
            <a:off x="3344862" y="4632325"/>
            <a:ext cx="723900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29" name="Google Shape;5429;p112"/>
          <p:cNvCxnSpPr/>
          <p:nvPr/>
        </p:nvCxnSpPr>
        <p:spPr>
          <a:xfrm rot="10800000">
            <a:off x="5126037" y="4651375"/>
            <a:ext cx="779462" cy="952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30" name="Google Shape;5430;p112"/>
          <p:cNvCxnSpPr/>
          <p:nvPr/>
        </p:nvCxnSpPr>
        <p:spPr>
          <a:xfrm flipH="1">
            <a:off x="5068887" y="4222750"/>
            <a:ext cx="1296987" cy="129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31" name="Google Shape;5431;p112"/>
          <p:cNvCxnSpPr/>
          <p:nvPr/>
        </p:nvCxnSpPr>
        <p:spPr>
          <a:xfrm rot="10800000">
            <a:off x="6324600" y="4241800"/>
            <a:ext cx="43973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32" name="Google Shape;5432;p112"/>
          <p:cNvSpPr/>
          <p:nvPr/>
        </p:nvSpPr>
        <p:spPr>
          <a:xfrm>
            <a:off x="6750050" y="3659187"/>
            <a:ext cx="315912" cy="360362"/>
          </a:xfrm>
          <a:custGeom>
            <a:rect b="b" l="l" r="r" t="t"/>
            <a:pathLst>
              <a:path extrusionOk="0" h="735" w="650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3" name="Google Shape;5433;p112"/>
          <p:cNvSpPr/>
          <p:nvPr/>
        </p:nvSpPr>
        <p:spPr>
          <a:xfrm>
            <a:off x="6784975" y="3757612"/>
            <a:ext cx="519112" cy="357187"/>
          </a:xfrm>
          <a:custGeom>
            <a:rect b="b" l="l" r="r" t="t"/>
            <a:pathLst>
              <a:path extrusionOk="0" h="731" w="107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4" name="Google Shape;5434;p112"/>
          <p:cNvSpPr/>
          <p:nvPr/>
        </p:nvSpPr>
        <p:spPr>
          <a:xfrm>
            <a:off x="6718300" y="4110037"/>
            <a:ext cx="382587" cy="123825"/>
          </a:xfrm>
          <a:custGeom>
            <a:rect b="b" l="l" r="r" t="t"/>
            <a:pathLst>
              <a:path extrusionOk="0" h="253" w="787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5" name="Google Shape;5435;p112"/>
          <p:cNvSpPr/>
          <p:nvPr/>
        </p:nvSpPr>
        <p:spPr>
          <a:xfrm>
            <a:off x="6908800" y="4149725"/>
            <a:ext cx="163512" cy="55562"/>
          </a:xfrm>
          <a:custGeom>
            <a:rect b="b" l="l" r="r" t="t"/>
            <a:pathLst>
              <a:path extrusionOk="0" h="115" w="336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6" name="Google Shape;5436;p112"/>
          <p:cNvSpPr/>
          <p:nvPr/>
        </p:nvSpPr>
        <p:spPr>
          <a:xfrm>
            <a:off x="6743700" y="4121150"/>
            <a:ext cx="107950" cy="41275"/>
          </a:xfrm>
          <a:custGeom>
            <a:rect b="b" l="l" r="r" t="t"/>
            <a:pathLst>
              <a:path extrusionOk="0" h="85" w="22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7" name="Google Shape;5437;p112"/>
          <p:cNvSpPr/>
          <p:nvPr/>
        </p:nvSpPr>
        <p:spPr>
          <a:xfrm>
            <a:off x="6469062" y="4162425"/>
            <a:ext cx="642937" cy="215900"/>
          </a:xfrm>
          <a:custGeom>
            <a:rect b="b" l="l" r="r" t="t"/>
            <a:pathLst>
              <a:path extrusionOk="0" h="439" w="1325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8" name="Google Shape;5438;p112"/>
          <p:cNvSpPr/>
          <p:nvPr/>
        </p:nvSpPr>
        <p:spPr>
          <a:xfrm>
            <a:off x="7110412" y="4138612"/>
            <a:ext cx="228600" cy="103187"/>
          </a:xfrm>
          <a:custGeom>
            <a:rect b="b" l="l" r="r" t="t"/>
            <a:pathLst>
              <a:path extrusionOk="0" h="209" w="472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9" name="Google Shape;5439;p112"/>
          <p:cNvSpPr/>
          <p:nvPr/>
        </p:nvSpPr>
        <p:spPr>
          <a:xfrm>
            <a:off x="6518275" y="3698875"/>
            <a:ext cx="122237" cy="490537"/>
          </a:xfrm>
          <a:custGeom>
            <a:rect b="b" l="l" r="r" t="t"/>
            <a:pathLst>
              <a:path extrusionOk="0" h="999" w="251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0" name="Google Shape;5440;p112"/>
          <p:cNvSpPr/>
          <p:nvPr/>
        </p:nvSpPr>
        <p:spPr>
          <a:xfrm>
            <a:off x="6521450" y="3703637"/>
            <a:ext cx="104775" cy="412750"/>
          </a:xfrm>
          <a:custGeom>
            <a:rect b="b" l="l" r="r" t="t"/>
            <a:pathLst>
              <a:path extrusionOk="0" h="843" w="215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1" name="Google Shape;5441;p112"/>
          <p:cNvSpPr/>
          <p:nvPr/>
        </p:nvSpPr>
        <p:spPr>
          <a:xfrm>
            <a:off x="6524625" y="3708400"/>
            <a:ext cx="87312" cy="334962"/>
          </a:xfrm>
          <a:custGeom>
            <a:rect b="b" l="l" r="r" t="t"/>
            <a:pathLst>
              <a:path extrusionOk="0" h="685" w="180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2" name="Google Shape;5442;p112"/>
          <p:cNvSpPr/>
          <p:nvPr/>
        </p:nvSpPr>
        <p:spPr>
          <a:xfrm>
            <a:off x="6527800" y="3711575"/>
            <a:ext cx="71437" cy="260350"/>
          </a:xfrm>
          <a:custGeom>
            <a:rect b="b" l="l" r="r" t="t"/>
            <a:pathLst>
              <a:path extrusionOk="0" h="530" w="146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3" name="Google Shape;5443;p112"/>
          <p:cNvSpPr/>
          <p:nvPr/>
        </p:nvSpPr>
        <p:spPr>
          <a:xfrm>
            <a:off x="6532562" y="3714750"/>
            <a:ext cx="52387" cy="184150"/>
          </a:xfrm>
          <a:custGeom>
            <a:rect b="b" l="l" r="r" t="t"/>
            <a:pathLst>
              <a:path extrusionOk="0" h="373" w="109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4" name="Google Shape;5444;p112"/>
          <p:cNvSpPr/>
          <p:nvPr/>
        </p:nvSpPr>
        <p:spPr>
          <a:xfrm>
            <a:off x="6535737" y="3719512"/>
            <a:ext cx="34925" cy="106362"/>
          </a:xfrm>
          <a:custGeom>
            <a:rect b="b" l="l" r="r" t="t"/>
            <a:pathLst>
              <a:path extrusionOk="0" h="216" w="75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5" name="Google Shape;5445;p112"/>
          <p:cNvSpPr/>
          <p:nvPr/>
        </p:nvSpPr>
        <p:spPr>
          <a:xfrm>
            <a:off x="6973887" y="4022725"/>
            <a:ext cx="53975" cy="55562"/>
          </a:xfrm>
          <a:custGeom>
            <a:rect b="b" l="l" r="r" t="t"/>
            <a:pathLst>
              <a:path extrusionOk="0" h="111" w="110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6" name="Google Shape;5446;p112"/>
          <p:cNvSpPr/>
          <p:nvPr/>
        </p:nvSpPr>
        <p:spPr>
          <a:xfrm>
            <a:off x="6810375" y="4024312"/>
            <a:ext cx="26987" cy="26987"/>
          </a:xfrm>
          <a:custGeom>
            <a:rect b="b" l="l" r="r" t="t"/>
            <a:pathLst>
              <a:path extrusionOk="0" h="55" w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7" name="Google Shape;5447;p112"/>
          <p:cNvSpPr/>
          <p:nvPr/>
        </p:nvSpPr>
        <p:spPr>
          <a:xfrm>
            <a:off x="6856412" y="4025900"/>
            <a:ext cx="26987" cy="26987"/>
          </a:xfrm>
          <a:custGeom>
            <a:rect b="b" l="l" r="r" t="t"/>
            <a:pathLst>
              <a:path extrusionOk="0" h="55" w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8" name="Google Shape;5448;p112"/>
          <p:cNvSpPr/>
          <p:nvPr/>
        </p:nvSpPr>
        <p:spPr>
          <a:xfrm>
            <a:off x="6677025" y="3656012"/>
            <a:ext cx="76200" cy="368300"/>
          </a:xfrm>
          <a:custGeom>
            <a:rect b="b" l="l" r="r" t="t"/>
            <a:pathLst>
              <a:path extrusionOk="0" h="752" w="156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9" name="Google Shape;5449;p112"/>
          <p:cNvSpPr/>
          <p:nvPr/>
        </p:nvSpPr>
        <p:spPr>
          <a:xfrm>
            <a:off x="7067550" y="3609975"/>
            <a:ext cx="103187" cy="411162"/>
          </a:xfrm>
          <a:custGeom>
            <a:rect b="b" l="l" r="r" t="t"/>
            <a:pathLst>
              <a:path extrusionOk="0" h="839" w="212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0" name="Google Shape;5450;p112"/>
          <p:cNvSpPr/>
          <p:nvPr/>
        </p:nvSpPr>
        <p:spPr>
          <a:xfrm>
            <a:off x="6680200" y="3678237"/>
            <a:ext cx="66675" cy="322262"/>
          </a:xfrm>
          <a:custGeom>
            <a:rect b="b" l="l" r="r" t="t"/>
            <a:pathLst>
              <a:path extrusionOk="0" h="656" w="137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1" name="Google Shape;5451;p112"/>
          <p:cNvSpPr/>
          <p:nvPr/>
        </p:nvSpPr>
        <p:spPr>
          <a:xfrm>
            <a:off x="6683375" y="3700462"/>
            <a:ext cx="55562" cy="273050"/>
          </a:xfrm>
          <a:custGeom>
            <a:rect b="b" l="l" r="r" t="t"/>
            <a:pathLst>
              <a:path extrusionOk="0" h="560" w="116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2" name="Google Shape;5452;p112"/>
          <p:cNvSpPr/>
          <p:nvPr/>
        </p:nvSpPr>
        <p:spPr>
          <a:xfrm>
            <a:off x="6684962" y="3721100"/>
            <a:ext cx="47625" cy="227012"/>
          </a:xfrm>
          <a:custGeom>
            <a:rect b="b" l="l" r="r" t="t"/>
            <a:pathLst>
              <a:path extrusionOk="0" h="463" w="97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3" name="Google Shape;5453;p112"/>
          <p:cNvSpPr/>
          <p:nvPr/>
        </p:nvSpPr>
        <p:spPr>
          <a:xfrm>
            <a:off x="6688137" y="3743325"/>
            <a:ext cx="36512" cy="179387"/>
          </a:xfrm>
          <a:custGeom>
            <a:rect b="b" l="l" r="r" t="t"/>
            <a:pathLst>
              <a:path extrusionOk="0" h="367" w="7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4" name="Google Shape;5454;p112"/>
          <p:cNvSpPr/>
          <p:nvPr/>
        </p:nvSpPr>
        <p:spPr>
          <a:xfrm>
            <a:off x="6691312" y="3765550"/>
            <a:ext cx="26987" cy="131762"/>
          </a:xfrm>
          <a:custGeom>
            <a:rect b="b" l="l" r="r" t="t"/>
            <a:pathLst>
              <a:path extrusionOk="0" h="271" w="56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5" name="Google Shape;5455;p112"/>
          <p:cNvSpPr/>
          <p:nvPr/>
        </p:nvSpPr>
        <p:spPr>
          <a:xfrm>
            <a:off x="7070725" y="3635375"/>
            <a:ext cx="90487" cy="358775"/>
          </a:xfrm>
          <a:custGeom>
            <a:rect b="b" l="l" r="r" t="t"/>
            <a:pathLst>
              <a:path extrusionOk="0" h="732" w="186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6" name="Google Shape;5456;p112"/>
          <p:cNvSpPr/>
          <p:nvPr/>
        </p:nvSpPr>
        <p:spPr>
          <a:xfrm>
            <a:off x="7073900" y="3660775"/>
            <a:ext cx="76200" cy="306387"/>
          </a:xfrm>
          <a:custGeom>
            <a:rect b="b" l="l" r="r" t="t"/>
            <a:pathLst>
              <a:path extrusionOk="0" h="625" w="158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7" name="Google Shape;5457;p112"/>
          <p:cNvSpPr/>
          <p:nvPr/>
        </p:nvSpPr>
        <p:spPr>
          <a:xfrm>
            <a:off x="7077075" y="3686175"/>
            <a:ext cx="63500" cy="252412"/>
          </a:xfrm>
          <a:custGeom>
            <a:rect b="b" l="l" r="r" t="t"/>
            <a:pathLst>
              <a:path extrusionOk="0" h="517" w="131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8" name="Google Shape;5458;p112"/>
          <p:cNvSpPr/>
          <p:nvPr/>
        </p:nvSpPr>
        <p:spPr>
          <a:xfrm>
            <a:off x="7080250" y="3709987"/>
            <a:ext cx="50800" cy="201612"/>
          </a:xfrm>
          <a:custGeom>
            <a:rect b="b" l="l" r="r" t="t"/>
            <a:pathLst>
              <a:path extrusionOk="0" h="411" w="104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9" name="Google Shape;5459;p112"/>
          <p:cNvSpPr/>
          <p:nvPr/>
        </p:nvSpPr>
        <p:spPr>
          <a:xfrm>
            <a:off x="7085012" y="3735387"/>
            <a:ext cx="36512" cy="147637"/>
          </a:xfrm>
          <a:custGeom>
            <a:rect b="b" l="l" r="r" t="t"/>
            <a:pathLst>
              <a:path extrusionOk="0" h="302" w="76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0" name="Google Shape;5460;p112"/>
          <p:cNvSpPr txBox="1"/>
          <p:nvPr/>
        </p:nvSpPr>
        <p:spPr>
          <a:xfrm>
            <a:off x="6599237" y="3698875"/>
            <a:ext cx="11112" cy="46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1" name="Google Shape;5461;p112"/>
          <p:cNvSpPr/>
          <p:nvPr/>
        </p:nvSpPr>
        <p:spPr>
          <a:xfrm>
            <a:off x="6764337" y="3692525"/>
            <a:ext cx="180975" cy="214312"/>
          </a:xfrm>
          <a:custGeom>
            <a:rect b="b" l="l" r="r" t="t"/>
            <a:pathLst>
              <a:path extrusionOk="0" h="440" w="375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2" name="Google Shape;5462;p112"/>
          <p:cNvSpPr/>
          <p:nvPr/>
        </p:nvSpPr>
        <p:spPr>
          <a:xfrm>
            <a:off x="6511925" y="3852862"/>
            <a:ext cx="149225" cy="39687"/>
          </a:xfrm>
          <a:custGeom>
            <a:rect b="b" l="l" r="r" t="t"/>
            <a:pathLst>
              <a:path extrusionOk="0" h="83" w="305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3" name="Google Shape;5463;p112"/>
          <p:cNvSpPr/>
          <p:nvPr/>
        </p:nvSpPr>
        <p:spPr>
          <a:xfrm>
            <a:off x="6511925" y="3754437"/>
            <a:ext cx="149225" cy="41275"/>
          </a:xfrm>
          <a:custGeom>
            <a:rect b="b" l="l" r="r" t="t"/>
            <a:pathLst>
              <a:path extrusionOk="0" h="83" w="305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4" name="Google Shape;5464;p112"/>
          <p:cNvSpPr/>
          <p:nvPr/>
        </p:nvSpPr>
        <p:spPr>
          <a:xfrm>
            <a:off x="6651625" y="3708400"/>
            <a:ext cx="241300" cy="449262"/>
          </a:xfrm>
          <a:custGeom>
            <a:rect b="b" l="l" r="r" t="t"/>
            <a:pathLst>
              <a:path extrusionOk="0" h="917" w="496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5" name="Google Shape;5465;p112"/>
          <p:cNvSpPr/>
          <p:nvPr/>
        </p:nvSpPr>
        <p:spPr>
          <a:xfrm>
            <a:off x="6770687" y="3605212"/>
            <a:ext cx="309562" cy="61912"/>
          </a:xfrm>
          <a:custGeom>
            <a:rect b="b" l="l" r="r" t="t"/>
            <a:pathLst>
              <a:path extrusionOk="0" h="125" w="638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6" name="Google Shape;5466;p112"/>
          <p:cNvSpPr/>
          <p:nvPr/>
        </p:nvSpPr>
        <p:spPr>
          <a:xfrm>
            <a:off x="6588125" y="4167187"/>
            <a:ext cx="522287" cy="174625"/>
          </a:xfrm>
          <a:custGeom>
            <a:rect b="b" l="l" r="r" t="t"/>
            <a:pathLst>
              <a:path extrusionOk="0" h="356" w="1075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7" name="Google Shape;5467;p112"/>
          <p:cNvSpPr/>
          <p:nvPr/>
        </p:nvSpPr>
        <p:spPr>
          <a:xfrm>
            <a:off x="6481762" y="4213225"/>
            <a:ext cx="530225" cy="155575"/>
          </a:xfrm>
          <a:custGeom>
            <a:rect b="b" l="l" r="r" t="t"/>
            <a:pathLst>
              <a:path extrusionOk="0" h="319" w="1095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8" name="Google Shape;5468;p112"/>
          <p:cNvSpPr/>
          <p:nvPr/>
        </p:nvSpPr>
        <p:spPr>
          <a:xfrm>
            <a:off x="6570662" y="4192587"/>
            <a:ext cx="525462" cy="138112"/>
          </a:xfrm>
          <a:custGeom>
            <a:rect b="b" l="l" r="r" t="t"/>
            <a:pathLst>
              <a:path extrusionOk="0" h="285" w="1082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9" name="Google Shape;5469;p112"/>
          <p:cNvSpPr/>
          <p:nvPr/>
        </p:nvSpPr>
        <p:spPr>
          <a:xfrm>
            <a:off x="6527800" y="4198937"/>
            <a:ext cx="527050" cy="153987"/>
          </a:xfrm>
          <a:custGeom>
            <a:rect b="b" l="l" r="r" t="t"/>
            <a:pathLst>
              <a:path extrusionOk="0" h="315" w="1087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470" name="Google Shape;5470;p112"/>
          <p:cNvGrpSpPr/>
          <p:nvPr/>
        </p:nvGrpSpPr>
        <p:grpSpPr>
          <a:xfrm>
            <a:off x="6638925" y="3317875"/>
            <a:ext cx="649287" cy="904875"/>
            <a:chOff x="20259675" y="16408400"/>
            <a:chExt cx="1630362" cy="2698750"/>
          </a:xfrm>
        </p:grpSpPr>
        <p:sp>
          <p:nvSpPr>
            <p:cNvPr id="5471" name="Google Shape;5471;p112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72" name="Google Shape;5472;p112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473" name="Google Shape;5473;p112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74" name="Google Shape;5474;p112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75" name="Google Shape;5475;p112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76" name="Google Shape;5476;p112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477" name="Google Shape;5477;p112"/>
          <p:cNvGrpSpPr/>
          <p:nvPr/>
        </p:nvGrpSpPr>
        <p:grpSpPr>
          <a:xfrm>
            <a:off x="6153150" y="5392737"/>
            <a:ext cx="647700" cy="906462"/>
            <a:chOff x="20259675" y="16408400"/>
            <a:chExt cx="1630362" cy="2698750"/>
          </a:xfrm>
        </p:grpSpPr>
        <p:sp>
          <p:nvSpPr>
            <p:cNvPr id="5478" name="Google Shape;5478;p112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79" name="Google Shape;5479;p112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480" name="Google Shape;5480;p112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81" name="Google Shape;5481;p112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82" name="Google Shape;5482;p112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83" name="Google Shape;5483;p112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484" name="Google Shape;5484;p112"/>
          <p:cNvCxnSpPr/>
          <p:nvPr/>
        </p:nvCxnSpPr>
        <p:spPr>
          <a:xfrm flipH="1">
            <a:off x="3249612" y="3146425"/>
            <a:ext cx="295275" cy="104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85" name="Google Shape;5485;p112"/>
          <p:cNvSpPr txBox="1"/>
          <p:nvPr/>
        </p:nvSpPr>
        <p:spPr>
          <a:xfrm>
            <a:off x="6145212" y="2846387"/>
            <a:ext cx="6175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cxnSp>
        <p:nvCxnSpPr>
          <p:cNvPr id="5486" name="Google Shape;5486;p112"/>
          <p:cNvCxnSpPr/>
          <p:nvPr/>
        </p:nvCxnSpPr>
        <p:spPr>
          <a:xfrm>
            <a:off x="6650037" y="3194050"/>
            <a:ext cx="200025" cy="2190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87" name="Google Shape;5487;p112"/>
          <p:cNvCxnSpPr/>
          <p:nvPr/>
        </p:nvCxnSpPr>
        <p:spPr>
          <a:xfrm flipH="1">
            <a:off x="4957762" y="4257675"/>
            <a:ext cx="247650" cy="2381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488" name="Google Shape;5488;p112"/>
          <p:cNvGrpSpPr/>
          <p:nvPr/>
        </p:nvGrpSpPr>
        <p:grpSpPr>
          <a:xfrm>
            <a:off x="4041775" y="4400550"/>
            <a:ext cx="1073150" cy="422275"/>
            <a:chOff x="15147925" y="18891250"/>
            <a:chExt cx="2578100" cy="1016000"/>
          </a:xfrm>
        </p:grpSpPr>
        <p:sp>
          <p:nvSpPr>
            <p:cNvPr id="5489" name="Google Shape;5489;p112"/>
            <p:cNvSpPr/>
            <p:nvPr/>
          </p:nvSpPr>
          <p:spPr>
            <a:xfrm>
              <a:off x="15171738" y="19343688"/>
              <a:ext cx="2552700" cy="563562"/>
            </a:xfrm>
            <a:prstGeom prst="ellipse">
              <a:avLst/>
            </a:prstGeom>
            <a:solidFill>
              <a:srgbClr val="C0C0C0"/>
            </a:solidFill>
            <a:ln cap="flat" cmpd="sng" w="12700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490" name="Google Shape;5490;p112"/>
            <p:cNvCxnSpPr/>
            <p:nvPr/>
          </p:nvCxnSpPr>
          <p:spPr>
            <a:xfrm>
              <a:off x="15171738" y="19297650"/>
              <a:ext cx="1587" cy="34766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91" name="Google Shape;5491;p112"/>
            <p:cNvCxnSpPr/>
            <p:nvPr/>
          </p:nvCxnSpPr>
          <p:spPr>
            <a:xfrm>
              <a:off x="17724438" y="19297650"/>
              <a:ext cx="1587" cy="347662"/>
            </a:xfrm>
            <a:prstGeom prst="straightConnector1">
              <a:avLst/>
            </a:prstGeom>
            <a:noFill/>
            <a:ln cap="flat" cmpd="sng" w="127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92" name="Google Shape;5492;p112"/>
            <p:cNvSpPr txBox="1"/>
            <p:nvPr/>
          </p:nvSpPr>
          <p:spPr>
            <a:xfrm>
              <a:off x="15171738" y="19297650"/>
              <a:ext cx="604837" cy="3413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93" name="Google Shape;5493;p112"/>
            <p:cNvSpPr txBox="1"/>
            <p:nvPr/>
          </p:nvSpPr>
          <p:spPr>
            <a:xfrm>
              <a:off x="16952913" y="19273838"/>
              <a:ext cx="771525" cy="3413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94" name="Google Shape;5494;p112"/>
            <p:cNvSpPr/>
            <p:nvPr/>
          </p:nvSpPr>
          <p:spPr>
            <a:xfrm>
              <a:off x="15147925" y="18891250"/>
              <a:ext cx="2552700" cy="657225"/>
            </a:xfrm>
            <a:prstGeom prst="ellipse">
              <a:avLst/>
            </a:prstGeom>
            <a:solidFill>
              <a:srgbClr val="C0C0C0"/>
            </a:solidFill>
            <a:ln cap="flat" cmpd="sng" w="12700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495" name="Google Shape;5495;p112"/>
            <p:cNvGrpSpPr/>
            <p:nvPr/>
          </p:nvGrpSpPr>
          <p:grpSpPr>
            <a:xfrm>
              <a:off x="15763875" y="19035712"/>
              <a:ext cx="1263650" cy="384175"/>
              <a:chOff x="4521200" y="1346200"/>
              <a:chExt cx="222250" cy="155575"/>
            </a:xfrm>
          </p:grpSpPr>
          <p:cxnSp>
            <p:nvCxnSpPr>
              <p:cNvPr id="5496" name="Google Shape;5496;p112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97" name="Google Shape;5497;p112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98" name="Google Shape;5498;p112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499" name="Google Shape;5499;p112"/>
            <p:cNvGrpSpPr/>
            <p:nvPr/>
          </p:nvGrpSpPr>
          <p:grpSpPr>
            <a:xfrm flipH="1" rot="10800000">
              <a:off x="15763875" y="19029362"/>
              <a:ext cx="1263650" cy="384175"/>
              <a:chOff x="4521200" y="1346200"/>
              <a:chExt cx="222250" cy="155575"/>
            </a:xfrm>
          </p:grpSpPr>
          <p:cxnSp>
            <p:nvCxnSpPr>
              <p:cNvPr id="5500" name="Google Shape;5500;p112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01" name="Google Shape;5501;p112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02" name="Google Shape;5502;p112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503" name="Google Shape;5503;p112"/>
            <p:cNvGrpSpPr/>
            <p:nvPr/>
          </p:nvGrpSpPr>
          <p:grpSpPr>
            <a:xfrm>
              <a:off x="16722726" y="19129376"/>
              <a:ext cx="755650" cy="593725"/>
              <a:chOff x="17911763" y="16546513"/>
              <a:chExt cx="754062" cy="593725"/>
            </a:xfrm>
          </p:grpSpPr>
          <p:sp>
            <p:nvSpPr>
              <p:cNvPr id="5504" name="Google Shape;5504;p112"/>
              <p:cNvSpPr txBox="1"/>
              <p:nvPr/>
            </p:nvSpPr>
            <p:spPr>
              <a:xfrm>
                <a:off x="17911763" y="16546513"/>
                <a:ext cx="754062" cy="593725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505" name="Google Shape;5505;p112"/>
              <p:cNvCxnSpPr/>
              <p:nvPr/>
            </p:nvCxnSpPr>
            <p:spPr>
              <a:xfrm>
                <a:off x="18551525" y="16671925"/>
                <a:ext cx="1587" cy="3667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06" name="Google Shape;5506;p112"/>
              <p:cNvCxnSpPr/>
              <p:nvPr/>
            </p:nvCxnSpPr>
            <p:spPr>
              <a:xfrm>
                <a:off x="18448338" y="16671925"/>
                <a:ext cx="1587" cy="3667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07" name="Google Shape;5507;p112"/>
              <p:cNvCxnSpPr/>
              <p:nvPr/>
            </p:nvCxnSpPr>
            <p:spPr>
              <a:xfrm>
                <a:off x="18345150" y="16671925"/>
                <a:ext cx="1587" cy="3667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08" name="Google Shape;5508;p112"/>
              <p:cNvCxnSpPr/>
              <p:nvPr/>
            </p:nvCxnSpPr>
            <p:spPr>
              <a:xfrm>
                <a:off x="18241963" y="16660813"/>
                <a:ext cx="1587" cy="3667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09" name="Google Shape;5509;p112"/>
              <p:cNvCxnSpPr/>
              <p:nvPr/>
            </p:nvCxnSpPr>
            <p:spPr>
              <a:xfrm>
                <a:off x="18138775" y="16660813"/>
                <a:ext cx="3175" cy="3667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10" name="Google Shape;5510;p112"/>
              <p:cNvCxnSpPr/>
              <p:nvPr/>
            </p:nvCxnSpPr>
            <p:spPr>
              <a:xfrm>
                <a:off x="18034000" y="16660813"/>
                <a:ext cx="4762" cy="3667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5511" name="Google Shape;5511;p112"/>
          <p:cNvCxnSpPr/>
          <p:nvPr/>
        </p:nvCxnSpPr>
        <p:spPr>
          <a:xfrm>
            <a:off x="5173662" y="3565525"/>
            <a:ext cx="276225" cy="158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512" name="Google Shape;5512;p112"/>
          <p:cNvGrpSpPr/>
          <p:nvPr/>
        </p:nvGrpSpPr>
        <p:grpSpPr>
          <a:xfrm>
            <a:off x="3125787" y="3241675"/>
            <a:ext cx="90487" cy="271462"/>
            <a:chOff x="16040100" y="15882938"/>
            <a:chExt cx="217487" cy="652463"/>
          </a:xfrm>
        </p:grpSpPr>
        <p:sp>
          <p:nvSpPr>
            <p:cNvPr id="5513" name="Google Shape;5513;p112"/>
            <p:cNvSpPr/>
            <p:nvPr/>
          </p:nvSpPr>
          <p:spPr>
            <a:xfrm>
              <a:off x="16040100" y="15882938"/>
              <a:ext cx="217487" cy="21907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14" name="Google Shape;5514;p112"/>
            <p:cNvSpPr/>
            <p:nvPr/>
          </p:nvSpPr>
          <p:spPr>
            <a:xfrm>
              <a:off x="16040100" y="16316325"/>
              <a:ext cx="217487" cy="21907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515" name="Google Shape;5515;p112"/>
          <p:cNvCxnSpPr/>
          <p:nvPr/>
        </p:nvCxnSpPr>
        <p:spPr>
          <a:xfrm flipH="1">
            <a:off x="3259137" y="3413125"/>
            <a:ext cx="304800" cy="3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16" name="Google Shape;5516;p112"/>
          <p:cNvSpPr/>
          <p:nvPr/>
        </p:nvSpPr>
        <p:spPr>
          <a:xfrm>
            <a:off x="4735512" y="5311775"/>
            <a:ext cx="1065212" cy="234950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17" name="Google Shape;5517;p112"/>
          <p:cNvCxnSpPr/>
          <p:nvPr/>
        </p:nvCxnSpPr>
        <p:spPr>
          <a:xfrm>
            <a:off x="4735512" y="5292725"/>
            <a:ext cx="1587" cy="146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18" name="Google Shape;5518;p112"/>
          <p:cNvCxnSpPr/>
          <p:nvPr/>
        </p:nvCxnSpPr>
        <p:spPr>
          <a:xfrm>
            <a:off x="5800725" y="5292725"/>
            <a:ext cx="0" cy="146050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19" name="Google Shape;5519;p112"/>
          <p:cNvSpPr txBox="1"/>
          <p:nvPr/>
        </p:nvSpPr>
        <p:spPr>
          <a:xfrm>
            <a:off x="4735512" y="5292725"/>
            <a:ext cx="252412" cy="14287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20" name="Google Shape;5520;p112"/>
          <p:cNvSpPr txBox="1"/>
          <p:nvPr/>
        </p:nvSpPr>
        <p:spPr>
          <a:xfrm>
            <a:off x="5478462" y="5283200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21" name="Google Shape;5521;p112"/>
          <p:cNvSpPr/>
          <p:nvPr/>
        </p:nvSpPr>
        <p:spPr>
          <a:xfrm>
            <a:off x="4716462" y="5124450"/>
            <a:ext cx="1063625" cy="273050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522" name="Google Shape;5522;p112"/>
          <p:cNvGrpSpPr/>
          <p:nvPr/>
        </p:nvGrpSpPr>
        <p:grpSpPr>
          <a:xfrm>
            <a:off x="4983161" y="5184775"/>
            <a:ext cx="527050" cy="158750"/>
            <a:chOff x="4521200" y="1346200"/>
            <a:chExt cx="222250" cy="155575"/>
          </a:xfrm>
        </p:grpSpPr>
        <p:cxnSp>
          <p:nvCxnSpPr>
            <p:cNvPr id="5523" name="Google Shape;5523;p112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24" name="Google Shape;5524;p112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25" name="Google Shape;5525;p112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526" name="Google Shape;5526;p112"/>
          <p:cNvGrpSpPr/>
          <p:nvPr/>
        </p:nvGrpSpPr>
        <p:grpSpPr>
          <a:xfrm flipH="1" rot="10800000">
            <a:off x="4983161" y="5181600"/>
            <a:ext cx="527050" cy="160337"/>
            <a:chOff x="4521200" y="1346200"/>
            <a:chExt cx="222250" cy="155575"/>
          </a:xfrm>
        </p:grpSpPr>
        <p:cxnSp>
          <p:nvCxnSpPr>
            <p:cNvPr id="5527" name="Google Shape;5527;p112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28" name="Google Shape;5528;p112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29" name="Google Shape;5529;p112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530" name="Google Shape;5530;p112"/>
          <p:cNvGrpSpPr/>
          <p:nvPr/>
        </p:nvGrpSpPr>
        <p:grpSpPr>
          <a:xfrm rot="7800000">
            <a:off x="4983162" y="5313362"/>
            <a:ext cx="322262" cy="239712"/>
            <a:chOff x="17911763" y="16546513"/>
            <a:chExt cx="754062" cy="593725"/>
          </a:xfrm>
        </p:grpSpPr>
        <p:sp>
          <p:nvSpPr>
            <p:cNvPr id="5531" name="Google Shape;5531;p112"/>
            <p:cNvSpPr txBox="1"/>
            <p:nvPr/>
          </p:nvSpPr>
          <p:spPr>
            <a:xfrm>
              <a:off x="17911763" y="16546513"/>
              <a:ext cx="754062" cy="5937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532" name="Google Shape;5532;p112"/>
            <p:cNvCxnSpPr/>
            <p:nvPr/>
          </p:nvCxnSpPr>
          <p:spPr>
            <a:xfrm>
              <a:off x="18551525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33" name="Google Shape;5533;p112"/>
            <p:cNvCxnSpPr/>
            <p:nvPr/>
          </p:nvCxnSpPr>
          <p:spPr>
            <a:xfrm>
              <a:off x="18448338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34" name="Google Shape;5534;p112"/>
            <p:cNvCxnSpPr/>
            <p:nvPr/>
          </p:nvCxnSpPr>
          <p:spPr>
            <a:xfrm>
              <a:off x="18345150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35" name="Google Shape;5535;p112"/>
            <p:cNvCxnSpPr/>
            <p:nvPr/>
          </p:nvCxnSpPr>
          <p:spPr>
            <a:xfrm>
              <a:off x="18241963" y="16660813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36" name="Google Shape;5536;p112"/>
            <p:cNvCxnSpPr/>
            <p:nvPr/>
          </p:nvCxnSpPr>
          <p:spPr>
            <a:xfrm>
              <a:off x="18138775" y="16660813"/>
              <a:ext cx="3175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37" name="Google Shape;5537;p112"/>
            <p:cNvCxnSpPr/>
            <p:nvPr/>
          </p:nvCxnSpPr>
          <p:spPr>
            <a:xfrm>
              <a:off x="18034000" y="16660813"/>
              <a:ext cx="4762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538" name="Google Shape;5538;p112"/>
          <p:cNvCxnSpPr/>
          <p:nvPr/>
        </p:nvCxnSpPr>
        <p:spPr>
          <a:xfrm rot="10800000">
            <a:off x="3800475" y="6175375"/>
            <a:ext cx="1981200" cy="190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39" name="Google Shape;5539;p112"/>
          <p:cNvCxnSpPr/>
          <p:nvPr/>
        </p:nvCxnSpPr>
        <p:spPr>
          <a:xfrm flipH="1">
            <a:off x="4419600" y="5527675"/>
            <a:ext cx="620712" cy="65722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40" name="Google Shape;5540;p112"/>
          <p:cNvSpPr/>
          <p:nvPr/>
        </p:nvSpPr>
        <p:spPr>
          <a:xfrm>
            <a:off x="3171825" y="3279775"/>
            <a:ext cx="3305175" cy="2857500"/>
          </a:xfrm>
          <a:custGeom>
            <a:rect b="b" l="l" r="r" t="t"/>
            <a:pathLst>
              <a:path extrusionOk="0" h="4500" w="5205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41" name="Google Shape;5541;p112"/>
          <p:cNvSpPr/>
          <p:nvPr/>
        </p:nvSpPr>
        <p:spPr>
          <a:xfrm>
            <a:off x="2974975" y="6111875"/>
            <a:ext cx="1062037" cy="234950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42" name="Google Shape;5542;p112"/>
          <p:cNvCxnSpPr/>
          <p:nvPr/>
        </p:nvCxnSpPr>
        <p:spPr>
          <a:xfrm>
            <a:off x="2974975" y="6092825"/>
            <a:ext cx="0" cy="144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43" name="Google Shape;5543;p112"/>
          <p:cNvCxnSpPr/>
          <p:nvPr/>
        </p:nvCxnSpPr>
        <p:spPr>
          <a:xfrm>
            <a:off x="4037012" y="6092825"/>
            <a:ext cx="1587" cy="144462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44" name="Google Shape;5544;p112"/>
          <p:cNvSpPr txBox="1"/>
          <p:nvPr/>
        </p:nvSpPr>
        <p:spPr>
          <a:xfrm>
            <a:off x="2974975" y="6092825"/>
            <a:ext cx="250825" cy="14287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45" name="Google Shape;5545;p112"/>
          <p:cNvSpPr txBox="1"/>
          <p:nvPr/>
        </p:nvSpPr>
        <p:spPr>
          <a:xfrm>
            <a:off x="3714750" y="6083300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46" name="Google Shape;5546;p112"/>
          <p:cNvSpPr/>
          <p:nvPr/>
        </p:nvSpPr>
        <p:spPr>
          <a:xfrm>
            <a:off x="2963862" y="5924550"/>
            <a:ext cx="1063625" cy="273050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547" name="Google Shape;5547;p112"/>
          <p:cNvGrpSpPr/>
          <p:nvPr/>
        </p:nvGrpSpPr>
        <p:grpSpPr>
          <a:xfrm>
            <a:off x="3221037" y="5984875"/>
            <a:ext cx="525462" cy="158750"/>
            <a:chOff x="4521200" y="1346200"/>
            <a:chExt cx="222250" cy="155575"/>
          </a:xfrm>
        </p:grpSpPr>
        <p:cxnSp>
          <p:nvCxnSpPr>
            <p:cNvPr id="5548" name="Google Shape;5548;p112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49" name="Google Shape;5549;p112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50" name="Google Shape;5550;p112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551" name="Google Shape;5551;p112"/>
          <p:cNvGrpSpPr/>
          <p:nvPr/>
        </p:nvGrpSpPr>
        <p:grpSpPr>
          <a:xfrm flipH="1" rot="10800000">
            <a:off x="3221037" y="5981700"/>
            <a:ext cx="525462" cy="158750"/>
            <a:chOff x="4521200" y="1346200"/>
            <a:chExt cx="222250" cy="155575"/>
          </a:xfrm>
        </p:grpSpPr>
        <p:cxnSp>
          <p:nvCxnSpPr>
            <p:cNvPr id="5552" name="Google Shape;5552;p112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53" name="Google Shape;5553;p112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54" name="Google Shape;5554;p112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555" name="Google Shape;5555;p112"/>
          <p:cNvGrpSpPr/>
          <p:nvPr/>
        </p:nvGrpSpPr>
        <p:grpSpPr>
          <a:xfrm>
            <a:off x="3038475" y="6051550"/>
            <a:ext cx="315912" cy="247650"/>
            <a:chOff x="17911763" y="16546513"/>
            <a:chExt cx="754062" cy="593725"/>
          </a:xfrm>
        </p:grpSpPr>
        <p:sp>
          <p:nvSpPr>
            <p:cNvPr id="5556" name="Google Shape;5556;p112"/>
            <p:cNvSpPr txBox="1"/>
            <p:nvPr/>
          </p:nvSpPr>
          <p:spPr>
            <a:xfrm>
              <a:off x="17911763" y="16546513"/>
              <a:ext cx="754062" cy="5937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557" name="Google Shape;5557;p112"/>
            <p:cNvCxnSpPr/>
            <p:nvPr/>
          </p:nvCxnSpPr>
          <p:spPr>
            <a:xfrm>
              <a:off x="18551525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58" name="Google Shape;5558;p112"/>
            <p:cNvCxnSpPr/>
            <p:nvPr/>
          </p:nvCxnSpPr>
          <p:spPr>
            <a:xfrm>
              <a:off x="18448338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59" name="Google Shape;5559;p112"/>
            <p:cNvCxnSpPr/>
            <p:nvPr/>
          </p:nvCxnSpPr>
          <p:spPr>
            <a:xfrm>
              <a:off x="18345150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60" name="Google Shape;5560;p112"/>
            <p:cNvCxnSpPr/>
            <p:nvPr/>
          </p:nvCxnSpPr>
          <p:spPr>
            <a:xfrm>
              <a:off x="18241963" y="16660813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61" name="Google Shape;5561;p112"/>
            <p:cNvCxnSpPr/>
            <p:nvPr/>
          </p:nvCxnSpPr>
          <p:spPr>
            <a:xfrm>
              <a:off x="18138775" y="16660813"/>
              <a:ext cx="3175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62" name="Google Shape;5562;p112"/>
            <p:cNvCxnSpPr/>
            <p:nvPr/>
          </p:nvCxnSpPr>
          <p:spPr>
            <a:xfrm>
              <a:off x="18034000" y="16660813"/>
              <a:ext cx="4762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563" name="Google Shape;5563;p112"/>
          <p:cNvSpPr/>
          <p:nvPr/>
        </p:nvSpPr>
        <p:spPr>
          <a:xfrm>
            <a:off x="2335212" y="5178425"/>
            <a:ext cx="1063625" cy="233362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64" name="Google Shape;5564;p112"/>
          <p:cNvCxnSpPr/>
          <p:nvPr/>
        </p:nvCxnSpPr>
        <p:spPr>
          <a:xfrm>
            <a:off x="2335212" y="5159375"/>
            <a:ext cx="1587" cy="144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65" name="Google Shape;5565;p112"/>
          <p:cNvCxnSpPr/>
          <p:nvPr/>
        </p:nvCxnSpPr>
        <p:spPr>
          <a:xfrm>
            <a:off x="3398837" y="5159375"/>
            <a:ext cx="0" cy="144462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66" name="Google Shape;5566;p112"/>
          <p:cNvSpPr txBox="1"/>
          <p:nvPr/>
        </p:nvSpPr>
        <p:spPr>
          <a:xfrm>
            <a:off x="2335212" y="5159375"/>
            <a:ext cx="252412" cy="141287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67" name="Google Shape;5567;p112"/>
          <p:cNvSpPr txBox="1"/>
          <p:nvPr/>
        </p:nvSpPr>
        <p:spPr>
          <a:xfrm>
            <a:off x="3076575" y="5149850"/>
            <a:ext cx="322262" cy="141287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68" name="Google Shape;5568;p112"/>
          <p:cNvSpPr/>
          <p:nvPr/>
        </p:nvSpPr>
        <p:spPr>
          <a:xfrm>
            <a:off x="2325687" y="4991100"/>
            <a:ext cx="1063625" cy="273050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569" name="Google Shape;5569;p112"/>
          <p:cNvGrpSpPr/>
          <p:nvPr/>
        </p:nvGrpSpPr>
        <p:grpSpPr>
          <a:xfrm>
            <a:off x="2582862" y="5051425"/>
            <a:ext cx="525462" cy="158750"/>
            <a:chOff x="4521200" y="1346200"/>
            <a:chExt cx="222250" cy="155575"/>
          </a:xfrm>
        </p:grpSpPr>
        <p:cxnSp>
          <p:nvCxnSpPr>
            <p:cNvPr id="5570" name="Google Shape;5570;p112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71" name="Google Shape;5571;p112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72" name="Google Shape;5572;p112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573" name="Google Shape;5573;p112"/>
          <p:cNvGrpSpPr/>
          <p:nvPr/>
        </p:nvGrpSpPr>
        <p:grpSpPr>
          <a:xfrm flipH="1" rot="10800000">
            <a:off x="2582862" y="5048250"/>
            <a:ext cx="525462" cy="158750"/>
            <a:chOff x="4521200" y="1346200"/>
            <a:chExt cx="222250" cy="155575"/>
          </a:xfrm>
        </p:grpSpPr>
        <p:cxnSp>
          <p:nvCxnSpPr>
            <p:cNvPr id="5574" name="Google Shape;5574;p112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75" name="Google Shape;5575;p112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76" name="Google Shape;5576;p112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577" name="Google Shape;5577;p112"/>
          <p:cNvCxnSpPr/>
          <p:nvPr/>
        </p:nvCxnSpPr>
        <p:spPr>
          <a:xfrm flipH="1">
            <a:off x="1695450" y="5375275"/>
            <a:ext cx="868362" cy="811212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578" name="Google Shape;5578;p112"/>
          <p:cNvGrpSpPr/>
          <p:nvPr/>
        </p:nvGrpSpPr>
        <p:grpSpPr>
          <a:xfrm rot="7980000">
            <a:off x="2678112" y="4979987"/>
            <a:ext cx="322262" cy="239712"/>
            <a:chOff x="17911763" y="16546513"/>
            <a:chExt cx="754062" cy="593725"/>
          </a:xfrm>
        </p:grpSpPr>
        <p:sp>
          <p:nvSpPr>
            <p:cNvPr id="5579" name="Google Shape;5579;p112"/>
            <p:cNvSpPr txBox="1"/>
            <p:nvPr/>
          </p:nvSpPr>
          <p:spPr>
            <a:xfrm>
              <a:off x="17911763" y="16546513"/>
              <a:ext cx="754062" cy="5937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580" name="Google Shape;5580;p112"/>
            <p:cNvCxnSpPr/>
            <p:nvPr/>
          </p:nvCxnSpPr>
          <p:spPr>
            <a:xfrm>
              <a:off x="18551525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81" name="Google Shape;5581;p112"/>
            <p:cNvCxnSpPr/>
            <p:nvPr/>
          </p:nvCxnSpPr>
          <p:spPr>
            <a:xfrm>
              <a:off x="18448338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82" name="Google Shape;5582;p112"/>
            <p:cNvCxnSpPr/>
            <p:nvPr/>
          </p:nvCxnSpPr>
          <p:spPr>
            <a:xfrm>
              <a:off x="18345150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83" name="Google Shape;5583;p112"/>
            <p:cNvCxnSpPr/>
            <p:nvPr/>
          </p:nvCxnSpPr>
          <p:spPr>
            <a:xfrm>
              <a:off x="18241963" y="16660813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84" name="Google Shape;5584;p112"/>
            <p:cNvCxnSpPr/>
            <p:nvPr/>
          </p:nvCxnSpPr>
          <p:spPr>
            <a:xfrm>
              <a:off x="18138775" y="16660813"/>
              <a:ext cx="3175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85" name="Google Shape;5585;p112"/>
            <p:cNvCxnSpPr/>
            <p:nvPr/>
          </p:nvCxnSpPr>
          <p:spPr>
            <a:xfrm>
              <a:off x="18034000" y="16660813"/>
              <a:ext cx="4762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586" name="Google Shape;5586;p112"/>
          <p:cNvSpPr/>
          <p:nvPr/>
        </p:nvSpPr>
        <p:spPr>
          <a:xfrm>
            <a:off x="1533525" y="3317875"/>
            <a:ext cx="5067300" cy="2933700"/>
          </a:xfrm>
          <a:custGeom>
            <a:rect b="b" l="l" r="r" t="t"/>
            <a:pathLst>
              <a:path extrusionOk="0" h="4620" w="798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87" name="Google Shape;5587;p112"/>
          <p:cNvSpPr/>
          <p:nvPr/>
        </p:nvSpPr>
        <p:spPr>
          <a:xfrm>
            <a:off x="1133475" y="3413125"/>
            <a:ext cx="5743575" cy="2886075"/>
          </a:xfrm>
          <a:custGeom>
            <a:rect b="b" l="l" r="r" t="t"/>
            <a:pathLst>
              <a:path extrusionOk="0" h="4545" w="90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88" name="Google Shape;5588;p112"/>
          <p:cNvSpPr/>
          <p:nvPr/>
        </p:nvSpPr>
        <p:spPr>
          <a:xfrm>
            <a:off x="1257300" y="3460750"/>
            <a:ext cx="5791200" cy="2667000"/>
          </a:xfrm>
          <a:custGeom>
            <a:rect b="b" l="l" r="r" t="t"/>
            <a:pathLst>
              <a:path extrusionOk="0" h="4201" w="9120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589" name="Google Shape;5589;p112"/>
          <p:cNvGrpSpPr/>
          <p:nvPr/>
        </p:nvGrpSpPr>
        <p:grpSpPr>
          <a:xfrm>
            <a:off x="1087437" y="5213350"/>
            <a:ext cx="90487" cy="271462"/>
            <a:chOff x="16040100" y="15882938"/>
            <a:chExt cx="217487" cy="652463"/>
          </a:xfrm>
        </p:grpSpPr>
        <p:sp>
          <p:nvSpPr>
            <p:cNvPr id="5590" name="Google Shape;5590;p112"/>
            <p:cNvSpPr/>
            <p:nvPr/>
          </p:nvSpPr>
          <p:spPr>
            <a:xfrm>
              <a:off x="16040100" y="15882938"/>
              <a:ext cx="217487" cy="2190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91" name="Google Shape;5591;p112"/>
            <p:cNvSpPr/>
            <p:nvPr/>
          </p:nvSpPr>
          <p:spPr>
            <a:xfrm>
              <a:off x="16040100" y="16316325"/>
              <a:ext cx="217487" cy="2190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92" name="Google Shape;5592;p112"/>
          <p:cNvGrpSpPr/>
          <p:nvPr/>
        </p:nvGrpSpPr>
        <p:grpSpPr>
          <a:xfrm>
            <a:off x="6543675" y="5449887"/>
            <a:ext cx="92075" cy="271462"/>
            <a:chOff x="16040100" y="15882938"/>
            <a:chExt cx="217487" cy="652463"/>
          </a:xfrm>
        </p:grpSpPr>
        <p:sp>
          <p:nvSpPr>
            <p:cNvPr id="5593" name="Google Shape;5593;p112"/>
            <p:cNvSpPr/>
            <p:nvPr/>
          </p:nvSpPr>
          <p:spPr>
            <a:xfrm>
              <a:off x="16040100" y="15882938"/>
              <a:ext cx="217487" cy="219075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94" name="Google Shape;5594;p112"/>
            <p:cNvSpPr/>
            <p:nvPr/>
          </p:nvSpPr>
          <p:spPr>
            <a:xfrm>
              <a:off x="16040100" y="16316325"/>
              <a:ext cx="217487" cy="219075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95" name="Google Shape;5595;p112"/>
          <p:cNvGrpSpPr/>
          <p:nvPr/>
        </p:nvGrpSpPr>
        <p:grpSpPr>
          <a:xfrm>
            <a:off x="6991350" y="3392487"/>
            <a:ext cx="90487" cy="271462"/>
            <a:chOff x="16040100" y="15882938"/>
            <a:chExt cx="217487" cy="652463"/>
          </a:xfrm>
        </p:grpSpPr>
        <p:sp>
          <p:nvSpPr>
            <p:cNvPr id="5596" name="Google Shape;5596;p112"/>
            <p:cNvSpPr/>
            <p:nvPr/>
          </p:nvSpPr>
          <p:spPr>
            <a:xfrm>
              <a:off x="16040100" y="15882938"/>
              <a:ext cx="217487" cy="21907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97" name="Google Shape;5597;p112"/>
            <p:cNvSpPr/>
            <p:nvPr/>
          </p:nvSpPr>
          <p:spPr>
            <a:xfrm>
              <a:off x="16040100" y="16316325"/>
              <a:ext cx="217487" cy="21907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descr="underline_base" id="5598" name="Google Shape;5598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78422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599" name="Google Shape;5599;p112"/>
          <p:cNvSpPr txBox="1"/>
          <p:nvPr>
            <p:ph type="title"/>
          </p:nvPr>
        </p:nvSpPr>
        <p:spPr>
          <a:xfrm>
            <a:off x="330200" y="115887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Causes/costs of congestion: scenario 3</a:t>
            </a: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5600" name="Google Shape;5600;p112"/>
          <p:cNvSpPr txBox="1"/>
          <p:nvPr/>
        </p:nvSpPr>
        <p:spPr>
          <a:xfrm>
            <a:off x="6735762" y="3055937"/>
            <a:ext cx="7350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/>
          </a:p>
        </p:txBody>
      </p:sp>
      <p:sp>
        <p:nvSpPr>
          <p:cNvPr id="5601" name="Google Shape;5601;p112"/>
          <p:cNvSpPr txBox="1"/>
          <p:nvPr/>
        </p:nvSpPr>
        <p:spPr>
          <a:xfrm>
            <a:off x="6188075" y="5116512"/>
            <a:ext cx="7350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 C</a:t>
            </a:r>
            <a:endParaRPr/>
          </a:p>
        </p:txBody>
      </p:sp>
      <p:sp>
        <p:nvSpPr>
          <p:cNvPr id="5602" name="Google Shape;5602;p112"/>
          <p:cNvSpPr txBox="1"/>
          <p:nvPr/>
        </p:nvSpPr>
        <p:spPr>
          <a:xfrm>
            <a:off x="750887" y="4873625"/>
            <a:ext cx="735012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 D</a:t>
            </a:r>
            <a:endParaRPr/>
          </a:p>
        </p:txBody>
      </p:sp>
      <p:sp>
        <p:nvSpPr>
          <p:cNvPr id="5603" name="Google Shape;5603;p112"/>
          <p:cNvSpPr txBox="1"/>
          <p:nvPr/>
        </p:nvSpPr>
        <p:spPr>
          <a:xfrm>
            <a:off x="3536950" y="2911475"/>
            <a:ext cx="18811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baseline="-2500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original data</a:t>
            </a:r>
            <a:endParaRPr/>
          </a:p>
        </p:txBody>
      </p:sp>
      <p:cxnSp>
        <p:nvCxnSpPr>
          <p:cNvPr id="5604" name="Google Shape;5604;p112"/>
          <p:cNvCxnSpPr/>
          <p:nvPr/>
        </p:nvCxnSpPr>
        <p:spPr>
          <a:xfrm>
            <a:off x="5013325" y="3479800"/>
            <a:ext cx="33972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05" name="Google Shape;5605;p112"/>
          <p:cNvSpPr txBox="1"/>
          <p:nvPr/>
        </p:nvSpPr>
        <p:spPr>
          <a:xfrm>
            <a:off x="3419475" y="3240087"/>
            <a:ext cx="2349500" cy="61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original data,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plus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retransmitted data</a:t>
            </a:r>
            <a:endParaRPr/>
          </a:p>
        </p:txBody>
      </p:sp>
      <p:sp>
        <p:nvSpPr>
          <p:cNvPr id="5606" name="Google Shape;5606;p112"/>
          <p:cNvSpPr txBox="1"/>
          <p:nvPr/>
        </p:nvSpPr>
        <p:spPr>
          <a:xfrm>
            <a:off x="4270375" y="1778000"/>
            <a:ext cx="465613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A: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 red  </a:t>
            </a:r>
            <a:r>
              <a:rPr b="0" i="0" lang="en-US" sz="2400" u="non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3000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increases, all arriving blue pkts at upper queue are dropped, blue throughput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0</a:t>
            </a:r>
            <a:endParaRPr/>
          </a:p>
        </p:txBody>
      </p:sp>
      <p:grpSp>
        <p:nvGrpSpPr>
          <p:cNvPr id="5607" name="Google Shape;5607;p112"/>
          <p:cNvGrpSpPr/>
          <p:nvPr/>
        </p:nvGrpSpPr>
        <p:grpSpPr>
          <a:xfrm>
            <a:off x="7429500" y="4146550"/>
            <a:ext cx="231775" cy="441325"/>
            <a:chOff x="6572250" y="681037"/>
            <a:chExt cx="2262187" cy="3803650"/>
          </a:xfrm>
        </p:grpSpPr>
        <p:sp>
          <p:nvSpPr>
            <p:cNvPr id="5608" name="Google Shape;5608;p11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09" name="Google Shape;5609;p112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10" name="Google Shape;5610;p11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11" name="Google Shape;5611;p11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12" name="Google Shape;5612;p112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613" name="Google Shape;5613;p112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5614" name="Google Shape;5614;p112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15" name="Google Shape;5615;p112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616" name="Google Shape;5616;p112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617" name="Google Shape;5617;p112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5618" name="Google Shape;5618;p112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19" name="Google Shape;5619;p112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620" name="Google Shape;5620;p112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21" name="Google Shape;5621;p112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622" name="Google Shape;5622;p112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5623" name="Google Shape;5623;p112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24" name="Google Shape;5624;p112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625" name="Google Shape;5625;p11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626" name="Google Shape;5626;p112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5627" name="Google Shape;5627;p112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28" name="Google Shape;5628;p112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629" name="Google Shape;5629;p112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0" name="Google Shape;5630;p11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1" name="Google Shape;5631;p11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2" name="Google Shape;5632;p112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3" name="Google Shape;5633;p11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4" name="Google Shape;5634;p112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5" name="Google Shape;5635;p112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6" name="Google Shape;5636;p112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7" name="Google Shape;5637;p112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8" name="Google Shape;5638;p112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9" name="Google Shape;5639;p112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40" name="Google Shape;5640;p112"/>
          <p:cNvGrpSpPr/>
          <p:nvPr/>
        </p:nvGrpSpPr>
        <p:grpSpPr>
          <a:xfrm>
            <a:off x="6950075" y="6003925"/>
            <a:ext cx="231775" cy="441325"/>
            <a:chOff x="6572250" y="681037"/>
            <a:chExt cx="2262187" cy="3803650"/>
          </a:xfrm>
        </p:grpSpPr>
        <p:sp>
          <p:nvSpPr>
            <p:cNvPr id="5641" name="Google Shape;5641;p11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42" name="Google Shape;5642;p112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43" name="Google Shape;5643;p11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44" name="Google Shape;5644;p11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45" name="Google Shape;5645;p112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646" name="Google Shape;5646;p112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5647" name="Google Shape;5647;p112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48" name="Google Shape;5648;p112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649" name="Google Shape;5649;p112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650" name="Google Shape;5650;p112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5651" name="Google Shape;5651;p112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52" name="Google Shape;5652;p112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653" name="Google Shape;5653;p112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54" name="Google Shape;5654;p112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655" name="Google Shape;5655;p112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5656" name="Google Shape;5656;p112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57" name="Google Shape;5657;p112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658" name="Google Shape;5658;p11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659" name="Google Shape;5659;p112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5660" name="Google Shape;5660;p112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61" name="Google Shape;5661;p112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662" name="Google Shape;5662;p112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63" name="Google Shape;5663;p11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64" name="Google Shape;5664;p11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65" name="Google Shape;5665;p112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66" name="Google Shape;5666;p11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67" name="Google Shape;5667;p112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68" name="Google Shape;5668;p112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69" name="Google Shape;5669;p112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70" name="Google Shape;5670;p112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71" name="Google Shape;5671;p112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72" name="Google Shape;5672;p112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73" name="Google Shape;5673;p112"/>
          <p:cNvGrpSpPr/>
          <p:nvPr/>
        </p:nvGrpSpPr>
        <p:grpSpPr>
          <a:xfrm>
            <a:off x="396875" y="5840412"/>
            <a:ext cx="231775" cy="441325"/>
            <a:chOff x="6572250" y="681037"/>
            <a:chExt cx="2262187" cy="3803650"/>
          </a:xfrm>
        </p:grpSpPr>
        <p:sp>
          <p:nvSpPr>
            <p:cNvPr id="5674" name="Google Shape;5674;p11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75" name="Google Shape;5675;p112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76" name="Google Shape;5676;p11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77" name="Google Shape;5677;p11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78" name="Google Shape;5678;p112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679" name="Google Shape;5679;p112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5680" name="Google Shape;5680;p112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81" name="Google Shape;5681;p112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682" name="Google Shape;5682;p112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683" name="Google Shape;5683;p112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5684" name="Google Shape;5684;p112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85" name="Google Shape;5685;p112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686" name="Google Shape;5686;p112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87" name="Google Shape;5687;p112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688" name="Google Shape;5688;p112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5689" name="Google Shape;5689;p112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90" name="Google Shape;5690;p112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691" name="Google Shape;5691;p11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692" name="Google Shape;5692;p112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5693" name="Google Shape;5693;p112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94" name="Google Shape;5694;p112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695" name="Google Shape;5695;p112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96" name="Google Shape;5696;p11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97" name="Google Shape;5697;p11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98" name="Google Shape;5698;p112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99" name="Google Shape;5699;p11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00" name="Google Shape;5700;p112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01" name="Google Shape;5701;p112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02" name="Google Shape;5702;p112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03" name="Google Shape;5703;p112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04" name="Google Shape;5704;p112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05" name="Google Shape;5705;p112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706" name="Google Shape;5706;p112"/>
          <p:cNvGrpSpPr/>
          <p:nvPr/>
        </p:nvGrpSpPr>
        <p:grpSpPr>
          <a:xfrm>
            <a:off x="2411412" y="3835400"/>
            <a:ext cx="231775" cy="441325"/>
            <a:chOff x="6572250" y="681037"/>
            <a:chExt cx="2262187" cy="3803650"/>
          </a:xfrm>
        </p:grpSpPr>
        <p:sp>
          <p:nvSpPr>
            <p:cNvPr id="5707" name="Google Shape;5707;p11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08" name="Google Shape;5708;p112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09" name="Google Shape;5709;p11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10" name="Google Shape;5710;p11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11" name="Google Shape;5711;p112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712" name="Google Shape;5712;p112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5713" name="Google Shape;5713;p112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14" name="Google Shape;5714;p112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715" name="Google Shape;5715;p112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716" name="Google Shape;5716;p112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5717" name="Google Shape;5717;p112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18" name="Google Shape;5718;p112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719" name="Google Shape;5719;p112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20" name="Google Shape;5720;p112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721" name="Google Shape;5721;p112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5722" name="Google Shape;5722;p112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23" name="Google Shape;5723;p112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724" name="Google Shape;5724;p11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725" name="Google Shape;5725;p112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5726" name="Google Shape;5726;p112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27" name="Google Shape;5727;p112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728" name="Google Shape;5728;p112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29" name="Google Shape;5729;p11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30" name="Google Shape;5730;p11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31" name="Google Shape;5731;p112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32" name="Google Shape;5732;p11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33" name="Google Shape;5733;p112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34" name="Google Shape;5734;p112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35" name="Google Shape;5735;p112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36" name="Google Shape;5736;p112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37" name="Google Shape;5737;p112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38" name="Google Shape;5738;p112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2" name="Shape 5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3" name="Google Shape;5743;p113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5744" name="Google Shape;5744;p11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45" name="Google Shape;5745;p113"/>
          <p:cNvSpPr txBox="1"/>
          <p:nvPr/>
        </p:nvSpPr>
        <p:spPr>
          <a:xfrm>
            <a:off x="333375" y="5153025"/>
            <a:ext cx="8267700" cy="4095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46" name="Google Shape;5746;p113"/>
          <p:cNvSpPr txBox="1"/>
          <p:nvPr/>
        </p:nvSpPr>
        <p:spPr>
          <a:xfrm>
            <a:off x="766762" y="4367212"/>
            <a:ext cx="778192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another “cost” of congestion: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packet dropped, any “upstream transmission capacity used for that packet was wasted!</a:t>
            </a:r>
            <a:endParaRPr/>
          </a:p>
        </p:txBody>
      </p:sp>
      <p:cxnSp>
        <p:nvCxnSpPr>
          <p:cNvPr id="5747" name="Google Shape;5747;p113"/>
          <p:cNvCxnSpPr/>
          <p:nvPr/>
        </p:nvCxnSpPr>
        <p:spPr>
          <a:xfrm flipH="1">
            <a:off x="6011862" y="2141537"/>
            <a:ext cx="403225" cy="45243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48" name="Google Shape;5748;p113"/>
          <p:cNvCxnSpPr/>
          <p:nvPr/>
        </p:nvCxnSpPr>
        <p:spPr>
          <a:xfrm rot="10800000">
            <a:off x="6223000" y="2141537"/>
            <a:ext cx="19208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749" name="Google Shape;5749;p113"/>
          <p:cNvGrpSpPr/>
          <p:nvPr/>
        </p:nvGrpSpPr>
        <p:grpSpPr>
          <a:xfrm>
            <a:off x="5984875" y="1609725"/>
            <a:ext cx="285750" cy="473075"/>
            <a:chOff x="20259675" y="16408400"/>
            <a:chExt cx="1630362" cy="2698750"/>
          </a:xfrm>
        </p:grpSpPr>
        <p:sp>
          <p:nvSpPr>
            <p:cNvPr id="5750" name="Google Shape;5750;p113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51" name="Google Shape;5751;p113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752" name="Google Shape;5752;p113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53" name="Google Shape;5753;p113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54" name="Google Shape;5754;p113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55" name="Google Shape;5755;p113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756" name="Google Shape;5756;p113"/>
          <p:cNvCxnSpPr/>
          <p:nvPr/>
        </p:nvCxnSpPr>
        <p:spPr>
          <a:xfrm flipH="1">
            <a:off x="5419725" y="3175000"/>
            <a:ext cx="638175" cy="63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757" name="Google Shape;5757;p113"/>
          <p:cNvGrpSpPr/>
          <p:nvPr/>
        </p:nvGrpSpPr>
        <p:grpSpPr>
          <a:xfrm>
            <a:off x="5106987" y="2638425"/>
            <a:ext cx="285750" cy="473075"/>
            <a:chOff x="20259675" y="16408400"/>
            <a:chExt cx="1630362" cy="2698750"/>
          </a:xfrm>
        </p:grpSpPr>
        <p:sp>
          <p:nvSpPr>
            <p:cNvPr id="5758" name="Google Shape;5758;p113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59" name="Google Shape;5759;p113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760" name="Google Shape;5760;p113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61" name="Google Shape;5761;p113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62" name="Google Shape;5762;p113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63" name="Google Shape;5763;p113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764" name="Google Shape;5764;p113"/>
          <p:cNvCxnSpPr/>
          <p:nvPr/>
        </p:nvCxnSpPr>
        <p:spPr>
          <a:xfrm rot="10800000">
            <a:off x="6223000" y="2365375"/>
            <a:ext cx="31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5" name="Google Shape;5765;p113"/>
          <p:cNvCxnSpPr/>
          <p:nvPr/>
        </p:nvCxnSpPr>
        <p:spPr>
          <a:xfrm rot="10800000">
            <a:off x="7002462" y="2374900"/>
            <a:ext cx="339725" cy="4762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6" name="Google Shape;5766;p113"/>
          <p:cNvCxnSpPr/>
          <p:nvPr/>
        </p:nvCxnSpPr>
        <p:spPr>
          <a:xfrm flipH="1">
            <a:off x="6977062" y="2151062"/>
            <a:ext cx="566737" cy="6762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7" name="Google Shape;5767;p113"/>
          <p:cNvCxnSpPr/>
          <p:nvPr/>
        </p:nvCxnSpPr>
        <p:spPr>
          <a:xfrm rot="10800000">
            <a:off x="7524750" y="2160587"/>
            <a:ext cx="19208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768" name="Google Shape;5768;p113"/>
          <p:cNvGrpSpPr/>
          <p:nvPr/>
        </p:nvGrpSpPr>
        <p:grpSpPr>
          <a:xfrm>
            <a:off x="7662862" y="1679575"/>
            <a:ext cx="284162" cy="471487"/>
            <a:chOff x="20259675" y="16408400"/>
            <a:chExt cx="1630362" cy="2698750"/>
          </a:xfrm>
        </p:grpSpPr>
        <p:sp>
          <p:nvSpPr>
            <p:cNvPr id="5769" name="Google Shape;5769;p113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70" name="Google Shape;5770;p113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771" name="Google Shape;5771;p113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72" name="Google Shape;5772;p113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73" name="Google Shape;5773;p113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74" name="Google Shape;5774;p113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775" name="Google Shape;5775;p113"/>
          <p:cNvGrpSpPr/>
          <p:nvPr/>
        </p:nvGrpSpPr>
        <p:grpSpPr>
          <a:xfrm>
            <a:off x="7450137" y="2762250"/>
            <a:ext cx="282575" cy="471487"/>
            <a:chOff x="20259675" y="16408400"/>
            <a:chExt cx="1630362" cy="2698750"/>
          </a:xfrm>
        </p:grpSpPr>
        <p:sp>
          <p:nvSpPr>
            <p:cNvPr id="5776" name="Google Shape;5776;p113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77" name="Google Shape;5777;p113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778" name="Google Shape;5778;p113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79" name="Google Shape;5779;p113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80" name="Google Shape;5780;p113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81" name="Google Shape;5781;p113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782" name="Google Shape;5782;p113"/>
          <p:cNvGrpSpPr/>
          <p:nvPr/>
        </p:nvGrpSpPr>
        <p:grpSpPr>
          <a:xfrm>
            <a:off x="6527800" y="2244725"/>
            <a:ext cx="469900" cy="219075"/>
            <a:chOff x="15147925" y="18891250"/>
            <a:chExt cx="2578100" cy="1016000"/>
          </a:xfrm>
        </p:grpSpPr>
        <p:sp>
          <p:nvSpPr>
            <p:cNvPr id="5783" name="Google Shape;5783;p113"/>
            <p:cNvSpPr/>
            <p:nvPr/>
          </p:nvSpPr>
          <p:spPr>
            <a:xfrm>
              <a:off x="15171738" y="19343688"/>
              <a:ext cx="2552700" cy="563562"/>
            </a:xfrm>
            <a:prstGeom prst="ellipse">
              <a:avLst/>
            </a:prstGeom>
            <a:solidFill>
              <a:srgbClr val="C0C0C0"/>
            </a:solidFill>
            <a:ln cap="flat" cmpd="sng" w="12700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784" name="Google Shape;5784;p113"/>
            <p:cNvCxnSpPr/>
            <p:nvPr/>
          </p:nvCxnSpPr>
          <p:spPr>
            <a:xfrm>
              <a:off x="15171738" y="19297650"/>
              <a:ext cx="1587" cy="34766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85" name="Google Shape;5785;p113"/>
            <p:cNvCxnSpPr/>
            <p:nvPr/>
          </p:nvCxnSpPr>
          <p:spPr>
            <a:xfrm>
              <a:off x="17724438" y="19297650"/>
              <a:ext cx="1587" cy="347662"/>
            </a:xfrm>
            <a:prstGeom prst="straightConnector1">
              <a:avLst/>
            </a:prstGeom>
            <a:noFill/>
            <a:ln cap="flat" cmpd="sng" w="127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86" name="Google Shape;5786;p113"/>
            <p:cNvSpPr txBox="1"/>
            <p:nvPr/>
          </p:nvSpPr>
          <p:spPr>
            <a:xfrm>
              <a:off x="15171738" y="19297650"/>
              <a:ext cx="604837" cy="3413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87" name="Google Shape;5787;p113"/>
            <p:cNvSpPr txBox="1"/>
            <p:nvPr/>
          </p:nvSpPr>
          <p:spPr>
            <a:xfrm>
              <a:off x="16952913" y="19273838"/>
              <a:ext cx="771525" cy="3413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88" name="Google Shape;5788;p113"/>
            <p:cNvSpPr/>
            <p:nvPr/>
          </p:nvSpPr>
          <p:spPr>
            <a:xfrm>
              <a:off x="15147925" y="18891250"/>
              <a:ext cx="2552700" cy="657225"/>
            </a:xfrm>
            <a:prstGeom prst="ellipse">
              <a:avLst/>
            </a:prstGeom>
            <a:solidFill>
              <a:srgbClr val="C0C0C0"/>
            </a:solidFill>
            <a:ln cap="flat" cmpd="sng" w="12700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789" name="Google Shape;5789;p113"/>
            <p:cNvGrpSpPr/>
            <p:nvPr/>
          </p:nvGrpSpPr>
          <p:grpSpPr>
            <a:xfrm>
              <a:off x="15763875" y="19035712"/>
              <a:ext cx="1263650" cy="384175"/>
              <a:chOff x="4521200" y="1346200"/>
              <a:chExt cx="222250" cy="155575"/>
            </a:xfrm>
          </p:grpSpPr>
          <p:cxnSp>
            <p:nvCxnSpPr>
              <p:cNvPr id="5790" name="Google Shape;5790;p113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791" name="Google Shape;5791;p113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792" name="Google Shape;5792;p113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793" name="Google Shape;5793;p113"/>
            <p:cNvGrpSpPr/>
            <p:nvPr/>
          </p:nvGrpSpPr>
          <p:grpSpPr>
            <a:xfrm flipH="1" rot="10800000">
              <a:off x="15763875" y="19029362"/>
              <a:ext cx="1263650" cy="384175"/>
              <a:chOff x="4521200" y="1346200"/>
              <a:chExt cx="222250" cy="155575"/>
            </a:xfrm>
          </p:grpSpPr>
          <p:cxnSp>
            <p:nvCxnSpPr>
              <p:cNvPr id="5794" name="Google Shape;5794;p113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795" name="Google Shape;5795;p113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796" name="Google Shape;5796;p113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797" name="Google Shape;5797;p113"/>
            <p:cNvGrpSpPr/>
            <p:nvPr/>
          </p:nvGrpSpPr>
          <p:grpSpPr>
            <a:xfrm>
              <a:off x="16722726" y="19129376"/>
              <a:ext cx="755650" cy="593725"/>
              <a:chOff x="17911763" y="16546513"/>
              <a:chExt cx="754062" cy="593725"/>
            </a:xfrm>
          </p:grpSpPr>
          <p:sp>
            <p:nvSpPr>
              <p:cNvPr id="5798" name="Google Shape;5798;p113"/>
              <p:cNvSpPr txBox="1"/>
              <p:nvPr/>
            </p:nvSpPr>
            <p:spPr>
              <a:xfrm>
                <a:off x="17911763" y="16546513"/>
                <a:ext cx="754062" cy="593725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799" name="Google Shape;5799;p113"/>
              <p:cNvCxnSpPr/>
              <p:nvPr/>
            </p:nvCxnSpPr>
            <p:spPr>
              <a:xfrm>
                <a:off x="18551525" y="16671925"/>
                <a:ext cx="1587" cy="3667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800" name="Google Shape;5800;p113"/>
              <p:cNvCxnSpPr/>
              <p:nvPr/>
            </p:nvCxnSpPr>
            <p:spPr>
              <a:xfrm>
                <a:off x="18448338" y="16671925"/>
                <a:ext cx="1587" cy="3667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801" name="Google Shape;5801;p113"/>
              <p:cNvCxnSpPr/>
              <p:nvPr/>
            </p:nvCxnSpPr>
            <p:spPr>
              <a:xfrm>
                <a:off x="18345150" y="16671925"/>
                <a:ext cx="1587" cy="3667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802" name="Google Shape;5802;p113"/>
              <p:cNvCxnSpPr/>
              <p:nvPr/>
            </p:nvCxnSpPr>
            <p:spPr>
              <a:xfrm>
                <a:off x="18241963" y="16660813"/>
                <a:ext cx="1587" cy="3667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803" name="Google Shape;5803;p113"/>
              <p:cNvCxnSpPr/>
              <p:nvPr/>
            </p:nvCxnSpPr>
            <p:spPr>
              <a:xfrm>
                <a:off x="18138775" y="16660813"/>
                <a:ext cx="3175" cy="3667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804" name="Google Shape;5804;p113"/>
              <p:cNvCxnSpPr/>
              <p:nvPr/>
            </p:nvCxnSpPr>
            <p:spPr>
              <a:xfrm>
                <a:off x="18034000" y="16660813"/>
                <a:ext cx="4762" cy="3667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5805" name="Google Shape;5805;p113"/>
          <p:cNvCxnSpPr/>
          <p:nvPr/>
        </p:nvCxnSpPr>
        <p:spPr>
          <a:xfrm>
            <a:off x="7023100" y="1808162"/>
            <a:ext cx="120650" cy="158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806" name="Google Shape;5806;p113"/>
          <p:cNvGrpSpPr/>
          <p:nvPr/>
        </p:nvGrpSpPr>
        <p:grpSpPr>
          <a:xfrm>
            <a:off x="6127750" y="1639887"/>
            <a:ext cx="39687" cy="141287"/>
            <a:chOff x="16040100" y="15882938"/>
            <a:chExt cx="217487" cy="652463"/>
          </a:xfrm>
        </p:grpSpPr>
        <p:sp>
          <p:nvSpPr>
            <p:cNvPr id="5807" name="Google Shape;5807;p113"/>
            <p:cNvSpPr/>
            <p:nvPr/>
          </p:nvSpPr>
          <p:spPr>
            <a:xfrm>
              <a:off x="16040100" y="15882938"/>
              <a:ext cx="217487" cy="21907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08" name="Google Shape;5808;p113"/>
            <p:cNvSpPr/>
            <p:nvPr/>
          </p:nvSpPr>
          <p:spPr>
            <a:xfrm>
              <a:off x="16040100" y="16316325"/>
              <a:ext cx="217487" cy="219075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809" name="Google Shape;5809;p113"/>
          <p:cNvSpPr/>
          <p:nvPr/>
        </p:nvSpPr>
        <p:spPr>
          <a:xfrm>
            <a:off x="6831012" y="2719387"/>
            <a:ext cx="465137" cy="122237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10" name="Google Shape;5810;p113"/>
          <p:cNvCxnSpPr/>
          <p:nvPr/>
        </p:nvCxnSpPr>
        <p:spPr>
          <a:xfrm>
            <a:off x="6831012" y="2709862"/>
            <a:ext cx="1587" cy="76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11" name="Google Shape;5811;p113"/>
          <p:cNvCxnSpPr/>
          <p:nvPr/>
        </p:nvCxnSpPr>
        <p:spPr>
          <a:xfrm>
            <a:off x="7296150" y="2709862"/>
            <a:ext cx="0" cy="76200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12" name="Google Shape;5812;p113"/>
          <p:cNvSpPr txBox="1"/>
          <p:nvPr/>
        </p:nvSpPr>
        <p:spPr>
          <a:xfrm>
            <a:off x="6831012" y="2709862"/>
            <a:ext cx="111125" cy="7461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13" name="Google Shape;5813;p113"/>
          <p:cNvSpPr txBox="1"/>
          <p:nvPr/>
        </p:nvSpPr>
        <p:spPr>
          <a:xfrm>
            <a:off x="7156450" y="2705100"/>
            <a:ext cx="139700" cy="7461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14" name="Google Shape;5814;p113"/>
          <p:cNvSpPr/>
          <p:nvPr/>
        </p:nvSpPr>
        <p:spPr>
          <a:xfrm>
            <a:off x="6823075" y="2620962"/>
            <a:ext cx="465137" cy="142875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815" name="Google Shape;5815;p113"/>
          <p:cNvGrpSpPr/>
          <p:nvPr/>
        </p:nvGrpSpPr>
        <p:grpSpPr>
          <a:xfrm>
            <a:off x="6938962" y="2652712"/>
            <a:ext cx="230187" cy="82550"/>
            <a:chOff x="4521200" y="1346200"/>
            <a:chExt cx="222250" cy="155575"/>
          </a:xfrm>
        </p:grpSpPr>
        <p:cxnSp>
          <p:nvCxnSpPr>
            <p:cNvPr id="5816" name="Google Shape;5816;p113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17" name="Google Shape;5817;p113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18" name="Google Shape;5818;p113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819" name="Google Shape;5819;p113"/>
          <p:cNvGrpSpPr/>
          <p:nvPr/>
        </p:nvGrpSpPr>
        <p:grpSpPr>
          <a:xfrm flipH="1" rot="10800000">
            <a:off x="6938962" y="2651125"/>
            <a:ext cx="230187" cy="84137"/>
            <a:chOff x="4521200" y="1346200"/>
            <a:chExt cx="222250" cy="155575"/>
          </a:xfrm>
        </p:grpSpPr>
        <p:cxnSp>
          <p:nvCxnSpPr>
            <p:cNvPr id="5820" name="Google Shape;5820;p113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21" name="Google Shape;5821;p113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22" name="Google Shape;5822;p113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823" name="Google Shape;5823;p113"/>
          <p:cNvGrpSpPr/>
          <p:nvPr/>
        </p:nvGrpSpPr>
        <p:grpSpPr>
          <a:xfrm rot="7800000">
            <a:off x="6926262" y="2730500"/>
            <a:ext cx="168275" cy="104775"/>
            <a:chOff x="17911763" y="16546513"/>
            <a:chExt cx="754062" cy="593725"/>
          </a:xfrm>
        </p:grpSpPr>
        <p:sp>
          <p:nvSpPr>
            <p:cNvPr id="5824" name="Google Shape;5824;p113"/>
            <p:cNvSpPr txBox="1"/>
            <p:nvPr/>
          </p:nvSpPr>
          <p:spPr>
            <a:xfrm>
              <a:off x="17911763" y="16546513"/>
              <a:ext cx="754062" cy="5937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825" name="Google Shape;5825;p113"/>
            <p:cNvCxnSpPr/>
            <p:nvPr/>
          </p:nvCxnSpPr>
          <p:spPr>
            <a:xfrm>
              <a:off x="18551525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26" name="Google Shape;5826;p113"/>
            <p:cNvCxnSpPr/>
            <p:nvPr/>
          </p:nvCxnSpPr>
          <p:spPr>
            <a:xfrm>
              <a:off x="18448338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27" name="Google Shape;5827;p113"/>
            <p:cNvCxnSpPr/>
            <p:nvPr/>
          </p:nvCxnSpPr>
          <p:spPr>
            <a:xfrm>
              <a:off x="18345150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28" name="Google Shape;5828;p113"/>
            <p:cNvCxnSpPr/>
            <p:nvPr/>
          </p:nvCxnSpPr>
          <p:spPr>
            <a:xfrm>
              <a:off x="18241963" y="16660813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29" name="Google Shape;5829;p113"/>
            <p:cNvCxnSpPr/>
            <p:nvPr/>
          </p:nvCxnSpPr>
          <p:spPr>
            <a:xfrm>
              <a:off x="18138775" y="16660813"/>
              <a:ext cx="3175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30" name="Google Shape;5830;p113"/>
            <p:cNvCxnSpPr/>
            <p:nvPr/>
          </p:nvCxnSpPr>
          <p:spPr>
            <a:xfrm>
              <a:off x="18034000" y="16660813"/>
              <a:ext cx="4762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831" name="Google Shape;5831;p113"/>
          <p:cNvCxnSpPr/>
          <p:nvPr/>
        </p:nvCxnSpPr>
        <p:spPr>
          <a:xfrm rot="10800000">
            <a:off x="6423025" y="3170237"/>
            <a:ext cx="865187" cy="952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32" name="Google Shape;5832;p113"/>
          <p:cNvCxnSpPr/>
          <p:nvPr/>
        </p:nvCxnSpPr>
        <p:spPr>
          <a:xfrm flipH="1">
            <a:off x="6692900" y="2832100"/>
            <a:ext cx="271462" cy="34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33" name="Google Shape;5833;p113"/>
          <p:cNvSpPr/>
          <p:nvPr/>
        </p:nvSpPr>
        <p:spPr>
          <a:xfrm>
            <a:off x="6148387" y="1658937"/>
            <a:ext cx="1443037" cy="1490662"/>
          </a:xfrm>
          <a:custGeom>
            <a:rect b="b" l="l" r="r" t="t"/>
            <a:pathLst>
              <a:path extrusionOk="0" h="4500" w="5205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34" name="Google Shape;5834;p113"/>
          <p:cNvSpPr/>
          <p:nvPr/>
        </p:nvSpPr>
        <p:spPr>
          <a:xfrm>
            <a:off x="6062662" y="3136900"/>
            <a:ext cx="463550" cy="122237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35" name="Google Shape;5835;p113"/>
          <p:cNvCxnSpPr/>
          <p:nvPr/>
        </p:nvCxnSpPr>
        <p:spPr>
          <a:xfrm>
            <a:off x="6062662" y="3127375"/>
            <a:ext cx="0" cy="746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36" name="Google Shape;5836;p113"/>
          <p:cNvCxnSpPr/>
          <p:nvPr/>
        </p:nvCxnSpPr>
        <p:spPr>
          <a:xfrm>
            <a:off x="6526212" y="3127375"/>
            <a:ext cx="0" cy="74612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37" name="Google Shape;5837;p113"/>
          <p:cNvSpPr txBox="1"/>
          <p:nvPr/>
        </p:nvSpPr>
        <p:spPr>
          <a:xfrm>
            <a:off x="6062662" y="3127375"/>
            <a:ext cx="109537" cy="7461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38" name="Google Shape;5838;p113"/>
          <p:cNvSpPr txBox="1"/>
          <p:nvPr/>
        </p:nvSpPr>
        <p:spPr>
          <a:xfrm>
            <a:off x="6384925" y="3122612"/>
            <a:ext cx="141287" cy="7302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39" name="Google Shape;5839;p113"/>
          <p:cNvSpPr/>
          <p:nvPr/>
        </p:nvSpPr>
        <p:spPr>
          <a:xfrm>
            <a:off x="6057900" y="3038475"/>
            <a:ext cx="463550" cy="142875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840" name="Google Shape;5840;p113"/>
          <p:cNvGrpSpPr/>
          <p:nvPr/>
        </p:nvGrpSpPr>
        <p:grpSpPr>
          <a:xfrm>
            <a:off x="6169025" y="3070225"/>
            <a:ext cx="230187" cy="82550"/>
            <a:chOff x="4521200" y="1346200"/>
            <a:chExt cx="222250" cy="155575"/>
          </a:xfrm>
        </p:grpSpPr>
        <p:cxnSp>
          <p:nvCxnSpPr>
            <p:cNvPr id="5841" name="Google Shape;5841;p113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42" name="Google Shape;5842;p113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43" name="Google Shape;5843;p113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844" name="Google Shape;5844;p113"/>
          <p:cNvGrpSpPr/>
          <p:nvPr/>
        </p:nvGrpSpPr>
        <p:grpSpPr>
          <a:xfrm flipH="1" rot="10800000">
            <a:off x="6169025" y="3068637"/>
            <a:ext cx="230187" cy="82550"/>
            <a:chOff x="4521200" y="1346200"/>
            <a:chExt cx="222250" cy="155575"/>
          </a:xfrm>
        </p:grpSpPr>
        <p:cxnSp>
          <p:nvCxnSpPr>
            <p:cNvPr id="5845" name="Google Shape;5845;p113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46" name="Google Shape;5846;p113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47" name="Google Shape;5847;p113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848" name="Google Shape;5848;p113"/>
          <p:cNvGrpSpPr/>
          <p:nvPr/>
        </p:nvGrpSpPr>
        <p:grpSpPr>
          <a:xfrm>
            <a:off x="6089650" y="3105150"/>
            <a:ext cx="138112" cy="128587"/>
            <a:chOff x="17911763" y="16546513"/>
            <a:chExt cx="754062" cy="593725"/>
          </a:xfrm>
        </p:grpSpPr>
        <p:sp>
          <p:nvSpPr>
            <p:cNvPr id="5849" name="Google Shape;5849;p113"/>
            <p:cNvSpPr txBox="1"/>
            <p:nvPr/>
          </p:nvSpPr>
          <p:spPr>
            <a:xfrm>
              <a:off x="17911763" y="16546513"/>
              <a:ext cx="754062" cy="5937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850" name="Google Shape;5850;p113"/>
            <p:cNvCxnSpPr/>
            <p:nvPr/>
          </p:nvCxnSpPr>
          <p:spPr>
            <a:xfrm>
              <a:off x="18551525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51" name="Google Shape;5851;p113"/>
            <p:cNvCxnSpPr/>
            <p:nvPr/>
          </p:nvCxnSpPr>
          <p:spPr>
            <a:xfrm>
              <a:off x="18448338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52" name="Google Shape;5852;p113"/>
            <p:cNvCxnSpPr/>
            <p:nvPr/>
          </p:nvCxnSpPr>
          <p:spPr>
            <a:xfrm>
              <a:off x="18345150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53" name="Google Shape;5853;p113"/>
            <p:cNvCxnSpPr/>
            <p:nvPr/>
          </p:nvCxnSpPr>
          <p:spPr>
            <a:xfrm>
              <a:off x="18241963" y="16660813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54" name="Google Shape;5854;p113"/>
            <p:cNvCxnSpPr/>
            <p:nvPr/>
          </p:nvCxnSpPr>
          <p:spPr>
            <a:xfrm>
              <a:off x="18138775" y="16660813"/>
              <a:ext cx="3175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55" name="Google Shape;5855;p113"/>
            <p:cNvCxnSpPr/>
            <p:nvPr/>
          </p:nvCxnSpPr>
          <p:spPr>
            <a:xfrm>
              <a:off x="18034000" y="16660813"/>
              <a:ext cx="4762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856" name="Google Shape;5856;p113"/>
          <p:cNvSpPr/>
          <p:nvPr/>
        </p:nvSpPr>
        <p:spPr>
          <a:xfrm>
            <a:off x="5783262" y="2649537"/>
            <a:ext cx="463550" cy="122237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57" name="Google Shape;5857;p113"/>
          <p:cNvCxnSpPr/>
          <p:nvPr/>
        </p:nvCxnSpPr>
        <p:spPr>
          <a:xfrm>
            <a:off x="5783262" y="2640012"/>
            <a:ext cx="0" cy="746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58" name="Google Shape;5858;p113"/>
          <p:cNvCxnSpPr/>
          <p:nvPr/>
        </p:nvCxnSpPr>
        <p:spPr>
          <a:xfrm>
            <a:off x="6246812" y="2640012"/>
            <a:ext cx="0" cy="74612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59" name="Google Shape;5859;p113"/>
          <p:cNvSpPr txBox="1"/>
          <p:nvPr/>
        </p:nvSpPr>
        <p:spPr>
          <a:xfrm>
            <a:off x="5783262" y="2640012"/>
            <a:ext cx="109537" cy="7302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60" name="Google Shape;5860;p113"/>
          <p:cNvSpPr txBox="1"/>
          <p:nvPr/>
        </p:nvSpPr>
        <p:spPr>
          <a:xfrm>
            <a:off x="6107112" y="2635250"/>
            <a:ext cx="139700" cy="7302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61" name="Google Shape;5861;p113"/>
          <p:cNvSpPr/>
          <p:nvPr/>
        </p:nvSpPr>
        <p:spPr>
          <a:xfrm>
            <a:off x="5778500" y="2552700"/>
            <a:ext cx="465137" cy="141287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862" name="Google Shape;5862;p113"/>
          <p:cNvGrpSpPr/>
          <p:nvPr/>
        </p:nvGrpSpPr>
        <p:grpSpPr>
          <a:xfrm>
            <a:off x="5891212" y="2582862"/>
            <a:ext cx="228600" cy="84137"/>
            <a:chOff x="4521200" y="1346200"/>
            <a:chExt cx="222250" cy="155575"/>
          </a:xfrm>
        </p:grpSpPr>
        <p:cxnSp>
          <p:nvCxnSpPr>
            <p:cNvPr id="5863" name="Google Shape;5863;p113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64" name="Google Shape;5864;p113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65" name="Google Shape;5865;p113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866" name="Google Shape;5866;p113"/>
          <p:cNvGrpSpPr/>
          <p:nvPr/>
        </p:nvGrpSpPr>
        <p:grpSpPr>
          <a:xfrm flipH="1" rot="10800000">
            <a:off x="5891212" y="2581275"/>
            <a:ext cx="228600" cy="84137"/>
            <a:chOff x="4521200" y="1346200"/>
            <a:chExt cx="222250" cy="155575"/>
          </a:xfrm>
        </p:grpSpPr>
        <p:cxnSp>
          <p:nvCxnSpPr>
            <p:cNvPr id="5867" name="Google Shape;5867;p113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68" name="Google Shape;5868;p113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69" name="Google Shape;5869;p113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870" name="Google Shape;5870;p113"/>
          <p:cNvCxnSpPr/>
          <p:nvPr/>
        </p:nvCxnSpPr>
        <p:spPr>
          <a:xfrm flipH="1">
            <a:off x="5502275" y="2752725"/>
            <a:ext cx="379412" cy="4222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871" name="Google Shape;5871;p113"/>
          <p:cNvGrpSpPr/>
          <p:nvPr/>
        </p:nvGrpSpPr>
        <p:grpSpPr>
          <a:xfrm rot="7980000">
            <a:off x="5918200" y="2555875"/>
            <a:ext cx="168275" cy="104775"/>
            <a:chOff x="17911763" y="16546513"/>
            <a:chExt cx="754062" cy="593725"/>
          </a:xfrm>
        </p:grpSpPr>
        <p:sp>
          <p:nvSpPr>
            <p:cNvPr id="5872" name="Google Shape;5872;p113"/>
            <p:cNvSpPr txBox="1"/>
            <p:nvPr/>
          </p:nvSpPr>
          <p:spPr>
            <a:xfrm>
              <a:off x="17911763" y="16546513"/>
              <a:ext cx="754062" cy="5937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873" name="Google Shape;5873;p113"/>
            <p:cNvCxnSpPr/>
            <p:nvPr/>
          </p:nvCxnSpPr>
          <p:spPr>
            <a:xfrm>
              <a:off x="18551525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74" name="Google Shape;5874;p113"/>
            <p:cNvCxnSpPr/>
            <p:nvPr/>
          </p:nvCxnSpPr>
          <p:spPr>
            <a:xfrm>
              <a:off x="18448338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75" name="Google Shape;5875;p113"/>
            <p:cNvCxnSpPr/>
            <p:nvPr/>
          </p:nvCxnSpPr>
          <p:spPr>
            <a:xfrm>
              <a:off x="18345150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76" name="Google Shape;5876;p113"/>
            <p:cNvCxnSpPr/>
            <p:nvPr/>
          </p:nvCxnSpPr>
          <p:spPr>
            <a:xfrm>
              <a:off x="18241963" y="16660813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77" name="Google Shape;5877;p113"/>
            <p:cNvCxnSpPr/>
            <p:nvPr/>
          </p:nvCxnSpPr>
          <p:spPr>
            <a:xfrm>
              <a:off x="18138775" y="16660813"/>
              <a:ext cx="3175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78" name="Google Shape;5878;p113"/>
            <p:cNvCxnSpPr/>
            <p:nvPr/>
          </p:nvCxnSpPr>
          <p:spPr>
            <a:xfrm>
              <a:off x="18034000" y="16660813"/>
              <a:ext cx="4762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879" name="Google Shape;5879;p113"/>
          <p:cNvSpPr/>
          <p:nvPr/>
        </p:nvSpPr>
        <p:spPr>
          <a:xfrm>
            <a:off x="5432425" y="1679575"/>
            <a:ext cx="2212975" cy="1530350"/>
          </a:xfrm>
          <a:custGeom>
            <a:rect b="b" l="l" r="r" t="t"/>
            <a:pathLst>
              <a:path extrusionOk="0" h="4620" w="798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80" name="Google Shape;5880;p113"/>
          <p:cNvSpPr/>
          <p:nvPr/>
        </p:nvSpPr>
        <p:spPr>
          <a:xfrm>
            <a:off x="5257800" y="1728787"/>
            <a:ext cx="2508250" cy="1504950"/>
          </a:xfrm>
          <a:custGeom>
            <a:rect b="b" l="l" r="r" t="t"/>
            <a:pathLst>
              <a:path extrusionOk="0" h="4545" w="90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81" name="Google Shape;5881;p113"/>
          <p:cNvSpPr/>
          <p:nvPr/>
        </p:nvSpPr>
        <p:spPr>
          <a:xfrm>
            <a:off x="5311775" y="1754187"/>
            <a:ext cx="2530475" cy="1390650"/>
          </a:xfrm>
          <a:custGeom>
            <a:rect b="b" l="l" r="r" t="t"/>
            <a:pathLst>
              <a:path extrusionOk="0" h="4201" w="9120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882" name="Google Shape;5882;p113"/>
          <p:cNvGrpSpPr/>
          <p:nvPr/>
        </p:nvGrpSpPr>
        <p:grpSpPr>
          <a:xfrm>
            <a:off x="5237162" y="2668587"/>
            <a:ext cx="39687" cy="141287"/>
            <a:chOff x="16040100" y="15882938"/>
            <a:chExt cx="217487" cy="652463"/>
          </a:xfrm>
        </p:grpSpPr>
        <p:sp>
          <p:nvSpPr>
            <p:cNvPr id="5883" name="Google Shape;5883;p113"/>
            <p:cNvSpPr/>
            <p:nvPr/>
          </p:nvSpPr>
          <p:spPr>
            <a:xfrm>
              <a:off x="16040100" y="15882938"/>
              <a:ext cx="217487" cy="2190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84" name="Google Shape;5884;p113"/>
            <p:cNvSpPr/>
            <p:nvPr/>
          </p:nvSpPr>
          <p:spPr>
            <a:xfrm>
              <a:off x="16040100" y="16316325"/>
              <a:ext cx="217487" cy="2190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885" name="Google Shape;5885;p113"/>
          <p:cNvGrpSpPr/>
          <p:nvPr/>
        </p:nvGrpSpPr>
        <p:grpSpPr>
          <a:xfrm>
            <a:off x="7621587" y="2790825"/>
            <a:ext cx="39687" cy="142875"/>
            <a:chOff x="16040100" y="15882938"/>
            <a:chExt cx="217487" cy="652463"/>
          </a:xfrm>
        </p:grpSpPr>
        <p:sp>
          <p:nvSpPr>
            <p:cNvPr id="5886" name="Google Shape;5886;p113"/>
            <p:cNvSpPr/>
            <p:nvPr/>
          </p:nvSpPr>
          <p:spPr>
            <a:xfrm>
              <a:off x="16040100" y="15882938"/>
              <a:ext cx="217487" cy="219075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87" name="Google Shape;5887;p113"/>
            <p:cNvSpPr/>
            <p:nvPr/>
          </p:nvSpPr>
          <p:spPr>
            <a:xfrm>
              <a:off x="16040100" y="16316325"/>
              <a:ext cx="217487" cy="219075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888" name="Google Shape;5888;p113"/>
          <p:cNvGrpSpPr/>
          <p:nvPr/>
        </p:nvGrpSpPr>
        <p:grpSpPr>
          <a:xfrm>
            <a:off x="7816850" y="1717675"/>
            <a:ext cx="39687" cy="142875"/>
            <a:chOff x="16040100" y="15882938"/>
            <a:chExt cx="217487" cy="652463"/>
          </a:xfrm>
        </p:grpSpPr>
        <p:sp>
          <p:nvSpPr>
            <p:cNvPr id="5889" name="Google Shape;5889;p113"/>
            <p:cNvSpPr/>
            <p:nvPr/>
          </p:nvSpPr>
          <p:spPr>
            <a:xfrm>
              <a:off x="16040100" y="15882938"/>
              <a:ext cx="217487" cy="21907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90" name="Google Shape;5890;p113"/>
            <p:cNvSpPr/>
            <p:nvPr/>
          </p:nvSpPr>
          <p:spPr>
            <a:xfrm>
              <a:off x="16040100" y="16316325"/>
              <a:ext cx="217487" cy="21907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descr="underline_base" id="5891" name="Google Shape;5891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78422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892" name="Google Shape;5892;p113"/>
          <p:cNvSpPr txBox="1"/>
          <p:nvPr>
            <p:ph type="title"/>
          </p:nvPr>
        </p:nvSpPr>
        <p:spPr>
          <a:xfrm>
            <a:off x="330200" y="115887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Causes/costs of congestion: scenario 3</a:t>
            </a: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cxnSp>
        <p:nvCxnSpPr>
          <p:cNvPr id="5893" name="Google Shape;5893;p113"/>
          <p:cNvCxnSpPr/>
          <p:nvPr/>
        </p:nvCxnSpPr>
        <p:spPr>
          <a:xfrm>
            <a:off x="1270000" y="1558925"/>
            <a:ext cx="0" cy="18605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94" name="Google Shape;5894;p113"/>
          <p:cNvCxnSpPr/>
          <p:nvPr/>
        </p:nvCxnSpPr>
        <p:spPr>
          <a:xfrm flipH="1" rot="10800000">
            <a:off x="1254125" y="3411537"/>
            <a:ext cx="2333625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95" name="Google Shape;5895;p113"/>
          <p:cNvSpPr/>
          <p:nvPr/>
        </p:nvSpPr>
        <p:spPr>
          <a:xfrm>
            <a:off x="1258887" y="2608262"/>
            <a:ext cx="2489200" cy="806450"/>
          </a:xfrm>
          <a:custGeom>
            <a:rect b="b" l="l" r="r" t="t"/>
            <a:pathLst>
              <a:path extrusionOk="0" h="380" w="1568">
                <a:moveTo>
                  <a:pt x="0" y="375"/>
                </a:moveTo>
                <a:cubicBezTo>
                  <a:pt x="109" y="315"/>
                  <a:pt x="474" y="0"/>
                  <a:pt x="651" y="14"/>
                </a:cubicBezTo>
                <a:cubicBezTo>
                  <a:pt x="828" y="28"/>
                  <a:pt x="730" y="260"/>
                  <a:pt x="914" y="320"/>
                </a:cubicBezTo>
                <a:cubicBezTo>
                  <a:pt x="1098" y="380"/>
                  <a:pt x="1432" y="342"/>
                  <a:pt x="1568" y="348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96" name="Google Shape;5896;p113"/>
          <p:cNvCxnSpPr/>
          <p:nvPr/>
        </p:nvCxnSpPr>
        <p:spPr>
          <a:xfrm>
            <a:off x="1138237" y="1711325"/>
            <a:ext cx="1254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97" name="Google Shape;5897;p113"/>
          <p:cNvCxnSpPr/>
          <p:nvPr/>
        </p:nvCxnSpPr>
        <p:spPr>
          <a:xfrm>
            <a:off x="3071812" y="3419475"/>
            <a:ext cx="0" cy="1349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98" name="Google Shape;5898;p113"/>
          <p:cNvSpPr txBox="1"/>
          <p:nvPr/>
        </p:nvSpPr>
        <p:spPr>
          <a:xfrm>
            <a:off x="636587" y="1462087"/>
            <a:ext cx="455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C/2</a:t>
            </a:r>
            <a:endParaRPr/>
          </a:p>
        </p:txBody>
      </p:sp>
      <p:sp>
        <p:nvSpPr>
          <p:cNvPr id="5899" name="Google Shape;5899;p113"/>
          <p:cNvSpPr txBox="1"/>
          <p:nvPr/>
        </p:nvSpPr>
        <p:spPr>
          <a:xfrm>
            <a:off x="2873375" y="3471862"/>
            <a:ext cx="455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C/2</a:t>
            </a:r>
            <a:endParaRPr/>
          </a:p>
        </p:txBody>
      </p:sp>
      <p:sp>
        <p:nvSpPr>
          <p:cNvPr id="5900" name="Google Shape;5900;p113"/>
          <p:cNvSpPr txBox="1"/>
          <p:nvPr/>
        </p:nvSpPr>
        <p:spPr>
          <a:xfrm rot="-5400000">
            <a:off x="543718" y="2389981"/>
            <a:ext cx="8080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sp>
        <p:nvSpPr>
          <p:cNvPr id="5901" name="Google Shape;5901;p113"/>
          <p:cNvSpPr txBox="1"/>
          <p:nvPr/>
        </p:nvSpPr>
        <p:spPr>
          <a:xfrm>
            <a:off x="1989137" y="3381375"/>
            <a:ext cx="552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6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7" name="Google Shape;5907;p11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8" name="Google Shape;5908;p114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Add a Knowledge Check question Here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9" name="Google Shape;5909;p114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0" name="Google Shape;5910;p114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4" name="Shape 5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5" name="Google Shape;5915;p115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5916" name="Google Shape;5916;p11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917" name="Google Shape;5917;p11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3 outline</a:t>
            </a:r>
            <a:endParaRPr/>
          </a:p>
        </p:txBody>
      </p:sp>
      <p:sp>
        <p:nvSpPr>
          <p:cNvPr id="5918" name="Google Shape;5918;p115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3.1 transport-layer services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3.2 multiplexing and demultiplexing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3.3 connectionless transport: UDP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3.4 principles of reliable data transfer</a:t>
            </a:r>
            <a:endParaRPr/>
          </a:p>
        </p:txBody>
      </p:sp>
      <p:sp>
        <p:nvSpPr>
          <p:cNvPr id="5919" name="Google Shape;5919;p115"/>
          <p:cNvSpPr txBox="1"/>
          <p:nvPr>
            <p:ph idx="1" type="body"/>
          </p:nvPr>
        </p:nvSpPr>
        <p:spPr>
          <a:xfrm>
            <a:off x="4495800" y="1600200"/>
            <a:ext cx="42513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3.5 connection-oriented transport: TCP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segment structure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 data transfer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 management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3.6 principles of congestion control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3.7 TCP congestion control</a:t>
            </a:r>
            <a:endParaRPr/>
          </a:p>
        </p:txBody>
      </p:sp>
      <p:pic>
        <p:nvPicPr>
          <p:cNvPr descr="underline_base" id="5920" name="Google Shape;5920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039812"/>
            <a:ext cx="4387850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4" name="Shape 5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5" name="Google Shape;5925;p116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5926" name="Google Shape;5926;p11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5927" name="Google Shape;5927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25" y="741362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928" name="Google Shape;5928;p116"/>
          <p:cNvSpPr txBox="1"/>
          <p:nvPr>
            <p:ph type="title"/>
          </p:nvPr>
        </p:nvSpPr>
        <p:spPr>
          <a:xfrm>
            <a:off x="228600" y="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congestion control: </a:t>
            </a:r>
            <a:r>
              <a:rPr b="0" i="0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additive increase multiplicative decrease</a:t>
            </a:r>
            <a:endParaRPr/>
          </a:p>
        </p:txBody>
      </p:sp>
      <p:sp>
        <p:nvSpPr>
          <p:cNvPr id="5929" name="Google Shape;5929;p116"/>
          <p:cNvSpPr txBox="1"/>
          <p:nvPr/>
        </p:nvSpPr>
        <p:spPr>
          <a:xfrm>
            <a:off x="457200" y="1371600"/>
            <a:ext cx="837565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approach:</a:t>
            </a:r>
            <a:r>
              <a:rPr b="0" i="1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</a:t>
            </a:r>
            <a:r>
              <a:rPr b="0" i="1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increases transmission rate (window size), probing for usable bandwidth, until loss occurs</a:t>
            </a:r>
            <a:endParaRPr/>
          </a:p>
          <a:p>
            <a:pPr indent="-228600" lvl="1" marL="6858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additive increase: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increase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by 1 MSS every RTT until loss detected</a:t>
            </a:r>
            <a:endParaRPr b="0" i="1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1" marL="6858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multiplicative decrease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cut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half after loss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30" name="Google Shape;5930;p116"/>
          <p:cNvSpPr txBox="1"/>
          <p:nvPr/>
        </p:nvSpPr>
        <p:spPr>
          <a:xfrm>
            <a:off x="3663950" y="3659187"/>
            <a:ext cx="6858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1" name="Google Shape;5931;p116"/>
          <p:cNvSpPr txBox="1"/>
          <p:nvPr/>
        </p:nvSpPr>
        <p:spPr>
          <a:xfrm rot="-5400000">
            <a:off x="2074862" y="4784725"/>
            <a:ext cx="2047875" cy="517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cwnd: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TCP sender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congestion window size</a:t>
            </a:r>
            <a:endParaRPr/>
          </a:p>
        </p:txBody>
      </p:sp>
      <p:sp>
        <p:nvSpPr>
          <p:cNvPr id="5932" name="Google Shape;5932;p116"/>
          <p:cNvSpPr txBox="1"/>
          <p:nvPr/>
        </p:nvSpPr>
        <p:spPr>
          <a:xfrm>
            <a:off x="425450" y="4448175"/>
            <a:ext cx="21463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AIMD saw tooth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behavior: probing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bandwidth</a:t>
            </a:r>
            <a:endParaRPr/>
          </a:p>
        </p:txBody>
      </p:sp>
      <p:cxnSp>
        <p:nvCxnSpPr>
          <p:cNvPr id="5933" name="Google Shape;5933;p116"/>
          <p:cNvCxnSpPr/>
          <p:nvPr/>
        </p:nvCxnSpPr>
        <p:spPr>
          <a:xfrm>
            <a:off x="3505200" y="6149975"/>
            <a:ext cx="41433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34" name="Google Shape;5934;p116"/>
          <p:cNvCxnSpPr/>
          <p:nvPr/>
        </p:nvCxnSpPr>
        <p:spPr>
          <a:xfrm>
            <a:off x="3494087" y="3735387"/>
            <a:ext cx="0" cy="2416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5" name="Google Shape;5935;p116"/>
          <p:cNvCxnSpPr/>
          <p:nvPr/>
        </p:nvCxnSpPr>
        <p:spPr>
          <a:xfrm flipH="1" rot="10800000">
            <a:off x="3505200" y="4852987"/>
            <a:ext cx="169862" cy="16986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6" name="Google Shape;5936;p116"/>
          <p:cNvCxnSpPr/>
          <p:nvPr/>
        </p:nvCxnSpPr>
        <p:spPr>
          <a:xfrm>
            <a:off x="3686175" y="4841875"/>
            <a:ext cx="0" cy="6429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7" name="Google Shape;5937;p116"/>
          <p:cNvCxnSpPr/>
          <p:nvPr/>
        </p:nvCxnSpPr>
        <p:spPr>
          <a:xfrm flipH="1" rot="10800000">
            <a:off x="3675062" y="4525962"/>
            <a:ext cx="982662" cy="9810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8" name="Google Shape;5938;p116"/>
          <p:cNvCxnSpPr/>
          <p:nvPr/>
        </p:nvCxnSpPr>
        <p:spPr>
          <a:xfrm>
            <a:off x="4646612" y="4527550"/>
            <a:ext cx="0" cy="8016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939" name="Google Shape;5939;p116"/>
          <p:cNvGrpSpPr/>
          <p:nvPr/>
        </p:nvGrpSpPr>
        <p:grpSpPr>
          <a:xfrm>
            <a:off x="4638675" y="4402137"/>
            <a:ext cx="3040062" cy="1106487"/>
            <a:chOff x="4318000" y="4333875"/>
            <a:chExt cx="3040062" cy="1106487"/>
          </a:xfrm>
        </p:grpSpPr>
        <p:cxnSp>
          <p:nvCxnSpPr>
            <p:cNvPr id="5940" name="Google Shape;5940;p116"/>
            <p:cNvCxnSpPr/>
            <p:nvPr/>
          </p:nvCxnSpPr>
          <p:spPr>
            <a:xfrm flipH="1" rot="10800000">
              <a:off x="4318000" y="4756150"/>
              <a:ext cx="525462" cy="52387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5941" name="Google Shape;5941;p116"/>
            <p:cNvGrpSpPr/>
            <p:nvPr/>
          </p:nvGrpSpPr>
          <p:grpSpPr>
            <a:xfrm>
              <a:off x="4843462" y="4333875"/>
              <a:ext cx="2514600" cy="1106487"/>
              <a:chOff x="4843462" y="4333875"/>
              <a:chExt cx="2514600" cy="1106487"/>
            </a:xfrm>
          </p:grpSpPr>
          <p:cxnSp>
            <p:nvCxnSpPr>
              <p:cNvPr id="5942" name="Google Shape;5942;p116"/>
              <p:cNvCxnSpPr/>
              <p:nvPr/>
            </p:nvCxnSpPr>
            <p:spPr>
              <a:xfrm>
                <a:off x="4843462" y="4751387"/>
                <a:ext cx="0" cy="68897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43" name="Google Shape;5943;p116"/>
              <p:cNvCxnSpPr/>
              <p:nvPr/>
            </p:nvCxnSpPr>
            <p:spPr>
              <a:xfrm flipH="1" rot="10800000">
                <a:off x="4854575" y="4437062"/>
                <a:ext cx="969962" cy="98107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44" name="Google Shape;5944;p116"/>
              <p:cNvCxnSpPr/>
              <p:nvPr/>
            </p:nvCxnSpPr>
            <p:spPr>
              <a:xfrm>
                <a:off x="5819775" y="4437062"/>
                <a:ext cx="11112" cy="83502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45" name="Google Shape;5945;p116"/>
              <p:cNvCxnSpPr/>
              <p:nvPr/>
            </p:nvCxnSpPr>
            <p:spPr>
              <a:xfrm flipH="1" rot="10800000">
                <a:off x="5824537" y="4600575"/>
                <a:ext cx="666750" cy="66675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46" name="Google Shape;5946;p116"/>
              <p:cNvCxnSpPr/>
              <p:nvPr/>
            </p:nvCxnSpPr>
            <p:spPr>
              <a:xfrm>
                <a:off x="6491287" y="4586287"/>
                <a:ext cx="0" cy="74771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47" name="Google Shape;5947;p116"/>
              <p:cNvCxnSpPr/>
              <p:nvPr/>
            </p:nvCxnSpPr>
            <p:spPr>
              <a:xfrm flipH="1" rot="10800000">
                <a:off x="6481762" y="4333875"/>
                <a:ext cx="876300" cy="101441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5948" name="Google Shape;5948;p116"/>
          <p:cNvSpPr txBox="1"/>
          <p:nvPr/>
        </p:nvSpPr>
        <p:spPr>
          <a:xfrm>
            <a:off x="4403725" y="3622675"/>
            <a:ext cx="42227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additively increase window size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…. until loss occurs (then cut window in half)</a:t>
            </a:r>
            <a:endParaRPr/>
          </a:p>
        </p:txBody>
      </p:sp>
      <p:sp>
        <p:nvSpPr>
          <p:cNvPr id="5949" name="Google Shape;5949;p116"/>
          <p:cNvSpPr/>
          <p:nvPr/>
        </p:nvSpPr>
        <p:spPr>
          <a:xfrm>
            <a:off x="3598862" y="3816350"/>
            <a:ext cx="858837" cy="1016000"/>
          </a:xfrm>
          <a:custGeom>
            <a:rect b="b" l="l" r="r" t="t"/>
            <a:pathLst>
              <a:path extrusionOk="0" h="640" w="541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50" name="Google Shape;5950;p116"/>
          <p:cNvSpPr/>
          <p:nvPr/>
        </p:nvSpPr>
        <p:spPr>
          <a:xfrm>
            <a:off x="3743325" y="4019550"/>
            <a:ext cx="796925" cy="1000125"/>
          </a:xfrm>
          <a:custGeom>
            <a:rect b="b" l="l" r="r" t="t"/>
            <a:pathLst>
              <a:path extrusionOk="0" h="630" w="502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51" name="Google Shape;5951;p116"/>
          <p:cNvSpPr/>
          <p:nvPr/>
        </p:nvSpPr>
        <p:spPr>
          <a:xfrm>
            <a:off x="4051300" y="3814762"/>
            <a:ext cx="406400" cy="1168400"/>
          </a:xfrm>
          <a:custGeom>
            <a:rect b="b" l="l" r="r" t="t"/>
            <a:pathLst>
              <a:path extrusionOk="0" h="736" w="25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52" name="Google Shape;5952;p116"/>
          <p:cNvSpPr/>
          <p:nvPr/>
        </p:nvSpPr>
        <p:spPr>
          <a:xfrm>
            <a:off x="4689475" y="4179887"/>
            <a:ext cx="168275" cy="635000"/>
          </a:xfrm>
          <a:custGeom>
            <a:rect b="b" l="l" r="r" t="t"/>
            <a:pathLst>
              <a:path extrusionOk="0" h="400" w="106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53" name="Google Shape;5953;p116"/>
          <p:cNvSpPr txBox="1"/>
          <p:nvPr/>
        </p:nvSpPr>
        <p:spPr>
          <a:xfrm>
            <a:off x="5072062" y="6140450"/>
            <a:ext cx="5762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7" name="Shape 5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8" name="Google Shape;5958;p117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5959" name="Google Shape;5959;p11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5960" name="Google Shape;5960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37" y="817562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961" name="Google Shape;5961;p117"/>
          <p:cNvSpPr txBox="1"/>
          <p:nvPr>
            <p:ph type="title"/>
          </p:nvPr>
        </p:nvSpPr>
        <p:spPr>
          <a:xfrm>
            <a:off x="409575" y="231775"/>
            <a:ext cx="77724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Congestion Control: details</a:t>
            </a:r>
            <a:endParaRPr/>
          </a:p>
        </p:txBody>
      </p:sp>
      <p:sp>
        <p:nvSpPr>
          <p:cNvPr id="5962" name="Google Shape;5962;p117"/>
          <p:cNvSpPr txBox="1"/>
          <p:nvPr>
            <p:ph idx="1" type="body"/>
          </p:nvPr>
        </p:nvSpPr>
        <p:spPr>
          <a:xfrm>
            <a:off x="412750" y="3784600"/>
            <a:ext cx="4532312" cy="169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limits transmission:</a:t>
            </a:r>
            <a:endParaRPr/>
          </a:p>
          <a:p>
            <a:pPr indent="-106361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6361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dynamic, function of perceived network congestion</a:t>
            </a:r>
            <a:endParaRPr/>
          </a:p>
          <a:p>
            <a:pPr indent="-106363" lvl="0" marL="284163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63" name="Google Shape;5963;p117"/>
          <p:cNvSpPr txBox="1"/>
          <p:nvPr>
            <p:ph idx="1" type="body"/>
          </p:nvPr>
        </p:nvSpPr>
        <p:spPr>
          <a:xfrm>
            <a:off x="5159375" y="1485900"/>
            <a:ext cx="3810000" cy="244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sending rate: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roughly: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send cwnd bytes, wait RTT for ACKS, then send more bytes</a:t>
            </a:r>
            <a:endParaRPr/>
          </a:p>
        </p:txBody>
      </p:sp>
      <p:sp>
        <p:nvSpPr>
          <p:cNvPr id="5964" name="Google Shape;5964;p117"/>
          <p:cNvSpPr txBox="1"/>
          <p:nvPr/>
        </p:nvSpPr>
        <p:spPr>
          <a:xfrm>
            <a:off x="768350" y="1941512"/>
            <a:ext cx="65087" cy="622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33CC3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65" name="Google Shape;5965;p117"/>
          <p:cNvSpPr txBox="1"/>
          <p:nvPr/>
        </p:nvSpPr>
        <p:spPr>
          <a:xfrm>
            <a:off x="865187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66" name="Google Shape;5966;p117"/>
          <p:cNvSpPr txBox="1"/>
          <p:nvPr/>
        </p:nvSpPr>
        <p:spPr>
          <a:xfrm>
            <a:off x="963612" y="1941512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67" name="Google Shape;5967;p117"/>
          <p:cNvSpPr txBox="1"/>
          <p:nvPr/>
        </p:nvSpPr>
        <p:spPr>
          <a:xfrm>
            <a:off x="1060450" y="1941512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68" name="Google Shape;5968;p117"/>
          <p:cNvSpPr txBox="1"/>
          <p:nvPr/>
        </p:nvSpPr>
        <p:spPr>
          <a:xfrm>
            <a:off x="1155700" y="1941512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69" name="Google Shape;5969;p117"/>
          <p:cNvSpPr txBox="1"/>
          <p:nvPr/>
        </p:nvSpPr>
        <p:spPr>
          <a:xfrm>
            <a:off x="1252537" y="1941512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0" name="Google Shape;5970;p117"/>
          <p:cNvSpPr txBox="1"/>
          <p:nvPr/>
        </p:nvSpPr>
        <p:spPr>
          <a:xfrm>
            <a:off x="1344612" y="1941512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1" name="Google Shape;5971;p117"/>
          <p:cNvSpPr txBox="1"/>
          <p:nvPr/>
        </p:nvSpPr>
        <p:spPr>
          <a:xfrm>
            <a:off x="1439862" y="1941512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2" name="Google Shape;5972;p117"/>
          <p:cNvSpPr txBox="1"/>
          <p:nvPr/>
        </p:nvSpPr>
        <p:spPr>
          <a:xfrm>
            <a:off x="1535112" y="1941512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3" name="Google Shape;5973;p117"/>
          <p:cNvSpPr txBox="1"/>
          <p:nvPr/>
        </p:nvSpPr>
        <p:spPr>
          <a:xfrm>
            <a:off x="1641475" y="1941512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4" name="Google Shape;5974;p117"/>
          <p:cNvSpPr txBox="1"/>
          <p:nvPr/>
        </p:nvSpPr>
        <p:spPr>
          <a:xfrm>
            <a:off x="1739900" y="1943100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5" name="Google Shape;5975;p117"/>
          <p:cNvSpPr txBox="1"/>
          <p:nvPr/>
        </p:nvSpPr>
        <p:spPr>
          <a:xfrm>
            <a:off x="1836737" y="1941512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6" name="Google Shape;5976;p117"/>
          <p:cNvSpPr txBox="1"/>
          <p:nvPr/>
        </p:nvSpPr>
        <p:spPr>
          <a:xfrm>
            <a:off x="1933575" y="1941512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7" name="Google Shape;5977;p117"/>
          <p:cNvSpPr txBox="1"/>
          <p:nvPr/>
        </p:nvSpPr>
        <p:spPr>
          <a:xfrm>
            <a:off x="2030412" y="1941512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8" name="Google Shape;5978;p117"/>
          <p:cNvSpPr txBox="1"/>
          <p:nvPr/>
        </p:nvSpPr>
        <p:spPr>
          <a:xfrm>
            <a:off x="2125662" y="1941512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9" name="Google Shape;5979;p117"/>
          <p:cNvSpPr txBox="1"/>
          <p:nvPr/>
        </p:nvSpPr>
        <p:spPr>
          <a:xfrm>
            <a:off x="2217737" y="1941512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0" name="Google Shape;5980;p117"/>
          <p:cNvSpPr txBox="1"/>
          <p:nvPr/>
        </p:nvSpPr>
        <p:spPr>
          <a:xfrm>
            <a:off x="2312987" y="1941512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1" name="Google Shape;5981;p117"/>
          <p:cNvSpPr txBox="1"/>
          <p:nvPr/>
        </p:nvSpPr>
        <p:spPr>
          <a:xfrm>
            <a:off x="2409825" y="1941512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2" name="Google Shape;5982;p117"/>
          <p:cNvSpPr txBox="1"/>
          <p:nvPr/>
        </p:nvSpPr>
        <p:spPr>
          <a:xfrm>
            <a:off x="2498725" y="1941512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3" name="Google Shape;5983;p117"/>
          <p:cNvSpPr txBox="1"/>
          <p:nvPr/>
        </p:nvSpPr>
        <p:spPr>
          <a:xfrm>
            <a:off x="2593975" y="1941512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4" name="Google Shape;5984;p117"/>
          <p:cNvSpPr txBox="1"/>
          <p:nvPr/>
        </p:nvSpPr>
        <p:spPr>
          <a:xfrm>
            <a:off x="2687637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5" name="Google Shape;5985;p117"/>
          <p:cNvSpPr txBox="1"/>
          <p:nvPr/>
        </p:nvSpPr>
        <p:spPr>
          <a:xfrm>
            <a:off x="2779712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6" name="Google Shape;5986;p117"/>
          <p:cNvSpPr txBox="1"/>
          <p:nvPr/>
        </p:nvSpPr>
        <p:spPr>
          <a:xfrm>
            <a:off x="2876550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7" name="Google Shape;5987;p117"/>
          <p:cNvSpPr txBox="1"/>
          <p:nvPr/>
        </p:nvSpPr>
        <p:spPr>
          <a:xfrm>
            <a:off x="2971800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8" name="Google Shape;5988;p117"/>
          <p:cNvSpPr txBox="1"/>
          <p:nvPr/>
        </p:nvSpPr>
        <p:spPr>
          <a:xfrm>
            <a:off x="3060700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9" name="Google Shape;5989;p117"/>
          <p:cNvSpPr txBox="1"/>
          <p:nvPr/>
        </p:nvSpPr>
        <p:spPr>
          <a:xfrm>
            <a:off x="3155950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0" name="Google Shape;5990;p117"/>
          <p:cNvSpPr txBox="1"/>
          <p:nvPr/>
        </p:nvSpPr>
        <p:spPr>
          <a:xfrm>
            <a:off x="3252787" y="1941512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1" name="Google Shape;5991;p117"/>
          <p:cNvSpPr txBox="1"/>
          <p:nvPr/>
        </p:nvSpPr>
        <p:spPr>
          <a:xfrm>
            <a:off x="3349625" y="1943100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2" name="Google Shape;5992;p117"/>
          <p:cNvSpPr txBox="1"/>
          <p:nvPr/>
        </p:nvSpPr>
        <p:spPr>
          <a:xfrm>
            <a:off x="3446462" y="1941512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3" name="Google Shape;5993;p117"/>
          <p:cNvSpPr txBox="1"/>
          <p:nvPr/>
        </p:nvSpPr>
        <p:spPr>
          <a:xfrm>
            <a:off x="3544887" y="1941512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4" name="Google Shape;5994;p117"/>
          <p:cNvSpPr txBox="1"/>
          <p:nvPr/>
        </p:nvSpPr>
        <p:spPr>
          <a:xfrm>
            <a:off x="3640137" y="1941512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5" name="Google Shape;5995;p117"/>
          <p:cNvSpPr txBox="1"/>
          <p:nvPr/>
        </p:nvSpPr>
        <p:spPr>
          <a:xfrm>
            <a:off x="3735387" y="1941512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6" name="Google Shape;5996;p117"/>
          <p:cNvSpPr txBox="1"/>
          <p:nvPr/>
        </p:nvSpPr>
        <p:spPr>
          <a:xfrm>
            <a:off x="3827462" y="1941512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7" name="Google Shape;5997;p117"/>
          <p:cNvSpPr txBox="1"/>
          <p:nvPr/>
        </p:nvSpPr>
        <p:spPr>
          <a:xfrm>
            <a:off x="3924300" y="1941512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8" name="Google Shape;5998;p117"/>
          <p:cNvSpPr txBox="1"/>
          <p:nvPr/>
        </p:nvSpPr>
        <p:spPr>
          <a:xfrm>
            <a:off x="4019550" y="1941512"/>
            <a:ext cx="65087" cy="6223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9" name="Google Shape;5999;p117"/>
          <p:cNvSpPr txBox="1"/>
          <p:nvPr/>
        </p:nvSpPr>
        <p:spPr>
          <a:xfrm>
            <a:off x="725487" y="2679700"/>
            <a:ext cx="3408362" cy="8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00" name="Google Shape;6000;p117"/>
          <p:cNvSpPr txBox="1"/>
          <p:nvPr/>
        </p:nvSpPr>
        <p:spPr>
          <a:xfrm>
            <a:off x="811212" y="1831975"/>
            <a:ext cx="3408362" cy="8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001" name="Google Shape;6001;p117"/>
          <p:cNvCxnSpPr/>
          <p:nvPr/>
        </p:nvCxnSpPr>
        <p:spPr>
          <a:xfrm>
            <a:off x="1731962" y="2635250"/>
            <a:ext cx="909637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02" name="Google Shape;6002;p117"/>
          <p:cNvSpPr/>
          <p:nvPr/>
        </p:nvSpPr>
        <p:spPr>
          <a:xfrm>
            <a:off x="1524000" y="2614612"/>
            <a:ext cx="144462" cy="384175"/>
          </a:xfrm>
          <a:custGeom>
            <a:rect b="b" l="l" r="r" t="t"/>
            <a:pathLst>
              <a:path extrusionOk="0" h="242" w="91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cap="flat" cmpd="sng" w="127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003" name="Google Shape;6003;p117"/>
          <p:cNvCxnSpPr/>
          <p:nvPr/>
        </p:nvCxnSpPr>
        <p:spPr>
          <a:xfrm>
            <a:off x="2201862" y="2654300"/>
            <a:ext cx="12700" cy="43021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04" name="Google Shape;6004;p117"/>
          <p:cNvSpPr txBox="1"/>
          <p:nvPr/>
        </p:nvSpPr>
        <p:spPr>
          <a:xfrm>
            <a:off x="706437" y="2838450"/>
            <a:ext cx="8524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last byte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ACKed</a:t>
            </a:r>
            <a:endParaRPr/>
          </a:p>
        </p:txBody>
      </p:sp>
      <p:sp>
        <p:nvSpPr>
          <p:cNvPr id="6005" name="Google Shape;6005;p117"/>
          <p:cNvSpPr txBox="1"/>
          <p:nvPr/>
        </p:nvSpPr>
        <p:spPr>
          <a:xfrm>
            <a:off x="1731962" y="3016250"/>
            <a:ext cx="1066800" cy="66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sent, not-yet ACKed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(“in-flight”)</a:t>
            </a:r>
            <a:endParaRPr/>
          </a:p>
        </p:txBody>
      </p:sp>
      <p:sp>
        <p:nvSpPr>
          <p:cNvPr id="6006" name="Google Shape;6006;p117"/>
          <p:cNvSpPr txBox="1"/>
          <p:nvPr/>
        </p:nvSpPr>
        <p:spPr>
          <a:xfrm>
            <a:off x="2774950" y="2878137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last byte sent</a:t>
            </a:r>
            <a:endParaRPr/>
          </a:p>
        </p:txBody>
      </p:sp>
      <p:sp>
        <p:nvSpPr>
          <p:cNvPr id="6007" name="Google Shape;6007;p117"/>
          <p:cNvSpPr txBox="1"/>
          <p:nvPr/>
        </p:nvSpPr>
        <p:spPr>
          <a:xfrm>
            <a:off x="2168525" y="1622425"/>
            <a:ext cx="6096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endParaRPr/>
          </a:p>
        </p:txBody>
      </p:sp>
      <p:grpSp>
        <p:nvGrpSpPr>
          <p:cNvPr id="6008" name="Google Shape;6008;p117"/>
          <p:cNvGrpSpPr/>
          <p:nvPr/>
        </p:nvGrpSpPr>
        <p:grpSpPr>
          <a:xfrm>
            <a:off x="2774950" y="1706562"/>
            <a:ext cx="447675" cy="117475"/>
            <a:chOff x="6746875" y="2686050"/>
            <a:chExt cx="593725" cy="136525"/>
          </a:xfrm>
        </p:grpSpPr>
        <p:cxnSp>
          <p:nvCxnSpPr>
            <p:cNvPr id="6009" name="Google Shape;6009;p117"/>
            <p:cNvCxnSpPr/>
            <p:nvPr/>
          </p:nvCxnSpPr>
          <p:spPr>
            <a:xfrm>
              <a:off x="6746875" y="2759075"/>
              <a:ext cx="593725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010" name="Google Shape;6010;p117"/>
            <p:cNvCxnSpPr/>
            <p:nvPr/>
          </p:nvCxnSpPr>
          <p:spPr>
            <a:xfrm>
              <a:off x="7335837" y="2686050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011" name="Google Shape;6011;p117"/>
          <p:cNvGrpSpPr/>
          <p:nvPr/>
        </p:nvGrpSpPr>
        <p:grpSpPr>
          <a:xfrm rot="10800000">
            <a:off x="1724245" y="1714093"/>
            <a:ext cx="466725" cy="123825"/>
            <a:chOff x="6762750" y="2698750"/>
            <a:chExt cx="593725" cy="136525"/>
          </a:xfrm>
        </p:grpSpPr>
        <p:cxnSp>
          <p:nvCxnSpPr>
            <p:cNvPr id="6012" name="Google Shape;6012;p117"/>
            <p:cNvCxnSpPr/>
            <p:nvPr/>
          </p:nvCxnSpPr>
          <p:spPr>
            <a:xfrm>
              <a:off x="6762750" y="2771775"/>
              <a:ext cx="593725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013" name="Google Shape;6013;p117"/>
            <p:cNvCxnSpPr/>
            <p:nvPr/>
          </p:nvCxnSpPr>
          <p:spPr>
            <a:xfrm>
              <a:off x="7353300" y="2698750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014" name="Google Shape;6014;p117"/>
          <p:cNvSpPr/>
          <p:nvPr/>
        </p:nvSpPr>
        <p:spPr>
          <a:xfrm flipH="1">
            <a:off x="2628900" y="2703512"/>
            <a:ext cx="144462" cy="301625"/>
          </a:xfrm>
          <a:custGeom>
            <a:rect b="b" l="l" r="r" t="t"/>
            <a:pathLst>
              <a:path extrusionOk="0" h="242" w="91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cap="flat" cmpd="sng" w="127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15" name="Google Shape;6015;p117"/>
          <p:cNvSpPr txBox="1"/>
          <p:nvPr/>
        </p:nvSpPr>
        <p:spPr>
          <a:xfrm>
            <a:off x="1033462" y="4316412"/>
            <a:ext cx="2816225" cy="61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LastByteSent-</a:t>
            </a:r>
            <a:endParaRPr/>
          </a:p>
          <a:p>
            <a:pPr indent="-225425" lvl="0" marL="225425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LastByteAcked</a:t>
            </a:r>
            <a:endParaRPr/>
          </a:p>
        </p:txBody>
      </p:sp>
      <p:grpSp>
        <p:nvGrpSpPr>
          <p:cNvPr id="6016" name="Google Shape;6016;p117"/>
          <p:cNvGrpSpPr/>
          <p:nvPr/>
        </p:nvGrpSpPr>
        <p:grpSpPr>
          <a:xfrm>
            <a:off x="3160712" y="4386262"/>
            <a:ext cx="350837" cy="336550"/>
            <a:chOff x="3268662" y="3328987"/>
            <a:chExt cx="350837" cy="336550"/>
          </a:xfrm>
        </p:grpSpPr>
        <p:sp>
          <p:nvSpPr>
            <p:cNvPr id="6017" name="Google Shape;6017;p117"/>
            <p:cNvSpPr txBox="1"/>
            <p:nvPr/>
          </p:nvSpPr>
          <p:spPr>
            <a:xfrm>
              <a:off x="3268662" y="3328987"/>
              <a:ext cx="35083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</a:t>
              </a:r>
              <a:endParaRPr/>
            </a:p>
          </p:txBody>
        </p:sp>
        <p:cxnSp>
          <p:nvCxnSpPr>
            <p:cNvPr id="6018" name="Google Shape;6018;p117"/>
            <p:cNvCxnSpPr/>
            <p:nvPr/>
          </p:nvCxnSpPr>
          <p:spPr>
            <a:xfrm>
              <a:off x="3386137" y="3602037"/>
              <a:ext cx="13493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019" name="Google Shape;6019;p117"/>
          <p:cNvSpPr txBox="1"/>
          <p:nvPr/>
        </p:nvSpPr>
        <p:spPr>
          <a:xfrm>
            <a:off x="3516312" y="4365625"/>
            <a:ext cx="730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endParaRPr/>
          </a:p>
        </p:txBody>
      </p:sp>
      <p:sp>
        <p:nvSpPr>
          <p:cNvPr id="6020" name="Google Shape;6020;p117"/>
          <p:cNvSpPr txBox="1"/>
          <p:nvPr/>
        </p:nvSpPr>
        <p:spPr>
          <a:xfrm>
            <a:off x="896937" y="4306887"/>
            <a:ext cx="3725862" cy="642937"/>
          </a:xfrm>
          <a:prstGeom prst="rect">
            <a:avLst/>
          </a:prstGeom>
          <a:noFill/>
          <a:ln cap="flat" cmpd="sng" w="127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21" name="Google Shape;6021;p117"/>
          <p:cNvSpPr txBox="1"/>
          <p:nvPr/>
        </p:nvSpPr>
        <p:spPr>
          <a:xfrm>
            <a:off x="714375" y="1390650"/>
            <a:ext cx="2720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1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sender sequence number space </a:t>
            </a:r>
            <a:endParaRPr/>
          </a:p>
        </p:txBody>
      </p:sp>
      <p:sp>
        <p:nvSpPr>
          <p:cNvPr id="6022" name="Google Shape;6022;p117"/>
          <p:cNvSpPr txBox="1"/>
          <p:nvPr/>
        </p:nvSpPr>
        <p:spPr>
          <a:xfrm>
            <a:off x="5495925" y="3727450"/>
            <a:ext cx="709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endParaRPr/>
          </a:p>
        </p:txBody>
      </p:sp>
      <p:grpSp>
        <p:nvGrpSpPr>
          <p:cNvPr id="6023" name="Google Shape;6023;p117"/>
          <p:cNvGrpSpPr/>
          <p:nvPr/>
        </p:nvGrpSpPr>
        <p:grpSpPr>
          <a:xfrm>
            <a:off x="5902325" y="3752850"/>
            <a:ext cx="931862" cy="441325"/>
            <a:chOff x="6689725" y="3995737"/>
            <a:chExt cx="931862" cy="441325"/>
          </a:xfrm>
        </p:grpSpPr>
        <p:sp>
          <p:nvSpPr>
            <p:cNvPr id="6024" name="Google Shape;6024;p117"/>
            <p:cNvSpPr txBox="1"/>
            <p:nvPr/>
          </p:nvSpPr>
          <p:spPr>
            <a:xfrm>
              <a:off x="6692900" y="3995737"/>
              <a:ext cx="928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~</a:t>
              </a:r>
              <a:endParaRPr/>
            </a:p>
          </p:txBody>
        </p:sp>
        <p:sp>
          <p:nvSpPr>
            <p:cNvPr id="6025" name="Google Shape;6025;p117"/>
            <p:cNvSpPr txBox="1"/>
            <p:nvPr/>
          </p:nvSpPr>
          <p:spPr>
            <a:xfrm>
              <a:off x="6689725" y="4070350"/>
              <a:ext cx="928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~</a:t>
              </a:r>
              <a:endParaRPr/>
            </a:p>
          </p:txBody>
        </p:sp>
      </p:grpSp>
      <p:grpSp>
        <p:nvGrpSpPr>
          <p:cNvPr id="6026" name="Google Shape;6026;p117"/>
          <p:cNvGrpSpPr/>
          <p:nvPr/>
        </p:nvGrpSpPr>
        <p:grpSpPr>
          <a:xfrm>
            <a:off x="6577012" y="3603625"/>
            <a:ext cx="712787" cy="715962"/>
            <a:chOff x="6985000" y="3983037"/>
            <a:chExt cx="712787" cy="715962"/>
          </a:xfrm>
        </p:grpSpPr>
        <p:sp>
          <p:nvSpPr>
            <p:cNvPr id="6027" name="Google Shape;6027;p117"/>
            <p:cNvSpPr txBox="1"/>
            <p:nvPr/>
          </p:nvSpPr>
          <p:spPr>
            <a:xfrm>
              <a:off x="6985000" y="3983037"/>
              <a:ext cx="7127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cwnd</a:t>
              </a:r>
              <a:endParaRPr/>
            </a:p>
          </p:txBody>
        </p:sp>
        <p:sp>
          <p:nvSpPr>
            <p:cNvPr id="6028" name="Google Shape;6028;p117"/>
            <p:cNvSpPr txBox="1"/>
            <p:nvPr/>
          </p:nvSpPr>
          <p:spPr>
            <a:xfrm>
              <a:off x="7053262" y="4332287"/>
              <a:ext cx="59213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RTT</a:t>
              </a:r>
              <a:endParaRPr/>
            </a:p>
          </p:txBody>
        </p:sp>
        <p:cxnSp>
          <p:nvCxnSpPr>
            <p:cNvPr id="6029" name="Google Shape;6029;p117"/>
            <p:cNvCxnSpPr/>
            <p:nvPr/>
          </p:nvCxnSpPr>
          <p:spPr>
            <a:xfrm>
              <a:off x="7032625" y="4335462"/>
              <a:ext cx="60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030" name="Google Shape;6030;p117"/>
          <p:cNvSpPr txBox="1"/>
          <p:nvPr/>
        </p:nvSpPr>
        <p:spPr>
          <a:xfrm>
            <a:off x="7294562" y="3762375"/>
            <a:ext cx="11382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bytes/sec</a:t>
            </a:r>
            <a:endParaRPr/>
          </a:p>
        </p:txBody>
      </p:sp>
      <p:sp>
        <p:nvSpPr>
          <p:cNvPr id="6031" name="Google Shape;6031;p117"/>
          <p:cNvSpPr txBox="1"/>
          <p:nvPr/>
        </p:nvSpPr>
        <p:spPr>
          <a:xfrm>
            <a:off x="5451475" y="3638550"/>
            <a:ext cx="3035300" cy="644525"/>
          </a:xfrm>
          <a:prstGeom prst="rect">
            <a:avLst/>
          </a:prstGeom>
          <a:noFill/>
          <a:ln cap="flat" cmpd="sng" w="127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5" name="Shape 6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6" name="Google Shape;6036;p118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6037" name="Google Shape;6037;p11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38" name="Google Shape;6038;p118"/>
          <p:cNvSpPr txBox="1"/>
          <p:nvPr>
            <p:ph type="title"/>
          </p:nvPr>
        </p:nvSpPr>
        <p:spPr>
          <a:xfrm>
            <a:off x="350837" y="149225"/>
            <a:ext cx="7772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Slow Start </a:t>
            </a:r>
            <a:endParaRPr/>
          </a:p>
        </p:txBody>
      </p:sp>
      <p:sp>
        <p:nvSpPr>
          <p:cNvPr id="6039" name="Google Shape;6039;p118"/>
          <p:cNvSpPr txBox="1"/>
          <p:nvPr>
            <p:ph idx="1" type="body"/>
          </p:nvPr>
        </p:nvSpPr>
        <p:spPr>
          <a:xfrm>
            <a:off x="601662" y="1397000"/>
            <a:ext cx="42497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connection begins, increase rate exponentially until first loss event: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initially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1 MSS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double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every RTT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done by incrementing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every ACK received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summary: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initial rate is slow but ramps up exponentially fast</a:t>
            </a:r>
            <a:endParaRPr/>
          </a:p>
        </p:txBody>
      </p:sp>
      <p:cxnSp>
        <p:nvCxnSpPr>
          <p:cNvPr id="6040" name="Google Shape;6040;p118"/>
          <p:cNvCxnSpPr/>
          <p:nvPr/>
        </p:nvCxnSpPr>
        <p:spPr>
          <a:xfrm>
            <a:off x="5616575" y="2309812"/>
            <a:ext cx="2505075" cy="3524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41" name="Google Shape;6041;p118"/>
          <p:cNvSpPr txBox="1"/>
          <p:nvPr/>
        </p:nvSpPr>
        <p:spPr>
          <a:xfrm>
            <a:off x="5213350" y="1171575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/>
          </a:p>
        </p:txBody>
      </p:sp>
      <p:sp>
        <p:nvSpPr>
          <p:cNvPr id="6042" name="Google Shape;6042;p118"/>
          <p:cNvSpPr txBox="1"/>
          <p:nvPr/>
        </p:nvSpPr>
        <p:spPr>
          <a:xfrm rot="360000">
            <a:off x="6623050" y="2276475"/>
            <a:ext cx="12080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segment</a:t>
            </a:r>
            <a:endParaRPr/>
          </a:p>
        </p:txBody>
      </p:sp>
      <p:sp>
        <p:nvSpPr>
          <p:cNvPr id="6043" name="Google Shape;6043;p118"/>
          <p:cNvSpPr txBox="1"/>
          <p:nvPr/>
        </p:nvSpPr>
        <p:spPr>
          <a:xfrm rot="-5400000">
            <a:off x="5174456" y="2513806"/>
            <a:ext cx="528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RTT</a:t>
            </a:r>
            <a:endParaRPr/>
          </a:p>
        </p:txBody>
      </p:sp>
      <p:sp>
        <p:nvSpPr>
          <p:cNvPr id="6044" name="Google Shape;6044;p118"/>
          <p:cNvSpPr txBox="1"/>
          <p:nvPr/>
        </p:nvSpPr>
        <p:spPr>
          <a:xfrm>
            <a:off x="7650162" y="1157287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/>
          </a:p>
        </p:txBody>
      </p:sp>
      <p:cxnSp>
        <p:nvCxnSpPr>
          <p:cNvPr id="6045" name="Google Shape;6045;p118"/>
          <p:cNvCxnSpPr/>
          <p:nvPr/>
        </p:nvCxnSpPr>
        <p:spPr>
          <a:xfrm>
            <a:off x="5611812" y="2124075"/>
            <a:ext cx="0" cy="3848100"/>
          </a:xfrm>
          <a:prstGeom prst="straightConnector1">
            <a:avLst/>
          </a:prstGeom>
          <a:noFill/>
          <a:ln cap="flat" cmpd="sng" w="19050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46" name="Google Shape;6046;p118"/>
          <p:cNvCxnSpPr/>
          <p:nvPr/>
        </p:nvCxnSpPr>
        <p:spPr>
          <a:xfrm>
            <a:off x="8126412" y="2162175"/>
            <a:ext cx="0" cy="3848100"/>
          </a:xfrm>
          <a:prstGeom prst="straightConnector1">
            <a:avLst/>
          </a:prstGeom>
          <a:noFill/>
          <a:ln cap="flat" cmpd="sng" w="19050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47" name="Google Shape;6047;p118"/>
          <p:cNvCxnSpPr/>
          <p:nvPr/>
        </p:nvCxnSpPr>
        <p:spPr>
          <a:xfrm rot="10800000">
            <a:off x="5430837" y="2273300"/>
            <a:ext cx="4762" cy="2190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48" name="Google Shape;6048;p118"/>
          <p:cNvCxnSpPr/>
          <p:nvPr/>
        </p:nvCxnSpPr>
        <p:spPr>
          <a:xfrm>
            <a:off x="5440362" y="2879725"/>
            <a:ext cx="4762" cy="2238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49" name="Google Shape;6049;p118"/>
          <p:cNvCxnSpPr/>
          <p:nvPr/>
        </p:nvCxnSpPr>
        <p:spPr>
          <a:xfrm flipH="1" rot="10800000">
            <a:off x="5592762" y="2714625"/>
            <a:ext cx="2505075" cy="3524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grpSp>
        <p:nvGrpSpPr>
          <p:cNvPr id="6050" name="Google Shape;6050;p118"/>
          <p:cNvGrpSpPr/>
          <p:nvPr/>
        </p:nvGrpSpPr>
        <p:grpSpPr>
          <a:xfrm>
            <a:off x="7840662" y="5456237"/>
            <a:ext cx="615950" cy="366712"/>
            <a:chOff x="5265737" y="5599112"/>
            <a:chExt cx="615950" cy="366712"/>
          </a:xfrm>
        </p:grpSpPr>
        <p:sp>
          <p:nvSpPr>
            <p:cNvPr id="6051" name="Google Shape;6051;p118"/>
            <p:cNvSpPr txBox="1"/>
            <p:nvPr/>
          </p:nvSpPr>
          <p:spPr>
            <a:xfrm>
              <a:off x="5305425" y="5676900"/>
              <a:ext cx="514350" cy="2476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52" name="Google Shape;6052;p118"/>
            <p:cNvSpPr txBox="1"/>
            <p:nvPr/>
          </p:nvSpPr>
          <p:spPr>
            <a:xfrm>
              <a:off x="5265737" y="5599112"/>
              <a:ext cx="6159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/>
            </a:p>
          </p:txBody>
        </p:sp>
      </p:grpSp>
      <p:cxnSp>
        <p:nvCxnSpPr>
          <p:cNvPr id="6053" name="Google Shape;6053;p118"/>
          <p:cNvCxnSpPr/>
          <p:nvPr/>
        </p:nvCxnSpPr>
        <p:spPr>
          <a:xfrm>
            <a:off x="5621337" y="3090862"/>
            <a:ext cx="2505075" cy="3524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54" name="Google Shape;6054;p118"/>
          <p:cNvCxnSpPr/>
          <p:nvPr/>
        </p:nvCxnSpPr>
        <p:spPr>
          <a:xfrm>
            <a:off x="5616575" y="3176587"/>
            <a:ext cx="2505075" cy="3524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55" name="Google Shape;6055;p118"/>
          <p:cNvCxnSpPr/>
          <p:nvPr/>
        </p:nvCxnSpPr>
        <p:spPr>
          <a:xfrm flipH="1" rot="10800000">
            <a:off x="5616575" y="3700462"/>
            <a:ext cx="2528887" cy="3619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056" name="Google Shape;6056;p118"/>
          <p:cNvCxnSpPr/>
          <p:nvPr/>
        </p:nvCxnSpPr>
        <p:spPr>
          <a:xfrm flipH="1" rot="10800000">
            <a:off x="5589587" y="3960812"/>
            <a:ext cx="2505075" cy="3524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6057" name="Google Shape;6057;p118"/>
          <p:cNvSpPr txBox="1"/>
          <p:nvPr/>
        </p:nvSpPr>
        <p:spPr>
          <a:xfrm rot="360000">
            <a:off x="6621462" y="3062287"/>
            <a:ext cx="12779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segments</a:t>
            </a:r>
            <a:endParaRPr/>
          </a:p>
        </p:txBody>
      </p:sp>
      <p:sp>
        <p:nvSpPr>
          <p:cNvPr id="6058" name="Google Shape;6058;p118"/>
          <p:cNvSpPr txBox="1"/>
          <p:nvPr/>
        </p:nvSpPr>
        <p:spPr>
          <a:xfrm rot="360000">
            <a:off x="6713537" y="4076700"/>
            <a:ext cx="13065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segments</a:t>
            </a:r>
            <a:endParaRPr/>
          </a:p>
        </p:txBody>
      </p:sp>
      <p:grpSp>
        <p:nvGrpSpPr>
          <p:cNvPr id="6059" name="Google Shape;6059;p118"/>
          <p:cNvGrpSpPr/>
          <p:nvPr/>
        </p:nvGrpSpPr>
        <p:grpSpPr>
          <a:xfrm>
            <a:off x="5611812" y="4095750"/>
            <a:ext cx="2519362" cy="652462"/>
            <a:chOff x="6276975" y="3514725"/>
            <a:chExt cx="2519362" cy="652462"/>
          </a:xfrm>
        </p:grpSpPr>
        <p:cxnSp>
          <p:nvCxnSpPr>
            <p:cNvPr id="6060" name="Google Shape;6060;p118"/>
            <p:cNvCxnSpPr/>
            <p:nvPr/>
          </p:nvCxnSpPr>
          <p:spPr>
            <a:xfrm>
              <a:off x="6291262" y="3514725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061" name="Google Shape;6061;p118"/>
            <p:cNvCxnSpPr/>
            <p:nvPr/>
          </p:nvCxnSpPr>
          <p:spPr>
            <a:xfrm>
              <a:off x="6276975" y="3609975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062" name="Google Shape;6062;p118"/>
            <p:cNvCxnSpPr/>
            <p:nvPr/>
          </p:nvCxnSpPr>
          <p:spPr>
            <a:xfrm>
              <a:off x="6291262" y="3714750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063" name="Google Shape;6063;p118"/>
            <p:cNvCxnSpPr/>
            <p:nvPr/>
          </p:nvCxnSpPr>
          <p:spPr>
            <a:xfrm>
              <a:off x="6281737" y="3814762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064" name="Google Shape;6064;p118"/>
          <p:cNvGrpSpPr/>
          <p:nvPr/>
        </p:nvGrpSpPr>
        <p:grpSpPr>
          <a:xfrm flipH="1" rot="10800000">
            <a:off x="5897562" y="4476750"/>
            <a:ext cx="2228850" cy="604837"/>
            <a:chOff x="6276975" y="3514725"/>
            <a:chExt cx="2519362" cy="652462"/>
          </a:xfrm>
        </p:grpSpPr>
        <p:cxnSp>
          <p:nvCxnSpPr>
            <p:cNvPr id="6065" name="Google Shape;6065;p118"/>
            <p:cNvCxnSpPr/>
            <p:nvPr/>
          </p:nvCxnSpPr>
          <p:spPr>
            <a:xfrm>
              <a:off x="6291262" y="3514725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066" name="Google Shape;6066;p118"/>
            <p:cNvCxnSpPr/>
            <p:nvPr/>
          </p:nvCxnSpPr>
          <p:spPr>
            <a:xfrm>
              <a:off x="6276975" y="3609975"/>
              <a:ext cx="2505075" cy="34925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067" name="Google Shape;6067;p118"/>
            <p:cNvCxnSpPr/>
            <p:nvPr/>
          </p:nvCxnSpPr>
          <p:spPr>
            <a:xfrm>
              <a:off x="6291262" y="3714750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068" name="Google Shape;6068;p118"/>
            <p:cNvCxnSpPr/>
            <p:nvPr/>
          </p:nvCxnSpPr>
          <p:spPr>
            <a:xfrm>
              <a:off x="6281737" y="3814762"/>
              <a:ext cx="2505075" cy="35242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pic>
        <p:nvPicPr>
          <p:cNvPr descr="underline_base" id="6069" name="Google Shape;6069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87" y="927100"/>
            <a:ext cx="36560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70" name="Google Shape;6070;p118"/>
          <p:cNvGrpSpPr/>
          <p:nvPr/>
        </p:nvGrpSpPr>
        <p:grpSpPr>
          <a:xfrm>
            <a:off x="5173662" y="1495425"/>
            <a:ext cx="654050" cy="601662"/>
            <a:chOff x="-69850" y="2338387"/>
            <a:chExt cx="1557337" cy="1754187"/>
          </a:xfrm>
        </p:grpSpPr>
        <p:pic>
          <p:nvPicPr>
            <p:cNvPr descr="desktop_computer_stylized_medium" id="6071" name="Google Shape;6071;p1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72" name="Google Shape;6072;p11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073" name="Google Shape;6073;p118"/>
          <p:cNvGrpSpPr/>
          <p:nvPr/>
        </p:nvGrpSpPr>
        <p:grpSpPr>
          <a:xfrm>
            <a:off x="7908925" y="1509712"/>
            <a:ext cx="382587" cy="547687"/>
            <a:chOff x="6572250" y="681037"/>
            <a:chExt cx="2262187" cy="3803650"/>
          </a:xfrm>
        </p:grpSpPr>
        <p:sp>
          <p:nvSpPr>
            <p:cNvPr id="6074" name="Google Shape;6074;p118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75" name="Google Shape;6075;p118"/>
            <p:cNvSpPr txBox="1"/>
            <p:nvPr/>
          </p:nvSpPr>
          <p:spPr>
            <a:xfrm>
              <a:off x="6675437" y="681037"/>
              <a:ext cx="1662112" cy="362743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76" name="Google Shape;6076;p118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77" name="Google Shape;6077;p118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78" name="Google Shape;6078;p118"/>
            <p:cNvSpPr txBox="1"/>
            <p:nvPr/>
          </p:nvSpPr>
          <p:spPr>
            <a:xfrm>
              <a:off x="6684962" y="1100137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079" name="Google Shape;6079;p118"/>
            <p:cNvGrpSpPr/>
            <p:nvPr/>
          </p:nvGrpSpPr>
          <p:grpSpPr>
            <a:xfrm>
              <a:off x="7539037" y="1055482"/>
              <a:ext cx="919793" cy="231844"/>
              <a:chOff x="974725" y="4071937"/>
              <a:chExt cx="1147762" cy="222250"/>
            </a:xfrm>
          </p:grpSpPr>
          <p:sp>
            <p:nvSpPr>
              <p:cNvPr id="6080" name="Google Shape;6080;p118"/>
              <p:cNvSpPr/>
              <p:nvPr/>
            </p:nvSpPr>
            <p:spPr>
              <a:xfrm>
                <a:off x="974725" y="4071937"/>
                <a:ext cx="11477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81" name="Google Shape;6081;p118"/>
              <p:cNvSpPr/>
              <p:nvPr/>
            </p:nvSpPr>
            <p:spPr>
              <a:xfrm>
                <a:off x="998537" y="4094162"/>
                <a:ext cx="110172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082" name="Google Shape;6082;p118"/>
            <p:cNvSpPr txBox="1"/>
            <p:nvPr/>
          </p:nvSpPr>
          <p:spPr>
            <a:xfrm>
              <a:off x="6704012" y="1617662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083" name="Google Shape;6083;p118"/>
            <p:cNvGrpSpPr/>
            <p:nvPr/>
          </p:nvGrpSpPr>
          <p:grpSpPr>
            <a:xfrm>
              <a:off x="7539678" y="1573383"/>
              <a:ext cx="919793" cy="220377"/>
              <a:chOff x="979487" y="4071937"/>
              <a:chExt cx="1147762" cy="228600"/>
            </a:xfrm>
          </p:grpSpPr>
          <p:sp>
            <p:nvSpPr>
              <p:cNvPr id="6084" name="Google Shape;6084;p118"/>
              <p:cNvSpPr/>
              <p:nvPr/>
            </p:nvSpPr>
            <p:spPr>
              <a:xfrm>
                <a:off x="979487" y="4071937"/>
                <a:ext cx="1147762" cy="22860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85" name="Google Shape;6085;p118"/>
              <p:cNvSpPr/>
              <p:nvPr/>
            </p:nvSpPr>
            <p:spPr>
              <a:xfrm>
                <a:off x="1001712" y="4095750"/>
                <a:ext cx="1101725" cy="1825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086" name="Google Shape;6086;p118"/>
            <p:cNvSpPr txBox="1"/>
            <p:nvPr/>
          </p:nvSpPr>
          <p:spPr>
            <a:xfrm>
              <a:off x="6694487" y="21590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87" name="Google Shape;6087;p118"/>
            <p:cNvSpPr txBox="1"/>
            <p:nvPr/>
          </p:nvSpPr>
          <p:spPr>
            <a:xfrm>
              <a:off x="6713537" y="2632075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088" name="Google Shape;6088;p118"/>
            <p:cNvGrpSpPr/>
            <p:nvPr/>
          </p:nvGrpSpPr>
          <p:grpSpPr>
            <a:xfrm>
              <a:off x="7520635" y="2588035"/>
              <a:ext cx="920102" cy="231090"/>
              <a:chOff x="979487" y="4081462"/>
              <a:chExt cx="1146175" cy="212725"/>
            </a:xfrm>
          </p:grpSpPr>
          <p:sp>
            <p:nvSpPr>
              <p:cNvPr id="6089" name="Google Shape;6089;p118"/>
              <p:cNvSpPr/>
              <p:nvPr/>
            </p:nvSpPr>
            <p:spPr>
              <a:xfrm>
                <a:off x="979487" y="4081462"/>
                <a:ext cx="1146175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90" name="Google Shape;6090;p118"/>
              <p:cNvSpPr/>
              <p:nvPr/>
            </p:nvSpPr>
            <p:spPr>
              <a:xfrm>
                <a:off x="1001712" y="4102100"/>
                <a:ext cx="1098550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091" name="Google Shape;6091;p118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092" name="Google Shape;6092;p118"/>
            <p:cNvGrpSpPr/>
            <p:nvPr/>
          </p:nvGrpSpPr>
          <p:grpSpPr>
            <a:xfrm>
              <a:off x="7520613" y="2103437"/>
              <a:ext cx="929023" cy="220662"/>
              <a:chOff x="971550" y="4073525"/>
              <a:chExt cx="1157287" cy="220662"/>
            </a:xfrm>
          </p:grpSpPr>
          <p:sp>
            <p:nvSpPr>
              <p:cNvPr id="6093" name="Google Shape;6093;p118"/>
              <p:cNvSpPr/>
              <p:nvPr/>
            </p:nvSpPr>
            <p:spPr>
              <a:xfrm>
                <a:off x="971550" y="4073525"/>
                <a:ext cx="115728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94" name="Google Shape;6094;p118"/>
              <p:cNvSpPr/>
              <p:nvPr/>
            </p:nvSpPr>
            <p:spPr>
              <a:xfrm>
                <a:off x="993775" y="4095750"/>
                <a:ext cx="1111250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095" name="Google Shape;6095;p118"/>
            <p:cNvSpPr txBox="1"/>
            <p:nvPr/>
          </p:nvSpPr>
          <p:spPr>
            <a:xfrm>
              <a:off x="8337550" y="681037"/>
              <a:ext cx="103187" cy="363855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6" name="Google Shape;6096;p118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7" name="Google Shape;6097;p118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8" name="Google Shape;6098;p118"/>
            <p:cNvSpPr/>
            <p:nvPr/>
          </p:nvSpPr>
          <p:spPr>
            <a:xfrm>
              <a:off x="8759825" y="4143375"/>
              <a:ext cx="74612" cy="15398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9" name="Google Shape;6099;p118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00" name="Google Shape;6100;p118"/>
            <p:cNvSpPr/>
            <p:nvPr/>
          </p:nvSpPr>
          <p:spPr>
            <a:xfrm>
              <a:off x="6572250" y="4252912"/>
              <a:ext cx="1905000" cy="23177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01" name="Google Shape;6101;p118"/>
            <p:cNvSpPr/>
            <p:nvPr/>
          </p:nvSpPr>
          <p:spPr>
            <a:xfrm>
              <a:off x="6675437" y="4308475"/>
              <a:ext cx="1698625" cy="12065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02" name="Google Shape;6102;p118"/>
            <p:cNvSpPr/>
            <p:nvPr/>
          </p:nvSpPr>
          <p:spPr>
            <a:xfrm>
              <a:off x="6835775" y="3779837"/>
              <a:ext cx="254000" cy="2317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03" name="Google Shape;6103;p118"/>
            <p:cNvSpPr/>
            <p:nvPr/>
          </p:nvSpPr>
          <p:spPr>
            <a:xfrm>
              <a:off x="7126287" y="3789362"/>
              <a:ext cx="254000" cy="22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04" name="Google Shape;6104;p118"/>
            <p:cNvSpPr/>
            <p:nvPr/>
          </p:nvSpPr>
          <p:spPr>
            <a:xfrm>
              <a:off x="7397750" y="3779837"/>
              <a:ext cx="254000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05" name="Google Shape;6105;p118"/>
            <p:cNvSpPr txBox="1"/>
            <p:nvPr/>
          </p:nvSpPr>
          <p:spPr>
            <a:xfrm>
              <a:off x="8035925" y="2908300"/>
              <a:ext cx="131762" cy="121285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9" name="Shape 6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0" name="Google Shape;6110;p119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6111" name="Google Shape;6111;p11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6112" name="Google Shape;6112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25" y="10318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113" name="Google Shape;6113;p11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detecting, reacting to loss</a:t>
            </a:r>
            <a:endParaRPr/>
          </a:p>
        </p:txBody>
      </p:sp>
      <p:sp>
        <p:nvSpPr>
          <p:cNvPr id="6114" name="Google Shape;6114;p119"/>
          <p:cNvSpPr txBox="1"/>
          <p:nvPr>
            <p:ph idx="1" type="body"/>
          </p:nvPr>
        </p:nvSpPr>
        <p:spPr>
          <a:xfrm>
            <a:off x="381000" y="1524000"/>
            <a:ext cx="857726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loss indicated by timeout: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set to 1 MSS; 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window then grows exponentially (as in slow start) to threshold, then grows linearly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loss indicated by 3 duplicate ACKs: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RENO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dup ACKs indicate network capable of  delivering some segments 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cut in half window then grows linearly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Tahoe always sets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1 (timeout or 3 duplicate acks)</a:t>
            </a:r>
            <a:endParaRPr/>
          </a:p>
          <a:p>
            <a:pPr indent="-80963" lvl="0" marL="284163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8" name="Shape 6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p120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6120" name="Google Shape;6120;p12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21" name="Google Shape;6121;p120"/>
          <p:cNvSpPr txBox="1"/>
          <p:nvPr>
            <p:ph idx="1" type="body"/>
          </p:nvPr>
        </p:nvSpPr>
        <p:spPr>
          <a:xfrm>
            <a:off x="533400" y="1219200"/>
            <a:ext cx="2819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when should the exponential increase switch to linear? 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when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gets to 1/2 of its value before timeout.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6122" name="Google Shape;6122;p120"/>
          <p:cNvSpPr txBox="1"/>
          <p:nvPr>
            <p:ph idx="1" type="body"/>
          </p:nvPr>
        </p:nvSpPr>
        <p:spPr>
          <a:xfrm>
            <a:off x="533400" y="3962400"/>
            <a:ext cx="3810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Implementation:</a:t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variable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ssthresh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 loss event,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ssthresh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set to 1/2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just before loss event</a:t>
            </a:r>
            <a:endParaRPr/>
          </a:p>
        </p:txBody>
      </p:sp>
      <p:pic>
        <p:nvPicPr>
          <p:cNvPr id="6123" name="Google Shape;6123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2025" y="1770062"/>
            <a:ext cx="5105400" cy="291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6124" name="Google Shape;6124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925" y="9429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125" name="Google Shape;6125;p120"/>
          <p:cNvSpPr txBox="1"/>
          <p:nvPr>
            <p:ph type="title"/>
          </p:nvPr>
        </p:nvSpPr>
        <p:spPr>
          <a:xfrm>
            <a:off x="533400" y="139700"/>
            <a:ext cx="8043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switching from slow start to CA</a:t>
            </a:r>
            <a:endParaRPr/>
          </a:p>
        </p:txBody>
      </p:sp>
      <p:sp>
        <p:nvSpPr>
          <p:cNvPr id="6126" name="Google Shape;6126;p120"/>
          <p:cNvSpPr txBox="1"/>
          <p:nvPr/>
        </p:nvSpPr>
        <p:spPr>
          <a:xfrm>
            <a:off x="339725" y="6199187"/>
            <a:ext cx="450691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0" name="Shape 6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1" name="Google Shape;6131;p121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6132" name="Google Shape;6132;p12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33" name="Google Shape;6133;p121"/>
          <p:cNvSpPr txBox="1"/>
          <p:nvPr>
            <p:ph type="title"/>
          </p:nvPr>
        </p:nvSpPr>
        <p:spPr>
          <a:xfrm>
            <a:off x="320675" y="187325"/>
            <a:ext cx="77724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Summary: TCP Congestion Control</a:t>
            </a:r>
            <a:endParaRPr/>
          </a:p>
        </p:txBody>
      </p:sp>
      <p:grpSp>
        <p:nvGrpSpPr>
          <p:cNvPr id="6134" name="Google Shape;6134;p121"/>
          <p:cNvGrpSpPr/>
          <p:nvPr/>
        </p:nvGrpSpPr>
        <p:grpSpPr>
          <a:xfrm>
            <a:off x="3441700" y="2908300"/>
            <a:ext cx="2133600" cy="814388"/>
            <a:chOff x="3441700" y="2741612"/>
            <a:chExt cx="2133600" cy="814388"/>
          </a:xfrm>
        </p:grpSpPr>
        <p:grpSp>
          <p:nvGrpSpPr>
            <p:cNvPr id="6135" name="Google Shape;6135;p121"/>
            <p:cNvGrpSpPr/>
            <p:nvPr/>
          </p:nvGrpSpPr>
          <p:grpSpPr>
            <a:xfrm>
              <a:off x="3619500" y="2741612"/>
              <a:ext cx="1774825" cy="814388"/>
              <a:chOff x="3619500" y="2741612"/>
              <a:chExt cx="1774825" cy="814388"/>
            </a:xfrm>
          </p:grpSpPr>
          <p:sp>
            <p:nvSpPr>
              <p:cNvPr id="6136" name="Google Shape;6136;p121"/>
              <p:cNvSpPr txBox="1"/>
              <p:nvPr/>
            </p:nvSpPr>
            <p:spPr>
              <a:xfrm>
                <a:off x="4191000" y="2741612"/>
                <a:ext cx="598487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timeout</a:t>
                </a:r>
                <a:endParaRPr/>
              </a:p>
            </p:txBody>
          </p:sp>
          <p:sp>
            <p:nvSpPr>
              <p:cNvPr id="6137" name="Google Shape;6137;p121"/>
              <p:cNvSpPr txBox="1"/>
              <p:nvPr/>
            </p:nvSpPr>
            <p:spPr>
              <a:xfrm>
                <a:off x="3619500" y="2917825"/>
                <a:ext cx="1774825" cy="638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 = cwnd/2</a:t>
                </a:r>
                <a:endParaRPr/>
              </a:p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1 MSS</a:t>
                </a:r>
                <a:endParaRPr/>
              </a:p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/>
              </a:p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00"/>
                  <a:buFont typeface="Arial"/>
                  <a:buNone/>
                </a:pPr>
                <a:r>
                  <a:rPr b="0" i="1" lang="en-US" sz="10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cxnSp>
            <p:nvCxnSpPr>
              <p:cNvPr id="6138" name="Google Shape;6138;p121"/>
              <p:cNvCxnSpPr/>
              <p:nvPr/>
            </p:nvCxnSpPr>
            <p:spPr>
              <a:xfrm>
                <a:off x="3954462" y="2947987"/>
                <a:ext cx="110648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6139" name="Google Shape;6139;p121"/>
            <p:cNvCxnSpPr/>
            <p:nvPr/>
          </p:nvCxnSpPr>
          <p:spPr>
            <a:xfrm rot="10800000">
              <a:off x="3441700" y="2752725"/>
              <a:ext cx="213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140" name="Google Shape;6140;p121"/>
          <p:cNvGrpSpPr/>
          <p:nvPr/>
        </p:nvGrpSpPr>
        <p:grpSpPr>
          <a:xfrm>
            <a:off x="3471862" y="2432050"/>
            <a:ext cx="2133600" cy="398462"/>
            <a:chOff x="3471862" y="2265362"/>
            <a:chExt cx="2133600" cy="398462"/>
          </a:xfrm>
        </p:grpSpPr>
        <p:cxnSp>
          <p:nvCxnSpPr>
            <p:cNvPr id="6141" name="Google Shape;6141;p121"/>
            <p:cNvCxnSpPr/>
            <p:nvPr/>
          </p:nvCxnSpPr>
          <p:spPr>
            <a:xfrm rot="10800000">
              <a:off x="3471862" y="2655887"/>
              <a:ext cx="213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6142" name="Google Shape;6142;p121"/>
            <p:cNvSpPr txBox="1"/>
            <p:nvPr/>
          </p:nvSpPr>
          <p:spPr>
            <a:xfrm>
              <a:off x="4349750" y="2449512"/>
              <a:ext cx="271462" cy="214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  <p:cxnSp>
          <p:nvCxnSpPr>
            <p:cNvPr id="6143" name="Google Shape;6143;p121"/>
            <p:cNvCxnSpPr/>
            <p:nvPr/>
          </p:nvCxnSpPr>
          <p:spPr>
            <a:xfrm>
              <a:off x="4083050" y="2466975"/>
              <a:ext cx="8493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144" name="Google Shape;6144;p121"/>
            <p:cNvGrpSpPr/>
            <p:nvPr/>
          </p:nvGrpSpPr>
          <p:grpSpPr>
            <a:xfrm>
              <a:off x="3946525" y="2265362"/>
              <a:ext cx="1101725" cy="244475"/>
              <a:chOff x="3902075" y="2301875"/>
              <a:chExt cx="1101725" cy="244475"/>
            </a:xfrm>
          </p:grpSpPr>
          <p:sp>
            <p:nvSpPr>
              <p:cNvPr id="6145" name="Google Shape;6145;p121"/>
              <p:cNvSpPr txBox="1"/>
              <p:nvPr/>
            </p:nvSpPr>
            <p:spPr>
              <a:xfrm>
                <a:off x="3902075" y="2301875"/>
                <a:ext cx="1101725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cwnd &gt; ssthresh</a:t>
                </a:r>
                <a:endParaRPr/>
              </a:p>
            </p:txBody>
          </p:sp>
          <p:cxnSp>
            <p:nvCxnSpPr>
              <p:cNvPr id="6146" name="Google Shape;6146;p121"/>
              <p:cNvCxnSpPr/>
              <p:nvPr/>
            </p:nvCxnSpPr>
            <p:spPr>
              <a:xfrm>
                <a:off x="4324350" y="2471737"/>
                <a:ext cx="746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147" name="Google Shape;6147;p121"/>
          <p:cNvGrpSpPr/>
          <p:nvPr/>
        </p:nvGrpSpPr>
        <p:grpSpPr>
          <a:xfrm>
            <a:off x="5586412" y="1370012"/>
            <a:ext cx="2682875" cy="2365374"/>
            <a:chOff x="5586412" y="1247775"/>
            <a:chExt cx="2682875" cy="2365374"/>
          </a:xfrm>
        </p:grpSpPr>
        <p:grpSp>
          <p:nvGrpSpPr>
            <p:cNvPr id="6148" name="Google Shape;6148;p121"/>
            <p:cNvGrpSpPr/>
            <p:nvPr/>
          </p:nvGrpSpPr>
          <p:grpSpPr>
            <a:xfrm>
              <a:off x="5718175" y="2111375"/>
              <a:ext cx="1296988" cy="1196975"/>
              <a:chOff x="3640137" y="3208337"/>
              <a:chExt cx="1296988" cy="1196975"/>
            </a:xfrm>
          </p:grpSpPr>
          <p:sp>
            <p:nvSpPr>
              <p:cNvPr id="6149" name="Google Shape;6149;p121"/>
              <p:cNvSpPr/>
              <p:nvPr/>
            </p:nvSpPr>
            <p:spPr>
              <a:xfrm>
                <a:off x="3640137" y="3208337"/>
                <a:ext cx="1270000" cy="1196975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50" name="Google Shape;6150;p121"/>
              <p:cNvSpPr txBox="1"/>
              <p:nvPr/>
            </p:nvSpPr>
            <p:spPr>
              <a:xfrm>
                <a:off x="3648075" y="3478212"/>
                <a:ext cx="1289050" cy="915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congestion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avoidance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51" name="Google Shape;6151;p121"/>
            <p:cNvGrpSpPr/>
            <p:nvPr/>
          </p:nvGrpSpPr>
          <p:grpSpPr>
            <a:xfrm>
              <a:off x="5586412" y="1247775"/>
              <a:ext cx="2236787" cy="858837"/>
              <a:chOff x="5622925" y="1435100"/>
              <a:chExt cx="2236787" cy="858837"/>
            </a:xfrm>
          </p:grpSpPr>
          <p:sp>
            <p:nvSpPr>
              <p:cNvPr id="6152" name="Google Shape;6152;p121"/>
              <p:cNvSpPr txBox="1"/>
              <p:nvPr/>
            </p:nvSpPr>
            <p:spPr>
              <a:xfrm>
                <a:off x="5622925" y="1646237"/>
                <a:ext cx="2236787" cy="6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cwnd + MSS    (MSS/cwnd)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00"/>
                  <a:buFont typeface="Arial"/>
                  <a:buNone/>
                </a:pPr>
                <a:r>
                  <a:rPr b="0" i="1" lang="en-US" sz="10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transmit new segment(s), as allowed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1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53" name="Google Shape;6153;p121"/>
              <p:cNvCxnSpPr/>
              <p:nvPr/>
            </p:nvCxnSpPr>
            <p:spPr>
              <a:xfrm>
                <a:off x="6311900" y="1673225"/>
                <a:ext cx="8493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154" name="Google Shape;6154;p121"/>
              <p:cNvSpPr txBox="1"/>
              <p:nvPr/>
            </p:nvSpPr>
            <p:spPr>
              <a:xfrm>
                <a:off x="6372225" y="1465262"/>
                <a:ext cx="711200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new ACK</a:t>
                </a:r>
                <a:endParaRPr/>
              </a:p>
            </p:txBody>
          </p:sp>
          <p:sp>
            <p:nvSpPr>
              <p:cNvPr id="6155" name="Google Shape;6155;p121"/>
              <p:cNvSpPr txBox="1"/>
              <p:nvPr/>
            </p:nvSpPr>
            <p:spPr>
              <a:xfrm>
                <a:off x="6843712" y="1435100"/>
                <a:ext cx="26035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  <a:endParaRPr/>
              </a:p>
            </p:txBody>
          </p:sp>
        </p:grpSp>
        <p:sp>
          <p:nvSpPr>
            <p:cNvPr id="6156" name="Google Shape;6156;p121"/>
            <p:cNvSpPr/>
            <p:nvPr/>
          </p:nvSpPr>
          <p:spPr>
            <a:xfrm rot="9660000">
              <a:off x="6686550" y="1817687"/>
              <a:ext cx="528637" cy="717550"/>
            </a:xfrm>
            <a:custGeom>
              <a:rect b="b" l="l" r="r" t="t"/>
              <a:pathLst>
                <a:path extrusionOk="0" h="452" w="376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157" name="Google Shape;6157;p121"/>
            <p:cNvGrpSpPr/>
            <p:nvPr/>
          </p:nvGrpSpPr>
          <p:grpSpPr>
            <a:xfrm>
              <a:off x="7158037" y="3030537"/>
              <a:ext cx="1111250" cy="582612"/>
              <a:chOff x="6784975" y="4638675"/>
              <a:chExt cx="1111250" cy="582612"/>
            </a:xfrm>
          </p:grpSpPr>
          <p:sp>
            <p:nvSpPr>
              <p:cNvPr id="6158" name="Google Shape;6158;p121"/>
              <p:cNvSpPr txBox="1"/>
              <p:nvPr/>
            </p:nvSpPr>
            <p:spPr>
              <a:xfrm>
                <a:off x="6784975" y="4860925"/>
                <a:ext cx="1111250" cy="360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dupACKcount++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59" name="Google Shape;6159;p121"/>
              <p:cNvCxnSpPr/>
              <p:nvPr/>
            </p:nvCxnSpPr>
            <p:spPr>
              <a:xfrm>
                <a:off x="6910387" y="4875212"/>
                <a:ext cx="8493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160" name="Google Shape;6160;p121"/>
              <p:cNvSpPr txBox="1"/>
              <p:nvPr/>
            </p:nvSpPr>
            <p:spPr>
              <a:xfrm>
                <a:off x="6818312" y="4638675"/>
                <a:ext cx="984250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duplicate ACK</a:t>
                </a:r>
                <a:endParaRPr/>
              </a:p>
            </p:txBody>
          </p:sp>
        </p:grpSp>
        <p:sp>
          <p:nvSpPr>
            <p:cNvPr id="6161" name="Google Shape;6161;p121"/>
            <p:cNvSpPr/>
            <p:nvPr/>
          </p:nvSpPr>
          <p:spPr>
            <a:xfrm rot="-7560000">
              <a:off x="6811168" y="2655093"/>
              <a:ext cx="528637" cy="717550"/>
            </a:xfrm>
            <a:custGeom>
              <a:rect b="b" l="l" r="r" t="t"/>
              <a:pathLst>
                <a:path extrusionOk="0" h="452" w="376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62" name="Google Shape;6162;p121"/>
          <p:cNvGrpSpPr/>
          <p:nvPr/>
        </p:nvGrpSpPr>
        <p:grpSpPr>
          <a:xfrm>
            <a:off x="4029075" y="4821237"/>
            <a:ext cx="3279774" cy="1717675"/>
            <a:chOff x="4029075" y="4699000"/>
            <a:chExt cx="3279774" cy="1717675"/>
          </a:xfrm>
        </p:grpSpPr>
        <p:grpSp>
          <p:nvGrpSpPr>
            <p:cNvPr id="6163" name="Google Shape;6163;p121"/>
            <p:cNvGrpSpPr/>
            <p:nvPr/>
          </p:nvGrpSpPr>
          <p:grpSpPr>
            <a:xfrm>
              <a:off x="4029075" y="4699000"/>
              <a:ext cx="1270000" cy="1196975"/>
              <a:chOff x="3895725" y="4833937"/>
              <a:chExt cx="1270000" cy="1196975"/>
            </a:xfrm>
          </p:grpSpPr>
          <p:sp>
            <p:nvSpPr>
              <p:cNvPr id="6164" name="Google Shape;6164;p121"/>
              <p:cNvSpPr/>
              <p:nvPr/>
            </p:nvSpPr>
            <p:spPr>
              <a:xfrm>
                <a:off x="3895725" y="4833937"/>
                <a:ext cx="1270000" cy="1196975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65" name="Google Shape;6165;p121"/>
              <p:cNvSpPr txBox="1"/>
              <p:nvPr/>
            </p:nvSpPr>
            <p:spPr>
              <a:xfrm>
                <a:off x="4438650" y="5099050"/>
                <a:ext cx="247650" cy="641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6" name="Google Shape;6166;p121"/>
              <p:cNvSpPr txBox="1"/>
              <p:nvPr/>
            </p:nvSpPr>
            <p:spPr>
              <a:xfrm>
                <a:off x="3984625" y="5086350"/>
                <a:ext cx="1123950" cy="915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recovery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67" name="Google Shape;6167;p121"/>
            <p:cNvSpPr/>
            <p:nvPr/>
          </p:nvSpPr>
          <p:spPr>
            <a:xfrm>
              <a:off x="4405312" y="5886450"/>
              <a:ext cx="609600" cy="255587"/>
            </a:xfrm>
            <a:custGeom>
              <a:rect b="b" l="l" r="r" t="t"/>
              <a:pathLst>
                <a:path extrusionOk="0" h="161" w="384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168" name="Google Shape;6168;p121"/>
            <p:cNvGrpSpPr/>
            <p:nvPr/>
          </p:nvGrpSpPr>
          <p:grpSpPr>
            <a:xfrm>
              <a:off x="5065712" y="5702300"/>
              <a:ext cx="2243137" cy="714375"/>
              <a:chOff x="5622925" y="5549900"/>
              <a:chExt cx="2243137" cy="714375"/>
            </a:xfrm>
          </p:grpSpPr>
          <p:sp>
            <p:nvSpPr>
              <p:cNvPr id="6169" name="Google Shape;6169;p121"/>
              <p:cNvSpPr txBox="1"/>
              <p:nvPr/>
            </p:nvSpPr>
            <p:spPr>
              <a:xfrm>
                <a:off x="5629275" y="5765800"/>
                <a:ext cx="2236787" cy="498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cwnd + MSS</a:t>
                </a:r>
                <a:endParaRPr/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00"/>
                  <a:buFont typeface="Arial"/>
                  <a:buNone/>
                </a:pPr>
                <a:r>
                  <a:rPr b="0" i="1" lang="en-US" sz="10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transmit new segment(s), as allowed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1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70" name="Google Shape;6170;p121"/>
              <p:cNvCxnSpPr/>
              <p:nvPr/>
            </p:nvCxnSpPr>
            <p:spPr>
              <a:xfrm>
                <a:off x="5715000" y="5786437"/>
                <a:ext cx="8493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171" name="Google Shape;6171;p121"/>
              <p:cNvSpPr txBox="1"/>
              <p:nvPr/>
            </p:nvSpPr>
            <p:spPr>
              <a:xfrm>
                <a:off x="5622925" y="5549900"/>
                <a:ext cx="984250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duplicate ACK</a:t>
                </a:r>
                <a:endParaRPr/>
              </a:p>
            </p:txBody>
          </p:sp>
        </p:grpSp>
      </p:grpSp>
      <p:grpSp>
        <p:nvGrpSpPr>
          <p:cNvPr id="6172" name="Google Shape;6172;p121"/>
          <p:cNvGrpSpPr/>
          <p:nvPr/>
        </p:nvGrpSpPr>
        <p:grpSpPr>
          <a:xfrm>
            <a:off x="928687" y="3502025"/>
            <a:ext cx="3724275" cy="1927225"/>
            <a:chOff x="928687" y="3379787"/>
            <a:chExt cx="3724275" cy="1927225"/>
          </a:xfrm>
        </p:grpSpPr>
        <p:grpSp>
          <p:nvGrpSpPr>
            <p:cNvPr id="6173" name="Google Shape;6173;p121"/>
            <p:cNvGrpSpPr/>
            <p:nvPr/>
          </p:nvGrpSpPr>
          <p:grpSpPr>
            <a:xfrm>
              <a:off x="928687" y="4473575"/>
              <a:ext cx="1738312" cy="833437"/>
              <a:chOff x="704850" y="4394200"/>
              <a:chExt cx="1738312" cy="833437"/>
            </a:xfrm>
          </p:grpSpPr>
          <p:sp>
            <p:nvSpPr>
              <p:cNvPr id="6174" name="Google Shape;6174;p121"/>
              <p:cNvSpPr txBox="1"/>
              <p:nvPr/>
            </p:nvSpPr>
            <p:spPr>
              <a:xfrm>
                <a:off x="704850" y="4622800"/>
                <a:ext cx="1731962" cy="604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ssthresh= cwnd/2</a:t>
                </a:r>
                <a:endParaRPr/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ssthresh + 3</a:t>
                </a:r>
                <a:endParaRPr/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00"/>
                  <a:buFont typeface="Arial"/>
                  <a:buNone/>
                </a:pPr>
                <a:r>
                  <a:rPr b="0" i="1" lang="en-US" sz="10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1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75" name="Google Shape;6175;p121"/>
              <p:cNvCxnSpPr/>
              <p:nvPr/>
            </p:nvCxnSpPr>
            <p:spPr>
              <a:xfrm>
                <a:off x="1468437" y="4624387"/>
                <a:ext cx="8493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176" name="Google Shape;6176;p121"/>
              <p:cNvSpPr txBox="1"/>
              <p:nvPr/>
            </p:nvSpPr>
            <p:spPr>
              <a:xfrm>
                <a:off x="1192212" y="4394200"/>
                <a:ext cx="1250950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== 3</a:t>
                </a:r>
                <a:endParaRPr/>
              </a:p>
            </p:txBody>
          </p:sp>
        </p:grpSp>
        <p:grpSp>
          <p:nvGrpSpPr>
            <p:cNvPr id="6177" name="Google Shape;6177;p121"/>
            <p:cNvGrpSpPr/>
            <p:nvPr/>
          </p:nvGrpSpPr>
          <p:grpSpPr>
            <a:xfrm>
              <a:off x="2878137" y="3895725"/>
              <a:ext cx="1774825" cy="823912"/>
              <a:chOff x="665162" y="4559300"/>
              <a:chExt cx="1774825" cy="823912"/>
            </a:xfrm>
          </p:grpSpPr>
          <p:sp>
            <p:nvSpPr>
              <p:cNvPr id="6178" name="Google Shape;6178;p121"/>
              <p:cNvSpPr txBox="1"/>
              <p:nvPr/>
            </p:nvSpPr>
            <p:spPr>
              <a:xfrm>
                <a:off x="696912" y="4559300"/>
                <a:ext cx="598487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timeout</a:t>
                </a:r>
                <a:endParaRPr/>
              </a:p>
            </p:txBody>
          </p:sp>
          <p:sp>
            <p:nvSpPr>
              <p:cNvPr id="6179" name="Google Shape;6179;p121"/>
              <p:cNvSpPr txBox="1"/>
              <p:nvPr/>
            </p:nvSpPr>
            <p:spPr>
              <a:xfrm>
                <a:off x="665162" y="4745037"/>
                <a:ext cx="1774825" cy="638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 = cwnd/2</a:t>
                </a:r>
                <a:endParaRPr/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1 </a:t>
                </a:r>
                <a:endParaRPr/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/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00"/>
                  <a:buFont typeface="Arial"/>
                  <a:buNone/>
                </a:pPr>
                <a:r>
                  <a:rPr b="0" i="1" lang="en-US" sz="10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cxnSp>
            <p:nvCxnSpPr>
              <p:cNvPr id="6180" name="Google Shape;6180;p121"/>
              <p:cNvCxnSpPr/>
              <p:nvPr/>
            </p:nvCxnSpPr>
            <p:spPr>
              <a:xfrm>
                <a:off x="747712" y="4784725"/>
                <a:ext cx="110648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6181" name="Google Shape;6181;p121"/>
            <p:cNvSpPr/>
            <p:nvPr/>
          </p:nvSpPr>
          <p:spPr>
            <a:xfrm>
              <a:off x="2733675" y="3379787"/>
              <a:ext cx="1174750" cy="1819275"/>
            </a:xfrm>
            <a:custGeom>
              <a:rect b="b" l="l" r="r" t="t"/>
              <a:pathLst>
                <a:path extrusionOk="0" h="1146" w="740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82" name="Google Shape;6182;p121"/>
            <p:cNvSpPr/>
            <p:nvPr/>
          </p:nvSpPr>
          <p:spPr>
            <a:xfrm>
              <a:off x="2843212" y="3406775"/>
              <a:ext cx="1111250" cy="1668462"/>
            </a:xfrm>
            <a:custGeom>
              <a:rect b="b" l="l" r="r" t="t"/>
              <a:pathLst>
                <a:path extrusionOk="0" h="1051" w="700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83" name="Google Shape;6183;p121"/>
          <p:cNvGrpSpPr/>
          <p:nvPr/>
        </p:nvGrpSpPr>
        <p:grpSpPr>
          <a:xfrm>
            <a:off x="5351462" y="3494087"/>
            <a:ext cx="2921000" cy="1916112"/>
            <a:chOff x="5351462" y="3371850"/>
            <a:chExt cx="2921000" cy="1916112"/>
          </a:xfrm>
        </p:grpSpPr>
        <p:grpSp>
          <p:nvGrpSpPr>
            <p:cNvPr id="6184" name="Google Shape;6184;p121"/>
            <p:cNvGrpSpPr/>
            <p:nvPr/>
          </p:nvGrpSpPr>
          <p:grpSpPr>
            <a:xfrm>
              <a:off x="6540500" y="4438650"/>
              <a:ext cx="1731962" cy="849312"/>
              <a:chOff x="6575425" y="4448175"/>
              <a:chExt cx="1731962" cy="849312"/>
            </a:xfrm>
          </p:grpSpPr>
          <p:sp>
            <p:nvSpPr>
              <p:cNvPr id="6185" name="Google Shape;6185;p121"/>
              <p:cNvSpPr txBox="1"/>
              <p:nvPr/>
            </p:nvSpPr>
            <p:spPr>
              <a:xfrm>
                <a:off x="6575425" y="4692650"/>
                <a:ext cx="1731962" cy="604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ssthresh= cwnd/2</a:t>
                </a:r>
                <a:endParaRPr/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ssthresh + 3</a:t>
                </a:r>
                <a:endParaRPr/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00"/>
                  <a:buFont typeface="Arial"/>
                  <a:buNone/>
                </a:pPr>
                <a:r>
                  <a:rPr b="0" i="1" lang="en-US" sz="10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1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86" name="Google Shape;6186;p121"/>
              <p:cNvCxnSpPr/>
              <p:nvPr/>
            </p:nvCxnSpPr>
            <p:spPr>
              <a:xfrm>
                <a:off x="6684962" y="4683125"/>
                <a:ext cx="8493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187" name="Google Shape;6187;p121"/>
              <p:cNvSpPr txBox="1"/>
              <p:nvPr/>
            </p:nvSpPr>
            <p:spPr>
              <a:xfrm>
                <a:off x="6594475" y="4448175"/>
                <a:ext cx="1250950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== 3</a:t>
                </a:r>
                <a:endParaRPr/>
              </a:p>
            </p:txBody>
          </p:sp>
        </p:grpSp>
        <p:sp>
          <p:nvSpPr>
            <p:cNvPr id="6188" name="Google Shape;6188;p121"/>
            <p:cNvSpPr/>
            <p:nvPr/>
          </p:nvSpPr>
          <p:spPr>
            <a:xfrm flipH="1">
              <a:off x="5351462" y="3371850"/>
              <a:ext cx="1174750" cy="1819275"/>
            </a:xfrm>
            <a:custGeom>
              <a:rect b="b" l="l" r="r" t="t"/>
              <a:pathLst>
                <a:path extrusionOk="0" h="1146" w="740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89" name="Google Shape;6189;p121"/>
          <p:cNvGrpSpPr/>
          <p:nvPr/>
        </p:nvGrpSpPr>
        <p:grpSpPr>
          <a:xfrm>
            <a:off x="5186362" y="3519487"/>
            <a:ext cx="1206500" cy="1668462"/>
            <a:chOff x="5186362" y="3397250"/>
            <a:chExt cx="1206500" cy="1668462"/>
          </a:xfrm>
        </p:grpSpPr>
        <p:sp>
          <p:nvSpPr>
            <p:cNvPr id="6190" name="Google Shape;6190;p121"/>
            <p:cNvSpPr/>
            <p:nvPr/>
          </p:nvSpPr>
          <p:spPr>
            <a:xfrm flipH="1">
              <a:off x="5281612" y="3397250"/>
              <a:ext cx="1111250" cy="1668462"/>
            </a:xfrm>
            <a:custGeom>
              <a:rect b="b" l="l" r="r" t="t"/>
              <a:pathLst>
                <a:path extrusionOk="0" h="1051" w="700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191" name="Google Shape;6191;p121"/>
            <p:cNvGrpSpPr/>
            <p:nvPr/>
          </p:nvGrpSpPr>
          <p:grpSpPr>
            <a:xfrm>
              <a:off x="5186362" y="4205287"/>
              <a:ext cx="1176337" cy="833437"/>
              <a:chOff x="1681162" y="5549900"/>
              <a:chExt cx="1176337" cy="833437"/>
            </a:xfrm>
          </p:grpSpPr>
          <p:sp>
            <p:nvSpPr>
              <p:cNvPr id="6192" name="Google Shape;6192;p121"/>
              <p:cNvSpPr txBox="1"/>
              <p:nvPr/>
            </p:nvSpPr>
            <p:spPr>
              <a:xfrm>
                <a:off x="1681162" y="5778500"/>
                <a:ext cx="1176337" cy="604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ssthresh</a:t>
                </a:r>
                <a:endParaRPr/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/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93" name="Google Shape;6193;p121"/>
              <p:cNvGrpSpPr/>
              <p:nvPr/>
            </p:nvGrpSpPr>
            <p:grpSpPr>
              <a:xfrm>
                <a:off x="1889125" y="5549900"/>
                <a:ext cx="923925" cy="244475"/>
                <a:chOff x="1889125" y="5549900"/>
                <a:chExt cx="923925" cy="244475"/>
              </a:xfrm>
            </p:grpSpPr>
            <p:cxnSp>
              <p:nvCxnSpPr>
                <p:cNvPr id="6194" name="Google Shape;6194;p121"/>
                <p:cNvCxnSpPr/>
                <p:nvPr/>
              </p:nvCxnSpPr>
              <p:spPr>
                <a:xfrm>
                  <a:off x="1889125" y="5780087"/>
                  <a:ext cx="84931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6195" name="Google Shape;6195;p121"/>
                <p:cNvSpPr txBox="1"/>
                <p:nvPr/>
              </p:nvSpPr>
              <p:spPr>
                <a:xfrm>
                  <a:off x="2079625" y="5549900"/>
                  <a:ext cx="733425" cy="244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New ACK</a:t>
                  </a:r>
                  <a:endParaRPr/>
                </a:p>
              </p:txBody>
            </p:sp>
          </p:grpSp>
        </p:grpSp>
      </p:grpSp>
      <p:grpSp>
        <p:nvGrpSpPr>
          <p:cNvPr id="6196" name="Google Shape;6196;p121"/>
          <p:cNvGrpSpPr/>
          <p:nvPr/>
        </p:nvGrpSpPr>
        <p:grpSpPr>
          <a:xfrm>
            <a:off x="820737" y="1485900"/>
            <a:ext cx="4865687" cy="2659063"/>
            <a:chOff x="820737" y="1363662"/>
            <a:chExt cx="4865687" cy="2659063"/>
          </a:xfrm>
        </p:grpSpPr>
        <p:grpSp>
          <p:nvGrpSpPr>
            <p:cNvPr id="6197" name="Google Shape;6197;p121"/>
            <p:cNvGrpSpPr/>
            <p:nvPr/>
          </p:nvGrpSpPr>
          <p:grpSpPr>
            <a:xfrm>
              <a:off x="2109787" y="2095500"/>
              <a:ext cx="1270000" cy="1196975"/>
              <a:chOff x="1581150" y="2814637"/>
              <a:chExt cx="1270000" cy="1196975"/>
            </a:xfrm>
          </p:grpSpPr>
          <p:sp>
            <p:nvSpPr>
              <p:cNvPr id="6198" name="Google Shape;6198;p121"/>
              <p:cNvSpPr/>
              <p:nvPr/>
            </p:nvSpPr>
            <p:spPr>
              <a:xfrm>
                <a:off x="1581150" y="2814637"/>
                <a:ext cx="1270000" cy="1196975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99" name="Google Shape;6199;p121"/>
              <p:cNvSpPr txBox="1"/>
              <p:nvPr/>
            </p:nvSpPr>
            <p:spPr>
              <a:xfrm>
                <a:off x="1871662" y="3089275"/>
                <a:ext cx="704850" cy="641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slow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</p:grpSp>
        <p:grpSp>
          <p:nvGrpSpPr>
            <p:cNvPr id="6200" name="Google Shape;6200;p121"/>
            <p:cNvGrpSpPr/>
            <p:nvPr/>
          </p:nvGrpSpPr>
          <p:grpSpPr>
            <a:xfrm>
              <a:off x="841375" y="3216275"/>
              <a:ext cx="1774825" cy="806450"/>
              <a:chOff x="663575" y="4306887"/>
              <a:chExt cx="1774825" cy="806450"/>
            </a:xfrm>
          </p:grpSpPr>
          <p:sp>
            <p:nvSpPr>
              <p:cNvPr id="6201" name="Google Shape;6201;p121"/>
              <p:cNvSpPr txBox="1"/>
              <p:nvPr/>
            </p:nvSpPr>
            <p:spPr>
              <a:xfrm>
                <a:off x="1233487" y="4306887"/>
                <a:ext cx="598487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timeout</a:t>
                </a:r>
                <a:endParaRPr/>
              </a:p>
            </p:txBody>
          </p:sp>
          <p:sp>
            <p:nvSpPr>
              <p:cNvPr id="6202" name="Google Shape;6202;p121"/>
              <p:cNvSpPr txBox="1"/>
              <p:nvPr/>
            </p:nvSpPr>
            <p:spPr>
              <a:xfrm>
                <a:off x="663575" y="4508500"/>
                <a:ext cx="1774825" cy="604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 = cwnd/2 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1 MSS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00"/>
                  <a:buFont typeface="Arial"/>
                  <a:buNone/>
                </a:pPr>
                <a:r>
                  <a:rPr b="0" i="1" lang="en-US" sz="10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cxnSp>
            <p:nvCxnSpPr>
              <p:cNvPr id="6203" name="Google Shape;6203;p121"/>
              <p:cNvCxnSpPr/>
              <p:nvPr/>
            </p:nvCxnSpPr>
            <p:spPr>
              <a:xfrm>
                <a:off x="1125537" y="4532312"/>
                <a:ext cx="8493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204" name="Google Shape;6204;p121"/>
            <p:cNvGrpSpPr/>
            <p:nvPr/>
          </p:nvGrpSpPr>
          <p:grpSpPr>
            <a:xfrm>
              <a:off x="3449637" y="1524000"/>
              <a:ext cx="2236787" cy="836612"/>
              <a:chOff x="4259262" y="1266825"/>
              <a:chExt cx="2236787" cy="836612"/>
            </a:xfrm>
          </p:grpSpPr>
          <p:sp>
            <p:nvSpPr>
              <p:cNvPr id="6205" name="Google Shape;6205;p121"/>
              <p:cNvSpPr txBox="1"/>
              <p:nvPr/>
            </p:nvSpPr>
            <p:spPr>
              <a:xfrm>
                <a:off x="4259262" y="1455737"/>
                <a:ext cx="2236787" cy="6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cwnd+MSS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00"/>
                  <a:buFont typeface="Arial"/>
                  <a:buNone/>
                </a:pPr>
                <a:r>
                  <a:rPr b="0" i="1" lang="en-US" sz="10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transmit new segment(s), as allowed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1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06" name="Google Shape;6206;p121"/>
              <p:cNvCxnSpPr/>
              <p:nvPr/>
            </p:nvCxnSpPr>
            <p:spPr>
              <a:xfrm>
                <a:off x="4356100" y="1482725"/>
                <a:ext cx="8493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207" name="Google Shape;6207;p121"/>
              <p:cNvSpPr txBox="1"/>
              <p:nvPr/>
            </p:nvSpPr>
            <p:spPr>
              <a:xfrm>
                <a:off x="4281487" y="1266825"/>
                <a:ext cx="711200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new ACK</a:t>
                </a:r>
                <a:endParaRPr/>
              </a:p>
            </p:txBody>
          </p:sp>
        </p:grpSp>
        <p:sp>
          <p:nvSpPr>
            <p:cNvPr id="6208" name="Google Shape;6208;p121"/>
            <p:cNvSpPr/>
            <p:nvPr/>
          </p:nvSpPr>
          <p:spPr>
            <a:xfrm>
              <a:off x="2541587" y="1792287"/>
              <a:ext cx="496887" cy="319087"/>
            </a:xfrm>
            <a:custGeom>
              <a:rect b="b" l="l" r="r" t="t"/>
              <a:pathLst>
                <a:path extrusionOk="0" h="201" w="313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09" name="Google Shape;6209;p121"/>
            <p:cNvSpPr/>
            <p:nvPr/>
          </p:nvSpPr>
          <p:spPr>
            <a:xfrm rot="2520000">
              <a:off x="3095625" y="2089150"/>
              <a:ext cx="496887" cy="319087"/>
            </a:xfrm>
            <a:custGeom>
              <a:rect b="b" l="l" r="r" t="t"/>
              <a:pathLst>
                <a:path extrusionOk="0" h="201" w="313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210" name="Google Shape;6210;p121"/>
            <p:cNvGrpSpPr/>
            <p:nvPr/>
          </p:nvGrpSpPr>
          <p:grpSpPr>
            <a:xfrm>
              <a:off x="2325687" y="1363662"/>
              <a:ext cx="1111250" cy="582612"/>
              <a:chOff x="6784975" y="4638675"/>
              <a:chExt cx="1111250" cy="582612"/>
            </a:xfrm>
          </p:grpSpPr>
          <p:sp>
            <p:nvSpPr>
              <p:cNvPr id="6211" name="Google Shape;6211;p121"/>
              <p:cNvSpPr txBox="1"/>
              <p:nvPr/>
            </p:nvSpPr>
            <p:spPr>
              <a:xfrm>
                <a:off x="6784975" y="4860925"/>
                <a:ext cx="1111250" cy="360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dupACKcount++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12" name="Google Shape;6212;p121"/>
              <p:cNvCxnSpPr/>
              <p:nvPr/>
            </p:nvCxnSpPr>
            <p:spPr>
              <a:xfrm>
                <a:off x="6910387" y="4875212"/>
                <a:ext cx="8493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213" name="Google Shape;6213;p121"/>
              <p:cNvSpPr txBox="1"/>
              <p:nvPr/>
            </p:nvSpPr>
            <p:spPr>
              <a:xfrm>
                <a:off x="6818312" y="4638675"/>
                <a:ext cx="984250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duplicate ACK</a:t>
                </a:r>
                <a:endParaRPr/>
              </a:p>
            </p:txBody>
          </p:sp>
        </p:grpSp>
        <p:sp>
          <p:nvSpPr>
            <p:cNvPr id="6214" name="Google Shape;6214;p121"/>
            <p:cNvSpPr/>
            <p:nvPr/>
          </p:nvSpPr>
          <p:spPr>
            <a:xfrm rot="-8280000">
              <a:off x="1911350" y="3021012"/>
              <a:ext cx="496887" cy="319087"/>
            </a:xfrm>
            <a:custGeom>
              <a:rect b="b" l="l" r="r" t="t"/>
              <a:pathLst>
                <a:path extrusionOk="0" h="201" w="313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215" name="Google Shape;6215;p121"/>
            <p:cNvCxnSpPr/>
            <p:nvPr/>
          </p:nvCxnSpPr>
          <p:spPr>
            <a:xfrm>
              <a:off x="850900" y="2617787"/>
              <a:ext cx="1193800" cy="1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6216" name="Google Shape;6216;p121"/>
            <p:cNvGrpSpPr/>
            <p:nvPr/>
          </p:nvGrpSpPr>
          <p:grpSpPr>
            <a:xfrm>
              <a:off x="820737" y="1992312"/>
              <a:ext cx="1176337" cy="660399"/>
              <a:chOff x="855662" y="1485900"/>
              <a:chExt cx="1176337" cy="660399"/>
            </a:xfrm>
          </p:grpSpPr>
          <p:sp>
            <p:nvSpPr>
              <p:cNvPr id="6217" name="Google Shape;6217;p121"/>
              <p:cNvSpPr txBox="1"/>
              <p:nvPr/>
            </p:nvSpPr>
            <p:spPr>
              <a:xfrm>
                <a:off x="1295400" y="1485900"/>
                <a:ext cx="271462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Noto Sans Symbols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endParaRPr/>
              </a:p>
            </p:txBody>
          </p:sp>
          <p:sp>
            <p:nvSpPr>
              <p:cNvPr id="6218" name="Google Shape;6218;p121"/>
              <p:cNvSpPr txBox="1"/>
              <p:nvPr/>
            </p:nvSpPr>
            <p:spPr>
              <a:xfrm>
                <a:off x="855662" y="1687512"/>
                <a:ext cx="1176337" cy="458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1 MSS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 = 64 KB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/>
              </a:p>
            </p:txBody>
          </p:sp>
          <p:cxnSp>
            <p:nvCxnSpPr>
              <p:cNvPr id="6219" name="Google Shape;6219;p121"/>
              <p:cNvCxnSpPr/>
              <p:nvPr/>
            </p:nvCxnSpPr>
            <p:spPr>
              <a:xfrm>
                <a:off x="1017587" y="1711325"/>
                <a:ext cx="8493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220" name="Google Shape;6220;p121"/>
          <p:cNvGrpSpPr/>
          <p:nvPr/>
        </p:nvGrpSpPr>
        <p:grpSpPr>
          <a:xfrm>
            <a:off x="804862" y="2922587"/>
            <a:ext cx="3167063" cy="1312862"/>
            <a:chOff x="808037" y="2803525"/>
            <a:chExt cx="3167063" cy="1312862"/>
          </a:xfrm>
        </p:grpSpPr>
        <p:pic>
          <p:nvPicPr>
            <p:cNvPr id="6221" name="Google Shape;6221;p1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808037" y="3162300"/>
              <a:ext cx="415925" cy="388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2" name="Google Shape;6222;p1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559175" y="2803525"/>
              <a:ext cx="415925" cy="388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3" name="Google Shape;6223;p1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435350" y="3727450"/>
              <a:ext cx="415925" cy="3889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24" name="Google Shape;6224;p121"/>
          <p:cNvGrpSpPr/>
          <p:nvPr/>
        </p:nvGrpSpPr>
        <p:grpSpPr>
          <a:xfrm>
            <a:off x="3502025" y="1149350"/>
            <a:ext cx="4333875" cy="3243262"/>
            <a:chOff x="3500437" y="1017587"/>
            <a:chExt cx="4333875" cy="3243262"/>
          </a:xfrm>
        </p:grpSpPr>
        <p:grpSp>
          <p:nvGrpSpPr>
            <p:cNvPr id="6225" name="Google Shape;6225;p121"/>
            <p:cNvGrpSpPr/>
            <p:nvPr/>
          </p:nvGrpSpPr>
          <p:grpSpPr>
            <a:xfrm>
              <a:off x="5367337" y="3779837"/>
              <a:ext cx="925512" cy="481012"/>
              <a:chOff x="1851025" y="5716587"/>
              <a:chExt cx="925512" cy="481012"/>
            </a:xfrm>
          </p:grpSpPr>
          <p:grpSp>
            <p:nvGrpSpPr>
              <p:cNvPr id="6226" name="Google Shape;6226;p121"/>
              <p:cNvGrpSpPr/>
              <p:nvPr/>
            </p:nvGrpSpPr>
            <p:grpSpPr>
              <a:xfrm>
                <a:off x="1851025" y="5716587"/>
                <a:ext cx="925512" cy="481012"/>
                <a:chOff x="1571625" y="7254875"/>
                <a:chExt cx="947737" cy="603250"/>
              </a:xfrm>
            </p:grpSpPr>
            <p:pic>
              <p:nvPicPr>
                <p:cNvPr id="6227" name="Google Shape;6227;p1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571625" y="7254875"/>
                  <a:ext cx="947737" cy="603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228" name="Google Shape;6228;p121"/>
                <p:cNvSpPr txBox="1"/>
                <p:nvPr/>
              </p:nvSpPr>
              <p:spPr>
                <a:xfrm>
                  <a:off x="1784350" y="7427912"/>
                  <a:ext cx="565150" cy="23495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6229" name="Google Shape;6229;p121"/>
              <p:cNvSpPr txBox="1"/>
              <p:nvPr/>
            </p:nvSpPr>
            <p:spPr>
              <a:xfrm>
                <a:off x="2022475" y="5767387"/>
                <a:ext cx="630237" cy="384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Comic Sans MS"/>
                  <a:buNone/>
                </a:pPr>
                <a:r>
                  <a:rPr b="1" i="1" lang="en-US" sz="1200" u="none">
                    <a:solidFill>
                      <a:schemeClr val="accent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New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Comic Sans MS"/>
                  <a:buNone/>
                </a:pPr>
                <a:r>
                  <a:rPr b="1" i="1" lang="en-US" sz="1200" u="none">
                    <a:solidFill>
                      <a:schemeClr val="accent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ACK!</a:t>
                </a:r>
                <a:endParaRPr/>
              </a:p>
            </p:txBody>
          </p:sp>
        </p:grpSp>
        <p:grpSp>
          <p:nvGrpSpPr>
            <p:cNvPr id="6230" name="Google Shape;6230;p121"/>
            <p:cNvGrpSpPr/>
            <p:nvPr/>
          </p:nvGrpSpPr>
          <p:grpSpPr>
            <a:xfrm>
              <a:off x="3500437" y="1111250"/>
              <a:ext cx="925512" cy="481012"/>
              <a:chOff x="1851025" y="5716587"/>
              <a:chExt cx="925512" cy="481012"/>
            </a:xfrm>
          </p:grpSpPr>
          <p:grpSp>
            <p:nvGrpSpPr>
              <p:cNvPr id="6231" name="Google Shape;6231;p121"/>
              <p:cNvGrpSpPr/>
              <p:nvPr/>
            </p:nvGrpSpPr>
            <p:grpSpPr>
              <a:xfrm>
                <a:off x="1851025" y="5716587"/>
                <a:ext cx="925512" cy="481012"/>
                <a:chOff x="1571625" y="7254875"/>
                <a:chExt cx="947737" cy="603250"/>
              </a:xfrm>
            </p:grpSpPr>
            <p:pic>
              <p:nvPicPr>
                <p:cNvPr id="6232" name="Google Shape;6232;p1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571625" y="7254875"/>
                  <a:ext cx="947737" cy="603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233" name="Google Shape;6233;p121"/>
                <p:cNvSpPr txBox="1"/>
                <p:nvPr/>
              </p:nvSpPr>
              <p:spPr>
                <a:xfrm>
                  <a:off x="1784350" y="7427912"/>
                  <a:ext cx="565150" cy="23495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6234" name="Google Shape;6234;p121"/>
              <p:cNvSpPr txBox="1"/>
              <p:nvPr/>
            </p:nvSpPr>
            <p:spPr>
              <a:xfrm>
                <a:off x="2022475" y="5767387"/>
                <a:ext cx="630237" cy="384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Comic Sans MS"/>
                  <a:buNone/>
                </a:pPr>
                <a:r>
                  <a:rPr b="1" i="1" lang="en-US" sz="1200" u="none">
                    <a:solidFill>
                      <a:schemeClr val="accent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New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Comic Sans MS"/>
                  <a:buNone/>
                </a:pPr>
                <a:r>
                  <a:rPr b="1" i="1" lang="en-US" sz="1200" u="none">
                    <a:solidFill>
                      <a:schemeClr val="accent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ACK!</a:t>
                </a:r>
                <a:endParaRPr/>
              </a:p>
            </p:txBody>
          </p:sp>
        </p:grpSp>
        <p:grpSp>
          <p:nvGrpSpPr>
            <p:cNvPr id="6235" name="Google Shape;6235;p121"/>
            <p:cNvGrpSpPr/>
            <p:nvPr/>
          </p:nvGrpSpPr>
          <p:grpSpPr>
            <a:xfrm>
              <a:off x="6908800" y="1017587"/>
              <a:ext cx="925512" cy="481012"/>
              <a:chOff x="1851025" y="5716587"/>
              <a:chExt cx="925512" cy="481012"/>
            </a:xfrm>
          </p:grpSpPr>
          <p:grpSp>
            <p:nvGrpSpPr>
              <p:cNvPr id="6236" name="Google Shape;6236;p121"/>
              <p:cNvGrpSpPr/>
              <p:nvPr/>
            </p:nvGrpSpPr>
            <p:grpSpPr>
              <a:xfrm>
                <a:off x="1851025" y="5716587"/>
                <a:ext cx="925512" cy="481012"/>
                <a:chOff x="1571625" y="7254875"/>
                <a:chExt cx="947737" cy="603250"/>
              </a:xfrm>
            </p:grpSpPr>
            <p:pic>
              <p:nvPicPr>
                <p:cNvPr id="6237" name="Google Shape;6237;p1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571625" y="7254875"/>
                  <a:ext cx="947737" cy="603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238" name="Google Shape;6238;p121"/>
                <p:cNvSpPr txBox="1"/>
                <p:nvPr/>
              </p:nvSpPr>
              <p:spPr>
                <a:xfrm>
                  <a:off x="1784350" y="7427912"/>
                  <a:ext cx="565150" cy="23495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6239" name="Google Shape;6239;p121"/>
              <p:cNvSpPr txBox="1"/>
              <p:nvPr/>
            </p:nvSpPr>
            <p:spPr>
              <a:xfrm>
                <a:off x="2022475" y="5767387"/>
                <a:ext cx="630237" cy="384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Comic Sans MS"/>
                  <a:buNone/>
                </a:pPr>
                <a:r>
                  <a:rPr b="1" i="1" lang="en-US" sz="1200" u="none">
                    <a:solidFill>
                      <a:schemeClr val="accent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New</a:t>
                </a:r>
                <a:endParaRPr/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00"/>
                  <a:buFont typeface="Comic Sans MS"/>
                  <a:buNone/>
                </a:pPr>
                <a:r>
                  <a:rPr b="1" i="1" lang="en-US" sz="1200" u="none">
                    <a:solidFill>
                      <a:schemeClr val="accent2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ACK!</a:t>
                </a:r>
                <a:endParaRPr/>
              </a:p>
            </p:txBody>
          </p:sp>
        </p:grpSp>
      </p:grpSp>
      <p:pic>
        <p:nvPicPr>
          <p:cNvPr descr="underline_base" id="6240" name="Google Shape;6240;p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237" y="828675"/>
            <a:ext cx="7313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23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246" name="Google Shape;1246;p2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247" name="Google Shape;12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2" y="935037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23"/>
          <p:cNvSpPr txBox="1"/>
          <p:nvPr>
            <p:ph type="title"/>
          </p:nvPr>
        </p:nvSpPr>
        <p:spPr>
          <a:xfrm>
            <a:off x="336550" y="146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Connectionless demultiplexing</a:t>
            </a:r>
            <a:endParaRPr/>
          </a:p>
        </p:txBody>
      </p:sp>
      <p:sp>
        <p:nvSpPr>
          <p:cNvPr id="1249" name="Google Shape;1249;p23"/>
          <p:cNvSpPr txBox="1"/>
          <p:nvPr>
            <p:ph idx="1" type="body"/>
          </p:nvPr>
        </p:nvSpPr>
        <p:spPr>
          <a:xfrm>
            <a:off x="127000" y="1495425"/>
            <a:ext cx="4940300" cy="185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512" lvl="0" marL="3476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recall: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created socket has host-local port #:</a:t>
            </a:r>
            <a:endParaRPr/>
          </a:p>
          <a:p>
            <a:pPr indent="-290512" lvl="0" marL="347662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DatagramSocket mySocket1        = new DatagramSocket(</a:t>
            </a:r>
            <a:r>
              <a:rPr b="1" i="0" lang="en-US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12534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57163" lvl="0" marL="284163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0" name="Google Shape;1250;p23"/>
          <p:cNvSpPr txBox="1"/>
          <p:nvPr>
            <p:ph idx="1" type="body"/>
          </p:nvPr>
        </p:nvSpPr>
        <p:spPr>
          <a:xfrm>
            <a:off x="312737" y="3862387"/>
            <a:ext cx="4114800" cy="236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host receives UDP segment: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checks destination port # in segment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directs UDP segment to socket with that port #</a:t>
            </a:r>
            <a:endParaRPr/>
          </a:p>
        </p:txBody>
      </p:sp>
      <p:sp>
        <p:nvSpPr>
          <p:cNvPr id="1251" name="Google Shape;1251;p23"/>
          <p:cNvSpPr txBox="1"/>
          <p:nvPr/>
        </p:nvSpPr>
        <p:spPr>
          <a:xfrm>
            <a:off x="4678362" y="1162050"/>
            <a:ext cx="4465637" cy="169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7961" lvl="0" marL="3476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2" lvl="0" marL="3476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recall: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when creating datagram to send into UDP socket, must specify</a:t>
            </a:r>
            <a:endParaRPr/>
          </a:p>
          <a:p>
            <a:pPr indent="-239712" lvl="1" marL="8588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destination IP address</a:t>
            </a:r>
            <a:endParaRPr/>
          </a:p>
          <a:p>
            <a:pPr indent="-239712" lvl="1" marL="8588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destination port #</a:t>
            </a:r>
            <a:endParaRPr/>
          </a:p>
        </p:txBody>
      </p:sp>
      <p:sp>
        <p:nvSpPr>
          <p:cNvPr id="1252" name="Google Shape;1252;p23"/>
          <p:cNvSpPr txBox="1"/>
          <p:nvPr/>
        </p:nvSpPr>
        <p:spPr>
          <a:xfrm>
            <a:off x="5260975" y="3895725"/>
            <a:ext cx="3432175" cy="214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IP datagrams with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same dest. port #,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but different source IP addresses and/or source port numbers will be directed to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same socket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 dest</a:t>
            </a:r>
            <a:endParaRPr/>
          </a:p>
        </p:txBody>
      </p:sp>
      <p:cxnSp>
        <p:nvCxnSpPr>
          <p:cNvPr id="1253" name="Google Shape;1253;p23"/>
          <p:cNvCxnSpPr/>
          <p:nvPr/>
        </p:nvCxnSpPr>
        <p:spPr>
          <a:xfrm>
            <a:off x="1400175" y="3644900"/>
            <a:ext cx="5845175" cy="0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4" name="Google Shape;1254;p23"/>
          <p:cNvSpPr/>
          <p:nvPr/>
        </p:nvSpPr>
        <p:spPr>
          <a:xfrm>
            <a:off x="4467225" y="4770437"/>
            <a:ext cx="560387" cy="311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4" name="Shape 6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5" name="Google Shape;6245;p122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6246" name="Google Shape;6246;p12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6247" name="Google Shape;6247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62" y="925512"/>
            <a:ext cx="3824287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48" name="Google Shape;6248;p122"/>
          <p:cNvSpPr txBox="1"/>
          <p:nvPr>
            <p:ph type="title"/>
          </p:nvPr>
        </p:nvSpPr>
        <p:spPr>
          <a:xfrm>
            <a:off x="454025" y="239712"/>
            <a:ext cx="7772400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throughput</a:t>
            </a:r>
            <a:endParaRPr/>
          </a:p>
        </p:txBody>
      </p:sp>
      <p:sp>
        <p:nvSpPr>
          <p:cNvPr id="6249" name="Google Shape;6249;p122"/>
          <p:cNvSpPr txBox="1"/>
          <p:nvPr>
            <p:ph idx="1" type="body"/>
          </p:nvPr>
        </p:nvSpPr>
        <p:spPr>
          <a:xfrm>
            <a:off x="612775" y="1362075"/>
            <a:ext cx="82692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avg. TCP thruput as function of window size, RTT?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ignore slow start, assume always data to send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W: window size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(measured in bytes)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where loss occurs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avg. window size (# in-flight bytes) is ¾ W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avg. thruput is 3/4W per RTT</a:t>
            </a:r>
            <a:endParaRPr/>
          </a:p>
        </p:txBody>
      </p:sp>
      <p:grpSp>
        <p:nvGrpSpPr>
          <p:cNvPr id="6250" name="Google Shape;6250;p122"/>
          <p:cNvGrpSpPr/>
          <p:nvPr/>
        </p:nvGrpSpPr>
        <p:grpSpPr>
          <a:xfrm>
            <a:off x="1830387" y="4300537"/>
            <a:ext cx="4873625" cy="1998662"/>
            <a:chOff x="442912" y="3860800"/>
            <a:chExt cx="4873625" cy="1998662"/>
          </a:xfrm>
        </p:grpSpPr>
        <p:sp>
          <p:nvSpPr>
            <p:cNvPr id="6251" name="Google Shape;6251;p122"/>
            <p:cNvSpPr/>
            <p:nvPr/>
          </p:nvSpPr>
          <p:spPr>
            <a:xfrm>
              <a:off x="1076325" y="4057650"/>
              <a:ext cx="3938587" cy="919162"/>
            </a:xfrm>
            <a:custGeom>
              <a:rect b="b" l="l" r="r" t="t"/>
              <a:pathLst>
                <a:path extrusionOk="0" h="579" w="2481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252" name="Google Shape;6252;p122"/>
            <p:cNvCxnSpPr/>
            <p:nvPr/>
          </p:nvCxnSpPr>
          <p:spPr>
            <a:xfrm>
              <a:off x="1071562" y="5849937"/>
              <a:ext cx="424497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53" name="Google Shape;6253;p122"/>
            <p:cNvCxnSpPr/>
            <p:nvPr/>
          </p:nvCxnSpPr>
          <p:spPr>
            <a:xfrm>
              <a:off x="1082675" y="3860800"/>
              <a:ext cx="0" cy="19986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54" name="Google Shape;6254;p122"/>
            <p:cNvCxnSpPr/>
            <p:nvPr/>
          </p:nvCxnSpPr>
          <p:spPr>
            <a:xfrm>
              <a:off x="962025" y="4081462"/>
              <a:ext cx="114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55" name="Google Shape;6255;p122"/>
            <p:cNvCxnSpPr/>
            <p:nvPr/>
          </p:nvCxnSpPr>
          <p:spPr>
            <a:xfrm>
              <a:off x="962025" y="4948237"/>
              <a:ext cx="114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56" name="Google Shape;6256;p122"/>
            <p:cNvSpPr txBox="1"/>
            <p:nvPr/>
          </p:nvSpPr>
          <p:spPr>
            <a:xfrm>
              <a:off x="603250" y="3894137"/>
              <a:ext cx="36671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</a:t>
              </a:r>
              <a:endParaRPr/>
            </a:p>
          </p:txBody>
        </p:sp>
        <p:sp>
          <p:nvSpPr>
            <p:cNvPr id="6257" name="Google Shape;6257;p122"/>
            <p:cNvSpPr txBox="1"/>
            <p:nvPr/>
          </p:nvSpPr>
          <p:spPr>
            <a:xfrm>
              <a:off x="442912" y="4775200"/>
              <a:ext cx="5556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W/2</a:t>
              </a:r>
              <a:endParaRPr/>
            </a:p>
          </p:txBody>
        </p:sp>
      </p:grpSp>
      <p:grpSp>
        <p:nvGrpSpPr>
          <p:cNvPr id="6258" name="Google Shape;6258;p122"/>
          <p:cNvGrpSpPr/>
          <p:nvPr/>
        </p:nvGrpSpPr>
        <p:grpSpPr>
          <a:xfrm>
            <a:off x="2733675" y="3440112"/>
            <a:ext cx="3795712" cy="620712"/>
            <a:chOff x="2733675" y="3395662"/>
            <a:chExt cx="3795712" cy="620712"/>
          </a:xfrm>
        </p:grpSpPr>
        <p:sp>
          <p:nvSpPr>
            <p:cNvPr id="6259" name="Google Shape;6259;p122"/>
            <p:cNvSpPr txBox="1"/>
            <p:nvPr/>
          </p:nvSpPr>
          <p:spPr>
            <a:xfrm>
              <a:off x="2733675" y="3522662"/>
              <a:ext cx="213677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avg TCP thruput = </a:t>
              </a:r>
              <a:endParaRPr/>
            </a:p>
          </p:txBody>
        </p:sp>
        <p:grpSp>
          <p:nvGrpSpPr>
            <p:cNvPr id="6260" name="Google Shape;6260;p122"/>
            <p:cNvGrpSpPr/>
            <p:nvPr/>
          </p:nvGrpSpPr>
          <p:grpSpPr>
            <a:xfrm>
              <a:off x="4740275" y="3395662"/>
              <a:ext cx="1789112" cy="620712"/>
              <a:chOff x="5553075" y="3417887"/>
              <a:chExt cx="1789112" cy="620712"/>
            </a:xfrm>
          </p:grpSpPr>
          <p:sp>
            <p:nvSpPr>
              <p:cNvPr id="6261" name="Google Shape;6261;p122"/>
              <p:cNvSpPr txBox="1"/>
              <p:nvPr/>
            </p:nvSpPr>
            <p:spPr>
              <a:xfrm>
                <a:off x="5557837" y="3417887"/>
                <a:ext cx="309562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</a:t>
                </a:r>
                <a:endParaRPr/>
              </a:p>
            </p:txBody>
          </p:sp>
          <p:sp>
            <p:nvSpPr>
              <p:cNvPr id="6262" name="Google Shape;6262;p122"/>
              <p:cNvSpPr txBox="1"/>
              <p:nvPr/>
            </p:nvSpPr>
            <p:spPr>
              <a:xfrm>
                <a:off x="5553075" y="3671887"/>
                <a:ext cx="309562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/>
              </a:p>
            </p:txBody>
          </p:sp>
          <p:cxnSp>
            <p:nvCxnSpPr>
              <p:cNvPr id="6263" name="Google Shape;6263;p122"/>
              <p:cNvCxnSpPr/>
              <p:nvPr/>
            </p:nvCxnSpPr>
            <p:spPr>
              <a:xfrm>
                <a:off x="5635625" y="3733800"/>
                <a:ext cx="139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264" name="Google Shape;6264;p122"/>
              <p:cNvSpPr txBox="1"/>
              <p:nvPr/>
            </p:nvSpPr>
            <p:spPr>
              <a:xfrm>
                <a:off x="5876925" y="3424237"/>
                <a:ext cx="390525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W</a:t>
                </a:r>
                <a:endParaRPr/>
              </a:p>
            </p:txBody>
          </p:sp>
          <p:sp>
            <p:nvSpPr>
              <p:cNvPr id="6265" name="Google Shape;6265;p122"/>
              <p:cNvSpPr txBox="1"/>
              <p:nvPr/>
            </p:nvSpPr>
            <p:spPr>
              <a:xfrm>
                <a:off x="5807075" y="3665537"/>
                <a:ext cx="592137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RTT</a:t>
                </a:r>
                <a:endParaRPr/>
              </a:p>
            </p:txBody>
          </p:sp>
          <p:cxnSp>
            <p:nvCxnSpPr>
              <p:cNvPr id="6266" name="Google Shape;6266;p122"/>
              <p:cNvCxnSpPr/>
              <p:nvPr/>
            </p:nvCxnSpPr>
            <p:spPr>
              <a:xfrm>
                <a:off x="5915025" y="3733800"/>
                <a:ext cx="33337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267" name="Google Shape;6267;p122"/>
              <p:cNvSpPr txBox="1"/>
              <p:nvPr/>
            </p:nvSpPr>
            <p:spPr>
              <a:xfrm>
                <a:off x="6310312" y="3560762"/>
                <a:ext cx="103187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bytes/sec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1" name="Shape 6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2" name="Google Shape;6272;p123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6273" name="Google Shape;6273;p12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6274" name="Google Shape;6274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952500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75" name="Google Shape;6275;p12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Futures: TCP over “long, fat pipes”</a:t>
            </a:r>
            <a:endParaRPr/>
          </a:p>
        </p:txBody>
      </p:sp>
      <p:sp>
        <p:nvSpPr>
          <p:cNvPr id="6276" name="Google Shape;6276;p123"/>
          <p:cNvSpPr txBox="1"/>
          <p:nvPr>
            <p:ph idx="1" type="body"/>
          </p:nvPr>
        </p:nvSpPr>
        <p:spPr>
          <a:xfrm>
            <a:off x="547687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1500 byte segments, 100ms RTT, want 10 Gbps throughput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requires W = 83,333 in-flight segments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throughput in terms of segment loss probability, 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[Mathis 1997]: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230187" lvl="1" marL="68738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➜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achieve 10 Gbps throughput, need a loss rate of L = 2·10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-10 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– a very small loss rate!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versions of TCP for high-speed</a:t>
            </a:r>
            <a:endParaRPr b="0" baseline="3000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6363" lvl="0" marL="284163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baseline="3000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6277" name="Google Shape;6277;p123"/>
          <p:cNvGrpSpPr/>
          <p:nvPr/>
        </p:nvGrpSpPr>
        <p:grpSpPr>
          <a:xfrm>
            <a:off x="1947862" y="3462337"/>
            <a:ext cx="4160837" cy="962025"/>
            <a:chOff x="669925" y="5397500"/>
            <a:chExt cx="4160837" cy="962025"/>
          </a:xfrm>
        </p:grpSpPr>
        <p:sp>
          <p:nvSpPr>
            <p:cNvPr id="6278" name="Google Shape;6278;p123"/>
            <p:cNvSpPr txBox="1"/>
            <p:nvPr/>
          </p:nvSpPr>
          <p:spPr>
            <a:xfrm>
              <a:off x="669925" y="5661025"/>
              <a:ext cx="2682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TCP throughput = </a:t>
              </a:r>
              <a:endParaRPr/>
            </a:p>
          </p:txBody>
        </p:sp>
        <p:sp>
          <p:nvSpPr>
            <p:cNvPr id="6279" name="Google Shape;6279;p123"/>
            <p:cNvSpPr txBox="1"/>
            <p:nvPr/>
          </p:nvSpPr>
          <p:spPr>
            <a:xfrm>
              <a:off x="3190875" y="5508625"/>
              <a:ext cx="777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1.22</a:t>
              </a:r>
              <a:endParaRPr/>
            </a:p>
          </p:txBody>
        </p:sp>
        <p:grpSp>
          <p:nvGrpSpPr>
            <p:cNvPr id="6280" name="Google Shape;6280;p123"/>
            <p:cNvGrpSpPr/>
            <p:nvPr/>
          </p:nvGrpSpPr>
          <p:grpSpPr>
            <a:xfrm>
              <a:off x="3321050" y="5397500"/>
              <a:ext cx="1509712" cy="962025"/>
              <a:chOff x="3321050" y="5397500"/>
              <a:chExt cx="1509712" cy="962025"/>
            </a:xfrm>
          </p:grpSpPr>
          <p:sp>
            <p:nvSpPr>
              <p:cNvPr id="6281" name="Google Shape;6281;p123"/>
              <p:cNvSpPr txBox="1"/>
              <p:nvPr/>
            </p:nvSpPr>
            <p:spPr>
              <a:xfrm>
                <a:off x="3846512" y="5397500"/>
                <a:ext cx="26828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/>
              </a:p>
            </p:txBody>
          </p:sp>
          <p:sp>
            <p:nvSpPr>
              <p:cNvPr id="6282" name="Google Shape;6282;p123"/>
              <p:cNvSpPr txBox="1"/>
              <p:nvPr/>
            </p:nvSpPr>
            <p:spPr>
              <a:xfrm>
                <a:off x="3986212" y="5511800"/>
                <a:ext cx="84455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MSS</a:t>
                </a:r>
                <a:endParaRPr/>
              </a:p>
            </p:txBody>
          </p:sp>
          <p:cxnSp>
            <p:nvCxnSpPr>
              <p:cNvPr id="6283" name="Google Shape;6283;p123"/>
              <p:cNvCxnSpPr/>
              <p:nvPr/>
            </p:nvCxnSpPr>
            <p:spPr>
              <a:xfrm>
                <a:off x="3321050" y="5905500"/>
                <a:ext cx="1385887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284" name="Google Shape;6284;p123"/>
              <p:cNvSpPr txBox="1"/>
              <p:nvPr/>
            </p:nvSpPr>
            <p:spPr>
              <a:xfrm>
                <a:off x="3386137" y="5867400"/>
                <a:ext cx="77628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RTT</a:t>
                </a:r>
                <a:endParaRPr/>
              </a:p>
            </p:txBody>
          </p:sp>
          <p:sp>
            <p:nvSpPr>
              <p:cNvPr id="6285" name="Google Shape;6285;p123"/>
              <p:cNvSpPr/>
              <p:nvPr/>
            </p:nvSpPr>
            <p:spPr>
              <a:xfrm>
                <a:off x="4138612" y="5937250"/>
                <a:ext cx="466725" cy="349250"/>
              </a:xfrm>
              <a:custGeom>
                <a:rect b="b" l="l" r="r" t="t"/>
                <a:pathLst>
                  <a:path extrusionOk="0" h="220" w="294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86" name="Google Shape;6286;p123"/>
              <p:cNvSpPr txBox="1"/>
              <p:nvPr/>
            </p:nvSpPr>
            <p:spPr>
              <a:xfrm>
                <a:off x="4292600" y="5902325"/>
                <a:ext cx="354012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0" name="Shape 6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1" name="Google Shape;6291;p124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6292" name="Google Shape;6292;p12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cxnSp>
        <p:nvCxnSpPr>
          <p:cNvPr id="6293" name="Google Shape;6293;p124"/>
          <p:cNvCxnSpPr/>
          <p:nvPr/>
        </p:nvCxnSpPr>
        <p:spPr>
          <a:xfrm>
            <a:off x="4857750" y="4229100"/>
            <a:ext cx="55880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294" name="Google Shape;6294;p124"/>
          <p:cNvGrpSpPr/>
          <p:nvPr/>
        </p:nvGrpSpPr>
        <p:grpSpPr>
          <a:xfrm>
            <a:off x="3779837" y="3898900"/>
            <a:ext cx="1082675" cy="538160"/>
            <a:chOff x="3740150" y="2063750"/>
            <a:chExt cx="881062" cy="307974"/>
          </a:xfrm>
        </p:grpSpPr>
        <p:sp>
          <p:nvSpPr>
            <p:cNvPr id="6295" name="Google Shape;6295;p124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96" name="Google Shape;6296;p124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97" name="Google Shape;6297;p124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298" name="Google Shape;6298;p124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6299" name="Google Shape;6299;p124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00" name="Google Shape;6300;p124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6301" name="Google Shape;6301;p124"/>
            <p:cNvCxnSpPr/>
            <p:nvPr/>
          </p:nvCxnSpPr>
          <p:spPr>
            <a:xfrm>
              <a:off x="3741737" y="2160587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02" name="Google Shape;6302;p124"/>
            <p:cNvCxnSpPr/>
            <p:nvPr/>
          </p:nvCxnSpPr>
          <p:spPr>
            <a:xfrm>
              <a:off x="4614862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303" name="Google Shape;6303;p124"/>
          <p:cNvGrpSpPr/>
          <p:nvPr/>
        </p:nvGrpSpPr>
        <p:grpSpPr>
          <a:xfrm>
            <a:off x="5413375" y="3883025"/>
            <a:ext cx="1082675" cy="538160"/>
            <a:chOff x="3740150" y="2063750"/>
            <a:chExt cx="881062" cy="307974"/>
          </a:xfrm>
        </p:grpSpPr>
        <p:sp>
          <p:nvSpPr>
            <p:cNvPr id="6304" name="Google Shape;6304;p124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05" name="Google Shape;6305;p124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06" name="Google Shape;6306;p124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307" name="Google Shape;6307;p124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6308" name="Google Shape;6308;p124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09" name="Google Shape;6309;p124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6310" name="Google Shape;6310;p124"/>
            <p:cNvCxnSpPr/>
            <p:nvPr/>
          </p:nvCxnSpPr>
          <p:spPr>
            <a:xfrm>
              <a:off x="3741737" y="2160587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11" name="Google Shape;6311;p124"/>
            <p:cNvCxnSpPr/>
            <p:nvPr/>
          </p:nvCxnSpPr>
          <p:spPr>
            <a:xfrm>
              <a:off x="4614862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312" name="Google Shape;6312;p124"/>
          <p:cNvSpPr txBox="1"/>
          <p:nvPr>
            <p:ph idx="1" type="body"/>
          </p:nvPr>
        </p:nvSpPr>
        <p:spPr>
          <a:xfrm>
            <a:off x="544512" y="1412875"/>
            <a:ext cx="7620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fairness goal: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if K TCP sessions share same bottleneck link of bandwidth R, each should have average rate of R/K</a:t>
            </a:r>
            <a:endParaRPr/>
          </a:p>
        </p:txBody>
      </p:sp>
      <p:sp>
        <p:nvSpPr>
          <p:cNvPr id="6313" name="Google Shape;6313;p124"/>
          <p:cNvSpPr txBox="1"/>
          <p:nvPr/>
        </p:nvSpPr>
        <p:spPr>
          <a:xfrm>
            <a:off x="5068887" y="4025900"/>
            <a:ext cx="147637" cy="200025"/>
          </a:xfrm>
          <a:prstGeom prst="rect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14" name="Google Shape;6314;p124"/>
          <p:cNvSpPr txBox="1"/>
          <p:nvPr/>
        </p:nvSpPr>
        <p:spPr>
          <a:xfrm>
            <a:off x="4378325" y="4087812"/>
            <a:ext cx="147637" cy="200025"/>
          </a:xfrm>
          <a:prstGeom prst="rect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15" name="Google Shape;6315;p124"/>
          <p:cNvSpPr txBox="1"/>
          <p:nvPr/>
        </p:nvSpPr>
        <p:spPr>
          <a:xfrm>
            <a:off x="4668837" y="4025900"/>
            <a:ext cx="147637" cy="200025"/>
          </a:xfrm>
          <a:prstGeom prst="rect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16" name="Google Shape;6316;p124"/>
          <p:cNvSpPr txBox="1"/>
          <p:nvPr/>
        </p:nvSpPr>
        <p:spPr>
          <a:xfrm>
            <a:off x="1131887" y="3017837"/>
            <a:ext cx="2000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connection 1</a:t>
            </a:r>
            <a:endParaRPr/>
          </a:p>
        </p:txBody>
      </p:sp>
      <p:sp>
        <p:nvSpPr>
          <p:cNvPr id="6317" name="Google Shape;6317;p124"/>
          <p:cNvSpPr txBox="1"/>
          <p:nvPr/>
        </p:nvSpPr>
        <p:spPr>
          <a:xfrm>
            <a:off x="3529012" y="4471987"/>
            <a:ext cx="12509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bottleneck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capacity R</a:t>
            </a:r>
            <a:endParaRPr/>
          </a:p>
        </p:txBody>
      </p:sp>
      <p:sp>
        <p:nvSpPr>
          <p:cNvPr id="6318" name="Google Shape;6318;p124"/>
          <p:cNvSpPr/>
          <p:nvPr/>
        </p:nvSpPr>
        <p:spPr>
          <a:xfrm>
            <a:off x="2863850" y="3502025"/>
            <a:ext cx="4003675" cy="719137"/>
          </a:xfrm>
          <a:custGeom>
            <a:rect b="b" l="l" r="r" t="t"/>
            <a:pathLst>
              <a:path extrusionOk="0" h="453" w="2412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cap="flat" cmpd="sng" w="3810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19" name="Google Shape;6319;p124"/>
          <p:cNvSpPr txBox="1"/>
          <p:nvPr/>
        </p:nvSpPr>
        <p:spPr>
          <a:xfrm>
            <a:off x="4540250" y="4087812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20" name="Google Shape;6320;p124"/>
          <p:cNvSpPr/>
          <p:nvPr/>
        </p:nvSpPr>
        <p:spPr>
          <a:xfrm>
            <a:off x="2806700" y="4237037"/>
            <a:ext cx="4044950" cy="719137"/>
          </a:xfrm>
          <a:custGeom>
            <a:rect b="b" l="l" r="r" t="t"/>
            <a:pathLst>
              <a:path extrusionOk="0" h="453" w="2412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21" name="Google Shape;6321;p124"/>
          <p:cNvSpPr txBox="1"/>
          <p:nvPr>
            <p:ph type="title"/>
          </p:nvPr>
        </p:nvSpPr>
        <p:spPr>
          <a:xfrm>
            <a:off x="533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Fairness</a:t>
            </a:r>
            <a:endParaRPr/>
          </a:p>
        </p:txBody>
      </p:sp>
      <p:pic>
        <p:nvPicPr>
          <p:cNvPr descr="underline_base" id="6322" name="Google Shape;6322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969962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323" name="Google Shape;6323;p124"/>
          <p:cNvSpPr txBox="1"/>
          <p:nvPr/>
        </p:nvSpPr>
        <p:spPr>
          <a:xfrm>
            <a:off x="1125537" y="5146675"/>
            <a:ext cx="2000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connection 2</a:t>
            </a:r>
            <a:endParaRPr/>
          </a:p>
        </p:txBody>
      </p:sp>
      <p:grpSp>
        <p:nvGrpSpPr>
          <p:cNvPr id="6324" name="Google Shape;6324;p124"/>
          <p:cNvGrpSpPr/>
          <p:nvPr/>
        </p:nvGrpSpPr>
        <p:grpSpPr>
          <a:xfrm>
            <a:off x="2057400" y="3333750"/>
            <a:ext cx="766762" cy="704850"/>
            <a:chOff x="-69850" y="2338387"/>
            <a:chExt cx="1557337" cy="1754187"/>
          </a:xfrm>
        </p:grpSpPr>
        <p:pic>
          <p:nvPicPr>
            <p:cNvPr descr="desktop_computer_stylized_medium" id="6325" name="Google Shape;6325;p1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6" name="Google Shape;6326;p12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327" name="Google Shape;6327;p124"/>
          <p:cNvGrpSpPr/>
          <p:nvPr/>
        </p:nvGrpSpPr>
        <p:grpSpPr>
          <a:xfrm>
            <a:off x="2073275" y="4579937"/>
            <a:ext cx="766762" cy="704850"/>
            <a:chOff x="-69850" y="2338387"/>
            <a:chExt cx="1557337" cy="1754187"/>
          </a:xfrm>
        </p:grpSpPr>
        <p:pic>
          <p:nvPicPr>
            <p:cNvPr descr="desktop_computer_stylized_medium" id="6328" name="Google Shape;6328;p1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9" name="Google Shape;6329;p12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3" name="Shape 6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4" name="Google Shape;6334;p125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6335" name="Google Shape;6335;p12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6336" name="Google Shape;6336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50" y="1027112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337" name="Google Shape;6337;p12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Why is TCP fair?</a:t>
            </a:r>
            <a:endParaRPr/>
          </a:p>
        </p:txBody>
      </p:sp>
      <p:sp>
        <p:nvSpPr>
          <p:cNvPr id="6338" name="Google Shape;6338;p125"/>
          <p:cNvSpPr txBox="1"/>
          <p:nvPr>
            <p:ph idx="1" type="body"/>
          </p:nvPr>
        </p:nvSpPr>
        <p:spPr>
          <a:xfrm>
            <a:off x="609600" y="1400175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competing sessions: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additive increase gives slope of 1, as throughout increases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multiplicative decrease decreases throughput proportionally </a:t>
            </a:r>
            <a:endParaRPr/>
          </a:p>
        </p:txBody>
      </p:sp>
      <p:cxnSp>
        <p:nvCxnSpPr>
          <p:cNvPr id="6339" name="Google Shape;6339;p125"/>
          <p:cNvCxnSpPr/>
          <p:nvPr/>
        </p:nvCxnSpPr>
        <p:spPr>
          <a:xfrm>
            <a:off x="2400300" y="5848350"/>
            <a:ext cx="36385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40" name="Google Shape;6340;p125"/>
          <p:cNvCxnSpPr/>
          <p:nvPr/>
        </p:nvCxnSpPr>
        <p:spPr>
          <a:xfrm rot="10800000">
            <a:off x="2400300" y="2752725"/>
            <a:ext cx="0" cy="308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41" name="Google Shape;6341;p125"/>
          <p:cNvCxnSpPr/>
          <p:nvPr/>
        </p:nvCxnSpPr>
        <p:spPr>
          <a:xfrm rot="7860000">
            <a:off x="1793875" y="4487862"/>
            <a:ext cx="3560762" cy="142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42" name="Google Shape;6342;p125"/>
          <p:cNvCxnSpPr/>
          <p:nvPr/>
        </p:nvCxnSpPr>
        <p:spPr>
          <a:xfrm>
            <a:off x="2381250" y="3000375"/>
            <a:ext cx="2819400" cy="280987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43" name="Google Shape;6343;p125"/>
          <p:cNvSpPr txBox="1"/>
          <p:nvPr/>
        </p:nvSpPr>
        <p:spPr>
          <a:xfrm>
            <a:off x="2030412" y="2828925"/>
            <a:ext cx="403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344" name="Google Shape;6344;p125"/>
          <p:cNvSpPr txBox="1"/>
          <p:nvPr/>
        </p:nvSpPr>
        <p:spPr>
          <a:xfrm>
            <a:off x="4983162" y="5876925"/>
            <a:ext cx="403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6345" name="Google Shape;6345;p125"/>
          <p:cNvSpPr txBox="1"/>
          <p:nvPr/>
        </p:nvSpPr>
        <p:spPr>
          <a:xfrm>
            <a:off x="3259137" y="2819400"/>
            <a:ext cx="3546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 bandwidth share</a:t>
            </a:r>
            <a:endParaRPr/>
          </a:p>
        </p:txBody>
      </p:sp>
      <p:sp>
        <p:nvSpPr>
          <p:cNvPr id="6346" name="Google Shape;6346;p125"/>
          <p:cNvSpPr txBox="1"/>
          <p:nvPr/>
        </p:nvSpPr>
        <p:spPr>
          <a:xfrm>
            <a:off x="1839912" y="5857875"/>
            <a:ext cx="3546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1 throughput</a:t>
            </a:r>
            <a:endParaRPr/>
          </a:p>
        </p:txBody>
      </p:sp>
      <p:sp>
        <p:nvSpPr>
          <p:cNvPr id="6347" name="Google Shape;6347;p125"/>
          <p:cNvSpPr txBox="1"/>
          <p:nvPr/>
        </p:nvSpPr>
        <p:spPr>
          <a:xfrm rot="-5400000">
            <a:off x="424656" y="4396581"/>
            <a:ext cx="3546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2 throughput</a:t>
            </a:r>
            <a:endParaRPr/>
          </a:p>
        </p:txBody>
      </p:sp>
      <p:cxnSp>
        <p:nvCxnSpPr>
          <p:cNvPr id="6348" name="Google Shape;6348;p125"/>
          <p:cNvCxnSpPr/>
          <p:nvPr/>
        </p:nvCxnSpPr>
        <p:spPr>
          <a:xfrm rot="7860000">
            <a:off x="3503612" y="5105400"/>
            <a:ext cx="1293812" cy="476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6349" name="Google Shape;6349;p125"/>
          <p:cNvSpPr txBox="1"/>
          <p:nvPr/>
        </p:nvSpPr>
        <p:spPr>
          <a:xfrm>
            <a:off x="4173537" y="4676775"/>
            <a:ext cx="4537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congestion avoidance: additive increase</a:t>
            </a:r>
            <a:endParaRPr/>
          </a:p>
        </p:txBody>
      </p:sp>
      <p:cxnSp>
        <p:nvCxnSpPr>
          <p:cNvPr id="6350" name="Google Shape;6350;p125"/>
          <p:cNvCxnSpPr/>
          <p:nvPr/>
        </p:nvCxnSpPr>
        <p:spPr>
          <a:xfrm flipH="1">
            <a:off x="3390900" y="4638675"/>
            <a:ext cx="1171575" cy="6318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51" name="Google Shape;6351;p125"/>
          <p:cNvSpPr txBox="1"/>
          <p:nvPr/>
        </p:nvSpPr>
        <p:spPr>
          <a:xfrm>
            <a:off x="4705350" y="4432300"/>
            <a:ext cx="3460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loss: decrease window by factor of 2</a:t>
            </a:r>
            <a:endParaRPr/>
          </a:p>
        </p:txBody>
      </p:sp>
      <p:cxnSp>
        <p:nvCxnSpPr>
          <p:cNvPr id="6352" name="Google Shape;6352;p125"/>
          <p:cNvCxnSpPr/>
          <p:nvPr/>
        </p:nvCxnSpPr>
        <p:spPr>
          <a:xfrm rot="7860000">
            <a:off x="3182937" y="4778375"/>
            <a:ext cx="1303337" cy="2381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6353" name="Google Shape;6353;p125"/>
          <p:cNvSpPr txBox="1"/>
          <p:nvPr/>
        </p:nvSpPr>
        <p:spPr>
          <a:xfrm>
            <a:off x="3887787" y="4191000"/>
            <a:ext cx="4537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congestion avoidance: additive increase</a:t>
            </a:r>
            <a:endParaRPr/>
          </a:p>
        </p:txBody>
      </p:sp>
      <p:cxnSp>
        <p:nvCxnSpPr>
          <p:cNvPr id="6354" name="Google Shape;6354;p125"/>
          <p:cNvCxnSpPr/>
          <p:nvPr/>
        </p:nvCxnSpPr>
        <p:spPr>
          <a:xfrm flipH="1">
            <a:off x="3248025" y="4352925"/>
            <a:ext cx="981075" cy="7651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55" name="Google Shape;6355;p125"/>
          <p:cNvSpPr txBox="1"/>
          <p:nvPr/>
        </p:nvSpPr>
        <p:spPr>
          <a:xfrm>
            <a:off x="4305300" y="3984625"/>
            <a:ext cx="3460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loss: decrease window by factor of 2</a:t>
            </a:r>
            <a:endParaRPr/>
          </a:p>
        </p:txBody>
      </p:sp>
      <p:cxnSp>
        <p:nvCxnSpPr>
          <p:cNvPr id="6356" name="Google Shape;6356;p125"/>
          <p:cNvCxnSpPr/>
          <p:nvPr/>
        </p:nvCxnSpPr>
        <p:spPr>
          <a:xfrm rot="7860000">
            <a:off x="3039268" y="4631531"/>
            <a:ext cx="1279525" cy="142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357" name="Google Shape;6357;p125"/>
          <p:cNvCxnSpPr/>
          <p:nvPr/>
        </p:nvCxnSpPr>
        <p:spPr>
          <a:xfrm flipH="1">
            <a:off x="3181350" y="4171950"/>
            <a:ext cx="911225" cy="88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58" name="Google Shape;6358;p125"/>
          <p:cNvCxnSpPr/>
          <p:nvPr/>
        </p:nvCxnSpPr>
        <p:spPr>
          <a:xfrm rot="7860000">
            <a:off x="2959893" y="4568031"/>
            <a:ext cx="1279525" cy="142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2" name="Shape 6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3" name="Google Shape;6363;p126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6364" name="Google Shape;6364;p12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6365" name="Google Shape;6365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2" y="8223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366" name="Google Shape;6366;p126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Fairness (more)</a:t>
            </a:r>
            <a:endParaRPr/>
          </a:p>
        </p:txBody>
      </p:sp>
      <p:sp>
        <p:nvSpPr>
          <p:cNvPr id="6367" name="Google Shape;6367;p126"/>
          <p:cNvSpPr txBox="1"/>
          <p:nvPr>
            <p:ph idx="1" type="body"/>
          </p:nvPr>
        </p:nvSpPr>
        <p:spPr>
          <a:xfrm>
            <a:off x="469900" y="1219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Fairness and UDP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multimedia apps often do not use TCP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 not want rate throttled by congestion control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instead use UDP: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 audio/video at constant rate, tolerate packet loss</a:t>
            </a:r>
            <a:endParaRPr/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68" name="Google Shape;6368;p126"/>
          <p:cNvSpPr txBox="1"/>
          <p:nvPr>
            <p:ph idx="1" type="body"/>
          </p:nvPr>
        </p:nvSpPr>
        <p:spPr>
          <a:xfrm>
            <a:off x="4587875" y="1223962"/>
            <a:ext cx="40290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Fairness, parallel TCP connections</a:t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 can open multiple parallel connections between two hosts</a:t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web browsers do this </a:t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link of rate R with 9 existing connections:</a:t>
            </a:r>
            <a:endParaRPr/>
          </a:p>
          <a:p>
            <a:pPr indent="-230187" lvl="1" marL="6873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app asks for 1 TCP, gets rate R/10</a:t>
            </a:r>
            <a:endParaRPr/>
          </a:p>
          <a:p>
            <a:pPr indent="-230187" lvl="1" marL="6873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app asks for 11 TCPs, gets R/2 </a:t>
            </a:r>
            <a:endParaRPr/>
          </a:p>
          <a:p>
            <a:pPr indent="-157161" lvl="0" marL="2841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57163" lvl="0" marL="284163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2" name="Shape 6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3" name="Google Shape;6373;p127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6374" name="Google Shape;6374;p12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375" name="Google Shape;6375;p127"/>
          <p:cNvSpPr txBox="1"/>
          <p:nvPr>
            <p:ph idx="1" type="body"/>
          </p:nvPr>
        </p:nvSpPr>
        <p:spPr>
          <a:xfrm>
            <a:off x="544512" y="1309687"/>
            <a:ext cx="76200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network-assisted congestion control: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bits in IP header (ToS field) marked </a:t>
            </a:r>
            <a:r>
              <a:rPr b="0" i="1" lang="en-US" sz="2400" u="none" cap="none" strike="noStrike">
                <a:solidFill>
                  <a:srgbClr val="000090"/>
                </a:solidFill>
                <a:latin typeface="Cabin"/>
                <a:ea typeface="Cabin"/>
                <a:cs typeface="Cabin"/>
                <a:sym typeface="Cabin"/>
              </a:rPr>
              <a:t>by network router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indicate congestion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congestion indication carried to receiving host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(seeing congestion indication in IP datagram) ) sets ECE bit on receiver-to-sender ACK segment to notify sender of congestion</a:t>
            </a:r>
            <a:endParaRPr/>
          </a:p>
        </p:txBody>
      </p:sp>
      <p:sp>
        <p:nvSpPr>
          <p:cNvPr id="6376" name="Google Shape;6376;p127"/>
          <p:cNvSpPr txBox="1"/>
          <p:nvPr>
            <p:ph type="title"/>
          </p:nvPr>
        </p:nvSpPr>
        <p:spPr>
          <a:xfrm>
            <a:off x="533400" y="152400"/>
            <a:ext cx="8139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Explicit Congestion Notification 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(ECN)</a:t>
            </a:r>
            <a:endParaRPr/>
          </a:p>
        </p:txBody>
      </p:sp>
      <p:pic>
        <p:nvPicPr>
          <p:cNvPr descr="underline_base" id="6377" name="Google Shape;6377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969962"/>
            <a:ext cx="6731000" cy="182562"/>
          </a:xfrm>
          <a:prstGeom prst="rect">
            <a:avLst/>
          </a:prstGeom>
          <a:noFill/>
          <a:ln>
            <a:noFill/>
          </a:ln>
        </p:spPr>
      </p:pic>
      <p:sp>
        <p:nvSpPr>
          <p:cNvPr id="6378" name="Google Shape;6378;p127"/>
          <p:cNvSpPr txBox="1"/>
          <p:nvPr/>
        </p:nvSpPr>
        <p:spPr>
          <a:xfrm>
            <a:off x="1393825" y="4090987"/>
            <a:ext cx="711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</p:txBody>
      </p:sp>
      <p:sp>
        <p:nvSpPr>
          <p:cNvPr id="6379" name="Google Shape;6379;p127"/>
          <p:cNvSpPr/>
          <p:nvPr/>
        </p:nvSpPr>
        <p:spPr>
          <a:xfrm flipH="1">
            <a:off x="855662" y="4383087"/>
            <a:ext cx="369887" cy="1368425"/>
          </a:xfrm>
          <a:custGeom>
            <a:rect b="b" l="l" r="r" t="t"/>
            <a:pathLst>
              <a:path extrusionOk="0" h="10000" w="12213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80" name="Google Shape;6380;p127"/>
          <p:cNvSpPr txBox="1"/>
          <p:nvPr/>
        </p:nvSpPr>
        <p:spPr>
          <a:xfrm>
            <a:off x="1228725" y="4381500"/>
            <a:ext cx="1076325" cy="134937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81" name="Google Shape;6381;p127"/>
          <p:cNvSpPr txBox="1"/>
          <p:nvPr/>
        </p:nvSpPr>
        <p:spPr>
          <a:xfrm>
            <a:off x="1189037" y="4446587"/>
            <a:ext cx="1066800" cy="1231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382" name="Google Shape;6382;p127"/>
          <p:cNvCxnSpPr/>
          <p:nvPr/>
        </p:nvCxnSpPr>
        <p:spPr>
          <a:xfrm>
            <a:off x="1189037" y="4724400"/>
            <a:ext cx="1058862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83" name="Google Shape;6383;p127"/>
          <p:cNvSpPr txBox="1"/>
          <p:nvPr/>
        </p:nvSpPr>
        <p:spPr>
          <a:xfrm>
            <a:off x="1152525" y="4414837"/>
            <a:ext cx="1104900" cy="1274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grpSp>
        <p:nvGrpSpPr>
          <p:cNvPr id="6384" name="Google Shape;6384;p127"/>
          <p:cNvGrpSpPr/>
          <p:nvPr/>
        </p:nvGrpSpPr>
        <p:grpSpPr>
          <a:xfrm flipH="1">
            <a:off x="525462" y="4921250"/>
            <a:ext cx="673100" cy="701675"/>
            <a:chOff x="-69850" y="2338387"/>
            <a:chExt cx="1557337" cy="1754187"/>
          </a:xfrm>
        </p:grpSpPr>
        <p:pic>
          <p:nvPicPr>
            <p:cNvPr descr="desktop_computer_stylized_medium" id="6385" name="Google Shape;6385;p1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6" name="Google Shape;6386;p12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387" name="Google Shape;6387;p127"/>
          <p:cNvCxnSpPr/>
          <p:nvPr/>
        </p:nvCxnSpPr>
        <p:spPr>
          <a:xfrm>
            <a:off x="1193800" y="4953000"/>
            <a:ext cx="1058862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8" name="Google Shape;6388;p127"/>
          <p:cNvCxnSpPr/>
          <p:nvPr/>
        </p:nvCxnSpPr>
        <p:spPr>
          <a:xfrm>
            <a:off x="1198562" y="5181600"/>
            <a:ext cx="1058862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9" name="Google Shape;6389;p127"/>
          <p:cNvCxnSpPr/>
          <p:nvPr/>
        </p:nvCxnSpPr>
        <p:spPr>
          <a:xfrm>
            <a:off x="1201737" y="5421312"/>
            <a:ext cx="1060450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390" name="Google Shape;6390;p127"/>
          <p:cNvGrpSpPr/>
          <p:nvPr/>
        </p:nvGrpSpPr>
        <p:grpSpPr>
          <a:xfrm>
            <a:off x="6169025" y="4102100"/>
            <a:ext cx="2047875" cy="1657350"/>
            <a:chOff x="0" y="0"/>
            <a:chExt cx="2147483646" cy="2147483647"/>
          </a:xfrm>
        </p:grpSpPr>
        <p:sp>
          <p:nvSpPr>
            <p:cNvPr id="6391" name="Google Shape;6391;p127"/>
            <p:cNvSpPr txBox="1"/>
            <p:nvPr/>
          </p:nvSpPr>
          <p:spPr>
            <a:xfrm>
              <a:off x="0" y="0"/>
              <a:ext cx="1286391257" cy="43887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destination</a:t>
              </a:r>
              <a:endParaRPr/>
            </a:p>
          </p:txBody>
        </p:sp>
        <p:grpSp>
          <p:nvGrpSpPr>
            <p:cNvPr id="6392" name="Google Shape;6392;p127"/>
            <p:cNvGrpSpPr/>
            <p:nvPr/>
          </p:nvGrpSpPr>
          <p:grpSpPr>
            <a:xfrm>
              <a:off x="46611995" y="370512555"/>
              <a:ext cx="2100871651" cy="1776971091"/>
              <a:chOff x="0" y="0"/>
              <a:chExt cx="2147483647" cy="2147483647"/>
            </a:xfrm>
          </p:grpSpPr>
          <p:sp>
            <p:nvSpPr>
              <p:cNvPr id="6393" name="Google Shape;6393;p127"/>
              <p:cNvSpPr/>
              <p:nvPr/>
            </p:nvSpPr>
            <p:spPr>
              <a:xfrm>
                <a:off x="1208680433" y="2407912"/>
                <a:ext cx="323955029" cy="2145075734"/>
              </a:xfrm>
              <a:custGeom>
                <a:rect b="b" l="l" r="r" t="t"/>
                <a:pathLst>
                  <a:path extrusionOk="0" h="1186" w="267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94" name="Google Shape;6394;p127"/>
              <p:cNvSpPr txBox="1"/>
              <p:nvPr/>
            </p:nvSpPr>
            <p:spPr>
              <a:xfrm>
                <a:off x="81021155" y="0"/>
                <a:ext cx="1154692778" cy="211552310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95" name="Google Shape;6395;p127"/>
              <p:cNvSpPr txBox="1"/>
              <p:nvPr/>
            </p:nvSpPr>
            <p:spPr>
              <a:xfrm>
                <a:off x="38207438" y="101785234"/>
                <a:ext cx="1144546302" cy="193004268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6396" name="Google Shape;6396;p127"/>
              <p:cNvCxnSpPr/>
              <p:nvPr/>
            </p:nvCxnSpPr>
            <p:spPr>
              <a:xfrm>
                <a:off x="38207438" y="538182707"/>
                <a:ext cx="1135983802" cy="452440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397" name="Google Shape;6397;p127"/>
              <p:cNvSpPr txBox="1"/>
              <p:nvPr/>
            </p:nvSpPr>
            <p:spPr>
              <a:xfrm>
                <a:off x="0" y="54379353"/>
                <a:ext cx="1184349559" cy="19961557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FBFBF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FBFBF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endParaRPr/>
              </a:p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FBFBF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FBFBF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link</a:t>
                </a:r>
                <a:endParaRPr/>
              </a:p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FBFBF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BFBFBF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  <p:grpSp>
            <p:nvGrpSpPr>
              <p:cNvPr id="6398" name="Google Shape;6398;p127"/>
              <p:cNvGrpSpPr/>
              <p:nvPr/>
            </p:nvGrpSpPr>
            <p:grpSpPr>
              <a:xfrm flipH="1">
                <a:off x="1425363619" y="608447082"/>
                <a:ext cx="722120026" cy="1099274666"/>
                <a:chOff x="-69850" y="2338387"/>
                <a:chExt cx="1557337" cy="1754187"/>
              </a:xfrm>
            </p:grpSpPr>
            <p:pic>
              <p:nvPicPr>
                <p:cNvPr descr="desktop_computer_stylized_medium" id="6399" name="Google Shape;6399;p1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400" name="Google Shape;6400;p127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6401" name="Google Shape;6401;p127"/>
              <p:cNvCxnSpPr/>
              <p:nvPr/>
            </p:nvCxnSpPr>
            <p:spPr>
              <a:xfrm>
                <a:off x="43002334" y="896782493"/>
                <a:ext cx="1135983802" cy="452440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02" name="Google Shape;6402;p127"/>
              <p:cNvCxnSpPr/>
              <p:nvPr/>
            </p:nvCxnSpPr>
            <p:spPr>
              <a:xfrm>
                <a:off x="47797366" y="1255383068"/>
                <a:ext cx="1135983802" cy="452440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03" name="Google Shape;6403;p127"/>
              <p:cNvCxnSpPr/>
              <p:nvPr/>
            </p:nvCxnSpPr>
            <p:spPr>
              <a:xfrm>
                <a:off x="52592397" y="1629962710"/>
                <a:ext cx="1135983802" cy="452440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6404" name="Google Shape;6404;p127"/>
          <p:cNvSpPr/>
          <p:nvPr/>
        </p:nvSpPr>
        <p:spPr>
          <a:xfrm>
            <a:off x="2730500" y="5227637"/>
            <a:ext cx="2849562" cy="1481137"/>
          </a:xfrm>
          <a:custGeom>
            <a:rect b="b" l="l" r="r" t="t"/>
            <a:pathLst>
              <a:path extrusionOk="0" h="933" w="1794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05" name="Google Shape;6405;p127"/>
          <p:cNvSpPr/>
          <p:nvPr/>
        </p:nvSpPr>
        <p:spPr>
          <a:xfrm>
            <a:off x="3368675" y="5530850"/>
            <a:ext cx="542925" cy="295275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406" name="Google Shape;6406;p127"/>
          <p:cNvGrpSpPr/>
          <p:nvPr/>
        </p:nvGrpSpPr>
        <p:grpSpPr>
          <a:xfrm>
            <a:off x="2879142" y="5705475"/>
            <a:ext cx="497470" cy="233363"/>
            <a:chOff x="5719762" y="347662"/>
            <a:chExt cx="566738" cy="277813"/>
          </a:xfrm>
        </p:grpSpPr>
        <p:sp>
          <p:nvSpPr>
            <p:cNvPr id="6407" name="Google Shape;6407;p127"/>
            <p:cNvSpPr/>
            <p:nvPr/>
          </p:nvSpPr>
          <p:spPr>
            <a:xfrm>
              <a:off x="5722937" y="473075"/>
              <a:ext cx="563562" cy="152400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408" name="Google Shape;6408;p127"/>
            <p:cNvCxnSpPr/>
            <p:nvPr/>
          </p:nvCxnSpPr>
          <p:spPr>
            <a:xfrm>
              <a:off x="5722937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09" name="Google Shape;6409;p127"/>
            <p:cNvCxnSpPr/>
            <p:nvPr/>
          </p:nvCxnSpPr>
          <p:spPr>
            <a:xfrm>
              <a:off x="6286500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10" name="Google Shape;6410;p127"/>
            <p:cNvSpPr txBox="1"/>
            <p:nvPr/>
          </p:nvSpPr>
          <p:spPr>
            <a:xfrm>
              <a:off x="5722937" y="458787"/>
              <a:ext cx="558800" cy="9207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11" name="Google Shape;6411;p127"/>
            <p:cNvSpPr/>
            <p:nvPr/>
          </p:nvSpPr>
          <p:spPr>
            <a:xfrm>
              <a:off x="5719762" y="347662"/>
              <a:ext cx="561975" cy="1793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412" name="Google Shape;6412;p127"/>
            <p:cNvGrpSpPr/>
            <p:nvPr/>
          </p:nvGrpSpPr>
          <p:grpSpPr>
            <a:xfrm>
              <a:off x="5851525" y="387350"/>
              <a:ext cx="280987" cy="102637"/>
              <a:chOff x="4521200" y="1346200"/>
              <a:chExt cx="222250" cy="152400"/>
            </a:xfrm>
          </p:grpSpPr>
          <p:cxnSp>
            <p:nvCxnSpPr>
              <p:cNvPr id="6413" name="Google Shape;6413;p127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14" name="Google Shape;6414;p127"/>
              <p:cNvCxnSpPr/>
              <p:nvPr/>
            </p:nvCxnSpPr>
            <p:spPr>
              <a:xfrm>
                <a:off x="4673600" y="149542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15" name="Google Shape;6415;p127"/>
              <p:cNvCxnSpPr/>
              <p:nvPr/>
            </p:nvCxnSpPr>
            <p:spPr>
              <a:xfrm>
                <a:off x="4594225" y="1349375"/>
                <a:ext cx="82550" cy="1492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416" name="Google Shape;6416;p127"/>
            <p:cNvGrpSpPr/>
            <p:nvPr/>
          </p:nvGrpSpPr>
          <p:grpSpPr>
            <a:xfrm flipH="1" rot="10800000">
              <a:off x="5851525" y="385762"/>
              <a:ext cx="280987" cy="106913"/>
              <a:chOff x="4521200" y="1343025"/>
              <a:chExt cx="222250" cy="158750"/>
            </a:xfrm>
          </p:grpSpPr>
          <p:cxnSp>
            <p:nvCxnSpPr>
              <p:cNvPr id="6417" name="Google Shape;6417;p127"/>
              <p:cNvCxnSpPr/>
              <p:nvPr/>
            </p:nvCxnSpPr>
            <p:spPr>
              <a:xfrm flipH="1" rot="10800000">
                <a:off x="4521200" y="1343025"/>
                <a:ext cx="79375" cy="635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18" name="Google Shape;6418;p127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19" name="Google Shape;6419;p127"/>
              <p:cNvCxnSpPr/>
              <p:nvPr/>
            </p:nvCxnSpPr>
            <p:spPr>
              <a:xfrm>
                <a:off x="4594225" y="1347787"/>
                <a:ext cx="82550" cy="15398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420" name="Google Shape;6420;p127"/>
          <p:cNvGrpSpPr/>
          <p:nvPr/>
        </p:nvGrpSpPr>
        <p:grpSpPr>
          <a:xfrm>
            <a:off x="3227387" y="6343650"/>
            <a:ext cx="501650" cy="233363"/>
            <a:chOff x="5715000" y="347662"/>
            <a:chExt cx="571500" cy="277813"/>
          </a:xfrm>
        </p:grpSpPr>
        <p:sp>
          <p:nvSpPr>
            <p:cNvPr id="6421" name="Google Shape;6421;p127"/>
            <p:cNvSpPr/>
            <p:nvPr/>
          </p:nvSpPr>
          <p:spPr>
            <a:xfrm>
              <a:off x="5722937" y="473075"/>
              <a:ext cx="563562" cy="152400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422" name="Google Shape;6422;p127"/>
            <p:cNvCxnSpPr/>
            <p:nvPr/>
          </p:nvCxnSpPr>
          <p:spPr>
            <a:xfrm>
              <a:off x="5722937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23" name="Google Shape;6423;p127"/>
            <p:cNvCxnSpPr/>
            <p:nvPr/>
          </p:nvCxnSpPr>
          <p:spPr>
            <a:xfrm>
              <a:off x="6286500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24" name="Google Shape;6424;p127"/>
            <p:cNvSpPr txBox="1"/>
            <p:nvPr/>
          </p:nvSpPr>
          <p:spPr>
            <a:xfrm>
              <a:off x="5722937" y="458787"/>
              <a:ext cx="558800" cy="9207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25" name="Google Shape;6425;p127"/>
            <p:cNvSpPr/>
            <p:nvPr/>
          </p:nvSpPr>
          <p:spPr>
            <a:xfrm>
              <a:off x="5715000" y="347662"/>
              <a:ext cx="563562" cy="1793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426" name="Google Shape;6426;p127"/>
            <p:cNvGrpSpPr/>
            <p:nvPr/>
          </p:nvGrpSpPr>
          <p:grpSpPr>
            <a:xfrm>
              <a:off x="5851525" y="387350"/>
              <a:ext cx="280987" cy="102637"/>
              <a:chOff x="4521200" y="1346200"/>
              <a:chExt cx="222250" cy="152400"/>
            </a:xfrm>
          </p:grpSpPr>
          <p:cxnSp>
            <p:nvCxnSpPr>
              <p:cNvPr id="6427" name="Google Shape;6427;p127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28" name="Google Shape;6428;p127"/>
              <p:cNvCxnSpPr/>
              <p:nvPr/>
            </p:nvCxnSpPr>
            <p:spPr>
              <a:xfrm>
                <a:off x="4673600" y="149542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29" name="Google Shape;6429;p127"/>
              <p:cNvCxnSpPr/>
              <p:nvPr/>
            </p:nvCxnSpPr>
            <p:spPr>
              <a:xfrm>
                <a:off x="4594225" y="1349375"/>
                <a:ext cx="82550" cy="1492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430" name="Google Shape;6430;p127"/>
            <p:cNvGrpSpPr/>
            <p:nvPr/>
          </p:nvGrpSpPr>
          <p:grpSpPr>
            <a:xfrm flipH="1" rot="10800000">
              <a:off x="5851525" y="385762"/>
              <a:ext cx="280987" cy="106913"/>
              <a:chOff x="4521200" y="1343025"/>
              <a:chExt cx="222250" cy="158750"/>
            </a:xfrm>
          </p:grpSpPr>
          <p:cxnSp>
            <p:nvCxnSpPr>
              <p:cNvPr id="6431" name="Google Shape;6431;p127"/>
              <p:cNvCxnSpPr/>
              <p:nvPr/>
            </p:nvCxnSpPr>
            <p:spPr>
              <a:xfrm flipH="1" rot="10800000">
                <a:off x="4521200" y="1343025"/>
                <a:ext cx="79375" cy="635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32" name="Google Shape;6432;p127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33" name="Google Shape;6433;p127"/>
              <p:cNvCxnSpPr/>
              <p:nvPr/>
            </p:nvCxnSpPr>
            <p:spPr>
              <a:xfrm>
                <a:off x="4594225" y="1347787"/>
                <a:ext cx="82550" cy="15398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434" name="Google Shape;6434;p127"/>
          <p:cNvGrpSpPr/>
          <p:nvPr/>
        </p:nvGrpSpPr>
        <p:grpSpPr>
          <a:xfrm>
            <a:off x="3902075" y="5400675"/>
            <a:ext cx="501650" cy="233363"/>
            <a:chOff x="5715000" y="347662"/>
            <a:chExt cx="571500" cy="277813"/>
          </a:xfrm>
        </p:grpSpPr>
        <p:sp>
          <p:nvSpPr>
            <p:cNvPr id="6435" name="Google Shape;6435;p127"/>
            <p:cNvSpPr/>
            <p:nvPr/>
          </p:nvSpPr>
          <p:spPr>
            <a:xfrm>
              <a:off x="5722937" y="473075"/>
              <a:ext cx="563562" cy="152400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436" name="Google Shape;6436;p127"/>
            <p:cNvCxnSpPr/>
            <p:nvPr/>
          </p:nvCxnSpPr>
          <p:spPr>
            <a:xfrm>
              <a:off x="5722937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37" name="Google Shape;6437;p127"/>
            <p:cNvCxnSpPr/>
            <p:nvPr/>
          </p:nvCxnSpPr>
          <p:spPr>
            <a:xfrm>
              <a:off x="6286500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38" name="Google Shape;6438;p127"/>
            <p:cNvSpPr txBox="1"/>
            <p:nvPr/>
          </p:nvSpPr>
          <p:spPr>
            <a:xfrm>
              <a:off x="5722937" y="458787"/>
              <a:ext cx="558800" cy="9207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39" name="Google Shape;6439;p127"/>
            <p:cNvSpPr/>
            <p:nvPr/>
          </p:nvSpPr>
          <p:spPr>
            <a:xfrm>
              <a:off x="5715000" y="347662"/>
              <a:ext cx="563562" cy="1793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440" name="Google Shape;6440;p127"/>
            <p:cNvGrpSpPr/>
            <p:nvPr/>
          </p:nvGrpSpPr>
          <p:grpSpPr>
            <a:xfrm>
              <a:off x="5851525" y="387350"/>
              <a:ext cx="280987" cy="102637"/>
              <a:chOff x="4521200" y="1346200"/>
              <a:chExt cx="222250" cy="152400"/>
            </a:xfrm>
          </p:grpSpPr>
          <p:cxnSp>
            <p:nvCxnSpPr>
              <p:cNvPr id="6441" name="Google Shape;6441;p127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42" name="Google Shape;6442;p127"/>
              <p:cNvCxnSpPr/>
              <p:nvPr/>
            </p:nvCxnSpPr>
            <p:spPr>
              <a:xfrm>
                <a:off x="4673600" y="149542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43" name="Google Shape;6443;p127"/>
              <p:cNvCxnSpPr/>
              <p:nvPr/>
            </p:nvCxnSpPr>
            <p:spPr>
              <a:xfrm>
                <a:off x="4594225" y="1349375"/>
                <a:ext cx="82550" cy="1492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444" name="Google Shape;6444;p127"/>
            <p:cNvGrpSpPr/>
            <p:nvPr/>
          </p:nvGrpSpPr>
          <p:grpSpPr>
            <a:xfrm flipH="1" rot="10800000">
              <a:off x="5851525" y="385762"/>
              <a:ext cx="280987" cy="106913"/>
              <a:chOff x="4521200" y="1343025"/>
              <a:chExt cx="222250" cy="158750"/>
            </a:xfrm>
          </p:grpSpPr>
          <p:cxnSp>
            <p:nvCxnSpPr>
              <p:cNvPr id="6445" name="Google Shape;6445;p127"/>
              <p:cNvCxnSpPr/>
              <p:nvPr/>
            </p:nvCxnSpPr>
            <p:spPr>
              <a:xfrm flipH="1" rot="10800000">
                <a:off x="4521200" y="1343025"/>
                <a:ext cx="79375" cy="635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46" name="Google Shape;6446;p127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47" name="Google Shape;6447;p127"/>
              <p:cNvCxnSpPr/>
              <p:nvPr/>
            </p:nvCxnSpPr>
            <p:spPr>
              <a:xfrm>
                <a:off x="4594225" y="1347787"/>
                <a:ext cx="82550" cy="15398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448" name="Google Shape;6448;p127"/>
          <p:cNvGrpSpPr/>
          <p:nvPr/>
        </p:nvGrpSpPr>
        <p:grpSpPr>
          <a:xfrm>
            <a:off x="3813175" y="6065837"/>
            <a:ext cx="500062" cy="233362"/>
            <a:chOff x="0" y="0"/>
            <a:chExt cx="2147483646" cy="2147483646"/>
          </a:xfrm>
        </p:grpSpPr>
        <p:sp>
          <p:nvSpPr>
            <p:cNvPr id="6449" name="Google Shape;6449;p127"/>
            <p:cNvSpPr/>
            <p:nvPr/>
          </p:nvSpPr>
          <p:spPr>
            <a:xfrm>
              <a:off x="29828382" y="969434710"/>
              <a:ext cx="2117655264" cy="1178048936"/>
            </a:xfrm>
            <a:prstGeom prst="ellipse">
              <a:avLst/>
            </a:prstGeom>
            <a:solidFill>
              <a:srgbClr val="CC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450" name="Google Shape;6450;p127"/>
            <p:cNvCxnSpPr/>
            <p:nvPr/>
          </p:nvCxnSpPr>
          <p:spPr>
            <a:xfrm>
              <a:off x="29828382" y="858991489"/>
              <a:ext cx="0" cy="7362759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51" name="Google Shape;6451;p127"/>
            <p:cNvCxnSpPr/>
            <p:nvPr/>
          </p:nvCxnSpPr>
          <p:spPr>
            <a:xfrm>
              <a:off x="2147480234" y="858991489"/>
              <a:ext cx="0" cy="7362759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52" name="Google Shape;6452;p127"/>
            <p:cNvSpPr txBox="1"/>
            <p:nvPr/>
          </p:nvSpPr>
          <p:spPr>
            <a:xfrm>
              <a:off x="29828382" y="858991489"/>
              <a:ext cx="2099757541" cy="7117386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53" name="Google Shape;6453;p127"/>
            <p:cNvSpPr/>
            <p:nvPr/>
          </p:nvSpPr>
          <p:spPr>
            <a:xfrm>
              <a:off x="0" y="0"/>
              <a:ext cx="2123618363" cy="1386662211"/>
            </a:xfrm>
            <a:prstGeom prst="ellipse">
              <a:avLst/>
            </a:prstGeom>
            <a:solidFill>
              <a:srgbClr val="CC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454" name="Google Shape;6454;p127"/>
            <p:cNvGrpSpPr/>
            <p:nvPr/>
          </p:nvGrpSpPr>
          <p:grpSpPr>
            <a:xfrm>
              <a:off x="513008609" y="306769658"/>
              <a:ext cx="1055846086" cy="793376316"/>
              <a:chOff x="4521200" y="1346200"/>
              <a:chExt cx="222250" cy="152400"/>
            </a:xfrm>
          </p:grpSpPr>
          <p:cxnSp>
            <p:nvCxnSpPr>
              <p:cNvPr id="6455" name="Google Shape;6455;p127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56" name="Google Shape;6456;p127"/>
              <p:cNvCxnSpPr/>
              <p:nvPr/>
            </p:nvCxnSpPr>
            <p:spPr>
              <a:xfrm>
                <a:off x="4673600" y="149542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57" name="Google Shape;6457;p127"/>
              <p:cNvCxnSpPr/>
              <p:nvPr/>
            </p:nvCxnSpPr>
            <p:spPr>
              <a:xfrm>
                <a:off x="4594225" y="1349375"/>
                <a:ext cx="82550" cy="1492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458" name="Google Shape;6458;p127"/>
            <p:cNvGrpSpPr/>
            <p:nvPr/>
          </p:nvGrpSpPr>
          <p:grpSpPr>
            <a:xfrm flipH="1" rot="10800000">
              <a:off x="513008609" y="294510383"/>
              <a:ext cx="1055846086" cy="826435061"/>
              <a:chOff x="4521200" y="1343025"/>
              <a:chExt cx="222250" cy="158750"/>
            </a:xfrm>
          </p:grpSpPr>
          <p:cxnSp>
            <p:nvCxnSpPr>
              <p:cNvPr id="6459" name="Google Shape;6459;p127"/>
              <p:cNvCxnSpPr/>
              <p:nvPr/>
            </p:nvCxnSpPr>
            <p:spPr>
              <a:xfrm flipH="1" rot="10800000">
                <a:off x="4521200" y="1343025"/>
                <a:ext cx="79375" cy="63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60" name="Google Shape;6460;p127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61" name="Google Shape;6461;p127"/>
              <p:cNvCxnSpPr/>
              <p:nvPr/>
            </p:nvCxnSpPr>
            <p:spPr>
              <a:xfrm>
                <a:off x="4594225" y="1347787"/>
                <a:ext cx="82550" cy="15398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462" name="Google Shape;6462;p127"/>
          <p:cNvGrpSpPr/>
          <p:nvPr/>
        </p:nvGrpSpPr>
        <p:grpSpPr>
          <a:xfrm>
            <a:off x="4459287" y="6362700"/>
            <a:ext cx="503237" cy="233363"/>
            <a:chOff x="5715000" y="347662"/>
            <a:chExt cx="571500" cy="277813"/>
          </a:xfrm>
        </p:grpSpPr>
        <p:sp>
          <p:nvSpPr>
            <p:cNvPr id="6463" name="Google Shape;6463;p127"/>
            <p:cNvSpPr/>
            <p:nvPr/>
          </p:nvSpPr>
          <p:spPr>
            <a:xfrm>
              <a:off x="5722937" y="473075"/>
              <a:ext cx="563562" cy="152400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464" name="Google Shape;6464;p127"/>
            <p:cNvCxnSpPr/>
            <p:nvPr/>
          </p:nvCxnSpPr>
          <p:spPr>
            <a:xfrm>
              <a:off x="5722937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65" name="Google Shape;6465;p127"/>
            <p:cNvCxnSpPr/>
            <p:nvPr/>
          </p:nvCxnSpPr>
          <p:spPr>
            <a:xfrm>
              <a:off x="6286500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66" name="Google Shape;6466;p127"/>
            <p:cNvSpPr txBox="1"/>
            <p:nvPr/>
          </p:nvSpPr>
          <p:spPr>
            <a:xfrm>
              <a:off x="5722937" y="458787"/>
              <a:ext cx="558800" cy="9207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67" name="Google Shape;6467;p127"/>
            <p:cNvSpPr/>
            <p:nvPr/>
          </p:nvSpPr>
          <p:spPr>
            <a:xfrm>
              <a:off x="5715000" y="347662"/>
              <a:ext cx="563562" cy="1793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468" name="Google Shape;6468;p127"/>
            <p:cNvGrpSpPr/>
            <p:nvPr/>
          </p:nvGrpSpPr>
          <p:grpSpPr>
            <a:xfrm>
              <a:off x="5851525" y="387350"/>
              <a:ext cx="280987" cy="102637"/>
              <a:chOff x="4521200" y="1346200"/>
              <a:chExt cx="222250" cy="152400"/>
            </a:xfrm>
          </p:grpSpPr>
          <p:cxnSp>
            <p:nvCxnSpPr>
              <p:cNvPr id="6469" name="Google Shape;6469;p127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70" name="Google Shape;6470;p127"/>
              <p:cNvCxnSpPr/>
              <p:nvPr/>
            </p:nvCxnSpPr>
            <p:spPr>
              <a:xfrm>
                <a:off x="4673600" y="149542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71" name="Google Shape;6471;p127"/>
              <p:cNvCxnSpPr/>
              <p:nvPr/>
            </p:nvCxnSpPr>
            <p:spPr>
              <a:xfrm>
                <a:off x="4594225" y="1349375"/>
                <a:ext cx="82550" cy="1492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472" name="Google Shape;6472;p127"/>
            <p:cNvGrpSpPr/>
            <p:nvPr/>
          </p:nvGrpSpPr>
          <p:grpSpPr>
            <a:xfrm flipH="1" rot="10800000">
              <a:off x="5851525" y="385762"/>
              <a:ext cx="280987" cy="106913"/>
              <a:chOff x="4521200" y="1343025"/>
              <a:chExt cx="222250" cy="158750"/>
            </a:xfrm>
          </p:grpSpPr>
          <p:cxnSp>
            <p:nvCxnSpPr>
              <p:cNvPr id="6473" name="Google Shape;6473;p127"/>
              <p:cNvCxnSpPr/>
              <p:nvPr/>
            </p:nvCxnSpPr>
            <p:spPr>
              <a:xfrm flipH="1" rot="10800000">
                <a:off x="4521200" y="1343025"/>
                <a:ext cx="79375" cy="635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74" name="Google Shape;6474;p127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75" name="Google Shape;6475;p127"/>
              <p:cNvCxnSpPr/>
              <p:nvPr/>
            </p:nvCxnSpPr>
            <p:spPr>
              <a:xfrm>
                <a:off x="4594225" y="1347787"/>
                <a:ext cx="82550" cy="15398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476" name="Google Shape;6476;p127"/>
          <p:cNvGrpSpPr/>
          <p:nvPr/>
        </p:nvGrpSpPr>
        <p:grpSpPr>
          <a:xfrm>
            <a:off x="4905375" y="5707062"/>
            <a:ext cx="501650" cy="233363"/>
            <a:chOff x="5715000" y="347662"/>
            <a:chExt cx="571500" cy="277813"/>
          </a:xfrm>
        </p:grpSpPr>
        <p:sp>
          <p:nvSpPr>
            <p:cNvPr id="6477" name="Google Shape;6477;p127"/>
            <p:cNvSpPr/>
            <p:nvPr/>
          </p:nvSpPr>
          <p:spPr>
            <a:xfrm>
              <a:off x="5722937" y="473075"/>
              <a:ext cx="563562" cy="152400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478" name="Google Shape;6478;p127"/>
            <p:cNvCxnSpPr/>
            <p:nvPr/>
          </p:nvCxnSpPr>
          <p:spPr>
            <a:xfrm>
              <a:off x="5722937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79" name="Google Shape;6479;p127"/>
            <p:cNvCxnSpPr/>
            <p:nvPr/>
          </p:nvCxnSpPr>
          <p:spPr>
            <a:xfrm>
              <a:off x="6286500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80" name="Google Shape;6480;p127"/>
            <p:cNvSpPr txBox="1"/>
            <p:nvPr/>
          </p:nvSpPr>
          <p:spPr>
            <a:xfrm>
              <a:off x="5722937" y="458787"/>
              <a:ext cx="558800" cy="9207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81" name="Google Shape;6481;p127"/>
            <p:cNvSpPr/>
            <p:nvPr/>
          </p:nvSpPr>
          <p:spPr>
            <a:xfrm>
              <a:off x="5715000" y="347662"/>
              <a:ext cx="563562" cy="1793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482" name="Google Shape;6482;p127"/>
            <p:cNvGrpSpPr/>
            <p:nvPr/>
          </p:nvGrpSpPr>
          <p:grpSpPr>
            <a:xfrm>
              <a:off x="5851525" y="387350"/>
              <a:ext cx="280987" cy="102637"/>
              <a:chOff x="4521200" y="1346200"/>
              <a:chExt cx="222250" cy="152400"/>
            </a:xfrm>
          </p:grpSpPr>
          <p:cxnSp>
            <p:nvCxnSpPr>
              <p:cNvPr id="6483" name="Google Shape;6483;p127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84" name="Google Shape;6484;p127"/>
              <p:cNvCxnSpPr/>
              <p:nvPr/>
            </p:nvCxnSpPr>
            <p:spPr>
              <a:xfrm>
                <a:off x="4673600" y="149542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85" name="Google Shape;6485;p127"/>
              <p:cNvCxnSpPr/>
              <p:nvPr/>
            </p:nvCxnSpPr>
            <p:spPr>
              <a:xfrm>
                <a:off x="4594225" y="1349375"/>
                <a:ext cx="82550" cy="14922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486" name="Google Shape;6486;p127"/>
            <p:cNvGrpSpPr/>
            <p:nvPr/>
          </p:nvGrpSpPr>
          <p:grpSpPr>
            <a:xfrm flipH="1" rot="10800000">
              <a:off x="5851525" y="385762"/>
              <a:ext cx="280987" cy="106913"/>
              <a:chOff x="4521200" y="1343025"/>
              <a:chExt cx="222250" cy="158750"/>
            </a:xfrm>
          </p:grpSpPr>
          <p:cxnSp>
            <p:nvCxnSpPr>
              <p:cNvPr id="6487" name="Google Shape;6487;p127"/>
              <p:cNvCxnSpPr/>
              <p:nvPr/>
            </p:nvCxnSpPr>
            <p:spPr>
              <a:xfrm flipH="1" rot="10800000">
                <a:off x="4521200" y="1343025"/>
                <a:ext cx="79375" cy="635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88" name="Google Shape;6488;p127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89" name="Google Shape;6489;p127"/>
              <p:cNvCxnSpPr/>
              <p:nvPr/>
            </p:nvCxnSpPr>
            <p:spPr>
              <a:xfrm>
                <a:off x="4594225" y="1347787"/>
                <a:ext cx="82550" cy="15398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6490" name="Google Shape;6490;p127"/>
          <p:cNvSpPr/>
          <p:nvPr/>
        </p:nvSpPr>
        <p:spPr>
          <a:xfrm>
            <a:off x="4410075" y="5524500"/>
            <a:ext cx="506412" cy="307975"/>
          </a:xfrm>
          <a:custGeom>
            <a:rect b="b" l="l" r="r" t="t"/>
            <a:pathLst>
              <a:path extrusionOk="0" h="194" w="318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1" name="Google Shape;6491;p127"/>
          <p:cNvSpPr/>
          <p:nvPr/>
        </p:nvSpPr>
        <p:spPr>
          <a:xfrm>
            <a:off x="3344862" y="5916612"/>
            <a:ext cx="481012" cy="238125"/>
          </a:xfrm>
          <a:custGeom>
            <a:rect b="b" l="l" r="r" t="t"/>
            <a:pathLst>
              <a:path extrusionOk="0" h="174" w="29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2" name="Google Shape;6492;p127"/>
          <p:cNvSpPr/>
          <p:nvPr/>
        </p:nvSpPr>
        <p:spPr>
          <a:xfrm>
            <a:off x="4292600" y="5892800"/>
            <a:ext cx="630237" cy="247650"/>
          </a:xfrm>
          <a:custGeom>
            <a:rect b="b" l="l" r="r" t="t"/>
            <a:pathLst>
              <a:path extrusionOk="0" h="174" w="378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3" name="Google Shape;6493;p127"/>
          <p:cNvSpPr/>
          <p:nvPr/>
        </p:nvSpPr>
        <p:spPr>
          <a:xfrm>
            <a:off x="4960937" y="5946775"/>
            <a:ext cx="206375" cy="508000"/>
          </a:xfrm>
          <a:custGeom>
            <a:rect b="b" l="l" r="r" t="t"/>
            <a:pathLst>
              <a:path extrusionOk="0" h="500" w="118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4" name="Google Shape;6494;p127"/>
          <p:cNvSpPr/>
          <p:nvPr/>
        </p:nvSpPr>
        <p:spPr>
          <a:xfrm>
            <a:off x="3724275" y="6480175"/>
            <a:ext cx="736600" cy="74612"/>
          </a:xfrm>
          <a:custGeom>
            <a:rect b="b" l="l" r="r" t="t"/>
            <a:pathLst>
              <a:path extrusionOk="0" h="32" w="370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5" name="Google Shape;6495;p127"/>
          <p:cNvSpPr/>
          <p:nvPr/>
        </p:nvSpPr>
        <p:spPr>
          <a:xfrm>
            <a:off x="3187700" y="5940425"/>
            <a:ext cx="193675" cy="425450"/>
          </a:xfrm>
          <a:custGeom>
            <a:rect b="b" l="l" r="r" t="t"/>
            <a:pathLst>
              <a:path extrusionOk="0" h="412" w="176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6" name="Google Shape;6496;p127"/>
          <p:cNvSpPr/>
          <p:nvPr/>
        </p:nvSpPr>
        <p:spPr>
          <a:xfrm>
            <a:off x="2076450" y="4598987"/>
            <a:ext cx="5156200" cy="1509712"/>
          </a:xfrm>
          <a:custGeom>
            <a:rect b="b" l="l" r="r" t="t"/>
            <a:pathLst>
              <a:path extrusionOk="0" h="1509215" w="5156094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754913" y="1488814"/>
                </a:lnTo>
                <a:lnTo>
                  <a:pt x="2207163" y="1509215"/>
                </a:lnTo>
                <a:lnTo>
                  <a:pt x="2988762" y="1197554"/>
                </a:lnTo>
                <a:lnTo>
                  <a:pt x="3391464" y="1209136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cap="flat" cmpd="sng" w="22225">
            <a:solidFill>
              <a:srgbClr val="000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7" name="Google Shape;6497;p127"/>
          <p:cNvSpPr txBox="1"/>
          <p:nvPr/>
        </p:nvSpPr>
        <p:spPr>
          <a:xfrm>
            <a:off x="-1639887" y="4827587"/>
            <a:ext cx="460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ECN=11</a:t>
            </a:r>
            <a:endParaRPr/>
          </a:p>
        </p:txBody>
      </p:sp>
      <p:grpSp>
        <p:nvGrpSpPr>
          <p:cNvPr id="6498" name="Google Shape;6498;p127"/>
          <p:cNvGrpSpPr/>
          <p:nvPr/>
        </p:nvGrpSpPr>
        <p:grpSpPr>
          <a:xfrm>
            <a:off x="1501775" y="5843587"/>
            <a:ext cx="1493837" cy="307975"/>
            <a:chOff x="0" y="0"/>
            <a:chExt cx="2147483647" cy="2147483646"/>
          </a:xfrm>
        </p:grpSpPr>
        <p:grpSp>
          <p:nvGrpSpPr>
            <p:cNvPr id="6499" name="Google Shape;6499;p127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6"/>
            </a:xfrm>
          </p:grpSpPr>
          <p:grpSp>
            <p:nvGrpSpPr>
              <p:cNvPr id="6500" name="Google Shape;6500;p127"/>
              <p:cNvGrpSpPr/>
              <p:nvPr/>
            </p:nvGrpSpPr>
            <p:grpSpPr>
              <a:xfrm>
                <a:off x="543146120" y="55340572"/>
                <a:ext cx="1179854122" cy="1816889570"/>
                <a:chOff x="0" y="0"/>
                <a:chExt cx="2147483646" cy="2147483647"/>
              </a:xfrm>
            </p:grpSpPr>
            <p:sp>
              <p:nvSpPr>
                <p:cNvPr id="6501" name="Google Shape;6501;p127"/>
                <p:cNvSpPr txBox="1"/>
                <p:nvPr/>
              </p:nvSpPr>
              <p:spPr>
                <a:xfrm>
                  <a:off x="120460858" y="26165131"/>
                  <a:ext cx="1931499208" cy="1609291197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00664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502" name="Google Shape;6502;p127"/>
                <p:cNvSpPr txBox="1"/>
                <p:nvPr/>
              </p:nvSpPr>
              <p:spPr>
                <a:xfrm>
                  <a:off x="12463917" y="431762649"/>
                  <a:ext cx="1927346813" cy="1622371665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00664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503" name="Google Shape;6503;p127"/>
                <p:cNvSpPr/>
                <p:nvPr/>
              </p:nvSpPr>
              <p:spPr>
                <a:xfrm>
                  <a:off x="0" y="0"/>
                  <a:ext cx="2051958597" cy="444843686"/>
                </a:xfrm>
                <a:custGeom>
                  <a:rect b="b" l="l" r="r" t="t"/>
                  <a:pathLst>
                    <a:path extrusionOk="0" h="93730" w="1223105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32946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504" name="Google Shape;6504;p127"/>
                <p:cNvSpPr/>
                <p:nvPr/>
              </p:nvSpPr>
              <p:spPr>
                <a:xfrm flipH="1" rot="10440000">
                  <a:off x="1881657412" y="78502207"/>
                  <a:ext cx="228456397" cy="2041049755"/>
                </a:xfrm>
                <a:custGeom>
                  <a:rect b="b" l="l" r="r" t="t"/>
                  <a:pathLst>
                    <a:path extrusionOk="0" h="891908" w="136342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32946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6505" name="Google Shape;6505;p127"/>
              <p:cNvSpPr txBox="1"/>
              <p:nvPr/>
            </p:nvSpPr>
            <p:spPr>
              <a:xfrm>
                <a:off x="0" y="0"/>
                <a:ext cx="2147483647" cy="2147483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Tahoma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ECN=</a:t>
                </a:r>
                <a:r>
                  <a:rPr b="0" i="0" lang="en-US" sz="1400" u="none">
                    <a:solidFill>
                      <a:srgbClr val="FFFFFF"/>
                    </a:solidFill>
                    <a:latin typeface="Tahoma"/>
                    <a:ea typeface="Tahoma"/>
                    <a:cs typeface="Tahoma"/>
                    <a:sym typeface="Tahoma"/>
                  </a:rPr>
                  <a:t>00</a:t>
                </a:r>
                <a:endParaRPr/>
              </a:p>
            </p:txBody>
          </p:sp>
        </p:grpSp>
        <p:cxnSp>
          <p:nvCxnSpPr>
            <p:cNvPr id="6506" name="Google Shape;6506;p127"/>
            <p:cNvCxnSpPr/>
            <p:nvPr/>
          </p:nvCxnSpPr>
          <p:spPr>
            <a:xfrm flipH="1" rot="10800000">
              <a:off x="932108593" y="2016023456"/>
              <a:ext cx="880229400" cy="6975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507" name="Google Shape;6507;p127"/>
          <p:cNvGrpSpPr/>
          <p:nvPr/>
        </p:nvGrpSpPr>
        <p:grpSpPr>
          <a:xfrm>
            <a:off x="3621087" y="5775325"/>
            <a:ext cx="1493837" cy="358775"/>
            <a:chOff x="0" y="0"/>
            <a:chExt cx="2147483647" cy="2147483647"/>
          </a:xfrm>
        </p:grpSpPr>
        <p:grpSp>
          <p:nvGrpSpPr>
            <p:cNvPr id="6508" name="Google Shape;6508;p127"/>
            <p:cNvGrpSpPr/>
            <p:nvPr/>
          </p:nvGrpSpPr>
          <p:grpSpPr>
            <a:xfrm>
              <a:off x="0" y="0"/>
              <a:ext cx="2147483647" cy="1847646555"/>
              <a:chOff x="0" y="0"/>
              <a:chExt cx="2147483647" cy="2147483646"/>
            </a:xfrm>
          </p:grpSpPr>
          <p:grpSp>
            <p:nvGrpSpPr>
              <p:cNvPr id="6509" name="Google Shape;6509;p127"/>
              <p:cNvGrpSpPr/>
              <p:nvPr/>
            </p:nvGrpSpPr>
            <p:grpSpPr>
              <a:xfrm>
                <a:off x="543146120" y="55221080"/>
                <a:ext cx="1179805333" cy="1812795715"/>
                <a:chOff x="0" y="0"/>
                <a:chExt cx="2147483646" cy="2147483647"/>
              </a:xfrm>
            </p:grpSpPr>
            <p:sp>
              <p:nvSpPr>
                <p:cNvPr id="6510" name="Google Shape;6510;p127"/>
                <p:cNvSpPr txBox="1"/>
                <p:nvPr/>
              </p:nvSpPr>
              <p:spPr>
                <a:xfrm>
                  <a:off x="120464148" y="26163554"/>
                  <a:ext cx="1931580825" cy="1609224234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00664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511" name="Google Shape;6511;p127"/>
                <p:cNvSpPr txBox="1"/>
                <p:nvPr/>
              </p:nvSpPr>
              <p:spPr>
                <a:xfrm>
                  <a:off x="12461050" y="431737314"/>
                  <a:ext cx="1927426516" cy="1622315457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12700">
                  <a:solidFill>
                    <a:srgbClr val="00664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512" name="Google Shape;6512;p127"/>
                <p:cNvSpPr/>
                <p:nvPr/>
              </p:nvSpPr>
              <p:spPr>
                <a:xfrm>
                  <a:off x="0" y="0"/>
                  <a:ext cx="2052043454" cy="444828560"/>
                </a:xfrm>
                <a:custGeom>
                  <a:rect b="b" l="l" r="r" t="t"/>
                  <a:pathLst>
                    <a:path extrusionOk="0" h="93730" w="1223105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32946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513" name="Google Shape;6513;p127"/>
                <p:cNvSpPr/>
                <p:nvPr/>
              </p:nvSpPr>
              <p:spPr>
                <a:xfrm flipH="1" rot="10440000">
                  <a:off x="1881731739" y="78499933"/>
                  <a:ext cx="228467517" cy="2040975877"/>
                </a:xfrm>
                <a:custGeom>
                  <a:rect b="b" l="l" r="r" t="t"/>
                  <a:pathLst>
                    <a:path extrusionOk="0" h="891908" w="136342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32946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6514" name="Google Shape;6514;p127"/>
              <p:cNvSpPr txBox="1"/>
              <p:nvPr/>
            </p:nvSpPr>
            <p:spPr>
              <a:xfrm>
                <a:off x="0" y="0"/>
                <a:ext cx="2147483647" cy="2147483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Tahoma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ECN=</a:t>
                </a:r>
                <a:r>
                  <a:rPr b="0" i="0" lang="en-US" sz="1400" u="non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11</a:t>
                </a:r>
                <a:endParaRPr/>
              </a:p>
            </p:txBody>
          </p:sp>
        </p:grpSp>
        <p:cxnSp>
          <p:nvCxnSpPr>
            <p:cNvPr id="6515" name="Google Shape;6515;p127"/>
            <p:cNvCxnSpPr/>
            <p:nvPr/>
          </p:nvCxnSpPr>
          <p:spPr>
            <a:xfrm flipH="1" rot="10800000">
              <a:off x="1239755529" y="1044305807"/>
              <a:ext cx="657732274" cy="1103177839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516" name="Google Shape;6516;p127"/>
          <p:cNvGrpSpPr/>
          <p:nvPr/>
        </p:nvGrpSpPr>
        <p:grpSpPr>
          <a:xfrm>
            <a:off x="2333625" y="4533900"/>
            <a:ext cx="3983037" cy="379412"/>
            <a:chOff x="0" y="0"/>
            <a:chExt cx="2147483646" cy="2147483647"/>
          </a:xfrm>
        </p:grpSpPr>
        <p:grpSp>
          <p:nvGrpSpPr>
            <p:cNvPr id="6517" name="Google Shape;6517;p127"/>
            <p:cNvGrpSpPr/>
            <p:nvPr/>
          </p:nvGrpSpPr>
          <p:grpSpPr>
            <a:xfrm>
              <a:off x="633461612" y="0"/>
              <a:ext cx="805306896" cy="1745353173"/>
              <a:chOff x="0" y="0"/>
              <a:chExt cx="2147483647" cy="2147483646"/>
            </a:xfrm>
          </p:grpSpPr>
          <p:sp>
            <p:nvSpPr>
              <p:cNvPr id="6518" name="Google Shape;6518;p127"/>
              <p:cNvSpPr txBox="1"/>
              <p:nvPr/>
            </p:nvSpPr>
            <p:spPr>
              <a:xfrm>
                <a:off x="572659687" y="99504117"/>
                <a:ext cx="1059047725" cy="1359825818"/>
              </a:xfrm>
              <a:prstGeom prst="rect">
                <a:avLst/>
              </a:prstGeom>
              <a:solidFill>
                <a:srgbClr val="008000"/>
              </a:solidFill>
              <a:ln cap="flat" cmpd="sng" w="12700">
                <a:solidFill>
                  <a:srgbClr val="00664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19" name="Google Shape;6519;p127"/>
              <p:cNvSpPr txBox="1"/>
              <p:nvPr/>
            </p:nvSpPr>
            <p:spPr>
              <a:xfrm>
                <a:off x="510556824" y="447981258"/>
                <a:ext cx="1060005496" cy="1367793918"/>
              </a:xfrm>
              <a:prstGeom prst="rect">
                <a:avLst/>
              </a:prstGeom>
              <a:solidFill>
                <a:srgbClr val="0000FF"/>
              </a:solidFill>
              <a:ln cap="flat" cmpd="sng" w="12700">
                <a:solidFill>
                  <a:srgbClr val="0000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20" name="Google Shape;6520;p127"/>
              <p:cNvSpPr/>
              <p:nvPr/>
            </p:nvSpPr>
            <p:spPr>
              <a:xfrm>
                <a:off x="504637624" y="77816376"/>
                <a:ext cx="1127416371" cy="373528218"/>
              </a:xfrm>
              <a:custGeom>
                <a:rect b="b" l="l" r="r" t="t"/>
                <a:pathLst>
                  <a:path extrusionOk="0" h="93730" w="1223105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cap="flat" cmpd="sng" w="9525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21" name="Google Shape;6521;p127"/>
              <p:cNvSpPr/>
              <p:nvPr/>
            </p:nvSpPr>
            <p:spPr>
              <a:xfrm flipH="1" rot="10440000">
                <a:off x="1539096239" y="140175204"/>
                <a:ext cx="125675152" cy="1733737756"/>
              </a:xfrm>
              <a:custGeom>
                <a:rect b="b" l="l" r="r" t="t"/>
                <a:pathLst>
                  <a:path extrusionOk="0" h="891908" w="136342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cap="flat" cmpd="sng" w="9525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22" name="Google Shape;6522;p127"/>
              <p:cNvSpPr txBox="1"/>
              <p:nvPr/>
            </p:nvSpPr>
            <p:spPr>
              <a:xfrm>
                <a:off x="0" y="0"/>
                <a:ext cx="2147483647" cy="2147483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Tahoma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ECE=</a:t>
                </a:r>
                <a:r>
                  <a:rPr b="0" i="0" lang="en-US" sz="1400" u="none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</p:grpSp>
        <p:cxnSp>
          <p:nvCxnSpPr>
            <p:cNvPr id="6523" name="Google Shape;6523;p127"/>
            <p:cNvCxnSpPr/>
            <p:nvPr/>
          </p:nvCxnSpPr>
          <p:spPr>
            <a:xfrm rot="10800000">
              <a:off x="791028780" y="2103546001"/>
              <a:ext cx="376288501" cy="43937645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524" name="Google Shape;6524;p127"/>
            <p:cNvCxnSpPr/>
            <p:nvPr/>
          </p:nvCxnSpPr>
          <p:spPr>
            <a:xfrm rot="10800000">
              <a:off x="0" y="1729275580"/>
              <a:ext cx="2147483646" cy="0"/>
            </a:xfrm>
            <a:prstGeom prst="straightConnector1">
              <a:avLst/>
            </a:prstGeom>
            <a:noFill/>
            <a:ln cap="flat" cmpd="sng" w="127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525" name="Google Shape;6525;p127"/>
          <p:cNvGrpSpPr/>
          <p:nvPr/>
        </p:nvGrpSpPr>
        <p:grpSpPr>
          <a:xfrm>
            <a:off x="901700" y="6161087"/>
            <a:ext cx="1160462" cy="461962"/>
            <a:chOff x="0" y="0"/>
            <a:chExt cx="2147483647" cy="2147483647"/>
          </a:xfrm>
        </p:grpSpPr>
        <p:sp>
          <p:nvSpPr>
            <p:cNvPr id="6526" name="Google Shape;6526;p127"/>
            <p:cNvSpPr txBox="1"/>
            <p:nvPr/>
          </p:nvSpPr>
          <p:spPr>
            <a:xfrm>
              <a:off x="0" y="717564346"/>
              <a:ext cx="2147483647" cy="142991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IP datagram</a:t>
              </a:r>
              <a:endParaRPr/>
            </a:p>
          </p:txBody>
        </p:sp>
        <p:cxnSp>
          <p:nvCxnSpPr>
            <p:cNvPr id="6527" name="Google Shape;6527;p127"/>
            <p:cNvCxnSpPr/>
            <p:nvPr/>
          </p:nvCxnSpPr>
          <p:spPr>
            <a:xfrm flipH="1">
              <a:off x="1633450717" y="0"/>
              <a:ext cx="508236537" cy="11162149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528" name="Google Shape;6528;p127"/>
          <p:cNvGrpSpPr/>
          <p:nvPr/>
        </p:nvGrpSpPr>
        <p:grpSpPr>
          <a:xfrm>
            <a:off x="4532312" y="3995737"/>
            <a:ext cx="1620837" cy="515937"/>
            <a:chOff x="0" y="0"/>
            <a:chExt cx="2147483647" cy="2147483646"/>
          </a:xfrm>
        </p:grpSpPr>
        <p:sp>
          <p:nvSpPr>
            <p:cNvPr id="6529" name="Google Shape;6529;p127"/>
            <p:cNvSpPr txBox="1"/>
            <p:nvPr/>
          </p:nvSpPr>
          <p:spPr>
            <a:xfrm>
              <a:off x="0" y="0"/>
              <a:ext cx="2147483647" cy="1283808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TCP ACK segment</a:t>
              </a:r>
              <a:endParaRPr/>
            </a:p>
          </p:txBody>
        </p:sp>
        <p:cxnSp>
          <p:nvCxnSpPr>
            <p:cNvPr id="6530" name="Google Shape;6530;p127"/>
            <p:cNvCxnSpPr/>
            <p:nvPr/>
          </p:nvCxnSpPr>
          <p:spPr>
            <a:xfrm flipH="1">
              <a:off x="132807221" y="1145324579"/>
              <a:ext cx="363823317" cy="10021590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5" name="Shape 6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Google Shape;6536;p12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7" name="Google Shape;6537;p128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Add a Knowledge Check question Here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8" name="Google Shape;6538;p128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9" name="Google Shape;6539;p128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3" name="Shape 6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4" name="Google Shape;6544;p129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6545" name="Google Shape;6545;p12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6546" name="Google Shape;6546;p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37" y="904875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547" name="Google Shape;6547;p129"/>
          <p:cNvSpPr txBox="1"/>
          <p:nvPr>
            <p:ph type="title"/>
          </p:nvPr>
        </p:nvSpPr>
        <p:spPr>
          <a:xfrm>
            <a:off x="373062" y="188912"/>
            <a:ext cx="77724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3: summary</a:t>
            </a:r>
            <a:endParaRPr/>
          </a:p>
        </p:txBody>
      </p:sp>
      <p:sp>
        <p:nvSpPr>
          <p:cNvPr id="6548" name="Google Shape;6548;p129"/>
          <p:cNvSpPr txBox="1"/>
          <p:nvPr>
            <p:ph idx="1" type="body"/>
          </p:nvPr>
        </p:nvSpPr>
        <p:spPr>
          <a:xfrm>
            <a:off x="633412" y="1360487"/>
            <a:ext cx="4398962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principles behind transport layer services: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multiplexing, demultiplexing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 data transfer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congestion control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instantiation, implementation in the Internet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UDP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</a:t>
            </a:r>
            <a:endParaRPr/>
          </a:p>
        </p:txBody>
      </p:sp>
      <p:sp>
        <p:nvSpPr>
          <p:cNvPr id="6549" name="Google Shape;6549;p129"/>
          <p:cNvSpPr txBox="1"/>
          <p:nvPr>
            <p:ph idx="1" type="body"/>
          </p:nvPr>
        </p:nvSpPr>
        <p:spPr>
          <a:xfrm>
            <a:off x="5478462" y="1839912"/>
            <a:ext cx="33337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next:</a:t>
            </a:r>
            <a:endParaRPr b="0" i="0" sz="28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leaving the network “edge” (application, transport layers)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into the network “core”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network layer chapters: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plane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control plane</a:t>
            </a:r>
            <a:endParaRPr/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24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260" name="Google Shape;1260;p2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261" name="Google Shape;1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885825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24"/>
          <p:cNvSpPr txBox="1"/>
          <p:nvPr>
            <p:ph type="title"/>
          </p:nvPr>
        </p:nvSpPr>
        <p:spPr>
          <a:xfrm>
            <a:off x="244475" y="200025"/>
            <a:ext cx="7772400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Connectionless demux: example</a:t>
            </a:r>
            <a:endParaRPr/>
          </a:p>
        </p:txBody>
      </p:sp>
      <p:sp>
        <p:nvSpPr>
          <p:cNvPr id="1263" name="Google Shape;1263;p24"/>
          <p:cNvSpPr txBox="1"/>
          <p:nvPr>
            <p:ph idx="1" type="body"/>
          </p:nvPr>
        </p:nvSpPr>
        <p:spPr>
          <a:xfrm>
            <a:off x="2870200" y="1320800"/>
            <a:ext cx="3211512" cy="72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7" lvl="0" marL="1730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DatagramSocket serverSocket = new DatagramSocket</a:t>
            </a:r>
            <a:endParaRPr/>
          </a:p>
          <a:p>
            <a:pPr indent="-173037" lvl="0" marL="173037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6428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57163" lvl="0" marL="284163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4" name="Google Shape;1264;p24"/>
          <p:cNvSpPr/>
          <p:nvPr/>
        </p:nvSpPr>
        <p:spPr>
          <a:xfrm>
            <a:off x="3189287" y="2478087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5" name="Google Shape;1265;p24"/>
          <p:cNvSpPr/>
          <p:nvPr/>
        </p:nvSpPr>
        <p:spPr>
          <a:xfrm>
            <a:off x="404812" y="2782887"/>
            <a:ext cx="460375" cy="2193925"/>
          </a:xfrm>
          <a:custGeom>
            <a:rect b="b" l="l" r="r" t="t"/>
            <a:pathLst>
              <a:path extrusionOk="0" h="1382" w="290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6" name="Google Shape;1266;p24"/>
          <p:cNvSpPr txBox="1"/>
          <p:nvPr/>
        </p:nvSpPr>
        <p:spPr>
          <a:xfrm>
            <a:off x="909637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7" name="Google Shape;1267;p24"/>
          <p:cNvSpPr txBox="1"/>
          <p:nvPr/>
        </p:nvSpPr>
        <p:spPr>
          <a:xfrm>
            <a:off x="871537" y="2803525"/>
            <a:ext cx="1273175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68" name="Google Shape;1268;p24"/>
          <p:cNvCxnSpPr/>
          <p:nvPr/>
        </p:nvCxnSpPr>
        <p:spPr>
          <a:xfrm>
            <a:off x="881062" y="356393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9" name="Google Shape;1269;p24"/>
          <p:cNvSpPr txBox="1"/>
          <p:nvPr/>
        </p:nvSpPr>
        <p:spPr>
          <a:xfrm>
            <a:off x="838200" y="354647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270" name="Google Shape;1270;p24"/>
          <p:cNvCxnSpPr/>
          <p:nvPr/>
        </p:nvCxnSpPr>
        <p:spPr>
          <a:xfrm>
            <a:off x="889000" y="388461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1" name="Google Shape;1271;p24"/>
          <p:cNvCxnSpPr/>
          <p:nvPr/>
        </p:nvCxnSpPr>
        <p:spPr>
          <a:xfrm>
            <a:off x="874712" y="419417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2" name="Google Shape;1272;p24"/>
          <p:cNvCxnSpPr/>
          <p:nvPr/>
        </p:nvCxnSpPr>
        <p:spPr>
          <a:xfrm>
            <a:off x="874712" y="447992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3" name="Google Shape;1273;p24"/>
          <p:cNvSpPr txBox="1"/>
          <p:nvPr/>
        </p:nvSpPr>
        <p:spPr>
          <a:xfrm>
            <a:off x="873125" y="279400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274" name="Google Shape;1274;p24"/>
          <p:cNvSpPr txBox="1"/>
          <p:nvPr/>
        </p:nvSpPr>
        <p:spPr>
          <a:xfrm>
            <a:off x="828675" y="445135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275" name="Google Shape;1275;p24"/>
          <p:cNvSpPr txBox="1"/>
          <p:nvPr/>
        </p:nvSpPr>
        <p:spPr>
          <a:xfrm>
            <a:off x="847725" y="416560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276" name="Google Shape;1276;p24"/>
          <p:cNvSpPr txBox="1"/>
          <p:nvPr/>
        </p:nvSpPr>
        <p:spPr>
          <a:xfrm>
            <a:off x="838200" y="387032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277" name="Google Shape;1277;p24"/>
          <p:cNvSpPr/>
          <p:nvPr/>
        </p:nvSpPr>
        <p:spPr>
          <a:xfrm>
            <a:off x="1208087" y="3079750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grpSp>
        <p:nvGrpSpPr>
          <p:cNvPr id="1278" name="Google Shape;1278;p24"/>
          <p:cNvGrpSpPr/>
          <p:nvPr/>
        </p:nvGrpSpPr>
        <p:grpSpPr>
          <a:xfrm>
            <a:off x="1176337" y="3403600"/>
            <a:ext cx="620712" cy="228600"/>
            <a:chOff x="2043112" y="4006850"/>
            <a:chExt cx="412750" cy="158750"/>
          </a:xfrm>
        </p:grpSpPr>
        <p:sp>
          <p:nvSpPr>
            <p:cNvPr id="1279" name="Google Shape;1279;p24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0" name="Google Shape;1280;p24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1" name="Google Shape;1281;p24"/>
            <p:cNvSpPr txBox="1"/>
            <p:nvPr/>
          </p:nvSpPr>
          <p:spPr>
            <a:xfrm>
              <a:off x="2386012" y="40989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2" name="Google Shape;1282;p24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283" name="Google Shape;1283;p24"/>
          <p:cNvSpPr txBox="1"/>
          <p:nvPr/>
        </p:nvSpPr>
        <p:spPr>
          <a:xfrm>
            <a:off x="3736975" y="2516187"/>
            <a:ext cx="1497012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4" name="Google Shape;1284;p24"/>
          <p:cNvSpPr txBox="1"/>
          <p:nvPr/>
        </p:nvSpPr>
        <p:spPr>
          <a:xfrm>
            <a:off x="3702050" y="2570162"/>
            <a:ext cx="1473200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85" name="Google Shape;1285;p24"/>
          <p:cNvCxnSpPr/>
          <p:nvPr/>
        </p:nvCxnSpPr>
        <p:spPr>
          <a:xfrm>
            <a:off x="3708400" y="3340100"/>
            <a:ext cx="146050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86" name="Google Shape;1286;p24"/>
          <p:cNvSpPr txBox="1"/>
          <p:nvPr/>
        </p:nvSpPr>
        <p:spPr>
          <a:xfrm>
            <a:off x="3779837" y="332263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287" name="Google Shape;1287;p24"/>
          <p:cNvCxnSpPr/>
          <p:nvPr/>
        </p:nvCxnSpPr>
        <p:spPr>
          <a:xfrm>
            <a:off x="3709987" y="3657600"/>
            <a:ext cx="14573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88" name="Google Shape;1288;p24"/>
          <p:cNvSpPr txBox="1"/>
          <p:nvPr/>
        </p:nvSpPr>
        <p:spPr>
          <a:xfrm>
            <a:off x="3776662" y="253682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289" name="Google Shape;1289;p24"/>
          <p:cNvSpPr txBox="1"/>
          <p:nvPr/>
        </p:nvSpPr>
        <p:spPr>
          <a:xfrm>
            <a:off x="3773487" y="422751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290" name="Google Shape;1290;p24"/>
          <p:cNvSpPr txBox="1"/>
          <p:nvPr/>
        </p:nvSpPr>
        <p:spPr>
          <a:xfrm>
            <a:off x="3773487" y="394176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291" name="Google Shape;1291;p24"/>
          <p:cNvSpPr txBox="1"/>
          <p:nvPr/>
        </p:nvSpPr>
        <p:spPr>
          <a:xfrm>
            <a:off x="3773487" y="364331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cxnSp>
        <p:nvCxnSpPr>
          <p:cNvPr id="1292" name="Google Shape;1292;p24"/>
          <p:cNvCxnSpPr/>
          <p:nvPr/>
        </p:nvCxnSpPr>
        <p:spPr>
          <a:xfrm>
            <a:off x="3706812" y="3968750"/>
            <a:ext cx="14573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3" name="Google Shape;1293;p24"/>
          <p:cNvCxnSpPr/>
          <p:nvPr/>
        </p:nvCxnSpPr>
        <p:spPr>
          <a:xfrm>
            <a:off x="3703637" y="4267200"/>
            <a:ext cx="14573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94" name="Google Shape;1294;p24"/>
          <p:cNvSpPr/>
          <p:nvPr/>
        </p:nvSpPr>
        <p:spPr>
          <a:xfrm>
            <a:off x="4121150" y="2876550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grpSp>
        <p:nvGrpSpPr>
          <p:cNvPr id="1295" name="Google Shape;1295;p24"/>
          <p:cNvGrpSpPr/>
          <p:nvPr/>
        </p:nvGrpSpPr>
        <p:grpSpPr>
          <a:xfrm>
            <a:off x="3992562" y="3192462"/>
            <a:ext cx="887412" cy="228600"/>
            <a:chOff x="2195512" y="4159250"/>
            <a:chExt cx="412750" cy="158750"/>
          </a:xfrm>
        </p:grpSpPr>
        <p:sp>
          <p:nvSpPr>
            <p:cNvPr id="1296" name="Google Shape;1296;p24"/>
            <p:cNvSpPr txBox="1"/>
            <p:nvPr/>
          </p:nvSpPr>
          <p:spPr>
            <a:xfrm>
              <a:off x="2195512" y="41592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7" name="Google Shape;1297;p24"/>
            <p:cNvSpPr txBox="1"/>
            <p:nvPr/>
          </p:nvSpPr>
          <p:spPr>
            <a:xfrm>
              <a:off x="2276475" y="41798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8" name="Google Shape;1298;p24"/>
            <p:cNvSpPr txBox="1"/>
            <p:nvPr/>
          </p:nvSpPr>
          <p:spPr>
            <a:xfrm>
              <a:off x="2538412" y="42513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9" name="Google Shape;1299;p24"/>
            <p:cNvSpPr txBox="1"/>
            <p:nvPr/>
          </p:nvSpPr>
          <p:spPr>
            <a:xfrm>
              <a:off x="2212975" y="42529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300" name="Google Shape;1300;p24"/>
          <p:cNvSpPr txBox="1"/>
          <p:nvPr/>
        </p:nvSpPr>
        <p:spPr>
          <a:xfrm>
            <a:off x="6743700" y="274161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1" name="Google Shape;1301;p24"/>
          <p:cNvSpPr txBox="1"/>
          <p:nvPr/>
        </p:nvSpPr>
        <p:spPr>
          <a:xfrm>
            <a:off x="6705600" y="2795587"/>
            <a:ext cx="1273175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02" name="Google Shape;1302;p24"/>
          <p:cNvCxnSpPr/>
          <p:nvPr/>
        </p:nvCxnSpPr>
        <p:spPr>
          <a:xfrm>
            <a:off x="6715125" y="355600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03" name="Google Shape;1303;p24"/>
          <p:cNvSpPr txBox="1"/>
          <p:nvPr/>
        </p:nvSpPr>
        <p:spPr>
          <a:xfrm>
            <a:off x="6672262" y="353853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304" name="Google Shape;1304;p24"/>
          <p:cNvCxnSpPr/>
          <p:nvPr/>
        </p:nvCxnSpPr>
        <p:spPr>
          <a:xfrm>
            <a:off x="6723062" y="387667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05" name="Google Shape;1305;p24"/>
          <p:cNvCxnSpPr/>
          <p:nvPr/>
        </p:nvCxnSpPr>
        <p:spPr>
          <a:xfrm>
            <a:off x="6708775" y="418623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06" name="Google Shape;1306;p24"/>
          <p:cNvCxnSpPr/>
          <p:nvPr/>
        </p:nvCxnSpPr>
        <p:spPr>
          <a:xfrm>
            <a:off x="6708775" y="447198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07" name="Google Shape;1307;p24"/>
          <p:cNvSpPr txBox="1"/>
          <p:nvPr/>
        </p:nvSpPr>
        <p:spPr>
          <a:xfrm>
            <a:off x="6707187" y="278606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308" name="Google Shape;1308;p24"/>
          <p:cNvSpPr txBox="1"/>
          <p:nvPr/>
        </p:nvSpPr>
        <p:spPr>
          <a:xfrm>
            <a:off x="6662737" y="444341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309" name="Google Shape;1309;p24"/>
          <p:cNvSpPr txBox="1"/>
          <p:nvPr/>
        </p:nvSpPr>
        <p:spPr>
          <a:xfrm>
            <a:off x="6681787" y="415766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310" name="Google Shape;1310;p24"/>
          <p:cNvSpPr txBox="1"/>
          <p:nvPr/>
        </p:nvSpPr>
        <p:spPr>
          <a:xfrm>
            <a:off x="6672262" y="386238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311" name="Google Shape;1311;p24"/>
          <p:cNvSpPr/>
          <p:nvPr/>
        </p:nvSpPr>
        <p:spPr>
          <a:xfrm>
            <a:off x="7042150" y="3094037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sp>
        <p:nvSpPr>
          <p:cNvPr id="1312" name="Google Shape;1312;p24"/>
          <p:cNvSpPr/>
          <p:nvPr/>
        </p:nvSpPr>
        <p:spPr>
          <a:xfrm>
            <a:off x="8002587" y="2762250"/>
            <a:ext cx="504825" cy="2133600"/>
          </a:xfrm>
          <a:custGeom>
            <a:rect b="b" l="l" r="r" t="t"/>
            <a:pathLst>
              <a:path extrusionOk="0" h="1344" w="318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13" name="Google Shape;1313;p24"/>
          <p:cNvGrpSpPr/>
          <p:nvPr/>
        </p:nvGrpSpPr>
        <p:grpSpPr>
          <a:xfrm>
            <a:off x="7035800" y="3425825"/>
            <a:ext cx="620712" cy="204787"/>
            <a:chOff x="2043112" y="4006850"/>
            <a:chExt cx="412750" cy="158750"/>
          </a:xfrm>
        </p:grpSpPr>
        <p:sp>
          <p:nvSpPr>
            <p:cNvPr id="1314" name="Google Shape;1314;p24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15" name="Google Shape;1315;p24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16" name="Google Shape;1316;p24"/>
            <p:cNvSpPr txBox="1"/>
            <p:nvPr/>
          </p:nvSpPr>
          <p:spPr>
            <a:xfrm>
              <a:off x="2386012" y="4098925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17" name="Google Shape;1317;p24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318" name="Google Shape;1318;p24"/>
          <p:cNvSpPr txBox="1"/>
          <p:nvPr/>
        </p:nvSpPr>
        <p:spPr>
          <a:xfrm>
            <a:off x="6162675" y="1752600"/>
            <a:ext cx="2659062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7" lvl="0" marL="11588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DatagramSocket mySocket1 = new DatagramSocket (</a:t>
            </a:r>
            <a:r>
              <a:rPr b="1" i="0" lang="en-US" sz="18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5775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9" name="Google Shape;1319;p24"/>
          <p:cNvSpPr txBox="1"/>
          <p:nvPr/>
        </p:nvSpPr>
        <p:spPr>
          <a:xfrm>
            <a:off x="196850" y="1703387"/>
            <a:ext cx="2613025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7" lvl="0" marL="11588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DatagramSocket mySocket2 = new DatagramSocket</a:t>
            </a:r>
            <a:endParaRPr/>
          </a:p>
          <a:p>
            <a:pPr indent="-115887" lvl="0" marL="115887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18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9157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20" name="Google Shape;1320;p24"/>
          <p:cNvCxnSpPr/>
          <p:nvPr/>
        </p:nvCxnSpPr>
        <p:spPr>
          <a:xfrm>
            <a:off x="1412875" y="3506787"/>
            <a:ext cx="0" cy="217646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1" name="Google Shape;1321;p24"/>
          <p:cNvCxnSpPr/>
          <p:nvPr/>
        </p:nvCxnSpPr>
        <p:spPr>
          <a:xfrm>
            <a:off x="4343400" y="3265487"/>
            <a:ext cx="12700" cy="24082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22" name="Google Shape;1322;p24"/>
          <p:cNvCxnSpPr/>
          <p:nvPr/>
        </p:nvCxnSpPr>
        <p:spPr>
          <a:xfrm>
            <a:off x="1412875" y="5665787"/>
            <a:ext cx="29368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3" name="Google Shape;1323;p24"/>
          <p:cNvCxnSpPr/>
          <p:nvPr/>
        </p:nvCxnSpPr>
        <p:spPr>
          <a:xfrm>
            <a:off x="4219575" y="3278187"/>
            <a:ext cx="0" cy="22463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4" name="Google Shape;1324;p24"/>
          <p:cNvCxnSpPr/>
          <p:nvPr/>
        </p:nvCxnSpPr>
        <p:spPr>
          <a:xfrm>
            <a:off x="1520825" y="5507037"/>
            <a:ext cx="274002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25" name="Google Shape;1325;p24"/>
          <p:cNvCxnSpPr/>
          <p:nvPr/>
        </p:nvCxnSpPr>
        <p:spPr>
          <a:xfrm>
            <a:off x="1514475" y="3494087"/>
            <a:ext cx="12700" cy="20177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26" name="Google Shape;1326;p24"/>
          <p:cNvCxnSpPr/>
          <p:nvPr/>
        </p:nvCxnSpPr>
        <p:spPr>
          <a:xfrm>
            <a:off x="7423150" y="3544887"/>
            <a:ext cx="0" cy="217646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7" name="Google Shape;1327;p24"/>
          <p:cNvCxnSpPr/>
          <p:nvPr/>
        </p:nvCxnSpPr>
        <p:spPr>
          <a:xfrm>
            <a:off x="7305675" y="3513137"/>
            <a:ext cx="12700" cy="20177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28" name="Google Shape;1328;p24"/>
          <p:cNvCxnSpPr/>
          <p:nvPr/>
        </p:nvCxnSpPr>
        <p:spPr>
          <a:xfrm>
            <a:off x="4486275" y="3284537"/>
            <a:ext cx="12700" cy="24082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29" name="Google Shape;1329;p24"/>
          <p:cNvCxnSpPr/>
          <p:nvPr/>
        </p:nvCxnSpPr>
        <p:spPr>
          <a:xfrm>
            <a:off x="4619625" y="3297237"/>
            <a:ext cx="0" cy="22463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30" name="Google Shape;1330;p24"/>
          <p:cNvCxnSpPr/>
          <p:nvPr/>
        </p:nvCxnSpPr>
        <p:spPr>
          <a:xfrm>
            <a:off x="4508500" y="5684837"/>
            <a:ext cx="29368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31" name="Google Shape;1331;p24"/>
          <p:cNvCxnSpPr/>
          <p:nvPr/>
        </p:nvCxnSpPr>
        <p:spPr>
          <a:xfrm>
            <a:off x="4594225" y="5516562"/>
            <a:ext cx="274002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332" name="Google Shape;1332;p24"/>
          <p:cNvGrpSpPr/>
          <p:nvPr/>
        </p:nvGrpSpPr>
        <p:grpSpPr>
          <a:xfrm>
            <a:off x="1130300" y="5765800"/>
            <a:ext cx="1644649" cy="652463"/>
            <a:chOff x="2092325" y="5868987"/>
            <a:chExt cx="1644649" cy="652463"/>
          </a:xfrm>
        </p:grpSpPr>
        <p:sp>
          <p:nvSpPr>
            <p:cNvPr id="1333" name="Google Shape;1333;p24"/>
            <p:cNvSpPr txBox="1"/>
            <p:nvPr/>
          </p:nvSpPr>
          <p:spPr>
            <a:xfrm>
              <a:off x="2465387" y="5868987"/>
              <a:ext cx="1076325" cy="2190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34" name="Google Shape;1334;p24"/>
            <p:cNvCxnSpPr/>
            <p:nvPr/>
          </p:nvCxnSpPr>
          <p:spPr>
            <a:xfrm>
              <a:off x="3459162" y="5984875"/>
              <a:ext cx="277812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35" name="Google Shape;1335;p24"/>
            <p:cNvSpPr txBox="1"/>
            <p:nvPr/>
          </p:nvSpPr>
          <p:spPr>
            <a:xfrm>
              <a:off x="2092325" y="6067425"/>
              <a:ext cx="1577975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port: 9157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port: 6428</a:t>
              </a:r>
              <a:endParaRPr/>
            </a:p>
          </p:txBody>
        </p:sp>
      </p:grpSp>
      <p:grpSp>
        <p:nvGrpSpPr>
          <p:cNvPr id="1336" name="Google Shape;1336;p24"/>
          <p:cNvGrpSpPr/>
          <p:nvPr/>
        </p:nvGrpSpPr>
        <p:grpSpPr>
          <a:xfrm>
            <a:off x="2428875" y="4889500"/>
            <a:ext cx="1692275" cy="652462"/>
            <a:chOff x="4351337" y="5953125"/>
            <a:chExt cx="1692275" cy="652462"/>
          </a:xfrm>
        </p:grpSpPr>
        <p:sp>
          <p:nvSpPr>
            <p:cNvPr id="1337" name="Google Shape;1337;p24"/>
            <p:cNvSpPr txBox="1"/>
            <p:nvPr/>
          </p:nvSpPr>
          <p:spPr>
            <a:xfrm>
              <a:off x="4538662" y="5953125"/>
              <a:ext cx="1076325" cy="2190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38" name="Google Shape;1338;p24"/>
            <p:cNvCxnSpPr/>
            <p:nvPr/>
          </p:nvCxnSpPr>
          <p:spPr>
            <a:xfrm>
              <a:off x="4351337" y="6091237"/>
              <a:ext cx="277812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339" name="Google Shape;1339;p24"/>
            <p:cNvSpPr txBox="1"/>
            <p:nvPr/>
          </p:nvSpPr>
          <p:spPr>
            <a:xfrm>
              <a:off x="4465637" y="6151562"/>
              <a:ext cx="1577975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port: 6428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port: 9157</a:t>
              </a:r>
              <a:endParaRPr/>
            </a:p>
          </p:txBody>
        </p:sp>
      </p:grpSp>
      <p:grpSp>
        <p:nvGrpSpPr>
          <p:cNvPr id="1340" name="Google Shape;1340;p24"/>
          <p:cNvGrpSpPr/>
          <p:nvPr/>
        </p:nvGrpSpPr>
        <p:grpSpPr>
          <a:xfrm>
            <a:off x="5453062" y="4889500"/>
            <a:ext cx="1341437" cy="652463"/>
            <a:chOff x="2395537" y="5868987"/>
            <a:chExt cx="1341437" cy="652463"/>
          </a:xfrm>
        </p:grpSpPr>
        <p:sp>
          <p:nvSpPr>
            <p:cNvPr id="1341" name="Google Shape;1341;p24"/>
            <p:cNvSpPr txBox="1"/>
            <p:nvPr/>
          </p:nvSpPr>
          <p:spPr>
            <a:xfrm>
              <a:off x="2465387" y="5868987"/>
              <a:ext cx="1076325" cy="2190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42" name="Google Shape;1342;p24"/>
            <p:cNvCxnSpPr/>
            <p:nvPr/>
          </p:nvCxnSpPr>
          <p:spPr>
            <a:xfrm>
              <a:off x="3459162" y="5984875"/>
              <a:ext cx="277812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43" name="Google Shape;1343;p24"/>
            <p:cNvSpPr txBox="1"/>
            <p:nvPr/>
          </p:nvSpPr>
          <p:spPr>
            <a:xfrm>
              <a:off x="2395537" y="6067425"/>
              <a:ext cx="127476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/>
            </a:p>
          </p:txBody>
        </p:sp>
      </p:grpSp>
      <p:grpSp>
        <p:nvGrpSpPr>
          <p:cNvPr id="1344" name="Google Shape;1344;p24"/>
          <p:cNvGrpSpPr/>
          <p:nvPr/>
        </p:nvGrpSpPr>
        <p:grpSpPr>
          <a:xfrm>
            <a:off x="4694237" y="5743575"/>
            <a:ext cx="1389062" cy="652462"/>
            <a:chOff x="4351337" y="5953125"/>
            <a:chExt cx="1389062" cy="652462"/>
          </a:xfrm>
        </p:grpSpPr>
        <p:sp>
          <p:nvSpPr>
            <p:cNvPr id="1345" name="Google Shape;1345;p24"/>
            <p:cNvSpPr txBox="1"/>
            <p:nvPr/>
          </p:nvSpPr>
          <p:spPr>
            <a:xfrm>
              <a:off x="4538662" y="5953125"/>
              <a:ext cx="1076325" cy="2190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46" name="Google Shape;1346;p24"/>
            <p:cNvCxnSpPr/>
            <p:nvPr/>
          </p:nvCxnSpPr>
          <p:spPr>
            <a:xfrm>
              <a:off x="4351337" y="6091237"/>
              <a:ext cx="277812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347" name="Google Shape;1347;p24"/>
            <p:cNvSpPr txBox="1"/>
            <p:nvPr/>
          </p:nvSpPr>
          <p:spPr>
            <a:xfrm>
              <a:off x="4465637" y="6151562"/>
              <a:ext cx="127476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/>
            </a:p>
          </p:txBody>
        </p:sp>
      </p:grpSp>
      <p:grpSp>
        <p:nvGrpSpPr>
          <p:cNvPr id="1348" name="Google Shape;1348;p24"/>
          <p:cNvGrpSpPr/>
          <p:nvPr/>
        </p:nvGrpSpPr>
        <p:grpSpPr>
          <a:xfrm>
            <a:off x="0" y="4381500"/>
            <a:ext cx="711200" cy="669925"/>
            <a:chOff x="-69850" y="2338387"/>
            <a:chExt cx="1557337" cy="1754187"/>
          </a:xfrm>
        </p:grpSpPr>
        <p:pic>
          <p:nvPicPr>
            <p:cNvPr descr="desktop_computer_stylized_medium" id="1349" name="Google Shape;1349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0" name="Google Shape;1350;p2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1" name="Google Shape;1351;p24"/>
          <p:cNvGrpSpPr/>
          <p:nvPr/>
        </p:nvGrpSpPr>
        <p:grpSpPr>
          <a:xfrm flipH="1">
            <a:off x="8269287" y="4505325"/>
            <a:ext cx="711200" cy="669925"/>
            <a:chOff x="-69850" y="2338387"/>
            <a:chExt cx="1557337" cy="1754187"/>
          </a:xfrm>
        </p:grpSpPr>
        <p:pic>
          <p:nvPicPr>
            <p:cNvPr descr="desktop_computer_stylized_medium" id="1352" name="Google Shape;1352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3" name="Google Shape;1353;p2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4" name="Google Shape;1354;p24"/>
          <p:cNvGrpSpPr/>
          <p:nvPr/>
        </p:nvGrpSpPr>
        <p:grpSpPr>
          <a:xfrm>
            <a:off x="3092450" y="3903662"/>
            <a:ext cx="358775" cy="704850"/>
            <a:chOff x="6572250" y="681037"/>
            <a:chExt cx="2262187" cy="3803650"/>
          </a:xfrm>
        </p:grpSpPr>
        <p:sp>
          <p:nvSpPr>
            <p:cNvPr id="1355" name="Google Shape;1355;p24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6" name="Google Shape;1356;p24"/>
            <p:cNvSpPr txBox="1"/>
            <p:nvPr/>
          </p:nvSpPr>
          <p:spPr>
            <a:xfrm>
              <a:off x="6672262" y="681037"/>
              <a:ext cx="1671637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7" name="Google Shape;1357;p24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8" name="Google Shape;1358;p24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9" name="Google Shape;1359;p24"/>
            <p:cNvSpPr txBox="1"/>
            <p:nvPr/>
          </p:nvSpPr>
          <p:spPr>
            <a:xfrm>
              <a:off x="6681787" y="1100137"/>
              <a:ext cx="95091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360" name="Google Shape;1360;p24"/>
            <p:cNvGrpSpPr/>
            <p:nvPr/>
          </p:nvGrpSpPr>
          <p:grpSpPr>
            <a:xfrm>
              <a:off x="7542853" y="1058794"/>
              <a:ext cx="921065" cy="231844"/>
              <a:chOff x="979487" y="4075112"/>
              <a:chExt cx="1149350" cy="222250"/>
            </a:xfrm>
          </p:grpSpPr>
          <p:sp>
            <p:nvSpPr>
              <p:cNvPr id="1361" name="Google Shape;1361;p24"/>
              <p:cNvSpPr/>
              <p:nvPr/>
            </p:nvSpPr>
            <p:spPr>
              <a:xfrm>
                <a:off x="979487" y="4075112"/>
                <a:ext cx="114935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2" name="Google Shape;1362;p24"/>
              <p:cNvSpPr/>
              <p:nvPr/>
            </p:nvSpPr>
            <p:spPr>
              <a:xfrm>
                <a:off x="1004887" y="4098925"/>
                <a:ext cx="1098550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363" name="Google Shape;1363;p24"/>
            <p:cNvSpPr txBox="1"/>
            <p:nvPr/>
          </p:nvSpPr>
          <p:spPr>
            <a:xfrm>
              <a:off x="6702425" y="1614487"/>
              <a:ext cx="95091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364" name="Google Shape;1364;p24"/>
            <p:cNvGrpSpPr/>
            <p:nvPr/>
          </p:nvGrpSpPr>
          <p:grpSpPr>
            <a:xfrm>
              <a:off x="7533317" y="1581036"/>
              <a:ext cx="921065" cy="247925"/>
              <a:chOff x="971550" y="4079875"/>
              <a:chExt cx="1149350" cy="257175"/>
            </a:xfrm>
          </p:grpSpPr>
          <p:sp>
            <p:nvSpPr>
              <p:cNvPr id="1365" name="Google Shape;1365;p24"/>
              <p:cNvSpPr/>
              <p:nvPr/>
            </p:nvSpPr>
            <p:spPr>
              <a:xfrm>
                <a:off x="971550" y="4079875"/>
                <a:ext cx="1149350" cy="2571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6" name="Google Shape;1366;p24"/>
              <p:cNvSpPr/>
              <p:nvPr/>
            </p:nvSpPr>
            <p:spPr>
              <a:xfrm>
                <a:off x="996950" y="4105275"/>
                <a:ext cx="1098550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367" name="Google Shape;1367;p24"/>
            <p:cNvSpPr txBox="1"/>
            <p:nvPr/>
          </p:nvSpPr>
          <p:spPr>
            <a:xfrm>
              <a:off x="6692900" y="2154237"/>
              <a:ext cx="95091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8" name="Google Shape;1368;p24"/>
            <p:cNvSpPr txBox="1"/>
            <p:nvPr/>
          </p:nvSpPr>
          <p:spPr>
            <a:xfrm>
              <a:off x="6711950" y="2625725"/>
              <a:ext cx="94138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369" name="Google Shape;1369;p24"/>
            <p:cNvGrpSpPr/>
            <p:nvPr/>
          </p:nvGrpSpPr>
          <p:grpSpPr>
            <a:xfrm>
              <a:off x="7512989" y="2582862"/>
              <a:ext cx="930297" cy="239712"/>
              <a:chOff x="969962" y="4076700"/>
              <a:chExt cx="1158875" cy="220662"/>
            </a:xfrm>
          </p:grpSpPr>
          <p:sp>
            <p:nvSpPr>
              <p:cNvPr id="1370" name="Google Shape;1370;p24"/>
              <p:cNvSpPr/>
              <p:nvPr/>
            </p:nvSpPr>
            <p:spPr>
              <a:xfrm>
                <a:off x="969962" y="4076700"/>
                <a:ext cx="1158875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1" name="Google Shape;1371;p24"/>
              <p:cNvSpPr/>
              <p:nvPr/>
            </p:nvSpPr>
            <p:spPr>
              <a:xfrm>
                <a:off x="995362" y="4100512"/>
                <a:ext cx="110966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372" name="Google Shape;1372;p24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373" name="Google Shape;1373;p24"/>
            <p:cNvGrpSpPr/>
            <p:nvPr/>
          </p:nvGrpSpPr>
          <p:grpSpPr>
            <a:xfrm>
              <a:off x="7523162" y="2103437"/>
              <a:ext cx="921376" cy="222250"/>
              <a:chOff x="974725" y="4073525"/>
              <a:chExt cx="1147762" cy="222250"/>
            </a:xfrm>
          </p:grpSpPr>
          <p:sp>
            <p:nvSpPr>
              <p:cNvPr id="1374" name="Google Shape;1374;p24"/>
              <p:cNvSpPr/>
              <p:nvPr/>
            </p:nvSpPr>
            <p:spPr>
              <a:xfrm>
                <a:off x="974725" y="4073525"/>
                <a:ext cx="11477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5" name="Google Shape;1375;p24"/>
              <p:cNvSpPr/>
              <p:nvPr/>
            </p:nvSpPr>
            <p:spPr>
              <a:xfrm>
                <a:off x="1000125" y="4098925"/>
                <a:ext cx="1096962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376" name="Google Shape;1376;p24"/>
            <p:cNvSpPr txBox="1"/>
            <p:nvPr/>
          </p:nvSpPr>
          <p:spPr>
            <a:xfrm>
              <a:off x="8334375" y="681037"/>
              <a:ext cx="109537" cy="36322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8755062" y="4141787"/>
              <a:ext cx="79375" cy="15398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6572250" y="4252912"/>
              <a:ext cx="1901825" cy="23177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6672262" y="4305300"/>
              <a:ext cx="1701800" cy="128587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6842125" y="3781425"/>
              <a:ext cx="250825" cy="2317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7123112" y="3781425"/>
              <a:ext cx="250825" cy="2317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7402512" y="3781425"/>
              <a:ext cx="250825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6" name="Google Shape;1386;p24"/>
            <p:cNvSpPr txBox="1"/>
            <p:nvPr/>
          </p:nvSpPr>
          <p:spPr>
            <a:xfrm>
              <a:off x="8034337" y="2916237"/>
              <a:ext cx="139700" cy="1208087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5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392" name="Google Shape;1392;p2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93" name="Google Shape;1393;p2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Connection-oriented demux</a:t>
            </a:r>
            <a:endParaRPr/>
          </a:p>
        </p:txBody>
      </p:sp>
      <p:sp>
        <p:nvSpPr>
          <p:cNvPr id="1394" name="Google Shape;1394;p25"/>
          <p:cNvSpPr txBox="1"/>
          <p:nvPr>
            <p:ph idx="1" type="body"/>
          </p:nvPr>
        </p:nvSpPr>
        <p:spPr>
          <a:xfrm>
            <a:off x="381000" y="1600200"/>
            <a:ext cx="396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socket identified by 4-tuple: 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source IP address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source port number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dest IP address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dest port number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demux: receiver uses all four values to direct segment to appropriate socket</a:t>
            </a:r>
            <a:endParaRPr/>
          </a:p>
        </p:txBody>
      </p:sp>
      <p:sp>
        <p:nvSpPr>
          <p:cNvPr id="1395" name="Google Shape;1395;p25"/>
          <p:cNvSpPr txBox="1"/>
          <p:nvPr>
            <p:ph idx="1" type="body"/>
          </p:nvPr>
        </p:nvSpPr>
        <p:spPr>
          <a:xfrm>
            <a:off x="4508500" y="1587500"/>
            <a:ext cx="411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host may support many simultaneous TCP sockets: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socket identified by its own 4-tuple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web servers have different sockets for each connecting client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non-persistent HTTP will have different socket for each request</a:t>
            </a:r>
            <a:endParaRPr/>
          </a:p>
        </p:txBody>
      </p:sp>
      <p:pic>
        <p:nvPicPr>
          <p:cNvPr descr="underline_base" id="1396" name="Google Shape;13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25" y="1057275"/>
            <a:ext cx="6856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6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402" name="Google Shape;1402;p2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403" name="Google Shape;14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00" y="881062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26"/>
          <p:cNvSpPr txBox="1"/>
          <p:nvPr>
            <p:ph type="title"/>
          </p:nvPr>
        </p:nvSpPr>
        <p:spPr>
          <a:xfrm>
            <a:off x="244475" y="200025"/>
            <a:ext cx="8085137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Connection-oriented demux: example</a:t>
            </a:r>
            <a:endParaRPr/>
          </a:p>
        </p:txBody>
      </p:sp>
      <p:sp>
        <p:nvSpPr>
          <p:cNvPr id="1405" name="Google Shape;1405;p26"/>
          <p:cNvSpPr/>
          <p:nvPr/>
        </p:nvSpPr>
        <p:spPr>
          <a:xfrm>
            <a:off x="2819400" y="1765300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6" name="Google Shape;1406;p26"/>
          <p:cNvSpPr/>
          <p:nvPr/>
        </p:nvSpPr>
        <p:spPr>
          <a:xfrm>
            <a:off x="417512" y="1944687"/>
            <a:ext cx="460375" cy="2193925"/>
          </a:xfrm>
          <a:custGeom>
            <a:rect b="b" l="l" r="r" t="t"/>
            <a:pathLst>
              <a:path extrusionOk="0" h="1382" w="290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7" name="Google Shape;1407;p26"/>
          <p:cNvSpPr txBox="1"/>
          <p:nvPr/>
        </p:nvSpPr>
        <p:spPr>
          <a:xfrm>
            <a:off x="933450" y="19113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8" name="Google Shape;1408;p26"/>
          <p:cNvSpPr txBox="1"/>
          <p:nvPr/>
        </p:nvSpPr>
        <p:spPr>
          <a:xfrm>
            <a:off x="895350" y="1965325"/>
            <a:ext cx="1273175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09" name="Google Shape;1409;p26"/>
          <p:cNvCxnSpPr/>
          <p:nvPr/>
        </p:nvCxnSpPr>
        <p:spPr>
          <a:xfrm>
            <a:off x="904875" y="272573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10" name="Google Shape;1410;p26"/>
          <p:cNvSpPr txBox="1"/>
          <p:nvPr/>
        </p:nvSpPr>
        <p:spPr>
          <a:xfrm>
            <a:off x="862012" y="270827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411" name="Google Shape;1411;p26"/>
          <p:cNvCxnSpPr/>
          <p:nvPr/>
        </p:nvCxnSpPr>
        <p:spPr>
          <a:xfrm>
            <a:off x="912812" y="304641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2" name="Google Shape;1412;p26"/>
          <p:cNvCxnSpPr/>
          <p:nvPr/>
        </p:nvCxnSpPr>
        <p:spPr>
          <a:xfrm>
            <a:off x="898525" y="335597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3" name="Google Shape;1413;p26"/>
          <p:cNvCxnSpPr/>
          <p:nvPr/>
        </p:nvCxnSpPr>
        <p:spPr>
          <a:xfrm>
            <a:off x="898525" y="364172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14" name="Google Shape;1414;p26"/>
          <p:cNvSpPr txBox="1"/>
          <p:nvPr/>
        </p:nvSpPr>
        <p:spPr>
          <a:xfrm>
            <a:off x="896937" y="195580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415" name="Google Shape;1415;p26"/>
          <p:cNvSpPr txBox="1"/>
          <p:nvPr/>
        </p:nvSpPr>
        <p:spPr>
          <a:xfrm>
            <a:off x="852487" y="361315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416" name="Google Shape;1416;p26"/>
          <p:cNvSpPr txBox="1"/>
          <p:nvPr/>
        </p:nvSpPr>
        <p:spPr>
          <a:xfrm>
            <a:off x="871537" y="332740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417" name="Google Shape;1417;p26"/>
          <p:cNvSpPr txBox="1"/>
          <p:nvPr/>
        </p:nvSpPr>
        <p:spPr>
          <a:xfrm>
            <a:off x="862012" y="303212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418" name="Google Shape;1418;p26"/>
          <p:cNvSpPr/>
          <p:nvPr/>
        </p:nvSpPr>
        <p:spPr>
          <a:xfrm>
            <a:off x="1231900" y="2241550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grpSp>
        <p:nvGrpSpPr>
          <p:cNvPr id="1419" name="Google Shape;1419;p26"/>
          <p:cNvGrpSpPr/>
          <p:nvPr/>
        </p:nvGrpSpPr>
        <p:grpSpPr>
          <a:xfrm>
            <a:off x="1200150" y="2565400"/>
            <a:ext cx="620712" cy="228600"/>
            <a:chOff x="2043112" y="4006850"/>
            <a:chExt cx="412750" cy="158750"/>
          </a:xfrm>
        </p:grpSpPr>
        <p:sp>
          <p:nvSpPr>
            <p:cNvPr id="1420" name="Google Shape;1420;p26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1" name="Google Shape;1421;p26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2" name="Google Shape;1422;p26"/>
            <p:cNvSpPr txBox="1"/>
            <p:nvPr/>
          </p:nvSpPr>
          <p:spPr>
            <a:xfrm>
              <a:off x="2386012" y="40989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3" name="Google Shape;1423;p26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24" name="Google Shape;1424;p26"/>
          <p:cNvSpPr txBox="1"/>
          <p:nvPr/>
        </p:nvSpPr>
        <p:spPr>
          <a:xfrm>
            <a:off x="3432175" y="1677987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5" name="Google Shape;1425;p26"/>
          <p:cNvSpPr txBox="1"/>
          <p:nvPr/>
        </p:nvSpPr>
        <p:spPr>
          <a:xfrm>
            <a:off x="3378200" y="1755775"/>
            <a:ext cx="2225675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6" name="Google Shape;1426;p26"/>
          <p:cNvSpPr txBox="1"/>
          <p:nvPr/>
        </p:nvSpPr>
        <p:spPr>
          <a:xfrm>
            <a:off x="3803650" y="248443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1427" name="Google Shape;1427;p26"/>
          <p:cNvSpPr txBox="1"/>
          <p:nvPr/>
        </p:nvSpPr>
        <p:spPr>
          <a:xfrm>
            <a:off x="3857625" y="170815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428" name="Google Shape;1428;p26"/>
          <p:cNvSpPr txBox="1"/>
          <p:nvPr/>
        </p:nvSpPr>
        <p:spPr>
          <a:xfrm>
            <a:off x="3797300" y="338931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429" name="Google Shape;1429;p26"/>
          <p:cNvSpPr txBox="1"/>
          <p:nvPr/>
        </p:nvSpPr>
        <p:spPr>
          <a:xfrm>
            <a:off x="3797300" y="310356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430" name="Google Shape;1430;p26"/>
          <p:cNvSpPr/>
          <p:nvPr/>
        </p:nvSpPr>
        <p:spPr>
          <a:xfrm>
            <a:off x="3497262" y="2014537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sp>
        <p:nvSpPr>
          <p:cNvPr id="1431" name="Google Shape;1431;p26"/>
          <p:cNvSpPr txBox="1"/>
          <p:nvPr/>
        </p:nvSpPr>
        <p:spPr>
          <a:xfrm>
            <a:off x="6567487" y="190341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2" name="Google Shape;1432;p26"/>
          <p:cNvSpPr txBox="1"/>
          <p:nvPr/>
        </p:nvSpPr>
        <p:spPr>
          <a:xfrm>
            <a:off x="6370637" y="1944687"/>
            <a:ext cx="1631950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3" name="Google Shape;1433;p26"/>
          <p:cNvSpPr txBox="1"/>
          <p:nvPr/>
        </p:nvSpPr>
        <p:spPr>
          <a:xfrm>
            <a:off x="6496050" y="270033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1434" name="Google Shape;1434;p26"/>
          <p:cNvSpPr txBox="1"/>
          <p:nvPr/>
        </p:nvSpPr>
        <p:spPr>
          <a:xfrm>
            <a:off x="6530975" y="194786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435" name="Google Shape;1435;p26"/>
          <p:cNvSpPr txBox="1"/>
          <p:nvPr/>
        </p:nvSpPr>
        <p:spPr>
          <a:xfrm>
            <a:off x="6538912" y="360521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436" name="Google Shape;1436;p26"/>
          <p:cNvSpPr txBox="1"/>
          <p:nvPr/>
        </p:nvSpPr>
        <p:spPr>
          <a:xfrm>
            <a:off x="6505575" y="331946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437" name="Google Shape;1437;p26"/>
          <p:cNvSpPr txBox="1"/>
          <p:nvPr/>
        </p:nvSpPr>
        <p:spPr>
          <a:xfrm>
            <a:off x="6496050" y="302418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438" name="Google Shape;1438;p26"/>
          <p:cNvSpPr/>
          <p:nvPr/>
        </p:nvSpPr>
        <p:spPr>
          <a:xfrm>
            <a:off x="6451600" y="2241550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1439" name="Google Shape;1439;p26"/>
          <p:cNvSpPr/>
          <p:nvPr/>
        </p:nvSpPr>
        <p:spPr>
          <a:xfrm>
            <a:off x="8026400" y="1924050"/>
            <a:ext cx="504825" cy="2133600"/>
          </a:xfrm>
          <a:custGeom>
            <a:rect b="b" l="l" r="r" t="t"/>
            <a:pathLst>
              <a:path extrusionOk="0" h="1344" w="318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40" name="Google Shape;1440;p26"/>
          <p:cNvGrpSpPr/>
          <p:nvPr/>
        </p:nvGrpSpPr>
        <p:grpSpPr>
          <a:xfrm>
            <a:off x="1816100" y="5170487"/>
            <a:ext cx="2024062" cy="652463"/>
            <a:chOff x="1712912" y="5868987"/>
            <a:chExt cx="2024062" cy="652463"/>
          </a:xfrm>
        </p:grpSpPr>
        <p:sp>
          <p:nvSpPr>
            <p:cNvPr id="1441" name="Google Shape;1441;p26"/>
            <p:cNvSpPr txBox="1"/>
            <p:nvPr/>
          </p:nvSpPr>
          <p:spPr>
            <a:xfrm>
              <a:off x="2465387" y="5868987"/>
              <a:ext cx="1076325" cy="2190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42" name="Google Shape;1442;p26"/>
            <p:cNvCxnSpPr/>
            <p:nvPr/>
          </p:nvCxnSpPr>
          <p:spPr>
            <a:xfrm>
              <a:off x="3459162" y="5984875"/>
              <a:ext cx="277812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43" name="Google Shape;1443;p26"/>
            <p:cNvSpPr txBox="1"/>
            <p:nvPr/>
          </p:nvSpPr>
          <p:spPr>
            <a:xfrm>
              <a:off x="1712912" y="6067425"/>
              <a:ext cx="1957387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IP,port: A,9157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IP, port: B,80</a:t>
              </a:r>
              <a:endParaRPr/>
            </a:p>
          </p:txBody>
        </p:sp>
      </p:grpSp>
      <p:grpSp>
        <p:nvGrpSpPr>
          <p:cNvPr id="1444" name="Google Shape;1444;p26"/>
          <p:cNvGrpSpPr/>
          <p:nvPr/>
        </p:nvGrpSpPr>
        <p:grpSpPr>
          <a:xfrm>
            <a:off x="1666875" y="4479925"/>
            <a:ext cx="1887537" cy="652462"/>
            <a:chOff x="4351337" y="5953125"/>
            <a:chExt cx="1887537" cy="652462"/>
          </a:xfrm>
        </p:grpSpPr>
        <p:sp>
          <p:nvSpPr>
            <p:cNvPr id="1445" name="Google Shape;1445;p26"/>
            <p:cNvSpPr txBox="1"/>
            <p:nvPr/>
          </p:nvSpPr>
          <p:spPr>
            <a:xfrm>
              <a:off x="4538662" y="5953125"/>
              <a:ext cx="1076325" cy="2190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46" name="Google Shape;1446;p26"/>
            <p:cNvCxnSpPr/>
            <p:nvPr/>
          </p:nvCxnSpPr>
          <p:spPr>
            <a:xfrm>
              <a:off x="4351337" y="6091237"/>
              <a:ext cx="277812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447" name="Google Shape;1447;p26"/>
            <p:cNvSpPr txBox="1"/>
            <p:nvPr/>
          </p:nvSpPr>
          <p:spPr>
            <a:xfrm>
              <a:off x="4465637" y="6151562"/>
              <a:ext cx="1773237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IP,port: B,80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IP,port: A,9157</a:t>
              </a:r>
              <a:endParaRPr/>
            </a:p>
          </p:txBody>
        </p:sp>
      </p:grpSp>
      <p:sp>
        <p:nvSpPr>
          <p:cNvPr id="1448" name="Google Shape;1448;p26"/>
          <p:cNvSpPr txBox="1"/>
          <p:nvPr/>
        </p:nvSpPr>
        <p:spPr>
          <a:xfrm flipH="1">
            <a:off x="88900" y="4705350"/>
            <a:ext cx="1147762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host: IP address A</a:t>
            </a:r>
            <a:endParaRPr/>
          </a:p>
        </p:txBody>
      </p:sp>
      <p:sp>
        <p:nvSpPr>
          <p:cNvPr id="1449" name="Google Shape;1449;p26"/>
          <p:cNvSpPr txBox="1"/>
          <p:nvPr/>
        </p:nvSpPr>
        <p:spPr>
          <a:xfrm flipH="1">
            <a:off x="7845425" y="4602162"/>
            <a:ext cx="1147762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host: IP address C</a:t>
            </a:r>
            <a:endParaRPr/>
          </a:p>
        </p:txBody>
      </p:sp>
      <p:cxnSp>
        <p:nvCxnSpPr>
          <p:cNvPr id="1450" name="Google Shape;1450;p26"/>
          <p:cNvCxnSpPr/>
          <p:nvPr/>
        </p:nvCxnSpPr>
        <p:spPr>
          <a:xfrm>
            <a:off x="3354387" y="3432175"/>
            <a:ext cx="22336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1" name="Google Shape;1451;p26"/>
          <p:cNvCxnSpPr/>
          <p:nvPr/>
        </p:nvCxnSpPr>
        <p:spPr>
          <a:xfrm>
            <a:off x="3370262" y="3130550"/>
            <a:ext cx="22336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52" name="Google Shape;1452;p26"/>
          <p:cNvSpPr txBox="1"/>
          <p:nvPr/>
        </p:nvSpPr>
        <p:spPr>
          <a:xfrm>
            <a:off x="3757612" y="279558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cxnSp>
        <p:nvCxnSpPr>
          <p:cNvPr id="1453" name="Google Shape;1453;p26"/>
          <p:cNvCxnSpPr/>
          <p:nvPr/>
        </p:nvCxnSpPr>
        <p:spPr>
          <a:xfrm>
            <a:off x="3373437" y="2808287"/>
            <a:ext cx="22336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4" name="Google Shape;1454;p26"/>
          <p:cNvCxnSpPr/>
          <p:nvPr/>
        </p:nvCxnSpPr>
        <p:spPr>
          <a:xfrm>
            <a:off x="3376612" y="2486025"/>
            <a:ext cx="22336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455" name="Google Shape;1455;p26"/>
          <p:cNvGrpSpPr/>
          <p:nvPr/>
        </p:nvGrpSpPr>
        <p:grpSpPr>
          <a:xfrm>
            <a:off x="3552825" y="2347912"/>
            <a:ext cx="473075" cy="228600"/>
            <a:chOff x="2043112" y="4006850"/>
            <a:chExt cx="412750" cy="158750"/>
          </a:xfrm>
        </p:grpSpPr>
        <p:sp>
          <p:nvSpPr>
            <p:cNvPr id="1456" name="Google Shape;1456;p26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7" name="Google Shape;1457;p26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8" name="Google Shape;1458;p26"/>
            <p:cNvSpPr txBox="1"/>
            <p:nvPr/>
          </p:nvSpPr>
          <p:spPr>
            <a:xfrm>
              <a:off x="2386012" y="40989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9" name="Google Shape;1459;p26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60" name="Google Shape;1460;p26"/>
          <p:cNvSpPr/>
          <p:nvPr/>
        </p:nvSpPr>
        <p:spPr>
          <a:xfrm>
            <a:off x="4864100" y="2019300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P6</a:t>
            </a:r>
            <a:endParaRPr/>
          </a:p>
        </p:txBody>
      </p:sp>
      <p:sp>
        <p:nvSpPr>
          <p:cNvPr id="1461" name="Google Shape;1461;p26"/>
          <p:cNvSpPr/>
          <p:nvPr/>
        </p:nvSpPr>
        <p:spPr>
          <a:xfrm>
            <a:off x="4192587" y="2017712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P5</a:t>
            </a:r>
            <a:endParaRPr/>
          </a:p>
        </p:txBody>
      </p:sp>
      <p:grpSp>
        <p:nvGrpSpPr>
          <p:cNvPr id="1462" name="Google Shape;1462;p26"/>
          <p:cNvGrpSpPr/>
          <p:nvPr/>
        </p:nvGrpSpPr>
        <p:grpSpPr>
          <a:xfrm>
            <a:off x="4257675" y="2352675"/>
            <a:ext cx="473075" cy="228600"/>
            <a:chOff x="2043112" y="4006850"/>
            <a:chExt cx="412750" cy="158750"/>
          </a:xfrm>
        </p:grpSpPr>
        <p:sp>
          <p:nvSpPr>
            <p:cNvPr id="1463" name="Google Shape;1463;p26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4" name="Google Shape;1464;p26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5" name="Google Shape;1465;p26"/>
            <p:cNvSpPr txBox="1"/>
            <p:nvPr/>
          </p:nvSpPr>
          <p:spPr>
            <a:xfrm>
              <a:off x="2386012" y="40989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6" name="Google Shape;1466;p26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67" name="Google Shape;1467;p26"/>
          <p:cNvGrpSpPr/>
          <p:nvPr/>
        </p:nvGrpSpPr>
        <p:grpSpPr>
          <a:xfrm>
            <a:off x="4929187" y="2357437"/>
            <a:ext cx="473075" cy="228600"/>
            <a:chOff x="2043112" y="4006850"/>
            <a:chExt cx="412750" cy="158750"/>
          </a:xfrm>
        </p:grpSpPr>
        <p:sp>
          <p:nvSpPr>
            <p:cNvPr id="1468" name="Google Shape;1468;p26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9" name="Google Shape;1469;p26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0" name="Google Shape;1470;p26"/>
            <p:cNvSpPr txBox="1"/>
            <p:nvPr/>
          </p:nvSpPr>
          <p:spPr>
            <a:xfrm>
              <a:off x="2386012" y="40989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1" name="Google Shape;1471;p26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472" name="Google Shape;1472;p26"/>
          <p:cNvCxnSpPr/>
          <p:nvPr/>
        </p:nvCxnSpPr>
        <p:spPr>
          <a:xfrm>
            <a:off x="6362700" y="3648075"/>
            <a:ext cx="163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3" name="Google Shape;1473;p26"/>
          <p:cNvCxnSpPr/>
          <p:nvPr/>
        </p:nvCxnSpPr>
        <p:spPr>
          <a:xfrm>
            <a:off x="6353175" y="3352800"/>
            <a:ext cx="163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4" name="Google Shape;1474;p26"/>
          <p:cNvCxnSpPr/>
          <p:nvPr/>
        </p:nvCxnSpPr>
        <p:spPr>
          <a:xfrm>
            <a:off x="6353175" y="3057525"/>
            <a:ext cx="163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5" name="Google Shape;1475;p26"/>
          <p:cNvCxnSpPr/>
          <p:nvPr/>
        </p:nvCxnSpPr>
        <p:spPr>
          <a:xfrm>
            <a:off x="6353175" y="2752725"/>
            <a:ext cx="163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476" name="Google Shape;1476;p26"/>
          <p:cNvGrpSpPr/>
          <p:nvPr/>
        </p:nvGrpSpPr>
        <p:grpSpPr>
          <a:xfrm>
            <a:off x="6505575" y="2579687"/>
            <a:ext cx="473075" cy="228600"/>
            <a:chOff x="2043112" y="4006850"/>
            <a:chExt cx="412750" cy="158750"/>
          </a:xfrm>
        </p:grpSpPr>
        <p:sp>
          <p:nvSpPr>
            <p:cNvPr id="1477" name="Google Shape;1477;p26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8" name="Google Shape;1478;p26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9" name="Google Shape;1479;p26"/>
            <p:cNvSpPr txBox="1"/>
            <p:nvPr/>
          </p:nvSpPr>
          <p:spPr>
            <a:xfrm>
              <a:off x="2386012" y="40989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0" name="Google Shape;1480;p26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81" name="Google Shape;1481;p26"/>
          <p:cNvGrpSpPr/>
          <p:nvPr/>
        </p:nvGrpSpPr>
        <p:grpSpPr>
          <a:xfrm>
            <a:off x="7300912" y="2570162"/>
            <a:ext cx="473075" cy="228600"/>
            <a:chOff x="2043112" y="4006850"/>
            <a:chExt cx="412750" cy="158750"/>
          </a:xfrm>
        </p:grpSpPr>
        <p:sp>
          <p:nvSpPr>
            <p:cNvPr id="1482" name="Google Shape;1482;p26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3" name="Google Shape;1483;p26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4" name="Google Shape;1484;p26"/>
            <p:cNvSpPr txBox="1"/>
            <p:nvPr/>
          </p:nvSpPr>
          <p:spPr>
            <a:xfrm>
              <a:off x="2386012" y="40989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5" name="Google Shape;1485;p26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86" name="Google Shape;1486;p26"/>
          <p:cNvSpPr/>
          <p:nvPr/>
        </p:nvSpPr>
        <p:spPr>
          <a:xfrm>
            <a:off x="7242175" y="2236787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sp>
        <p:nvSpPr>
          <p:cNvPr id="1487" name="Google Shape;1487;p26"/>
          <p:cNvSpPr/>
          <p:nvPr/>
        </p:nvSpPr>
        <p:spPr>
          <a:xfrm>
            <a:off x="1493837" y="2439987"/>
            <a:ext cx="2695575" cy="2695575"/>
          </a:xfrm>
          <a:custGeom>
            <a:rect b="b" l="l" r="r" t="t"/>
            <a:pathLst>
              <a:path extrusionOk="0" h="1698" w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8" name="Google Shape;1488;p26"/>
          <p:cNvSpPr/>
          <p:nvPr/>
        </p:nvSpPr>
        <p:spPr>
          <a:xfrm>
            <a:off x="4479925" y="2471737"/>
            <a:ext cx="3089275" cy="3252787"/>
          </a:xfrm>
          <a:custGeom>
            <a:rect b="b" l="l" r="r" t="t"/>
            <a:pathLst>
              <a:path extrusionOk="0" h="1801" w="1946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9" name="Google Shape;1489;p26"/>
          <p:cNvSpPr/>
          <p:nvPr/>
        </p:nvSpPr>
        <p:spPr>
          <a:xfrm>
            <a:off x="5138737" y="2460625"/>
            <a:ext cx="1609725" cy="2465387"/>
          </a:xfrm>
          <a:custGeom>
            <a:rect b="b" l="l" r="r" t="t"/>
            <a:pathLst>
              <a:path extrusionOk="0" h="1480" w="1014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90" name="Google Shape;1490;p26"/>
          <p:cNvGrpSpPr/>
          <p:nvPr/>
        </p:nvGrpSpPr>
        <p:grpSpPr>
          <a:xfrm>
            <a:off x="5237162" y="4684712"/>
            <a:ext cx="2071687" cy="652462"/>
            <a:chOff x="4351337" y="5953125"/>
            <a:chExt cx="2071687" cy="652462"/>
          </a:xfrm>
        </p:grpSpPr>
        <p:sp>
          <p:nvSpPr>
            <p:cNvPr id="1491" name="Google Shape;1491;p26"/>
            <p:cNvSpPr txBox="1"/>
            <p:nvPr/>
          </p:nvSpPr>
          <p:spPr>
            <a:xfrm>
              <a:off x="4538662" y="5953125"/>
              <a:ext cx="1076325" cy="2190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92" name="Google Shape;1492;p26"/>
            <p:cNvCxnSpPr/>
            <p:nvPr/>
          </p:nvCxnSpPr>
          <p:spPr>
            <a:xfrm>
              <a:off x="4351337" y="6091237"/>
              <a:ext cx="277812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493" name="Google Shape;1493;p26"/>
            <p:cNvSpPr txBox="1"/>
            <p:nvPr/>
          </p:nvSpPr>
          <p:spPr>
            <a:xfrm>
              <a:off x="4465637" y="6151562"/>
              <a:ext cx="1957387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IP,port: C,5775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IP,port: B,80</a:t>
              </a:r>
              <a:endParaRPr/>
            </a:p>
          </p:txBody>
        </p:sp>
      </p:grpSp>
      <p:grpSp>
        <p:nvGrpSpPr>
          <p:cNvPr id="1494" name="Google Shape;1494;p26"/>
          <p:cNvGrpSpPr/>
          <p:nvPr/>
        </p:nvGrpSpPr>
        <p:grpSpPr>
          <a:xfrm>
            <a:off x="5307012" y="5473700"/>
            <a:ext cx="2063750" cy="661987"/>
            <a:chOff x="4351337" y="5953125"/>
            <a:chExt cx="2063750" cy="661987"/>
          </a:xfrm>
        </p:grpSpPr>
        <p:sp>
          <p:nvSpPr>
            <p:cNvPr id="1495" name="Google Shape;1495;p26"/>
            <p:cNvSpPr txBox="1"/>
            <p:nvPr/>
          </p:nvSpPr>
          <p:spPr>
            <a:xfrm>
              <a:off x="4538662" y="5953125"/>
              <a:ext cx="1076325" cy="2190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96" name="Google Shape;1496;p26"/>
            <p:cNvCxnSpPr/>
            <p:nvPr/>
          </p:nvCxnSpPr>
          <p:spPr>
            <a:xfrm>
              <a:off x="4351337" y="6091237"/>
              <a:ext cx="277812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497" name="Google Shape;1497;p26"/>
            <p:cNvSpPr txBox="1"/>
            <p:nvPr/>
          </p:nvSpPr>
          <p:spPr>
            <a:xfrm>
              <a:off x="4465637" y="6151562"/>
              <a:ext cx="1949450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IP,port: C,9157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IP,port: B,80</a:t>
              </a:r>
              <a:endParaRPr/>
            </a:p>
          </p:txBody>
        </p:sp>
      </p:grpSp>
      <p:sp>
        <p:nvSpPr>
          <p:cNvPr id="1498" name="Google Shape;1498;p26"/>
          <p:cNvSpPr txBox="1"/>
          <p:nvPr/>
        </p:nvSpPr>
        <p:spPr>
          <a:xfrm>
            <a:off x="508000" y="6081712"/>
            <a:ext cx="48593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three segments, all destined to IP address: B,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 dest port: 80 are demultiplexed to </a:t>
            </a:r>
            <a:r>
              <a:rPr b="0" i="1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different </a:t>
            </a:r>
            <a:r>
              <a:rPr b="0" i="0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sockets</a:t>
            </a:r>
            <a:endParaRPr/>
          </a:p>
        </p:txBody>
      </p:sp>
      <p:cxnSp>
        <p:nvCxnSpPr>
          <p:cNvPr id="1499" name="Google Shape;1499;p26"/>
          <p:cNvCxnSpPr/>
          <p:nvPr/>
        </p:nvCxnSpPr>
        <p:spPr>
          <a:xfrm>
            <a:off x="3502025" y="5770562"/>
            <a:ext cx="28575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0" name="Google Shape;1500;p26"/>
          <p:cNvCxnSpPr/>
          <p:nvPr/>
        </p:nvCxnSpPr>
        <p:spPr>
          <a:xfrm>
            <a:off x="6570662" y="5292725"/>
            <a:ext cx="28575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1" name="Google Shape;1501;p26"/>
          <p:cNvCxnSpPr/>
          <p:nvPr/>
        </p:nvCxnSpPr>
        <p:spPr>
          <a:xfrm>
            <a:off x="6646862" y="6086475"/>
            <a:ext cx="28575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02" name="Google Shape;1502;p26"/>
          <p:cNvSpPr txBox="1"/>
          <p:nvPr/>
        </p:nvSpPr>
        <p:spPr>
          <a:xfrm flipH="1">
            <a:off x="5046662" y="3702050"/>
            <a:ext cx="1147762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server: IP address B</a:t>
            </a:r>
            <a:endParaRPr/>
          </a:p>
        </p:txBody>
      </p:sp>
      <p:grpSp>
        <p:nvGrpSpPr>
          <p:cNvPr id="1503" name="Google Shape;1503;p26"/>
          <p:cNvGrpSpPr/>
          <p:nvPr/>
        </p:nvGrpSpPr>
        <p:grpSpPr>
          <a:xfrm>
            <a:off x="2820987" y="3192462"/>
            <a:ext cx="358775" cy="704850"/>
            <a:chOff x="6572250" y="681037"/>
            <a:chExt cx="2262187" cy="3803650"/>
          </a:xfrm>
        </p:grpSpPr>
        <p:sp>
          <p:nvSpPr>
            <p:cNvPr id="1504" name="Google Shape;1504;p26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5" name="Google Shape;1505;p26"/>
            <p:cNvSpPr txBox="1"/>
            <p:nvPr/>
          </p:nvSpPr>
          <p:spPr>
            <a:xfrm>
              <a:off x="6672262" y="681037"/>
              <a:ext cx="1671637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6" name="Google Shape;1506;p26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8" name="Google Shape;1508;p26"/>
            <p:cNvSpPr txBox="1"/>
            <p:nvPr/>
          </p:nvSpPr>
          <p:spPr>
            <a:xfrm>
              <a:off x="6681787" y="1100137"/>
              <a:ext cx="95091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09" name="Google Shape;1509;p26"/>
            <p:cNvGrpSpPr/>
            <p:nvPr/>
          </p:nvGrpSpPr>
          <p:grpSpPr>
            <a:xfrm>
              <a:off x="7542853" y="1058794"/>
              <a:ext cx="921065" cy="231844"/>
              <a:chOff x="979487" y="4075112"/>
              <a:chExt cx="1149350" cy="222250"/>
            </a:xfrm>
          </p:grpSpPr>
          <p:sp>
            <p:nvSpPr>
              <p:cNvPr id="1510" name="Google Shape;1510;p26"/>
              <p:cNvSpPr/>
              <p:nvPr/>
            </p:nvSpPr>
            <p:spPr>
              <a:xfrm>
                <a:off x="979487" y="4075112"/>
                <a:ext cx="114935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1" name="Google Shape;1511;p26"/>
              <p:cNvSpPr/>
              <p:nvPr/>
            </p:nvSpPr>
            <p:spPr>
              <a:xfrm>
                <a:off x="1004887" y="4098925"/>
                <a:ext cx="1098550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512" name="Google Shape;1512;p26"/>
            <p:cNvSpPr txBox="1"/>
            <p:nvPr/>
          </p:nvSpPr>
          <p:spPr>
            <a:xfrm>
              <a:off x="6702425" y="1614487"/>
              <a:ext cx="95091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13" name="Google Shape;1513;p26"/>
            <p:cNvGrpSpPr/>
            <p:nvPr/>
          </p:nvGrpSpPr>
          <p:grpSpPr>
            <a:xfrm>
              <a:off x="7533317" y="1581036"/>
              <a:ext cx="921065" cy="247925"/>
              <a:chOff x="971550" y="4079875"/>
              <a:chExt cx="1149350" cy="257175"/>
            </a:xfrm>
          </p:grpSpPr>
          <p:sp>
            <p:nvSpPr>
              <p:cNvPr id="1514" name="Google Shape;1514;p26"/>
              <p:cNvSpPr/>
              <p:nvPr/>
            </p:nvSpPr>
            <p:spPr>
              <a:xfrm>
                <a:off x="971550" y="4079875"/>
                <a:ext cx="1149350" cy="2571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5" name="Google Shape;1515;p26"/>
              <p:cNvSpPr/>
              <p:nvPr/>
            </p:nvSpPr>
            <p:spPr>
              <a:xfrm>
                <a:off x="996950" y="4105275"/>
                <a:ext cx="1098550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516" name="Google Shape;1516;p26"/>
            <p:cNvSpPr txBox="1"/>
            <p:nvPr/>
          </p:nvSpPr>
          <p:spPr>
            <a:xfrm>
              <a:off x="6692900" y="2154237"/>
              <a:ext cx="95091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7" name="Google Shape;1517;p26"/>
            <p:cNvSpPr txBox="1"/>
            <p:nvPr/>
          </p:nvSpPr>
          <p:spPr>
            <a:xfrm>
              <a:off x="6711950" y="2625725"/>
              <a:ext cx="94138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18" name="Google Shape;1518;p26"/>
            <p:cNvGrpSpPr/>
            <p:nvPr/>
          </p:nvGrpSpPr>
          <p:grpSpPr>
            <a:xfrm>
              <a:off x="7512989" y="2582862"/>
              <a:ext cx="930297" cy="239712"/>
              <a:chOff x="969962" y="4076700"/>
              <a:chExt cx="1158875" cy="220662"/>
            </a:xfrm>
          </p:grpSpPr>
          <p:sp>
            <p:nvSpPr>
              <p:cNvPr id="1519" name="Google Shape;1519;p26"/>
              <p:cNvSpPr/>
              <p:nvPr/>
            </p:nvSpPr>
            <p:spPr>
              <a:xfrm>
                <a:off x="969962" y="4076700"/>
                <a:ext cx="1158875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0" name="Google Shape;1520;p26"/>
              <p:cNvSpPr/>
              <p:nvPr/>
            </p:nvSpPr>
            <p:spPr>
              <a:xfrm>
                <a:off x="995362" y="4100512"/>
                <a:ext cx="110966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521" name="Google Shape;1521;p26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22" name="Google Shape;1522;p26"/>
            <p:cNvGrpSpPr/>
            <p:nvPr/>
          </p:nvGrpSpPr>
          <p:grpSpPr>
            <a:xfrm>
              <a:off x="7523162" y="2103437"/>
              <a:ext cx="921376" cy="222250"/>
              <a:chOff x="974725" y="4073525"/>
              <a:chExt cx="1147762" cy="222250"/>
            </a:xfrm>
          </p:grpSpPr>
          <p:sp>
            <p:nvSpPr>
              <p:cNvPr id="1523" name="Google Shape;1523;p26"/>
              <p:cNvSpPr/>
              <p:nvPr/>
            </p:nvSpPr>
            <p:spPr>
              <a:xfrm>
                <a:off x="974725" y="4073525"/>
                <a:ext cx="11477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4" name="Google Shape;1524;p26"/>
              <p:cNvSpPr/>
              <p:nvPr/>
            </p:nvSpPr>
            <p:spPr>
              <a:xfrm>
                <a:off x="1000125" y="4098925"/>
                <a:ext cx="1096962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525" name="Google Shape;1525;p26"/>
            <p:cNvSpPr txBox="1"/>
            <p:nvPr/>
          </p:nvSpPr>
          <p:spPr>
            <a:xfrm>
              <a:off x="8334375" y="681037"/>
              <a:ext cx="109537" cy="36322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8" name="Google Shape;1528;p26"/>
            <p:cNvSpPr/>
            <p:nvPr/>
          </p:nvSpPr>
          <p:spPr>
            <a:xfrm>
              <a:off x="8755062" y="4141787"/>
              <a:ext cx="79375" cy="15398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9" name="Google Shape;1529;p26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6572250" y="4252912"/>
              <a:ext cx="1901825" cy="23177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6672262" y="4305300"/>
              <a:ext cx="1701800" cy="128587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6842125" y="3781425"/>
              <a:ext cx="250825" cy="2317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7123112" y="3781425"/>
              <a:ext cx="250825" cy="2317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7402512" y="3781425"/>
              <a:ext cx="250825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5" name="Google Shape;1535;p26"/>
            <p:cNvSpPr txBox="1"/>
            <p:nvPr/>
          </p:nvSpPr>
          <p:spPr>
            <a:xfrm>
              <a:off x="8034337" y="2916237"/>
              <a:ext cx="139700" cy="1208087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36" name="Google Shape;1536;p26"/>
          <p:cNvGrpSpPr/>
          <p:nvPr/>
        </p:nvGrpSpPr>
        <p:grpSpPr>
          <a:xfrm>
            <a:off x="-44450" y="3613150"/>
            <a:ext cx="711200" cy="669925"/>
            <a:chOff x="-69850" y="2338387"/>
            <a:chExt cx="1557337" cy="1754187"/>
          </a:xfrm>
        </p:grpSpPr>
        <p:pic>
          <p:nvPicPr>
            <p:cNvPr descr="desktop_computer_stylized_medium" id="1537" name="Google Shape;1537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8" name="Google Shape;1538;p2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39" name="Google Shape;1539;p26"/>
          <p:cNvGrpSpPr/>
          <p:nvPr/>
        </p:nvGrpSpPr>
        <p:grpSpPr>
          <a:xfrm flipH="1">
            <a:off x="8258175" y="3529012"/>
            <a:ext cx="711200" cy="669925"/>
            <a:chOff x="-69850" y="2338387"/>
            <a:chExt cx="1557337" cy="1754187"/>
          </a:xfrm>
        </p:grpSpPr>
        <p:pic>
          <p:nvPicPr>
            <p:cNvPr descr="desktop_computer_stylized_medium" id="1540" name="Google Shape;1540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1" name="Google Shape;1541;p2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27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547" name="Google Shape;1547;p2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48" name="Google Shape;1548;p27"/>
          <p:cNvSpPr txBox="1"/>
          <p:nvPr>
            <p:ph type="title"/>
          </p:nvPr>
        </p:nvSpPr>
        <p:spPr>
          <a:xfrm>
            <a:off x="244475" y="200025"/>
            <a:ext cx="8085137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Connection-oriented demux: example</a:t>
            </a:r>
            <a:endParaRPr/>
          </a:p>
        </p:txBody>
      </p:sp>
      <p:sp>
        <p:nvSpPr>
          <p:cNvPr id="1549" name="Google Shape;1549;p27"/>
          <p:cNvSpPr/>
          <p:nvPr/>
        </p:nvSpPr>
        <p:spPr>
          <a:xfrm>
            <a:off x="2830512" y="1754187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0" name="Google Shape;1550;p27"/>
          <p:cNvSpPr/>
          <p:nvPr/>
        </p:nvSpPr>
        <p:spPr>
          <a:xfrm>
            <a:off x="438150" y="1933575"/>
            <a:ext cx="460375" cy="2193925"/>
          </a:xfrm>
          <a:custGeom>
            <a:rect b="b" l="l" r="r" t="t"/>
            <a:pathLst>
              <a:path extrusionOk="0" h="1382" w="290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1" name="Google Shape;1551;p27"/>
          <p:cNvSpPr txBox="1"/>
          <p:nvPr/>
        </p:nvSpPr>
        <p:spPr>
          <a:xfrm>
            <a:off x="933450" y="19113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2" name="Google Shape;1552;p27"/>
          <p:cNvSpPr txBox="1"/>
          <p:nvPr/>
        </p:nvSpPr>
        <p:spPr>
          <a:xfrm>
            <a:off x="895350" y="1965325"/>
            <a:ext cx="1273175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53" name="Google Shape;1553;p27"/>
          <p:cNvCxnSpPr/>
          <p:nvPr/>
        </p:nvCxnSpPr>
        <p:spPr>
          <a:xfrm>
            <a:off x="904875" y="272573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4" name="Google Shape;1554;p27"/>
          <p:cNvSpPr txBox="1"/>
          <p:nvPr/>
        </p:nvSpPr>
        <p:spPr>
          <a:xfrm>
            <a:off x="862012" y="270827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555" name="Google Shape;1555;p27"/>
          <p:cNvCxnSpPr/>
          <p:nvPr/>
        </p:nvCxnSpPr>
        <p:spPr>
          <a:xfrm>
            <a:off x="912812" y="304641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6" name="Google Shape;1556;p27"/>
          <p:cNvCxnSpPr/>
          <p:nvPr/>
        </p:nvCxnSpPr>
        <p:spPr>
          <a:xfrm>
            <a:off x="898525" y="335597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7" name="Google Shape;1557;p27"/>
          <p:cNvCxnSpPr/>
          <p:nvPr/>
        </p:nvCxnSpPr>
        <p:spPr>
          <a:xfrm>
            <a:off x="898525" y="364172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8" name="Google Shape;1558;p27"/>
          <p:cNvSpPr txBox="1"/>
          <p:nvPr/>
        </p:nvSpPr>
        <p:spPr>
          <a:xfrm>
            <a:off x="896937" y="195580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559" name="Google Shape;1559;p27"/>
          <p:cNvSpPr txBox="1"/>
          <p:nvPr/>
        </p:nvSpPr>
        <p:spPr>
          <a:xfrm>
            <a:off x="852487" y="361315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560" name="Google Shape;1560;p27"/>
          <p:cNvSpPr txBox="1"/>
          <p:nvPr/>
        </p:nvSpPr>
        <p:spPr>
          <a:xfrm>
            <a:off x="871537" y="332740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561" name="Google Shape;1561;p27"/>
          <p:cNvSpPr txBox="1"/>
          <p:nvPr/>
        </p:nvSpPr>
        <p:spPr>
          <a:xfrm>
            <a:off x="862012" y="303212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562" name="Google Shape;1562;p27"/>
          <p:cNvSpPr/>
          <p:nvPr/>
        </p:nvSpPr>
        <p:spPr>
          <a:xfrm>
            <a:off x="1231900" y="2241550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grpSp>
        <p:nvGrpSpPr>
          <p:cNvPr id="1563" name="Google Shape;1563;p27"/>
          <p:cNvGrpSpPr/>
          <p:nvPr/>
        </p:nvGrpSpPr>
        <p:grpSpPr>
          <a:xfrm>
            <a:off x="1200150" y="2565400"/>
            <a:ext cx="620712" cy="228600"/>
            <a:chOff x="2043112" y="4006850"/>
            <a:chExt cx="412750" cy="158750"/>
          </a:xfrm>
        </p:grpSpPr>
        <p:sp>
          <p:nvSpPr>
            <p:cNvPr id="1564" name="Google Shape;1564;p27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65" name="Google Shape;1565;p27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66" name="Google Shape;1566;p27"/>
            <p:cNvSpPr txBox="1"/>
            <p:nvPr/>
          </p:nvSpPr>
          <p:spPr>
            <a:xfrm>
              <a:off x="2386012" y="40989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67" name="Google Shape;1567;p27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68" name="Google Shape;1568;p27"/>
          <p:cNvSpPr txBox="1"/>
          <p:nvPr/>
        </p:nvSpPr>
        <p:spPr>
          <a:xfrm>
            <a:off x="3432175" y="1677987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9" name="Google Shape;1569;p27"/>
          <p:cNvSpPr txBox="1"/>
          <p:nvPr/>
        </p:nvSpPr>
        <p:spPr>
          <a:xfrm>
            <a:off x="3378200" y="1755775"/>
            <a:ext cx="2225675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0" name="Google Shape;1570;p27"/>
          <p:cNvSpPr txBox="1"/>
          <p:nvPr/>
        </p:nvSpPr>
        <p:spPr>
          <a:xfrm>
            <a:off x="3803650" y="248443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1571" name="Google Shape;1571;p27"/>
          <p:cNvSpPr txBox="1"/>
          <p:nvPr/>
        </p:nvSpPr>
        <p:spPr>
          <a:xfrm>
            <a:off x="3857625" y="170815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572" name="Google Shape;1572;p27"/>
          <p:cNvSpPr txBox="1"/>
          <p:nvPr/>
        </p:nvSpPr>
        <p:spPr>
          <a:xfrm>
            <a:off x="3797300" y="338931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573" name="Google Shape;1573;p27"/>
          <p:cNvSpPr txBox="1"/>
          <p:nvPr/>
        </p:nvSpPr>
        <p:spPr>
          <a:xfrm>
            <a:off x="3797300" y="310356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574" name="Google Shape;1574;p27"/>
          <p:cNvSpPr txBox="1"/>
          <p:nvPr/>
        </p:nvSpPr>
        <p:spPr>
          <a:xfrm>
            <a:off x="6567487" y="190341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5" name="Google Shape;1575;p27"/>
          <p:cNvSpPr txBox="1"/>
          <p:nvPr/>
        </p:nvSpPr>
        <p:spPr>
          <a:xfrm>
            <a:off x="6370637" y="1944687"/>
            <a:ext cx="1631950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6" name="Google Shape;1576;p27"/>
          <p:cNvSpPr txBox="1"/>
          <p:nvPr/>
        </p:nvSpPr>
        <p:spPr>
          <a:xfrm>
            <a:off x="6496050" y="270033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sp>
        <p:nvSpPr>
          <p:cNvPr id="1577" name="Google Shape;1577;p27"/>
          <p:cNvSpPr txBox="1"/>
          <p:nvPr/>
        </p:nvSpPr>
        <p:spPr>
          <a:xfrm>
            <a:off x="6530975" y="194786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578" name="Google Shape;1578;p27"/>
          <p:cNvSpPr txBox="1"/>
          <p:nvPr/>
        </p:nvSpPr>
        <p:spPr>
          <a:xfrm>
            <a:off x="6538912" y="360521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579" name="Google Shape;1579;p27"/>
          <p:cNvSpPr txBox="1"/>
          <p:nvPr/>
        </p:nvSpPr>
        <p:spPr>
          <a:xfrm>
            <a:off x="6505575" y="331946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580" name="Google Shape;1580;p27"/>
          <p:cNvSpPr txBox="1"/>
          <p:nvPr/>
        </p:nvSpPr>
        <p:spPr>
          <a:xfrm>
            <a:off x="6496050" y="302418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581" name="Google Shape;1581;p27"/>
          <p:cNvSpPr/>
          <p:nvPr/>
        </p:nvSpPr>
        <p:spPr>
          <a:xfrm>
            <a:off x="6451600" y="2241550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1582" name="Google Shape;1582;p27"/>
          <p:cNvSpPr/>
          <p:nvPr/>
        </p:nvSpPr>
        <p:spPr>
          <a:xfrm>
            <a:off x="8004175" y="1924050"/>
            <a:ext cx="504825" cy="2133600"/>
          </a:xfrm>
          <a:custGeom>
            <a:rect b="b" l="l" r="r" t="t"/>
            <a:pathLst>
              <a:path extrusionOk="0" h="1344" w="318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83" name="Google Shape;1583;p27"/>
          <p:cNvGrpSpPr/>
          <p:nvPr/>
        </p:nvGrpSpPr>
        <p:grpSpPr>
          <a:xfrm>
            <a:off x="1816100" y="5170487"/>
            <a:ext cx="2024062" cy="652463"/>
            <a:chOff x="1712912" y="5868987"/>
            <a:chExt cx="2024062" cy="652463"/>
          </a:xfrm>
        </p:grpSpPr>
        <p:sp>
          <p:nvSpPr>
            <p:cNvPr id="1584" name="Google Shape;1584;p27"/>
            <p:cNvSpPr txBox="1"/>
            <p:nvPr/>
          </p:nvSpPr>
          <p:spPr>
            <a:xfrm>
              <a:off x="2465387" y="5868987"/>
              <a:ext cx="1076325" cy="2190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85" name="Google Shape;1585;p27"/>
            <p:cNvCxnSpPr/>
            <p:nvPr/>
          </p:nvCxnSpPr>
          <p:spPr>
            <a:xfrm>
              <a:off x="3459162" y="5984875"/>
              <a:ext cx="277812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586" name="Google Shape;1586;p27"/>
            <p:cNvSpPr txBox="1"/>
            <p:nvPr/>
          </p:nvSpPr>
          <p:spPr>
            <a:xfrm>
              <a:off x="1712912" y="6067425"/>
              <a:ext cx="1957387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IP,port: A,9157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IP, port: B,80</a:t>
              </a:r>
              <a:endParaRPr/>
            </a:p>
          </p:txBody>
        </p:sp>
      </p:grpSp>
      <p:grpSp>
        <p:nvGrpSpPr>
          <p:cNvPr id="1587" name="Google Shape;1587;p27"/>
          <p:cNvGrpSpPr/>
          <p:nvPr/>
        </p:nvGrpSpPr>
        <p:grpSpPr>
          <a:xfrm>
            <a:off x="1666875" y="4479925"/>
            <a:ext cx="1887537" cy="652462"/>
            <a:chOff x="4351337" y="5953125"/>
            <a:chExt cx="1887537" cy="652462"/>
          </a:xfrm>
        </p:grpSpPr>
        <p:sp>
          <p:nvSpPr>
            <p:cNvPr id="1588" name="Google Shape;1588;p27"/>
            <p:cNvSpPr txBox="1"/>
            <p:nvPr/>
          </p:nvSpPr>
          <p:spPr>
            <a:xfrm>
              <a:off x="4538662" y="5953125"/>
              <a:ext cx="1076325" cy="2190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89" name="Google Shape;1589;p27"/>
            <p:cNvCxnSpPr/>
            <p:nvPr/>
          </p:nvCxnSpPr>
          <p:spPr>
            <a:xfrm>
              <a:off x="4351337" y="6091237"/>
              <a:ext cx="277812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590" name="Google Shape;1590;p27"/>
            <p:cNvSpPr txBox="1"/>
            <p:nvPr/>
          </p:nvSpPr>
          <p:spPr>
            <a:xfrm>
              <a:off x="4465637" y="6151562"/>
              <a:ext cx="1773237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IP,port: B,80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IP,port: A,9157</a:t>
              </a:r>
              <a:endParaRPr/>
            </a:p>
          </p:txBody>
        </p:sp>
      </p:grpSp>
      <p:sp>
        <p:nvSpPr>
          <p:cNvPr id="1591" name="Google Shape;1591;p27"/>
          <p:cNvSpPr txBox="1"/>
          <p:nvPr/>
        </p:nvSpPr>
        <p:spPr>
          <a:xfrm flipH="1">
            <a:off x="88900" y="4705350"/>
            <a:ext cx="1147762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host: IP address A</a:t>
            </a:r>
            <a:endParaRPr/>
          </a:p>
        </p:txBody>
      </p:sp>
      <p:sp>
        <p:nvSpPr>
          <p:cNvPr id="1592" name="Google Shape;1592;p27"/>
          <p:cNvSpPr txBox="1"/>
          <p:nvPr/>
        </p:nvSpPr>
        <p:spPr>
          <a:xfrm flipH="1">
            <a:off x="7845425" y="4602162"/>
            <a:ext cx="1147762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host: IP address C</a:t>
            </a:r>
            <a:endParaRPr/>
          </a:p>
        </p:txBody>
      </p:sp>
      <p:sp>
        <p:nvSpPr>
          <p:cNvPr id="1593" name="Google Shape;1593;p27"/>
          <p:cNvSpPr txBox="1"/>
          <p:nvPr/>
        </p:nvSpPr>
        <p:spPr>
          <a:xfrm flipH="1">
            <a:off x="5046662" y="3702050"/>
            <a:ext cx="1147762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server: IP address B</a:t>
            </a:r>
            <a:endParaRPr/>
          </a:p>
        </p:txBody>
      </p:sp>
      <p:cxnSp>
        <p:nvCxnSpPr>
          <p:cNvPr id="1594" name="Google Shape;1594;p27"/>
          <p:cNvCxnSpPr/>
          <p:nvPr/>
        </p:nvCxnSpPr>
        <p:spPr>
          <a:xfrm>
            <a:off x="3354387" y="3432175"/>
            <a:ext cx="22336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5" name="Google Shape;1595;p27"/>
          <p:cNvCxnSpPr/>
          <p:nvPr/>
        </p:nvCxnSpPr>
        <p:spPr>
          <a:xfrm>
            <a:off x="3370262" y="3130550"/>
            <a:ext cx="22336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96" name="Google Shape;1596;p27"/>
          <p:cNvSpPr txBox="1"/>
          <p:nvPr/>
        </p:nvSpPr>
        <p:spPr>
          <a:xfrm>
            <a:off x="3757612" y="279558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cxnSp>
        <p:nvCxnSpPr>
          <p:cNvPr id="1597" name="Google Shape;1597;p27"/>
          <p:cNvCxnSpPr/>
          <p:nvPr/>
        </p:nvCxnSpPr>
        <p:spPr>
          <a:xfrm>
            <a:off x="3373437" y="2808287"/>
            <a:ext cx="22336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8" name="Google Shape;1598;p27"/>
          <p:cNvCxnSpPr/>
          <p:nvPr/>
        </p:nvCxnSpPr>
        <p:spPr>
          <a:xfrm>
            <a:off x="3376612" y="2486025"/>
            <a:ext cx="22336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599" name="Google Shape;1599;p27"/>
          <p:cNvGrpSpPr/>
          <p:nvPr/>
        </p:nvGrpSpPr>
        <p:grpSpPr>
          <a:xfrm>
            <a:off x="3552825" y="2347912"/>
            <a:ext cx="473075" cy="228600"/>
            <a:chOff x="2043112" y="4006850"/>
            <a:chExt cx="412750" cy="158750"/>
          </a:xfrm>
        </p:grpSpPr>
        <p:sp>
          <p:nvSpPr>
            <p:cNvPr id="1600" name="Google Shape;1600;p27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01" name="Google Shape;1601;p27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02" name="Google Shape;1602;p27"/>
            <p:cNvSpPr txBox="1"/>
            <p:nvPr/>
          </p:nvSpPr>
          <p:spPr>
            <a:xfrm>
              <a:off x="2386012" y="40989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03" name="Google Shape;1603;p27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04" name="Google Shape;1604;p27"/>
          <p:cNvGrpSpPr/>
          <p:nvPr/>
        </p:nvGrpSpPr>
        <p:grpSpPr>
          <a:xfrm>
            <a:off x="4257675" y="2352675"/>
            <a:ext cx="473075" cy="228600"/>
            <a:chOff x="2043112" y="4006850"/>
            <a:chExt cx="412750" cy="158750"/>
          </a:xfrm>
        </p:grpSpPr>
        <p:sp>
          <p:nvSpPr>
            <p:cNvPr id="1605" name="Google Shape;1605;p27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06" name="Google Shape;1606;p27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07" name="Google Shape;1607;p27"/>
            <p:cNvSpPr txBox="1"/>
            <p:nvPr/>
          </p:nvSpPr>
          <p:spPr>
            <a:xfrm>
              <a:off x="2386012" y="40989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08" name="Google Shape;1608;p27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09" name="Google Shape;1609;p27"/>
          <p:cNvGrpSpPr/>
          <p:nvPr/>
        </p:nvGrpSpPr>
        <p:grpSpPr>
          <a:xfrm>
            <a:off x="4929187" y="2357437"/>
            <a:ext cx="473075" cy="228600"/>
            <a:chOff x="2043112" y="4006850"/>
            <a:chExt cx="412750" cy="158750"/>
          </a:xfrm>
        </p:grpSpPr>
        <p:sp>
          <p:nvSpPr>
            <p:cNvPr id="1610" name="Google Shape;1610;p27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1" name="Google Shape;1611;p27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2" name="Google Shape;1612;p27"/>
            <p:cNvSpPr txBox="1"/>
            <p:nvPr/>
          </p:nvSpPr>
          <p:spPr>
            <a:xfrm>
              <a:off x="2386012" y="40989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3" name="Google Shape;1613;p27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14" name="Google Shape;1614;p27"/>
          <p:cNvCxnSpPr/>
          <p:nvPr/>
        </p:nvCxnSpPr>
        <p:spPr>
          <a:xfrm>
            <a:off x="6362700" y="3648075"/>
            <a:ext cx="163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15" name="Google Shape;1615;p27"/>
          <p:cNvCxnSpPr/>
          <p:nvPr/>
        </p:nvCxnSpPr>
        <p:spPr>
          <a:xfrm>
            <a:off x="6353175" y="3352800"/>
            <a:ext cx="163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16" name="Google Shape;1616;p27"/>
          <p:cNvCxnSpPr/>
          <p:nvPr/>
        </p:nvCxnSpPr>
        <p:spPr>
          <a:xfrm>
            <a:off x="6353175" y="3057525"/>
            <a:ext cx="163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17" name="Google Shape;1617;p27"/>
          <p:cNvCxnSpPr/>
          <p:nvPr/>
        </p:nvCxnSpPr>
        <p:spPr>
          <a:xfrm>
            <a:off x="6353175" y="2752725"/>
            <a:ext cx="163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618" name="Google Shape;1618;p27"/>
          <p:cNvGrpSpPr/>
          <p:nvPr/>
        </p:nvGrpSpPr>
        <p:grpSpPr>
          <a:xfrm>
            <a:off x="6505575" y="2579687"/>
            <a:ext cx="473075" cy="228600"/>
            <a:chOff x="2043112" y="4006850"/>
            <a:chExt cx="412750" cy="158750"/>
          </a:xfrm>
        </p:grpSpPr>
        <p:sp>
          <p:nvSpPr>
            <p:cNvPr id="1619" name="Google Shape;1619;p27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0" name="Google Shape;1620;p27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1" name="Google Shape;1621;p27"/>
            <p:cNvSpPr txBox="1"/>
            <p:nvPr/>
          </p:nvSpPr>
          <p:spPr>
            <a:xfrm>
              <a:off x="2386012" y="40989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2" name="Google Shape;1622;p27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3" name="Google Shape;1623;p27"/>
          <p:cNvGrpSpPr/>
          <p:nvPr/>
        </p:nvGrpSpPr>
        <p:grpSpPr>
          <a:xfrm>
            <a:off x="7300912" y="2570162"/>
            <a:ext cx="473075" cy="228600"/>
            <a:chOff x="2043112" y="4006850"/>
            <a:chExt cx="412750" cy="158750"/>
          </a:xfrm>
        </p:grpSpPr>
        <p:sp>
          <p:nvSpPr>
            <p:cNvPr id="1624" name="Google Shape;1624;p27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5" name="Google Shape;1625;p27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6" name="Google Shape;1626;p27"/>
            <p:cNvSpPr txBox="1"/>
            <p:nvPr/>
          </p:nvSpPr>
          <p:spPr>
            <a:xfrm>
              <a:off x="2386012" y="4098925"/>
              <a:ext cx="42862" cy="41275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7" name="Google Shape;1627;p27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28" name="Google Shape;1628;p27"/>
          <p:cNvSpPr/>
          <p:nvPr/>
        </p:nvSpPr>
        <p:spPr>
          <a:xfrm>
            <a:off x="7242175" y="2236787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sp>
        <p:nvSpPr>
          <p:cNvPr id="1629" name="Google Shape;1629;p27"/>
          <p:cNvSpPr/>
          <p:nvPr/>
        </p:nvSpPr>
        <p:spPr>
          <a:xfrm>
            <a:off x="1493837" y="2439987"/>
            <a:ext cx="2695575" cy="2695575"/>
          </a:xfrm>
          <a:custGeom>
            <a:rect b="b" l="l" r="r" t="t"/>
            <a:pathLst>
              <a:path extrusionOk="0" h="1698" w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0" name="Google Shape;1630;p27"/>
          <p:cNvSpPr/>
          <p:nvPr/>
        </p:nvSpPr>
        <p:spPr>
          <a:xfrm>
            <a:off x="4479925" y="2471737"/>
            <a:ext cx="3089275" cy="3252787"/>
          </a:xfrm>
          <a:custGeom>
            <a:rect b="b" l="l" r="r" t="t"/>
            <a:pathLst>
              <a:path extrusionOk="0" h="1801" w="1946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1" name="Google Shape;1631;p27"/>
          <p:cNvSpPr/>
          <p:nvPr/>
        </p:nvSpPr>
        <p:spPr>
          <a:xfrm>
            <a:off x="5138737" y="2460625"/>
            <a:ext cx="1609725" cy="2465387"/>
          </a:xfrm>
          <a:custGeom>
            <a:rect b="b" l="l" r="r" t="t"/>
            <a:pathLst>
              <a:path extrusionOk="0" h="1480" w="1014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32" name="Google Shape;1632;p27"/>
          <p:cNvGrpSpPr/>
          <p:nvPr/>
        </p:nvGrpSpPr>
        <p:grpSpPr>
          <a:xfrm>
            <a:off x="5237162" y="4684712"/>
            <a:ext cx="2071687" cy="652462"/>
            <a:chOff x="4351337" y="5953125"/>
            <a:chExt cx="2071687" cy="652462"/>
          </a:xfrm>
        </p:grpSpPr>
        <p:sp>
          <p:nvSpPr>
            <p:cNvPr id="1633" name="Google Shape;1633;p27"/>
            <p:cNvSpPr txBox="1"/>
            <p:nvPr/>
          </p:nvSpPr>
          <p:spPr>
            <a:xfrm>
              <a:off x="4538662" y="5953125"/>
              <a:ext cx="1076325" cy="2190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34" name="Google Shape;1634;p27"/>
            <p:cNvCxnSpPr/>
            <p:nvPr/>
          </p:nvCxnSpPr>
          <p:spPr>
            <a:xfrm>
              <a:off x="4351337" y="6091237"/>
              <a:ext cx="277812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635" name="Google Shape;1635;p27"/>
            <p:cNvSpPr txBox="1"/>
            <p:nvPr/>
          </p:nvSpPr>
          <p:spPr>
            <a:xfrm>
              <a:off x="4465637" y="6151562"/>
              <a:ext cx="1957387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IP,port: C,5775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IP,port: B,80</a:t>
              </a:r>
              <a:endParaRPr/>
            </a:p>
          </p:txBody>
        </p:sp>
      </p:grpSp>
      <p:grpSp>
        <p:nvGrpSpPr>
          <p:cNvPr id="1636" name="Google Shape;1636;p27"/>
          <p:cNvGrpSpPr/>
          <p:nvPr/>
        </p:nvGrpSpPr>
        <p:grpSpPr>
          <a:xfrm>
            <a:off x="5307012" y="5473700"/>
            <a:ext cx="2063750" cy="661987"/>
            <a:chOff x="4351337" y="5953125"/>
            <a:chExt cx="2063750" cy="661987"/>
          </a:xfrm>
        </p:grpSpPr>
        <p:sp>
          <p:nvSpPr>
            <p:cNvPr id="1637" name="Google Shape;1637;p27"/>
            <p:cNvSpPr txBox="1"/>
            <p:nvPr/>
          </p:nvSpPr>
          <p:spPr>
            <a:xfrm>
              <a:off x="4538662" y="5953125"/>
              <a:ext cx="1076325" cy="2190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38" name="Google Shape;1638;p27"/>
            <p:cNvCxnSpPr/>
            <p:nvPr/>
          </p:nvCxnSpPr>
          <p:spPr>
            <a:xfrm>
              <a:off x="4351337" y="6091237"/>
              <a:ext cx="277812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639" name="Google Shape;1639;p27"/>
            <p:cNvSpPr txBox="1"/>
            <p:nvPr/>
          </p:nvSpPr>
          <p:spPr>
            <a:xfrm>
              <a:off x="4465637" y="6151562"/>
              <a:ext cx="1949450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source IP,port: C,9157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 IP,port: B,80</a:t>
              </a:r>
              <a:endParaRPr/>
            </a:p>
          </p:txBody>
        </p:sp>
      </p:grpSp>
      <p:sp>
        <p:nvSpPr>
          <p:cNvPr id="1640" name="Google Shape;1640;p27"/>
          <p:cNvSpPr/>
          <p:nvPr/>
        </p:nvSpPr>
        <p:spPr>
          <a:xfrm>
            <a:off x="3497262" y="2103437"/>
            <a:ext cx="20335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sp>
        <p:nvSpPr>
          <p:cNvPr id="1641" name="Google Shape;1641;p27"/>
          <p:cNvSpPr txBox="1"/>
          <p:nvPr/>
        </p:nvSpPr>
        <p:spPr>
          <a:xfrm>
            <a:off x="4970462" y="1171575"/>
            <a:ext cx="1952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threaded server</a:t>
            </a:r>
            <a:endParaRPr/>
          </a:p>
        </p:txBody>
      </p:sp>
      <p:cxnSp>
        <p:nvCxnSpPr>
          <p:cNvPr id="1642" name="Google Shape;1642;p27"/>
          <p:cNvCxnSpPr/>
          <p:nvPr/>
        </p:nvCxnSpPr>
        <p:spPr>
          <a:xfrm flipH="1">
            <a:off x="4779962" y="1516062"/>
            <a:ext cx="579437" cy="7524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1643" name="Google Shape;16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00" y="881062"/>
            <a:ext cx="82280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4" name="Google Shape;1644;p27"/>
          <p:cNvGrpSpPr/>
          <p:nvPr/>
        </p:nvGrpSpPr>
        <p:grpSpPr>
          <a:xfrm flipH="1">
            <a:off x="8258175" y="3529012"/>
            <a:ext cx="711200" cy="669925"/>
            <a:chOff x="-69850" y="2338387"/>
            <a:chExt cx="1557337" cy="1754187"/>
          </a:xfrm>
        </p:grpSpPr>
        <p:pic>
          <p:nvPicPr>
            <p:cNvPr descr="desktop_computer_stylized_medium" id="1645" name="Google Shape;1645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6" name="Google Shape;1646;p2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47" name="Google Shape;1647;p27"/>
          <p:cNvGrpSpPr/>
          <p:nvPr/>
        </p:nvGrpSpPr>
        <p:grpSpPr>
          <a:xfrm>
            <a:off x="-44450" y="3613150"/>
            <a:ext cx="711200" cy="669925"/>
            <a:chOff x="-69850" y="2338387"/>
            <a:chExt cx="1557337" cy="1754187"/>
          </a:xfrm>
        </p:grpSpPr>
        <p:pic>
          <p:nvPicPr>
            <p:cNvPr descr="desktop_computer_stylized_medium" id="1648" name="Google Shape;1648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9" name="Google Shape;1649;p2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50" name="Google Shape;1650;p27"/>
          <p:cNvGrpSpPr/>
          <p:nvPr/>
        </p:nvGrpSpPr>
        <p:grpSpPr>
          <a:xfrm>
            <a:off x="2820987" y="3192462"/>
            <a:ext cx="358775" cy="704850"/>
            <a:chOff x="6572250" y="681037"/>
            <a:chExt cx="2262187" cy="3803650"/>
          </a:xfrm>
        </p:grpSpPr>
        <p:sp>
          <p:nvSpPr>
            <p:cNvPr id="1651" name="Google Shape;1651;p27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2" name="Google Shape;1652;p27"/>
            <p:cNvSpPr txBox="1"/>
            <p:nvPr/>
          </p:nvSpPr>
          <p:spPr>
            <a:xfrm>
              <a:off x="6672262" y="681037"/>
              <a:ext cx="1671637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5" name="Google Shape;1655;p27"/>
            <p:cNvSpPr txBox="1"/>
            <p:nvPr/>
          </p:nvSpPr>
          <p:spPr>
            <a:xfrm>
              <a:off x="6681787" y="1100137"/>
              <a:ext cx="95091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56" name="Google Shape;1656;p27"/>
            <p:cNvGrpSpPr/>
            <p:nvPr/>
          </p:nvGrpSpPr>
          <p:grpSpPr>
            <a:xfrm>
              <a:off x="7542853" y="1058794"/>
              <a:ext cx="921065" cy="231844"/>
              <a:chOff x="979487" y="4075112"/>
              <a:chExt cx="1149350" cy="222250"/>
            </a:xfrm>
          </p:grpSpPr>
          <p:sp>
            <p:nvSpPr>
              <p:cNvPr id="1657" name="Google Shape;1657;p27"/>
              <p:cNvSpPr/>
              <p:nvPr/>
            </p:nvSpPr>
            <p:spPr>
              <a:xfrm>
                <a:off x="979487" y="4075112"/>
                <a:ext cx="114935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58" name="Google Shape;1658;p27"/>
              <p:cNvSpPr/>
              <p:nvPr/>
            </p:nvSpPr>
            <p:spPr>
              <a:xfrm>
                <a:off x="1004887" y="4098925"/>
                <a:ext cx="1098550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59" name="Google Shape;1659;p27"/>
            <p:cNvSpPr txBox="1"/>
            <p:nvPr/>
          </p:nvSpPr>
          <p:spPr>
            <a:xfrm>
              <a:off x="6702425" y="1614487"/>
              <a:ext cx="95091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60" name="Google Shape;1660;p27"/>
            <p:cNvGrpSpPr/>
            <p:nvPr/>
          </p:nvGrpSpPr>
          <p:grpSpPr>
            <a:xfrm>
              <a:off x="7533317" y="1581036"/>
              <a:ext cx="921065" cy="247925"/>
              <a:chOff x="971550" y="4079875"/>
              <a:chExt cx="1149350" cy="257175"/>
            </a:xfrm>
          </p:grpSpPr>
          <p:sp>
            <p:nvSpPr>
              <p:cNvPr id="1661" name="Google Shape;1661;p27"/>
              <p:cNvSpPr/>
              <p:nvPr/>
            </p:nvSpPr>
            <p:spPr>
              <a:xfrm>
                <a:off x="971550" y="4079875"/>
                <a:ext cx="1149350" cy="2571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2" name="Google Shape;1662;p27"/>
              <p:cNvSpPr/>
              <p:nvPr/>
            </p:nvSpPr>
            <p:spPr>
              <a:xfrm>
                <a:off x="996950" y="4105275"/>
                <a:ext cx="1098550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63" name="Google Shape;1663;p27"/>
            <p:cNvSpPr txBox="1"/>
            <p:nvPr/>
          </p:nvSpPr>
          <p:spPr>
            <a:xfrm>
              <a:off x="6692900" y="2154237"/>
              <a:ext cx="95091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4" name="Google Shape;1664;p27"/>
            <p:cNvSpPr txBox="1"/>
            <p:nvPr/>
          </p:nvSpPr>
          <p:spPr>
            <a:xfrm>
              <a:off x="6711950" y="2625725"/>
              <a:ext cx="94138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65" name="Google Shape;1665;p27"/>
            <p:cNvGrpSpPr/>
            <p:nvPr/>
          </p:nvGrpSpPr>
          <p:grpSpPr>
            <a:xfrm>
              <a:off x="7512989" y="2582862"/>
              <a:ext cx="930297" cy="239712"/>
              <a:chOff x="969962" y="4076700"/>
              <a:chExt cx="1158875" cy="220662"/>
            </a:xfrm>
          </p:grpSpPr>
          <p:sp>
            <p:nvSpPr>
              <p:cNvPr id="1666" name="Google Shape;1666;p27"/>
              <p:cNvSpPr/>
              <p:nvPr/>
            </p:nvSpPr>
            <p:spPr>
              <a:xfrm>
                <a:off x="969962" y="4076700"/>
                <a:ext cx="1158875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7" name="Google Shape;1667;p27"/>
              <p:cNvSpPr/>
              <p:nvPr/>
            </p:nvSpPr>
            <p:spPr>
              <a:xfrm>
                <a:off x="995362" y="4100512"/>
                <a:ext cx="110966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68" name="Google Shape;1668;p27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69" name="Google Shape;1669;p27"/>
            <p:cNvGrpSpPr/>
            <p:nvPr/>
          </p:nvGrpSpPr>
          <p:grpSpPr>
            <a:xfrm>
              <a:off x="7523162" y="2103437"/>
              <a:ext cx="921376" cy="222250"/>
              <a:chOff x="974725" y="4073525"/>
              <a:chExt cx="1147762" cy="222250"/>
            </a:xfrm>
          </p:grpSpPr>
          <p:sp>
            <p:nvSpPr>
              <p:cNvPr id="1670" name="Google Shape;1670;p27"/>
              <p:cNvSpPr/>
              <p:nvPr/>
            </p:nvSpPr>
            <p:spPr>
              <a:xfrm>
                <a:off x="974725" y="4073525"/>
                <a:ext cx="11477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1" name="Google Shape;1671;p27"/>
              <p:cNvSpPr/>
              <p:nvPr/>
            </p:nvSpPr>
            <p:spPr>
              <a:xfrm>
                <a:off x="1000125" y="4098925"/>
                <a:ext cx="1096962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72" name="Google Shape;1672;p27"/>
            <p:cNvSpPr txBox="1"/>
            <p:nvPr/>
          </p:nvSpPr>
          <p:spPr>
            <a:xfrm>
              <a:off x="8334375" y="681037"/>
              <a:ext cx="109537" cy="36322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8755062" y="4141787"/>
              <a:ext cx="79375" cy="15398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6572250" y="4252912"/>
              <a:ext cx="1901825" cy="23177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6672262" y="4305300"/>
              <a:ext cx="1701800" cy="128587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6842125" y="3781425"/>
              <a:ext cx="250825" cy="2317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7123112" y="3781425"/>
              <a:ext cx="250825" cy="2317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7402512" y="3781425"/>
              <a:ext cx="250825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2" name="Google Shape;1682;p27"/>
            <p:cNvSpPr txBox="1"/>
            <p:nvPr/>
          </p:nvSpPr>
          <p:spPr>
            <a:xfrm>
              <a:off x="8034337" y="2916237"/>
              <a:ext cx="139700" cy="1208087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28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Add a Knowledge Check question Here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28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29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696" name="Google Shape;1696;p2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97" name="Google Shape;1697;p2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3 outline</a:t>
            </a:r>
            <a:endParaRPr/>
          </a:p>
        </p:txBody>
      </p:sp>
      <p:sp>
        <p:nvSpPr>
          <p:cNvPr id="1698" name="Google Shape;1698;p29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3.1 transport-layer services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3.2 multiplexing and demultiplexing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3.3 connectionless transport: UDP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3.4 principles of reliable data transfer</a:t>
            </a:r>
            <a:endParaRPr/>
          </a:p>
        </p:txBody>
      </p:sp>
      <p:sp>
        <p:nvSpPr>
          <p:cNvPr id="1699" name="Google Shape;1699;p29"/>
          <p:cNvSpPr txBox="1"/>
          <p:nvPr>
            <p:ph idx="1" type="body"/>
          </p:nvPr>
        </p:nvSpPr>
        <p:spPr>
          <a:xfrm>
            <a:off x="4495800" y="1600200"/>
            <a:ext cx="42513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3.5 connection-oriented transport: TCP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segment structure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 data transfer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 management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3.6 principles of congestion control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3.7 TCP congestion control</a:t>
            </a:r>
            <a:endParaRPr/>
          </a:p>
        </p:txBody>
      </p:sp>
      <p:pic>
        <p:nvPicPr>
          <p:cNvPr descr="underline_base" id="1700" name="Google Shape;17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017587"/>
            <a:ext cx="4387850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30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706" name="Google Shape;1706;p3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707" name="Google Shape;17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847725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8" name="Google Shape;1708;p30"/>
          <p:cNvSpPr txBox="1"/>
          <p:nvPr>
            <p:ph type="title"/>
          </p:nvPr>
        </p:nvSpPr>
        <p:spPr>
          <a:xfrm>
            <a:off x="296862" y="182562"/>
            <a:ext cx="85296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UDP: User Datagram Protocol </a:t>
            </a:r>
            <a:r>
              <a:rPr b="0" i="0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[RFC 768]</a:t>
            </a:r>
            <a:endParaRPr/>
          </a:p>
        </p:txBody>
      </p:sp>
      <p:sp>
        <p:nvSpPr>
          <p:cNvPr id="1709" name="Google Shape;1709;p30"/>
          <p:cNvSpPr txBox="1"/>
          <p:nvPr>
            <p:ph idx="1" type="body"/>
          </p:nvPr>
        </p:nvSpPr>
        <p:spPr>
          <a:xfrm>
            <a:off x="428625" y="132556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“no frills,” “bare bones” Internet transport protocol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“best effort” service, UDP segments may be: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lost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delivered out-of-order to app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connectionless:</a:t>
            </a:r>
            <a:endParaRPr b="0" i="0" sz="28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handshaking between UDP sender, receiver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UDP segment handled independently of others</a:t>
            </a:r>
            <a:endParaRPr/>
          </a:p>
        </p:txBody>
      </p:sp>
      <p:sp>
        <p:nvSpPr>
          <p:cNvPr id="1710" name="Google Shape;1710;p30"/>
          <p:cNvSpPr txBox="1"/>
          <p:nvPr/>
        </p:nvSpPr>
        <p:spPr>
          <a:xfrm>
            <a:off x="4745037" y="1271587"/>
            <a:ext cx="405288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UDP use: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streaming multimedia apps (loss tolerant, rate sensitive)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DNS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SNMP</a:t>
            </a:r>
            <a:endParaRPr/>
          </a:p>
          <a:p>
            <a:pPr indent="-292100" lvl="0" marL="292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 transfer over UDP: 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add reliability at application layer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application-specific error recovery!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31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716" name="Google Shape;1716;p3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717" name="Google Shape;17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95091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8" name="Google Shape;1718;p31"/>
          <p:cNvSpPr txBox="1"/>
          <p:nvPr>
            <p:ph type="title"/>
          </p:nvPr>
        </p:nvSpPr>
        <p:spPr>
          <a:xfrm>
            <a:off x="382587" y="249237"/>
            <a:ext cx="83439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UDP: segment header</a:t>
            </a:r>
            <a:endParaRPr/>
          </a:p>
        </p:txBody>
      </p:sp>
      <p:sp>
        <p:nvSpPr>
          <p:cNvPr id="1719" name="Google Shape;1719;p31"/>
          <p:cNvSpPr txBox="1"/>
          <p:nvPr/>
        </p:nvSpPr>
        <p:spPr>
          <a:xfrm>
            <a:off x="714375" y="1852612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0" name="Google Shape;1720;p31"/>
          <p:cNvSpPr txBox="1"/>
          <p:nvPr/>
        </p:nvSpPr>
        <p:spPr>
          <a:xfrm>
            <a:off x="638175" y="1947862"/>
            <a:ext cx="3324225" cy="320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1" name="Google Shape;1721;p31"/>
          <p:cNvSpPr txBox="1"/>
          <p:nvPr/>
        </p:nvSpPr>
        <p:spPr>
          <a:xfrm>
            <a:off x="677862" y="1960562"/>
            <a:ext cx="1563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 port #</a:t>
            </a:r>
            <a:endParaRPr/>
          </a:p>
        </p:txBody>
      </p:sp>
      <p:sp>
        <p:nvSpPr>
          <p:cNvPr id="1722" name="Google Shape;1722;p31"/>
          <p:cNvSpPr txBox="1"/>
          <p:nvPr/>
        </p:nvSpPr>
        <p:spPr>
          <a:xfrm>
            <a:off x="2463800" y="1960562"/>
            <a:ext cx="13287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dest port #</a:t>
            </a:r>
            <a:endParaRPr/>
          </a:p>
        </p:txBody>
      </p:sp>
      <p:cxnSp>
        <p:nvCxnSpPr>
          <p:cNvPr id="1723" name="Google Shape;1723;p31"/>
          <p:cNvCxnSpPr/>
          <p:nvPr/>
        </p:nvCxnSpPr>
        <p:spPr>
          <a:xfrm>
            <a:off x="628650" y="2347912"/>
            <a:ext cx="33289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4" name="Google Shape;1724;p31"/>
          <p:cNvCxnSpPr/>
          <p:nvPr/>
        </p:nvCxnSpPr>
        <p:spPr>
          <a:xfrm>
            <a:off x="619125" y="2747962"/>
            <a:ext cx="3324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5" name="Google Shape;1725;p31"/>
          <p:cNvCxnSpPr/>
          <p:nvPr/>
        </p:nvCxnSpPr>
        <p:spPr>
          <a:xfrm rot="10800000">
            <a:off x="2276475" y="1947862"/>
            <a:ext cx="0" cy="3952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6" name="Google Shape;1726;p31"/>
          <p:cNvSpPr txBox="1"/>
          <p:nvPr/>
        </p:nvSpPr>
        <p:spPr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 bits</a:t>
            </a:r>
            <a:endParaRPr/>
          </a:p>
        </p:txBody>
      </p:sp>
      <p:cxnSp>
        <p:nvCxnSpPr>
          <p:cNvPr id="1727" name="Google Shape;1727;p31"/>
          <p:cNvCxnSpPr/>
          <p:nvPr/>
        </p:nvCxnSpPr>
        <p:spPr>
          <a:xfrm>
            <a:off x="2733675" y="1714500"/>
            <a:ext cx="1200150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28" name="Google Shape;1728;p31"/>
          <p:cNvCxnSpPr/>
          <p:nvPr/>
        </p:nvCxnSpPr>
        <p:spPr>
          <a:xfrm rot="10800000">
            <a:off x="623887" y="1724025"/>
            <a:ext cx="11287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29" name="Google Shape;1729;p31"/>
          <p:cNvSpPr txBox="1"/>
          <p:nvPr/>
        </p:nvSpPr>
        <p:spPr>
          <a:xfrm>
            <a:off x="1481137" y="3306762"/>
            <a:ext cx="13890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(payload)</a:t>
            </a:r>
            <a:endParaRPr/>
          </a:p>
        </p:txBody>
      </p:sp>
      <p:sp>
        <p:nvSpPr>
          <p:cNvPr id="1730" name="Google Shape;1730;p31"/>
          <p:cNvSpPr txBox="1"/>
          <p:nvPr/>
        </p:nvSpPr>
        <p:spPr>
          <a:xfrm>
            <a:off x="1074737" y="5222875"/>
            <a:ext cx="25241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UDP segment format</a:t>
            </a:r>
            <a:endParaRPr/>
          </a:p>
        </p:txBody>
      </p:sp>
      <p:cxnSp>
        <p:nvCxnSpPr>
          <p:cNvPr id="1731" name="Google Shape;1731;p31"/>
          <p:cNvCxnSpPr/>
          <p:nvPr/>
        </p:nvCxnSpPr>
        <p:spPr>
          <a:xfrm rot="10800000">
            <a:off x="2276475" y="2357437"/>
            <a:ext cx="0" cy="3952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32" name="Google Shape;1732;p31"/>
          <p:cNvSpPr txBox="1"/>
          <p:nvPr/>
        </p:nvSpPr>
        <p:spPr>
          <a:xfrm>
            <a:off x="1020762" y="2351087"/>
            <a:ext cx="814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length</a:t>
            </a:r>
            <a:endParaRPr/>
          </a:p>
        </p:txBody>
      </p:sp>
      <p:sp>
        <p:nvSpPr>
          <p:cNvPr id="1733" name="Google Shape;1733;p31"/>
          <p:cNvSpPr txBox="1"/>
          <p:nvPr/>
        </p:nvSpPr>
        <p:spPr>
          <a:xfrm>
            <a:off x="2566987" y="2341562"/>
            <a:ext cx="1176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checksum</a:t>
            </a:r>
            <a:endParaRPr/>
          </a:p>
        </p:txBody>
      </p:sp>
      <p:sp>
        <p:nvSpPr>
          <p:cNvPr id="1734" name="Google Shape;1734;p31"/>
          <p:cNvSpPr txBox="1"/>
          <p:nvPr/>
        </p:nvSpPr>
        <p:spPr>
          <a:xfrm>
            <a:off x="4260850" y="1316037"/>
            <a:ext cx="24066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length, in bytes of UDP segment, including header</a:t>
            </a:r>
            <a:endParaRPr/>
          </a:p>
        </p:txBody>
      </p:sp>
      <p:cxnSp>
        <p:nvCxnSpPr>
          <p:cNvPr id="1735" name="Google Shape;1735;p31"/>
          <p:cNvCxnSpPr/>
          <p:nvPr/>
        </p:nvCxnSpPr>
        <p:spPr>
          <a:xfrm flipH="1">
            <a:off x="1878012" y="1631950"/>
            <a:ext cx="2873375" cy="895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36" name="Google Shape;1736;p31"/>
          <p:cNvSpPr txBox="1"/>
          <p:nvPr>
            <p:ph idx="1" type="body"/>
          </p:nvPr>
        </p:nvSpPr>
        <p:spPr>
          <a:xfrm>
            <a:off x="4865687" y="3044825"/>
            <a:ext cx="3810000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connection establishment (which can add delay)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simple: no connection state at sender, receiver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small header size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congestion control: UDP can blast away as fast as desired</a:t>
            </a:r>
            <a:endParaRPr/>
          </a:p>
        </p:txBody>
      </p:sp>
      <p:sp>
        <p:nvSpPr>
          <p:cNvPr id="1737" name="Google Shape;1737;p31"/>
          <p:cNvSpPr txBox="1"/>
          <p:nvPr/>
        </p:nvSpPr>
        <p:spPr>
          <a:xfrm>
            <a:off x="4703762" y="2924175"/>
            <a:ext cx="4048125" cy="3259137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8" name="Google Shape;1738;p31"/>
          <p:cNvSpPr txBox="1"/>
          <p:nvPr/>
        </p:nvSpPr>
        <p:spPr>
          <a:xfrm>
            <a:off x="4935537" y="2643187"/>
            <a:ext cx="3130550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why is there a UDP?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725" y="1028700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3: Transport Layer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533400" y="1449387"/>
            <a:ext cx="3581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our goals: 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understand principles behind transport layer services: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multiplexing, demultiplexing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 data transfer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congestion control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4348162" y="1501775"/>
            <a:ext cx="426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6361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learn about Internet transport layer protocols: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UDP: connectionless transport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TCP: connection-oriented reliable transport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congestion control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57163" lvl="0" marL="284163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2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744" name="Google Shape;1744;p3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45" name="Google Shape;1745;p3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UDP checksum</a:t>
            </a:r>
            <a:endParaRPr/>
          </a:p>
        </p:txBody>
      </p:sp>
      <p:sp>
        <p:nvSpPr>
          <p:cNvPr id="1746" name="Google Shape;1746;p32"/>
          <p:cNvSpPr txBox="1"/>
          <p:nvPr>
            <p:ph idx="1" type="body"/>
          </p:nvPr>
        </p:nvSpPr>
        <p:spPr>
          <a:xfrm>
            <a:off x="685800" y="2557462"/>
            <a:ext cx="3657600" cy="349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sender:</a:t>
            </a:r>
            <a:endParaRPr/>
          </a:p>
          <a:p>
            <a:pPr indent="-284162" lvl="0" marL="28416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treat segment contents, including header fields,  as sequence of 16-bit integers</a:t>
            </a:r>
            <a:endParaRPr/>
          </a:p>
          <a:p>
            <a:pPr indent="-284162" lvl="0" marL="28416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checksum: addition (one’s complement sum) of segment contents</a:t>
            </a:r>
            <a:endParaRPr/>
          </a:p>
          <a:p>
            <a:pPr indent="-284162" lvl="0" marL="28416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puts checksum value into UDP checksum field</a:t>
            </a:r>
            <a:endParaRPr/>
          </a:p>
          <a:p>
            <a:pPr indent="-284162" lvl="0" marL="284162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47" name="Google Shape;1747;p32"/>
          <p:cNvSpPr txBox="1"/>
          <p:nvPr>
            <p:ph idx="1" type="body"/>
          </p:nvPr>
        </p:nvSpPr>
        <p:spPr>
          <a:xfrm>
            <a:off x="4648200" y="2552700"/>
            <a:ext cx="4057650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receiver: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compute checksum of received segment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 if computed checksum equals checksum field value: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- error detected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YES - no error detected.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But maybe errors nonetheless?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More later ….</a:t>
            </a:r>
            <a:endParaRPr/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48" name="Google Shape;1748;p32"/>
          <p:cNvSpPr txBox="1"/>
          <p:nvPr/>
        </p:nvSpPr>
        <p:spPr>
          <a:xfrm>
            <a:off x="695325" y="1512887"/>
            <a:ext cx="7924800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Goal: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detect “errors” (e.g., flipped bits) in transmitted segment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749" name="Google Shape;17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987" y="1027112"/>
            <a:ext cx="383857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33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755" name="Google Shape;1755;p3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756" name="Google Shape;17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62" y="84931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57" name="Google Shape;1757;p33"/>
          <p:cNvSpPr txBox="1"/>
          <p:nvPr>
            <p:ph type="title"/>
          </p:nvPr>
        </p:nvSpPr>
        <p:spPr>
          <a:xfrm>
            <a:off x="355600" y="2730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checksum: example</a:t>
            </a:r>
            <a:endParaRPr/>
          </a:p>
        </p:txBody>
      </p:sp>
      <p:sp>
        <p:nvSpPr>
          <p:cNvPr id="1758" name="Google Shape;1758;p33"/>
          <p:cNvSpPr txBox="1"/>
          <p:nvPr>
            <p:ph idx="1" type="body"/>
          </p:nvPr>
        </p:nvSpPr>
        <p:spPr>
          <a:xfrm>
            <a:off x="533400" y="1400175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add two 16-bit integers</a:t>
            </a:r>
            <a:endParaRPr/>
          </a:p>
        </p:txBody>
      </p:sp>
      <p:sp>
        <p:nvSpPr>
          <p:cNvPr id="1759" name="Google Shape;1759;p33"/>
          <p:cNvSpPr txBox="1"/>
          <p:nvPr/>
        </p:nvSpPr>
        <p:spPr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1  1  1  0  0  1  1  0  0  1  1  0  0  1  1  0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1  1  0  1  0  1  0  1  0  1  0  1  0  1  0  1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1  1  0  1  1  1  0  1  1  1  0  1  1  1  0  1  1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1  0  1  1  1  0  1  1  1  0  1  1  1  1  0  0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0  1  0  0  0  1  0  0  0  1  0  0  0  0  1  1</a:t>
            </a:r>
            <a:endParaRPr/>
          </a:p>
        </p:txBody>
      </p:sp>
      <p:cxnSp>
        <p:nvCxnSpPr>
          <p:cNvPr id="1760" name="Google Shape;1760;p33"/>
          <p:cNvCxnSpPr/>
          <p:nvPr/>
        </p:nvCxnSpPr>
        <p:spPr>
          <a:xfrm rot="10800000">
            <a:off x="1784350" y="3017837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1" name="Google Shape;1761;p33"/>
          <p:cNvSpPr/>
          <p:nvPr/>
        </p:nvSpPr>
        <p:spPr>
          <a:xfrm>
            <a:off x="1860550" y="3194050"/>
            <a:ext cx="304800" cy="30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2" name="Google Shape;1762;p33"/>
          <p:cNvSpPr txBox="1"/>
          <p:nvPr/>
        </p:nvSpPr>
        <p:spPr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wraparound</a:t>
            </a:r>
            <a:endParaRPr/>
          </a:p>
        </p:txBody>
      </p:sp>
      <p:sp>
        <p:nvSpPr>
          <p:cNvPr id="1763" name="Google Shape;1763;p33"/>
          <p:cNvSpPr txBox="1"/>
          <p:nvPr/>
        </p:nvSpPr>
        <p:spPr>
          <a:xfrm>
            <a:off x="1169987" y="375761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</a:t>
            </a:r>
            <a:endParaRPr/>
          </a:p>
        </p:txBody>
      </p:sp>
      <p:sp>
        <p:nvSpPr>
          <p:cNvPr id="1764" name="Google Shape;1764;p33"/>
          <p:cNvSpPr txBox="1"/>
          <p:nvPr/>
        </p:nvSpPr>
        <p:spPr>
          <a:xfrm>
            <a:off x="487362" y="4110037"/>
            <a:ext cx="13192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checksum</a:t>
            </a:r>
            <a:endParaRPr/>
          </a:p>
        </p:txBody>
      </p:sp>
      <p:cxnSp>
        <p:nvCxnSpPr>
          <p:cNvPr id="1765" name="Google Shape;1765;p33"/>
          <p:cNvCxnSpPr/>
          <p:nvPr/>
        </p:nvCxnSpPr>
        <p:spPr>
          <a:xfrm rot="10800000">
            <a:off x="1784350" y="3736975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6" name="Google Shape;1766;p33"/>
          <p:cNvSpPr/>
          <p:nvPr/>
        </p:nvSpPr>
        <p:spPr>
          <a:xfrm>
            <a:off x="2022475" y="3500437"/>
            <a:ext cx="6013450" cy="92075"/>
          </a:xfrm>
          <a:custGeom>
            <a:rect b="b" l="l" r="r" t="t"/>
            <a:pathLst>
              <a:path extrusionOk="0" h="58" w="378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7" name="Google Shape;1767;p33"/>
          <p:cNvSpPr txBox="1"/>
          <p:nvPr/>
        </p:nvSpPr>
        <p:spPr>
          <a:xfrm>
            <a:off x="849312" y="5043487"/>
            <a:ext cx="7688262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when adding numbers, a carryout from the most significant bit needs to be added to the result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68" name="Google Shape;1768;p33"/>
          <p:cNvSpPr txBox="1"/>
          <p:nvPr/>
        </p:nvSpPr>
        <p:spPr>
          <a:xfrm>
            <a:off x="339725" y="6199187"/>
            <a:ext cx="450691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34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Add a Knowledge Check question Here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34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5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782" name="Google Shape;1782;p3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83" name="Google Shape;1783;p3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3 outline</a:t>
            </a:r>
            <a:endParaRPr/>
          </a:p>
        </p:txBody>
      </p:sp>
      <p:sp>
        <p:nvSpPr>
          <p:cNvPr id="1784" name="Google Shape;1784;p35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3.1 transport-layer services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3.2 multiplexing and demultiplexing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3.3 connectionless transport: UDP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3.4 principles of reliable data transfer</a:t>
            </a:r>
            <a:endParaRPr/>
          </a:p>
        </p:txBody>
      </p:sp>
      <p:sp>
        <p:nvSpPr>
          <p:cNvPr id="1785" name="Google Shape;1785;p35"/>
          <p:cNvSpPr txBox="1"/>
          <p:nvPr>
            <p:ph idx="1" type="body"/>
          </p:nvPr>
        </p:nvSpPr>
        <p:spPr>
          <a:xfrm>
            <a:off x="4495800" y="1600200"/>
            <a:ext cx="42513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3.5 connection-oriented transport: TCP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segment structure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 data transfer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 management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3.6 principles of congestion control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3.7 TCP congestion control</a:t>
            </a:r>
            <a:endParaRPr/>
          </a:p>
        </p:txBody>
      </p:sp>
      <p:pic>
        <p:nvPicPr>
          <p:cNvPr descr="underline_base" id="1786" name="Google Shape;178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017587"/>
            <a:ext cx="4387850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36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792" name="Google Shape;1792;p3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793" name="Google Shape;17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12" y="885825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4" name="Google Shape;1794;p36"/>
          <p:cNvSpPr txBox="1"/>
          <p:nvPr>
            <p:ph type="title"/>
          </p:nvPr>
        </p:nvSpPr>
        <p:spPr>
          <a:xfrm>
            <a:off x="422275" y="952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Principles of reliable data transfer</a:t>
            </a:r>
            <a:endParaRPr/>
          </a:p>
        </p:txBody>
      </p:sp>
      <p:sp>
        <p:nvSpPr>
          <p:cNvPr id="1795" name="Google Shape;1795;p36"/>
          <p:cNvSpPr txBox="1"/>
          <p:nvPr>
            <p:ph idx="1" type="body"/>
          </p:nvPr>
        </p:nvSpPr>
        <p:spPr>
          <a:xfrm>
            <a:off x="457200" y="1177925"/>
            <a:ext cx="7658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important in application, transport, link layers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top-10 list of important networking topics!</a:t>
            </a:r>
            <a:endParaRPr/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96" name="Google Shape;1796;p36"/>
          <p:cNvSpPr txBox="1"/>
          <p:nvPr>
            <p:ph idx="1" type="body"/>
          </p:nvPr>
        </p:nvSpPr>
        <p:spPr>
          <a:xfrm>
            <a:off x="504825" y="5619750"/>
            <a:ext cx="77819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characteristics of unreliable channel will determine complexity of reliable data transfer protocol (rdt)</a:t>
            </a:r>
            <a:endParaRPr/>
          </a:p>
        </p:txBody>
      </p:sp>
      <p:pic>
        <p:nvPicPr>
          <p:cNvPr descr="rdt_service" id="1797" name="Google Shape;179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8" name="Google Shape;1798;p36"/>
          <p:cNvSpPr txBox="1"/>
          <p:nvPr/>
        </p:nvSpPr>
        <p:spPr>
          <a:xfrm>
            <a:off x="3962400" y="3276600"/>
            <a:ext cx="48006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7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804" name="Google Shape;1804;p3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05" name="Google Shape;1805;p37"/>
          <p:cNvSpPr txBox="1"/>
          <p:nvPr>
            <p:ph idx="1" type="body"/>
          </p:nvPr>
        </p:nvSpPr>
        <p:spPr>
          <a:xfrm>
            <a:off x="504825" y="5619750"/>
            <a:ext cx="77819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characteristics of unreliable channel will determine complexity of reliable data transfer protocol (rdt)</a:t>
            </a:r>
            <a:endParaRPr/>
          </a:p>
        </p:txBody>
      </p:sp>
      <p:pic>
        <p:nvPicPr>
          <p:cNvPr descr="rdt_service" id="1806" name="Google Shape;18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7" name="Google Shape;1807;p37"/>
          <p:cNvSpPr txBox="1"/>
          <p:nvPr/>
        </p:nvSpPr>
        <p:spPr>
          <a:xfrm>
            <a:off x="3962400" y="3352800"/>
            <a:ext cx="46482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808" name="Google Shape;180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212" y="885825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09" name="Google Shape;1809;p37"/>
          <p:cNvSpPr txBox="1"/>
          <p:nvPr>
            <p:ph type="title"/>
          </p:nvPr>
        </p:nvSpPr>
        <p:spPr>
          <a:xfrm>
            <a:off x="422275" y="952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Principles of reliable data transfer</a:t>
            </a:r>
            <a:endParaRPr/>
          </a:p>
        </p:txBody>
      </p:sp>
      <p:sp>
        <p:nvSpPr>
          <p:cNvPr id="1810" name="Google Shape;1810;p37"/>
          <p:cNvSpPr txBox="1"/>
          <p:nvPr>
            <p:ph idx="1" type="body"/>
          </p:nvPr>
        </p:nvSpPr>
        <p:spPr>
          <a:xfrm>
            <a:off x="457200" y="1177925"/>
            <a:ext cx="7658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important in application, transport, link layers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top-10 list of important networking topics!</a:t>
            </a:r>
            <a:endParaRPr/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38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816" name="Google Shape;1816;p3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17" name="Google Shape;1817;p38"/>
          <p:cNvSpPr txBox="1"/>
          <p:nvPr>
            <p:ph idx="1" type="body"/>
          </p:nvPr>
        </p:nvSpPr>
        <p:spPr>
          <a:xfrm>
            <a:off x="504825" y="5619750"/>
            <a:ext cx="77819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characteristics of unreliable channel will determine complexity of reliable data transfer protocol (rdt)</a:t>
            </a:r>
            <a:endParaRPr/>
          </a:p>
        </p:txBody>
      </p:sp>
      <p:pic>
        <p:nvPicPr>
          <p:cNvPr descr="rdt_service" id="1818" name="Google Shape;181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9" name="Google Shape;1819;p38"/>
          <p:cNvSpPr txBox="1"/>
          <p:nvPr>
            <p:ph idx="1" type="body"/>
          </p:nvPr>
        </p:nvSpPr>
        <p:spPr>
          <a:xfrm>
            <a:off x="457200" y="1177925"/>
            <a:ext cx="7658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important in application, transport, link layers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top-10 list of important networking topics!</a:t>
            </a:r>
            <a:endParaRPr/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820" name="Google Shape;182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212" y="885825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38"/>
          <p:cNvSpPr txBox="1"/>
          <p:nvPr>
            <p:ph type="title"/>
          </p:nvPr>
        </p:nvSpPr>
        <p:spPr>
          <a:xfrm>
            <a:off x="422275" y="952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Principles of reliable data transfer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39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827" name="Google Shape;1827;p3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828" name="Google Shape;18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750" y="831850"/>
            <a:ext cx="7313612" cy="134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29" name="Google Shape;1829;p39"/>
          <p:cNvSpPr txBox="1"/>
          <p:nvPr>
            <p:ph type="title"/>
          </p:nvPr>
        </p:nvSpPr>
        <p:spPr>
          <a:xfrm>
            <a:off x="411162" y="193675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Reliable data transfer: getting started</a:t>
            </a:r>
            <a:endParaRPr/>
          </a:p>
        </p:txBody>
      </p:sp>
      <p:pic>
        <p:nvPicPr>
          <p:cNvPr descr="rdt_part2" id="1830" name="Google Shape;183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100" y="2652712"/>
            <a:ext cx="5969000" cy="2386012"/>
          </a:xfrm>
          <a:prstGeom prst="rect">
            <a:avLst/>
          </a:prstGeom>
          <a:noFill/>
          <a:ln>
            <a:noFill/>
          </a:ln>
        </p:spPr>
      </p:pic>
      <p:sp>
        <p:nvSpPr>
          <p:cNvPr id="1831" name="Google Shape;1831;p39"/>
          <p:cNvSpPr txBox="1"/>
          <p:nvPr/>
        </p:nvSpPr>
        <p:spPr>
          <a:xfrm>
            <a:off x="1017587" y="3106737"/>
            <a:ext cx="8461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side</a:t>
            </a:r>
            <a:endParaRPr/>
          </a:p>
        </p:txBody>
      </p:sp>
      <p:sp>
        <p:nvSpPr>
          <p:cNvPr id="1832" name="Google Shape;1832;p39"/>
          <p:cNvSpPr txBox="1"/>
          <p:nvPr/>
        </p:nvSpPr>
        <p:spPr>
          <a:xfrm>
            <a:off x="7192962" y="3116262"/>
            <a:ext cx="1168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receive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side</a:t>
            </a:r>
            <a:endParaRPr/>
          </a:p>
        </p:txBody>
      </p:sp>
      <p:grpSp>
        <p:nvGrpSpPr>
          <p:cNvPr id="1833" name="Google Shape;1833;p39"/>
          <p:cNvGrpSpPr/>
          <p:nvPr/>
        </p:nvGrpSpPr>
        <p:grpSpPr>
          <a:xfrm>
            <a:off x="227012" y="1460500"/>
            <a:ext cx="3965575" cy="1416050"/>
            <a:chOff x="227012" y="1460500"/>
            <a:chExt cx="3965575" cy="1416050"/>
          </a:xfrm>
        </p:grpSpPr>
        <p:sp>
          <p:nvSpPr>
            <p:cNvPr id="1834" name="Google Shape;1834;p39"/>
            <p:cNvSpPr txBox="1"/>
            <p:nvPr/>
          </p:nvSpPr>
          <p:spPr>
            <a:xfrm>
              <a:off x="227012" y="1460500"/>
              <a:ext cx="3965575" cy="91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rdt_send():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called from above, (e.g., by app.). Passed data to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deliver to receiver upper layer</a:t>
              </a:r>
              <a:endParaRPr/>
            </a:p>
          </p:txBody>
        </p:sp>
        <p:grpSp>
          <p:nvGrpSpPr>
            <p:cNvPr id="1835" name="Google Shape;1835;p39"/>
            <p:cNvGrpSpPr/>
            <p:nvPr/>
          </p:nvGrpSpPr>
          <p:grpSpPr>
            <a:xfrm>
              <a:off x="381000" y="1476375"/>
              <a:ext cx="3762375" cy="1400175"/>
              <a:chOff x="381000" y="1495425"/>
              <a:chExt cx="3762375" cy="1400175"/>
            </a:xfrm>
          </p:grpSpPr>
          <p:cxnSp>
            <p:nvCxnSpPr>
              <p:cNvPr id="1836" name="Google Shape;1836;p39"/>
              <p:cNvCxnSpPr/>
              <p:nvPr/>
            </p:nvCxnSpPr>
            <p:spPr>
              <a:xfrm>
                <a:off x="1495425" y="2381250"/>
                <a:ext cx="276225" cy="51435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837" name="Google Shape;1837;p39"/>
              <p:cNvSpPr txBox="1"/>
              <p:nvPr/>
            </p:nvSpPr>
            <p:spPr>
              <a:xfrm>
                <a:off x="381000" y="1495425"/>
                <a:ext cx="3762375" cy="885825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838" name="Google Shape;1838;p39"/>
          <p:cNvGrpSpPr/>
          <p:nvPr/>
        </p:nvGrpSpPr>
        <p:grpSpPr>
          <a:xfrm>
            <a:off x="276225" y="4381500"/>
            <a:ext cx="3762375" cy="1862137"/>
            <a:chOff x="276225" y="4381500"/>
            <a:chExt cx="3762375" cy="1862137"/>
          </a:xfrm>
        </p:grpSpPr>
        <p:sp>
          <p:nvSpPr>
            <p:cNvPr id="1839" name="Google Shape;1839;p39"/>
            <p:cNvSpPr txBox="1"/>
            <p:nvPr/>
          </p:nvSpPr>
          <p:spPr>
            <a:xfrm>
              <a:off x="369887" y="5327650"/>
              <a:ext cx="3403600" cy="91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udt_send():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called by rdt,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to transfer packet over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unreliable channel to receiver</a:t>
              </a:r>
              <a:endParaRPr/>
            </a:p>
          </p:txBody>
        </p:sp>
        <p:grpSp>
          <p:nvGrpSpPr>
            <p:cNvPr id="1840" name="Google Shape;1840;p39"/>
            <p:cNvGrpSpPr/>
            <p:nvPr/>
          </p:nvGrpSpPr>
          <p:grpSpPr>
            <a:xfrm>
              <a:off x="276225" y="4381500"/>
              <a:ext cx="3762375" cy="1857375"/>
              <a:chOff x="276225" y="4381500"/>
              <a:chExt cx="3762375" cy="1857375"/>
            </a:xfrm>
          </p:grpSpPr>
          <p:cxnSp>
            <p:nvCxnSpPr>
              <p:cNvPr id="1841" name="Google Shape;1841;p39"/>
              <p:cNvCxnSpPr/>
              <p:nvPr/>
            </p:nvCxnSpPr>
            <p:spPr>
              <a:xfrm flipH="1" rot="10800000">
                <a:off x="1400175" y="4381500"/>
                <a:ext cx="361950" cy="9620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842" name="Google Shape;1842;p39"/>
              <p:cNvSpPr txBox="1"/>
              <p:nvPr/>
            </p:nvSpPr>
            <p:spPr>
              <a:xfrm>
                <a:off x="276225" y="5353050"/>
                <a:ext cx="3762375" cy="885825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843" name="Google Shape;1843;p39"/>
          <p:cNvGrpSpPr/>
          <p:nvPr/>
        </p:nvGrpSpPr>
        <p:grpSpPr>
          <a:xfrm>
            <a:off x="4922837" y="4362450"/>
            <a:ext cx="3965575" cy="1647825"/>
            <a:chOff x="4922837" y="4362450"/>
            <a:chExt cx="3965575" cy="1647825"/>
          </a:xfrm>
        </p:grpSpPr>
        <p:sp>
          <p:nvSpPr>
            <p:cNvPr id="1844" name="Google Shape;1844;p39"/>
            <p:cNvSpPr txBox="1"/>
            <p:nvPr/>
          </p:nvSpPr>
          <p:spPr>
            <a:xfrm>
              <a:off x="4922837" y="5346700"/>
              <a:ext cx="3965575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rdt_rcv():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called when packet arrives on rcv-side of channel</a:t>
              </a:r>
              <a:endParaRPr/>
            </a:p>
          </p:txBody>
        </p:sp>
        <p:grpSp>
          <p:nvGrpSpPr>
            <p:cNvPr id="1845" name="Google Shape;1845;p39"/>
            <p:cNvGrpSpPr/>
            <p:nvPr/>
          </p:nvGrpSpPr>
          <p:grpSpPr>
            <a:xfrm>
              <a:off x="5019675" y="4362450"/>
              <a:ext cx="3762375" cy="1647825"/>
              <a:chOff x="5019675" y="4362450"/>
              <a:chExt cx="3762375" cy="1647825"/>
            </a:xfrm>
          </p:grpSpPr>
          <p:cxnSp>
            <p:nvCxnSpPr>
              <p:cNvPr id="1846" name="Google Shape;1846;p39"/>
              <p:cNvCxnSpPr/>
              <p:nvPr/>
            </p:nvCxnSpPr>
            <p:spPr>
              <a:xfrm rot="10800000">
                <a:off x="7296150" y="4362450"/>
                <a:ext cx="476250" cy="10001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847" name="Google Shape;1847;p39"/>
              <p:cNvSpPr txBox="1"/>
              <p:nvPr/>
            </p:nvSpPr>
            <p:spPr>
              <a:xfrm>
                <a:off x="5019675" y="5381625"/>
                <a:ext cx="3762375" cy="62865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848" name="Google Shape;1848;p39"/>
          <p:cNvGrpSpPr/>
          <p:nvPr/>
        </p:nvGrpSpPr>
        <p:grpSpPr>
          <a:xfrm>
            <a:off x="4981575" y="1470025"/>
            <a:ext cx="3762375" cy="1349375"/>
            <a:chOff x="4981575" y="1470025"/>
            <a:chExt cx="3762375" cy="1349375"/>
          </a:xfrm>
        </p:grpSpPr>
        <p:sp>
          <p:nvSpPr>
            <p:cNvPr id="1849" name="Google Shape;1849;p39"/>
            <p:cNvSpPr txBox="1"/>
            <p:nvPr/>
          </p:nvSpPr>
          <p:spPr>
            <a:xfrm>
              <a:off x="5103812" y="1470025"/>
              <a:ext cx="3298825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deliver_data():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called by </a:t>
              </a:r>
              <a:r>
                <a:rPr b="1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rdt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to deliver data to upper</a:t>
              </a:r>
              <a:endParaRPr/>
            </a:p>
          </p:txBody>
        </p:sp>
        <p:grpSp>
          <p:nvGrpSpPr>
            <p:cNvPr id="1850" name="Google Shape;1850;p39"/>
            <p:cNvGrpSpPr/>
            <p:nvPr/>
          </p:nvGrpSpPr>
          <p:grpSpPr>
            <a:xfrm>
              <a:off x="4981575" y="1495425"/>
              <a:ext cx="3762375" cy="1323975"/>
              <a:chOff x="4981575" y="1495425"/>
              <a:chExt cx="3762375" cy="1323975"/>
            </a:xfrm>
          </p:grpSpPr>
          <p:cxnSp>
            <p:nvCxnSpPr>
              <p:cNvPr id="1851" name="Google Shape;1851;p39"/>
              <p:cNvCxnSpPr/>
              <p:nvPr/>
            </p:nvCxnSpPr>
            <p:spPr>
              <a:xfrm flipH="1">
                <a:off x="7239000" y="2133600"/>
                <a:ext cx="238125" cy="685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852" name="Google Shape;1852;p39"/>
              <p:cNvSpPr txBox="1"/>
              <p:nvPr/>
            </p:nvSpPr>
            <p:spPr>
              <a:xfrm>
                <a:off x="4981575" y="1495425"/>
                <a:ext cx="3762375" cy="62865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0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858" name="Google Shape;1858;p4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59" name="Google Shape;1859;p40"/>
          <p:cNvSpPr txBox="1"/>
          <p:nvPr>
            <p:ph idx="1" type="body"/>
          </p:nvPr>
        </p:nvSpPr>
        <p:spPr>
          <a:xfrm>
            <a:off x="514350" y="1193800"/>
            <a:ext cx="794702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we’ll: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incrementally develop sender, receiver sides of </a:t>
            </a:r>
            <a:r>
              <a:rPr b="0" i="0" lang="en-US" sz="28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eliable </a:t>
            </a:r>
            <a:r>
              <a:rPr b="0" i="0" lang="en-US" sz="28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ata </a:t>
            </a:r>
            <a:r>
              <a:rPr b="0" i="0" lang="en-US" sz="28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ransfer protocol (rdt)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consider only unidirectional data transfer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but control info will flow on both directions!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finite state machines (FSM)  to specify sender, receiver</a:t>
            </a:r>
            <a:endParaRPr/>
          </a:p>
        </p:txBody>
      </p:sp>
      <p:sp>
        <p:nvSpPr>
          <p:cNvPr id="1860" name="Google Shape;1860;p40"/>
          <p:cNvSpPr/>
          <p:nvPr/>
        </p:nvSpPr>
        <p:spPr>
          <a:xfrm>
            <a:off x="3160712" y="4652962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1" name="Google Shape;1861;p40"/>
          <p:cNvSpPr/>
          <p:nvPr/>
        </p:nvSpPr>
        <p:spPr>
          <a:xfrm>
            <a:off x="3095625" y="4686300"/>
            <a:ext cx="809625" cy="876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2" name="Google Shape;1862;p40"/>
          <p:cNvSpPr txBox="1"/>
          <p:nvPr/>
        </p:nvSpPr>
        <p:spPr>
          <a:xfrm>
            <a:off x="3103562" y="4816475"/>
            <a:ext cx="7350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863" name="Google Shape;1863;p40"/>
          <p:cNvSpPr/>
          <p:nvPr/>
        </p:nvSpPr>
        <p:spPr>
          <a:xfrm>
            <a:off x="3981450" y="4638675"/>
            <a:ext cx="3952875" cy="285750"/>
          </a:xfrm>
          <a:custGeom>
            <a:rect b="b" l="l" r="r" t="t"/>
            <a:pathLst>
              <a:path extrusionOk="0" h="180" w="1446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4" name="Google Shape;1864;p40"/>
          <p:cNvSpPr/>
          <p:nvPr/>
        </p:nvSpPr>
        <p:spPr>
          <a:xfrm>
            <a:off x="7913687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5" name="Google Shape;1865;p40"/>
          <p:cNvSpPr/>
          <p:nvPr/>
        </p:nvSpPr>
        <p:spPr>
          <a:xfrm>
            <a:off x="7848600" y="4791075"/>
            <a:ext cx="809625" cy="876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6" name="Google Shape;1866;p40"/>
          <p:cNvSpPr txBox="1"/>
          <p:nvPr/>
        </p:nvSpPr>
        <p:spPr>
          <a:xfrm>
            <a:off x="7856537" y="4921250"/>
            <a:ext cx="7350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867" name="Google Shape;1867;p40"/>
          <p:cNvSpPr txBox="1"/>
          <p:nvPr/>
        </p:nvSpPr>
        <p:spPr>
          <a:xfrm>
            <a:off x="4211637" y="4003675"/>
            <a:ext cx="3152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event causing state transition</a:t>
            </a:r>
            <a:endParaRPr/>
          </a:p>
        </p:txBody>
      </p:sp>
      <p:sp>
        <p:nvSpPr>
          <p:cNvPr id="1868" name="Google Shape;1868;p40"/>
          <p:cNvSpPr txBox="1"/>
          <p:nvPr/>
        </p:nvSpPr>
        <p:spPr>
          <a:xfrm>
            <a:off x="4138612" y="4298950"/>
            <a:ext cx="3421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actions taken on state transition</a:t>
            </a:r>
            <a:endParaRPr/>
          </a:p>
        </p:txBody>
      </p:sp>
      <p:cxnSp>
        <p:nvCxnSpPr>
          <p:cNvPr id="1869" name="Google Shape;1869;p40"/>
          <p:cNvCxnSpPr/>
          <p:nvPr/>
        </p:nvCxnSpPr>
        <p:spPr>
          <a:xfrm>
            <a:off x="4105275" y="4352925"/>
            <a:ext cx="338137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70" name="Google Shape;1870;p40"/>
          <p:cNvSpPr txBox="1"/>
          <p:nvPr/>
        </p:nvSpPr>
        <p:spPr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state: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when in this “state” next state uniquely determined by next event</a:t>
            </a:r>
            <a:endParaRPr/>
          </a:p>
        </p:txBody>
      </p:sp>
      <p:sp>
        <p:nvSpPr>
          <p:cNvPr id="1871" name="Google Shape;1871;p40"/>
          <p:cNvSpPr/>
          <p:nvPr/>
        </p:nvSpPr>
        <p:spPr>
          <a:xfrm>
            <a:off x="3381375" y="5562600"/>
            <a:ext cx="95250" cy="581025"/>
          </a:xfrm>
          <a:custGeom>
            <a:rect b="b" l="l" r="r" t="t"/>
            <a:pathLst>
              <a:path extrusionOk="0" h="366" w="60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2" name="Google Shape;1872;p40"/>
          <p:cNvSpPr/>
          <p:nvPr/>
        </p:nvSpPr>
        <p:spPr>
          <a:xfrm rot="10800000">
            <a:off x="8524875" y="5600700"/>
            <a:ext cx="95250" cy="581025"/>
          </a:xfrm>
          <a:custGeom>
            <a:rect b="b" l="l" r="r" t="t"/>
            <a:pathLst>
              <a:path extrusionOk="0" h="366" w="60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73" name="Google Shape;1873;p40"/>
          <p:cNvCxnSpPr/>
          <p:nvPr/>
        </p:nvCxnSpPr>
        <p:spPr>
          <a:xfrm>
            <a:off x="3905250" y="5305425"/>
            <a:ext cx="1571625" cy="75247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4" name="Google Shape;1874;p40"/>
          <p:cNvSpPr txBox="1"/>
          <p:nvPr/>
        </p:nvSpPr>
        <p:spPr>
          <a:xfrm>
            <a:off x="4672012" y="5099050"/>
            <a:ext cx="742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event</a:t>
            </a:r>
            <a:endParaRPr/>
          </a:p>
        </p:txBody>
      </p:sp>
      <p:sp>
        <p:nvSpPr>
          <p:cNvPr id="1875" name="Google Shape;1875;p40"/>
          <p:cNvSpPr txBox="1"/>
          <p:nvPr/>
        </p:nvSpPr>
        <p:spPr>
          <a:xfrm>
            <a:off x="4632325" y="5403850"/>
            <a:ext cx="890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actions</a:t>
            </a:r>
            <a:endParaRPr/>
          </a:p>
        </p:txBody>
      </p:sp>
      <p:cxnSp>
        <p:nvCxnSpPr>
          <p:cNvPr id="1876" name="Google Shape;1876;p40"/>
          <p:cNvCxnSpPr/>
          <p:nvPr/>
        </p:nvCxnSpPr>
        <p:spPr>
          <a:xfrm>
            <a:off x="4581525" y="5457825"/>
            <a:ext cx="94297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1877" name="Google Shape;18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750" y="831850"/>
            <a:ext cx="7313612" cy="134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78" name="Google Shape;1878;p40"/>
          <p:cNvSpPr txBox="1"/>
          <p:nvPr>
            <p:ph type="title"/>
          </p:nvPr>
        </p:nvSpPr>
        <p:spPr>
          <a:xfrm>
            <a:off x="411162" y="193675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Reliable data transfer: getting started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1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884" name="Google Shape;1884;p4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85" name="Google Shape;1885;p41"/>
          <p:cNvSpPr txBox="1"/>
          <p:nvPr>
            <p:ph type="title"/>
          </p:nvPr>
        </p:nvSpPr>
        <p:spPr>
          <a:xfrm>
            <a:off x="411162" y="188912"/>
            <a:ext cx="80010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rdt1.0: </a:t>
            </a:r>
            <a:r>
              <a:rPr b="0" i="0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reliable transfer over a reliable channel</a:t>
            </a:r>
            <a:endParaRPr/>
          </a:p>
        </p:txBody>
      </p:sp>
      <p:sp>
        <p:nvSpPr>
          <p:cNvPr id="1886" name="Google Shape;1886;p41"/>
          <p:cNvSpPr txBox="1"/>
          <p:nvPr>
            <p:ph idx="1" type="body"/>
          </p:nvPr>
        </p:nvSpPr>
        <p:spPr>
          <a:xfrm>
            <a:off x="431800" y="1331912"/>
            <a:ext cx="7896225" cy="301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underlying channel perfectly reliable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bit errors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loss of packets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separate FSMs for sender, receiver: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sends data into underlying channel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reads data from underlying channel</a:t>
            </a:r>
            <a:endParaRPr/>
          </a:p>
        </p:txBody>
      </p:sp>
      <p:sp>
        <p:nvSpPr>
          <p:cNvPr id="1887" name="Google Shape;1887;p41"/>
          <p:cNvSpPr/>
          <p:nvPr/>
        </p:nvSpPr>
        <p:spPr>
          <a:xfrm>
            <a:off x="808037" y="4246562"/>
            <a:ext cx="955675" cy="1011237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8" name="Google Shape;1888;p41"/>
          <p:cNvSpPr txBox="1"/>
          <p:nvPr/>
        </p:nvSpPr>
        <p:spPr>
          <a:xfrm>
            <a:off x="744537" y="4332287"/>
            <a:ext cx="1098550" cy="91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/>
          </a:p>
        </p:txBody>
      </p:sp>
      <p:sp>
        <p:nvSpPr>
          <p:cNvPr id="1889" name="Google Shape;1889;p41"/>
          <p:cNvSpPr/>
          <p:nvPr/>
        </p:nvSpPr>
        <p:spPr>
          <a:xfrm>
            <a:off x="1617662" y="4230687"/>
            <a:ext cx="611187" cy="102711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0" name="Google Shape;1890;p41"/>
          <p:cNvSpPr txBox="1"/>
          <p:nvPr/>
        </p:nvSpPr>
        <p:spPr>
          <a:xfrm>
            <a:off x="2070100" y="4754562"/>
            <a:ext cx="2682875" cy="59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= make_pkt(data)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udt_send(packet)</a:t>
            </a:r>
            <a:endParaRPr/>
          </a:p>
        </p:txBody>
      </p:sp>
      <p:sp>
        <p:nvSpPr>
          <p:cNvPr id="1891" name="Google Shape;1891;p41"/>
          <p:cNvSpPr txBox="1"/>
          <p:nvPr/>
        </p:nvSpPr>
        <p:spPr>
          <a:xfrm>
            <a:off x="2028825" y="4287837"/>
            <a:ext cx="2255837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/>
          </a:p>
        </p:txBody>
      </p:sp>
      <p:cxnSp>
        <p:nvCxnSpPr>
          <p:cNvPr id="1892" name="Google Shape;1892;p41"/>
          <p:cNvCxnSpPr/>
          <p:nvPr/>
        </p:nvCxnSpPr>
        <p:spPr>
          <a:xfrm>
            <a:off x="2128837" y="4630737"/>
            <a:ext cx="129698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3" name="Google Shape;1893;p41"/>
          <p:cNvCxnSpPr/>
          <p:nvPr/>
        </p:nvCxnSpPr>
        <p:spPr>
          <a:xfrm>
            <a:off x="484187" y="4230687"/>
            <a:ext cx="385762" cy="2428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94" name="Google Shape;1894;p41"/>
          <p:cNvSpPr txBox="1"/>
          <p:nvPr/>
        </p:nvSpPr>
        <p:spPr>
          <a:xfrm>
            <a:off x="6335712" y="4613275"/>
            <a:ext cx="2487612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(packet,data)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deliver_data(data)</a:t>
            </a:r>
            <a:endParaRPr/>
          </a:p>
        </p:txBody>
      </p:sp>
      <p:sp>
        <p:nvSpPr>
          <p:cNvPr id="1895" name="Google Shape;1895;p41"/>
          <p:cNvSpPr/>
          <p:nvPr/>
        </p:nvSpPr>
        <p:spPr>
          <a:xfrm>
            <a:off x="5116512" y="4232275"/>
            <a:ext cx="955675" cy="1011237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6" name="Google Shape;1896;p41"/>
          <p:cNvSpPr txBox="1"/>
          <p:nvPr/>
        </p:nvSpPr>
        <p:spPr>
          <a:xfrm>
            <a:off x="5053012" y="4318000"/>
            <a:ext cx="1098550" cy="91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/>
          </a:p>
        </p:txBody>
      </p:sp>
      <p:sp>
        <p:nvSpPr>
          <p:cNvPr id="1897" name="Google Shape;1897;p41"/>
          <p:cNvSpPr/>
          <p:nvPr/>
        </p:nvSpPr>
        <p:spPr>
          <a:xfrm>
            <a:off x="5926137" y="4216400"/>
            <a:ext cx="611187" cy="102711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8" name="Google Shape;1898;p41"/>
          <p:cNvSpPr txBox="1"/>
          <p:nvPr/>
        </p:nvSpPr>
        <p:spPr>
          <a:xfrm>
            <a:off x="6337300" y="4273550"/>
            <a:ext cx="2255837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99" name="Google Shape;1899;p41"/>
          <p:cNvCxnSpPr/>
          <p:nvPr/>
        </p:nvCxnSpPr>
        <p:spPr>
          <a:xfrm>
            <a:off x="6437312" y="4616450"/>
            <a:ext cx="129698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0" name="Google Shape;1900;p41"/>
          <p:cNvCxnSpPr/>
          <p:nvPr/>
        </p:nvCxnSpPr>
        <p:spPr>
          <a:xfrm>
            <a:off x="4792662" y="4216400"/>
            <a:ext cx="385762" cy="2428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01" name="Google Shape;1901;p41"/>
          <p:cNvSpPr txBox="1"/>
          <p:nvPr/>
        </p:nvSpPr>
        <p:spPr>
          <a:xfrm>
            <a:off x="6351587" y="4292600"/>
            <a:ext cx="1541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rdt_rcv(packet)</a:t>
            </a:r>
            <a:endParaRPr/>
          </a:p>
        </p:txBody>
      </p:sp>
      <p:sp>
        <p:nvSpPr>
          <p:cNvPr id="1902" name="Google Shape;1902;p41"/>
          <p:cNvSpPr txBox="1"/>
          <p:nvPr/>
        </p:nvSpPr>
        <p:spPr>
          <a:xfrm>
            <a:off x="2116137" y="5540375"/>
            <a:ext cx="1089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1903" name="Google Shape;1903;p41"/>
          <p:cNvSpPr txBox="1"/>
          <p:nvPr/>
        </p:nvSpPr>
        <p:spPr>
          <a:xfrm>
            <a:off x="5961062" y="5537200"/>
            <a:ext cx="1247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pic>
        <p:nvPicPr>
          <p:cNvPr descr="underline_base" id="1904" name="Google Shape;190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904875"/>
            <a:ext cx="7313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1025525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3 outline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3.1 transport-layer services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3.2 multiplexing and demultiplexing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3.3 connectionless transport: UDP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3.4 principles of reliable data transfer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495800" y="1600200"/>
            <a:ext cx="42513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3.5 connection-oriented transport: TCP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segment structure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 data transfer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 management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3.6 principles of congestion control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3.7 TCP congestion control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42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910" name="Google Shape;1910;p4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11" name="Google Shape;1911;p42"/>
          <p:cNvSpPr txBox="1"/>
          <p:nvPr>
            <p:ph idx="1" type="body"/>
          </p:nvPr>
        </p:nvSpPr>
        <p:spPr>
          <a:xfrm>
            <a:off x="609600" y="1366837"/>
            <a:ext cx="7896225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underlying channel may flip bits in packet</a:t>
            </a:r>
            <a:endParaRPr/>
          </a:p>
          <a:p>
            <a:pPr indent="-230187" lvl="1" marL="687387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checksum to detect bit errors</a:t>
            </a:r>
            <a:endParaRPr/>
          </a:p>
          <a:p>
            <a:pPr indent="-284162" lvl="0" marL="284162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question: how to recover from errors:</a:t>
            </a:r>
            <a:endParaRPr/>
          </a:p>
          <a:p>
            <a:pPr indent="-230187" lvl="1" marL="687387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acknowledgements (ACKs):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receiver explicitly tells sender that pkt received OK</a:t>
            </a:r>
            <a:endParaRPr/>
          </a:p>
          <a:p>
            <a:pPr indent="-230187" lvl="1" marL="687387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negative acknowledgements (NAKs):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receiver explicitly tells sender that pkt had errors</a:t>
            </a:r>
            <a:endParaRPr/>
          </a:p>
          <a:p>
            <a:pPr indent="-230187" lvl="1" marL="687387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retransmits pkt on receipt of NAK</a:t>
            </a:r>
            <a:endParaRPr/>
          </a:p>
          <a:p>
            <a:pPr indent="-284162" lvl="0" marL="284162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mechanisms 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rdt2.0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(beyond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rdt1.0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):</a:t>
            </a:r>
            <a:endParaRPr/>
          </a:p>
          <a:p>
            <a:pPr indent="-230187" lvl="1" marL="687387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detection</a:t>
            </a:r>
            <a:endParaRPr/>
          </a:p>
          <a:p>
            <a:pPr indent="-230187" lvl="1" marL="687387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feedback: control msgs (ACK,NAK) rcvr-&gt;sender</a:t>
            </a:r>
            <a:endParaRPr/>
          </a:p>
        </p:txBody>
      </p:sp>
      <p:sp>
        <p:nvSpPr>
          <p:cNvPr id="1912" name="Google Shape;1912;p42"/>
          <p:cNvSpPr txBox="1"/>
          <p:nvPr>
            <p:ph type="title"/>
          </p:nvPr>
        </p:nvSpPr>
        <p:spPr>
          <a:xfrm>
            <a:off x="533400" y="163512"/>
            <a:ext cx="80010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rdt2.0: channel with bit errors</a:t>
            </a:r>
            <a:endParaRPr/>
          </a:p>
        </p:txBody>
      </p:sp>
      <p:pic>
        <p:nvPicPr>
          <p:cNvPr descr="underline_base" id="1913" name="Google Shape;191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12" y="871537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42"/>
          <p:cNvSpPr txBox="1"/>
          <p:nvPr/>
        </p:nvSpPr>
        <p:spPr>
          <a:xfrm>
            <a:off x="11112" y="2516187"/>
            <a:ext cx="9144000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5" name="Google Shape;1915;p42"/>
          <p:cNvSpPr txBox="1"/>
          <p:nvPr/>
        </p:nvSpPr>
        <p:spPr>
          <a:xfrm>
            <a:off x="1735137" y="3678237"/>
            <a:ext cx="608488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bin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How do humans recover from “errors”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bin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during conversation?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43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921" name="Google Shape;1921;p4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22" name="Google Shape;1922;p43"/>
          <p:cNvSpPr txBox="1"/>
          <p:nvPr>
            <p:ph idx="1" type="body"/>
          </p:nvPr>
        </p:nvSpPr>
        <p:spPr>
          <a:xfrm>
            <a:off x="609600" y="1366837"/>
            <a:ext cx="7896225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underlying channel may flip bits in packet</a:t>
            </a:r>
            <a:endParaRPr/>
          </a:p>
          <a:p>
            <a:pPr indent="-230187" lvl="1" marL="687387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checksum to detect bit errors</a:t>
            </a:r>
            <a:endParaRPr/>
          </a:p>
          <a:p>
            <a:pPr indent="-284162" lvl="0" marL="284162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question: how to recover from errors: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acknowledgements (ACKs):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receiver explicitly tells sender that pkt received OK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negative acknowledgements (NAKs):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receiver explicitly tells sender that pkt had errors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retransmits pkt on receipt of NAK</a:t>
            </a:r>
            <a:endParaRPr/>
          </a:p>
          <a:p>
            <a:pPr indent="-284162" lvl="0" marL="284162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mechanisms 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rdt2.0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(beyond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rdt1.0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):</a:t>
            </a:r>
            <a:endParaRPr/>
          </a:p>
          <a:p>
            <a:pPr indent="-230187" lvl="1" marL="687387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detection</a:t>
            </a:r>
            <a:endParaRPr/>
          </a:p>
          <a:p>
            <a:pPr indent="-230187" lvl="1" marL="687387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feedback: control msgs (ACK,NAK) from receiver to sender</a:t>
            </a:r>
            <a:endParaRPr/>
          </a:p>
        </p:txBody>
      </p:sp>
      <p:sp>
        <p:nvSpPr>
          <p:cNvPr id="1923" name="Google Shape;1923;p43"/>
          <p:cNvSpPr txBox="1"/>
          <p:nvPr>
            <p:ph type="title"/>
          </p:nvPr>
        </p:nvSpPr>
        <p:spPr>
          <a:xfrm>
            <a:off x="533400" y="163512"/>
            <a:ext cx="80010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rdt2.0: channel with bit errors</a:t>
            </a:r>
            <a:endParaRPr/>
          </a:p>
        </p:txBody>
      </p:sp>
      <p:pic>
        <p:nvPicPr>
          <p:cNvPr descr="underline_base" id="1924" name="Google Shape;19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12" y="871537"/>
            <a:ext cx="6856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4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930" name="Google Shape;1930;p4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931" name="Google Shape;193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62" y="8556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44"/>
          <p:cNvSpPr txBox="1"/>
          <p:nvPr>
            <p:ph type="title"/>
          </p:nvPr>
        </p:nvSpPr>
        <p:spPr>
          <a:xfrm>
            <a:off x="533400" y="141287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rdt2.0: FSM specification</a:t>
            </a:r>
            <a:endParaRPr/>
          </a:p>
        </p:txBody>
      </p:sp>
      <p:sp>
        <p:nvSpPr>
          <p:cNvPr id="1933" name="Google Shape;1933;p44"/>
          <p:cNvSpPr/>
          <p:nvPr/>
        </p:nvSpPr>
        <p:spPr>
          <a:xfrm>
            <a:off x="696912" y="2209800"/>
            <a:ext cx="985837" cy="962025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4" name="Google Shape;1934;p44"/>
          <p:cNvSpPr txBox="1"/>
          <p:nvPr/>
        </p:nvSpPr>
        <p:spPr>
          <a:xfrm>
            <a:off x="595312" y="2293937"/>
            <a:ext cx="12001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/>
          </a:p>
        </p:txBody>
      </p:sp>
      <p:sp>
        <p:nvSpPr>
          <p:cNvPr id="1935" name="Google Shape;1935;p44"/>
          <p:cNvSpPr txBox="1"/>
          <p:nvPr/>
        </p:nvSpPr>
        <p:spPr>
          <a:xfrm>
            <a:off x="1004887" y="1490662"/>
            <a:ext cx="36433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make_pkt(data, checksum)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cxnSp>
        <p:nvCxnSpPr>
          <p:cNvPr id="1936" name="Google Shape;1936;p44"/>
          <p:cNvCxnSpPr/>
          <p:nvPr/>
        </p:nvCxnSpPr>
        <p:spPr>
          <a:xfrm>
            <a:off x="1109662" y="1535112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37" name="Google Shape;1937;p44"/>
          <p:cNvSpPr txBox="1"/>
          <p:nvPr/>
        </p:nvSpPr>
        <p:spPr>
          <a:xfrm>
            <a:off x="6319837" y="5314950"/>
            <a:ext cx="2143125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extract(rcvpkt,data)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deliver_data(data)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udt_send(ACK)</a:t>
            </a:r>
            <a:endParaRPr/>
          </a:p>
        </p:txBody>
      </p:sp>
      <p:sp>
        <p:nvSpPr>
          <p:cNvPr id="1938" name="Google Shape;1938;p44"/>
          <p:cNvSpPr txBox="1"/>
          <p:nvPr/>
        </p:nvSpPr>
        <p:spPr>
          <a:xfrm>
            <a:off x="6297612" y="4781550"/>
            <a:ext cx="21574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notcorrupt(rcvpkt)</a:t>
            </a:r>
            <a:endParaRPr/>
          </a:p>
        </p:txBody>
      </p:sp>
      <p:cxnSp>
        <p:nvCxnSpPr>
          <p:cNvPr id="1939" name="Google Shape;1939;p44"/>
          <p:cNvCxnSpPr/>
          <p:nvPr/>
        </p:nvCxnSpPr>
        <p:spPr>
          <a:xfrm>
            <a:off x="6419850" y="5370512"/>
            <a:ext cx="148907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40" name="Google Shape;1940;p44"/>
          <p:cNvSpPr/>
          <p:nvPr/>
        </p:nvSpPr>
        <p:spPr>
          <a:xfrm flipH="1" rot="10800000">
            <a:off x="1057275" y="1979612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1" name="Google Shape;1941;p44"/>
          <p:cNvSpPr/>
          <p:nvPr/>
        </p:nvSpPr>
        <p:spPr>
          <a:xfrm>
            <a:off x="1104900" y="3140075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2" name="Google Shape;1942;p44"/>
          <p:cNvSpPr txBox="1"/>
          <p:nvPr/>
        </p:nvSpPr>
        <p:spPr>
          <a:xfrm>
            <a:off x="1071562" y="3492500"/>
            <a:ext cx="3548062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isACK(rcvpkt)</a:t>
            </a:r>
            <a:endParaRPr/>
          </a:p>
        </p:txBody>
      </p:sp>
      <p:cxnSp>
        <p:nvCxnSpPr>
          <p:cNvPr id="1943" name="Google Shape;1943;p44"/>
          <p:cNvCxnSpPr/>
          <p:nvPr/>
        </p:nvCxnSpPr>
        <p:spPr>
          <a:xfrm>
            <a:off x="1173162" y="3816350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44" name="Google Shape;1944;p44"/>
          <p:cNvSpPr/>
          <p:nvPr/>
        </p:nvSpPr>
        <p:spPr>
          <a:xfrm>
            <a:off x="3252787" y="2286000"/>
            <a:ext cx="466725" cy="89376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5" name="Google Shape;1945;p44"/>
          <p:cNvSpPr txBox="1"/>
          <p:nvPr/>
        </p:nvSpPr>
        <p:spPr>
          <a:xfrm>
            <a:off x="3562350" y="2600325"/>
            <a:ext cx="17637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1946" name="Google Shape;1946;p44"/>
          <p:cNvSpPr txBox="1"/>
          <p:nvPr/>
        </p:nvSpPr>
        <p:spPr>
          <a:xfrm>
            <a:off x="3536950" y="1925637"/>
            <a:ext cx="2085975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isNAK(rcvpkt)</a:t>
            </a:r>
            <a:endParaRPr/>
          </a:p>
        </p:txBody>
      </p:sp>
      <p:cxnSp>
        <p:nvCxnSpPr>
          <p:cNvPr id="1947" name="Google Shape;1947;p44"/>
          <p:cNvCxnSpPr/>
          <p:nvPr/>
        </p:nvCxnSpPr>
        <p:spPr>
          <a:xfrm>
            <a:off x="3656012" y="2600325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948" name="Google Shape;1948;p44"/>
          <p:cNvGrpSpPr/>
          <p:nvPr/>
        </p:nvGrpSpPr>
        <p:grpSpPr>
          <a:xfrm>
            <a:off x="6573837" y="2352675"/>
            <a:ext cx="1924049" cy="858837"/>
            <a:chOff x="3527425" y="4222750"/>
            <a:chExt cx="1924049" cy="858837"/>
          </a:xfrm>
        </p:grpSpPr>
        <p:sp>
          <p:nvSpPr>
            <p:cNvPr id="1949" name="Google Shape;1949;p44"/>
            <p:cNvSpPr txBox="1"/>
            <p:nvPr/>
          </p:nvSpPr>
          <p:spPr>
            <a:xfrm>
              <a:off x="3527425" y="4824412"/>
              <a:ext cx="1828800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udt_send(NAK)</a:t>
              </a:r>
              <a:endParaRPr/>
            </a:p>
          </p:txBody>
        </p:sp>
        <p:sp>
          <p:nvSpPr>
            <p:cNvPr id="1950" name="Google Shape;1950;p44"/>
            <p:cNvSpPr txBox="1"/>
            <p:nvPr/>
          </p:nvSpPr>
          <p:spPr>
            <a:xfrm>
              <a:off x="3532187" y="4222750"/>
              <a:ext cx="1919287" cy="312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corrupt(rcvpkt)</a:t>
              </a:r>
              <a:endParaRPr/>
            </a:p>
          </p:txBody>
        </p:sp>
        <p:cxnSp>
          <p:nvCxnSpPr>
            <p:cNvPr id="1951" name="Google Shape;1951;p44"/>
            <p:cNvCxnSpPr/>
            <p:nvPr/>
          </p:nvCxnSpPr>
          <p:spPr>
            <a:xfrm>
              <a:off x="3627437" y="4826000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52" name="Google Shape;1952;p44"/>
          <p:cNvGrpSpPr/>
          <p:nvPr/>
        </p:nvGrpSpPr>
        <p:grpSpPr>
          <a:xfrm>
            <a:off x="2292350" y="2222500"/>
            <a:ext cx="1074737" cy="962025"/>
            <a:chOff x="2444750" y="3359150"/>
            <a:chExt cx="1074737" cy="962025"/>
          </a:xfrm>
        </p:grpSpPr>
        <p:sp>
          <p:nvSpPr>
            <p:cNvPr id="1953" name="Google Shape;1953;p44"/>
            <p:cNvSpPr/>
            <p:nvPr/>
          </p:nvSpPr>
          <p:spPr>
            <a:xfrm>
              <a:off x="2484437" y="3359150"/>
              <a:ext cx="985837" cy="9620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4" name="Google Shape;1954;p44"/>
            <p:cNvSpPr txBox="1"/>
            <p:nvPr/>
          </p:nvSpPr>
          <p:spPr>
            <a:xfrm>
              <a:off x="2444750" y="3433762"/>
              <a:ext cx="1074737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/>
            </a:p>
          </p:txBody>
        </p:sp>
      </p:grpSp>
      <p:cxnSp>
        <p:nvCxnSpPr>
          <p:cNvPr id="1955" name="Google Shape;1955;p44"/>
          <p:cNvCxnSpPr/>
          <p:nvPr/>
        </p:nvCxnSpPr>
        <p:spPr>
          <a:xfrm>
            <a:off x="6334125" y="3497262"/>
            <a:ext cx="433387" cy="2444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56" name="Google Shape;1956;p44"/>
          <p:cNvSpPr/>
          <p:nvPr/>
        </p:nvSpPr>
        <p:spPr>
          <a:xfrm>
            <a:off x="6672262" y="3148012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57" name="Google Shape;1957;p44"/>
          <p:cNvGrpSpPr/>
          <p:nvPr/>
        </p:nvGrpSpPr>
        <p:grpSpPr>
          <a:xfrm>
            <a:off x="6677025" y="3568700"/>
            <a:ext cx="1200150" cy="962025"/>
            <a:chOff x="2119312" y="5313362"/>
            <a:chExt cx="1200150" cy="962025"/>
          </a:xfrm>
        </p:grpSpPr>
        <p:sp>
          <p:nvSpPr>
            <p:cNvPr id="1958" name="Google Shape;1958;p44"/>
            <p:cNvSpPr/>
            <p:nvPr/>
          </p:nvSpPr>
          <p:spPr>
            <a:xfrm>
              <a:off x="2206625" y="5313362"/>
              <a:ext cx="985837" cy="9620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9" name="Google Shape;1959;p44"/>
            <p:cNvSpPr txBox="1"/>
            <p:nvPr/>
          </p:nvSpPr>
          <p:spPr>
            <a:xfrm>
              <a:off x="2119312" y="5397500"/>
              <a:ext cx="120015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call from below</a:t>
              </a:r>
              <a:endParaRPr/>
            </a:p>
          </p:txBody>
        </p:sp>
      </p:grpSp>
      <p:sp>
        <p:nvSpPr>
          <p:cNvPr id="1960" name="Google Shape;1960;p44"/>
          <p:cNvSpPr/>
          <p:nvPr/>
        </p:nvSpPr>
        <p:spPr>
          <a:xfrm flipH="1" rot="10800000">
            <a:off x="6684962" y="4464050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1" name="Google Shape;1961;p44"/>
          <p:cNvSpPr txBox="1"/>
          <p:nvPr/>
        </p:nvSpPr>
        <p:spPr>
          <a:xfrm>
            <a:off x="896937" y="4154487"/>
            <a:ext cx="1089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1962" name="Google Shape;1962;p44"/>
          <p:cNvSpPr txBox="1"/>
          <p:nvPr/>
        </p:nvSpPr>
        <p:spPr>
          <a:xfrm>
            <a:off x="6972300" y="1466850"/>
            <a:ext cx="1247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cxnSp>
        <p:nvCxnSpPr>
          <p:cNvPr id="1963" name="Google Shape;1963;p44"/>
          <p:cNvCxnSpPr/>
          <p:nvPr/>
        </p:nvCxnSpPr>
        <p:spPr>
          <a:xfrm>
            <a:off x="349250" y="2166937"/>
            <a:ext cx="433387" cy="2444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64" name="Google Shape;1964;p44"/>
          <p:cNvSpPr txBox="1"/>
          <p:nvPr/>
        </p:nvSpPr>
        <p:spPr>
          <a:xfrm>
            <a:off x="1031875" y="1212850"/>
            <a:ext cx="2255837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/>
          </a:p>
        </p:txBody>
      </p:sp>
      <p:sp>
        <p:nvSpPr>
          <p:cNvPr id="1965" name="Google Shape;1965;p44"/>
          <p:cNvSpPr txBox="1"/>
          <p:nvPr/>
        </p:nvSpPr>
        <p:spPr>
          <a:xfrm>
            <a:off x="1462087" y="3786187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5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971" name="Google Shape;1971;p4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972" name="Google Shape;19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7" y="79851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73" name="Google Shape;1973;p45"/>
          <p:cNvSpPr txBox="1"/>
          <p:nvPr>
            <p:ph type="title"/>
          </p:nvPr>
        </p:nvSpPr>
        <p:spPr>
          <a:xfrm>
            <a:off x="411162" y="185737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rdt2.0: operation with no errors</a:t>
            </a:r>
            <a:endParaRPr/>
          </a:p>
        </p:txBody>
      </p:sp>
      <p:sp>
        <p:nvSpPr>
          <p:cNvPr id="1974" name="Google Shape;1974;p45"/>
          <p:cNvSpPr/>
          <p:nvPr/>
        </p:nvSpPr>
        <p:spPr>
          <a:xfrm>
            <a:off x="696912" y="2209800"/>
            <a:ext cx="985837" cy="962025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5" name="Google Shape;1975;p45"/>
          <p:cNvSpPr txBox="1"/>
          <p:nvPr/>
        </p:nvSpPr>
        <p:spPr>
          <a:xfrm>
            <a:off x="595312" y="2293937"/>
            <a:ext cx="12001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/>
          </a:p>
        </p:txBody>
      </p:sp>
      <p:sp>
        <p:nvSpPr>
          <p:cNvPr id="1976" name="Google Shape;1976;p45"/>
          <p:cNvSpPr txBox="1"/>
          <p:nvPr/>
        </p:nvSpPr>
        <p:spPr>
          <a:xfrm>
            <a:off x="1004887" y="1490662"/>
            <a:ext cx="36433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snkpkt = make_pkt(data, checksum)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cxnSp>
        <p:nvCxnSpPr>
          <p:cNvPr id="1977" name="Google Shape;1977;p45"/>
          <p:cNvCxnSpPr/>
          <p:nvPr/>
        </p:nvCxnSpPr>
        <p:spPr>
          <a:xfrm>
            <a:off x="1109662" y="1535112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78" name="Google Shape;1978;p45"/>
          <p:cNvSpPr txBox="1"/>
          <p:nvPr/>
        </p:nvSpPr>
        <p:spPr>
          <a:xfrm>
            <a:off x="6319837" y="5314950"/>
            <a:ext cx="2143125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extract(rcvpkt,data)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deliver_data(data)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udt_send(ACK)</a:t>
            </a:r>
            <a:endParaRPr/>
          </a:p>
        </p:txBody>
      </p:sp>
      <p:sp>
        <p:nvSpPr>
          <p:cNvPr id="1979" name="Google Shape;1979;p45"/>
          <p:cNvSpPr txBox="1"/>
          <p:nvPr/>
        </p:nvSpPr>
        <p:spPr>
          <a:xfrm>
            <a:off x="6297612" y="4781550"/>
            <a:ext cx="21574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notcorrupt(rcvpkt)</a:t>
            </a:r>
            <a:endParaRPr/>
          </a:p>
        </p:txBody>
      </p:sp>
      <p:cxnSp>
        <p:nvCxnSpPr>
          <p:cNvPr id="1980" name="Google Shape;1980;p45"/>
          <p:cNvCxnSpPr/>
          <p:nvPr/>
        </p:nvCxnSpPr>
        <p:spPr>
          <a:xfrm>
            <a:off x="6419850" y="5370512"/>
            <a:ext cx="148907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81" name="Google Shape;1981;p45"/>
          <p:cNvSpPr/>
          <p:nvPr/>
        </p:nvSpPr>
        <p:spPr>
          <a:xfrm flipH="1" rot="10800000">
            <a:off x="1057275" y="1979612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2" name="Google Shape;1982;p45"/>
          <p:cNvSpPr/>
          <p:nvPr/>
        </p:nvSpPr>
        <p:spPr>
          <a:xfrm>
            <a:off x="1104900" y="3140075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3" name="Google Shape;1983;p45"/>
          <p:cNvSpPr txBox="1"/>
          <p:nvPr/>
        </p:nvSpPr>
        <p:spPr>
          <a:xfrm>
            <a:off x="1071562" y="3492500"/>
            <a:ext cx="3548062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isACK(rcvpkt)</a:t>
            </a:r>
            <a:endParaRPr/>
          </a:p>
        </p:txBody>
      </p:sp>
      <p:cxnSp>
        <p:nvCxnSpPr>
          <p:cNvPr id="1984" name="Google Shape;1984;p45"/>
          <p:cNvCxnSpPr/>
          <p:nvPr/>
        </p:nvCxnSpPr>
        <p:spPr>
          <a:xfrm>
            <a:off x="1173162" y="3816350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85" name="Google Shape;1985;p45"/>
          <p:cNvSpPr/>
          <p:nvPr/>
        </p:nvSpPr>
        <p:spPr>
          <a:xfrm>
            <a:off x="3252787" y="2286000"/>
            <a:ext cx="466725" cy="89376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6" name="Google Shape;1986;p45"/>
          <p:cNvSpPr txBox="1"/>
          <p:nvPr/>
        </p:nvSpPr>
        <p:spPr>
          <a:xfrm>
            <a:off x="3562350" y="2600325"/>
            <a:ext cx="17637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1987" name="Google Shape;1987;p45"/>
          <p:cNvSpPr txBox="1"/>
          <p:nvPr/>
        </p:nvSpPr>
        <p:spPr>
          <a:xfrm>
            <a:off x="3536950" y="1925637"/>
            <a:ext cx="2085975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isNAK(rcvpkt)</a:t>
            </a:r>
            <a:endParaRPr/>
          </a:p>
        </p:txBody>
      </p:sp>
      <p:cxnSp>
        <p:nvCxnSpPr>
          <p:cNvPr id="1988" name="Google Shape;1988;p45"/>
          <p:cNvCxnSpPr/>
          <p:nvPr/>
        </p:nvCxnSpPr>
        <p:spPr>
          <a:xfrm>
            <a:off x="3656012" y="2600325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989" name="Google Shape;1989;p45"/>
          <p:cNvGrpSpPr/>
          <p:nvPr/>
        </p:nvGrpSpPr>
        <p:grpSpPr>
          <a:xfrm>
            <a:off x="6573837" y="2352675"/>
            <a:ext cx="1924049" cy="858837"/>
            <a:chOff x="3527425" y="4222750"/>
            <a:chExt cx="1924049" cy="858837"/>
          </a:xfrm>
        </p:grpSpPr>
        <p:sp>
          <p:nvSpPr>
            <p:cNvPr id="1990" name="Google Shape;1990;p45"/>
            <p:cNvSpPr txBox="1"/>
            <p:nvPr/>
          </p:nvSpPr>
          <p:spPr>
            <a:xfrm>
              <a:off x="3527425" y="4824412"/>
              <a:ext cx="1828800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udt_send(NAK)</a:t>
              </a:r>
              <a:endParaRPr/>
            </a:p>
          </p:txBody>
        </p:sp>
        <p:sp>
          <p:nvSpPr>
            <p:cNvPr id="1991" name="Google Shape;1991;p45"/>
            <p:cNvSpPr txBox="1"/>
            <p:nvPr/>
          </p:nvSpPr>
          <p:spPr>
            <a:xfrm>
              <a:off x="3532187" y="4222750"/>
              <a:ext cx="1919287" cy="312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corrupt(rcvpkt)</a:t>
              </a:r>
              <a:endParaRPr/>
            </a:p>
          </p:txBody>
        </p:sp>
        <p:cxnSp>
          <p:nvCxnSpPr>
            <p:cNvPr id="1992" name="Google Shape;1992;p45"/>
            <p:cNvCxnSpPr/>
            <p:nvPr/>
          </p:nvCxnSpPr>
          <p:spPr>
            <a:xfrm>
              <a:off x="3627437" y="4826000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93" name="Google Shape;1993;p45"/>
          <p:cNvGrpSpPr/>
          <p:nvPr/>
        </p:nvGrpSpPr>
        <p:grpSpPr>
          <a:xfrm>
            <a:off x="2292350" y="2222500"/>
            <a:ext cx="1074737" cy="962025"/>
            <a:chOff x="2444750" y="3359150"/>
            <a:chExt cx="1074737" cy="962025"/>
          </a:xfrm>
        </p:grpSpPr>
        <p:sp>
          <p:nvSpPr>
            <p:cNvPr id="1994" name="Google Shape;1994;p45"/>
            <p:cNvSpPr/>
            <p:nvPr/>
          </p:nvSpPr>
          <p:spPr>
            <a:xfrm>
              <a:off x="2484437" y="3359150"/>
              <a:ext cx="985837" cy="9620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5" name="Google Shape;1995;p45"/>
            <p:cNvSpPr txBox="1"/>
            <p:nvPr/>
          </p:nvSpPr>
          <p:spPr>
            <a:xfrm>
              <a:off x="2444750" y="3433762"/>
              <a:ext cx="1074737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/>
            </a:p>
          </p:txBody>
        </p:sp>
      </p:grpSp>
      <p:sp>
        <p:nvSpPr>
          <p:cNvPr id="1996" name="Google Shape;1996;p45"/>
          <p:cNvSpPr/>
          <p:nvPr/>
        </p:nvSpPr>
        <p:spPr>
          <a:xfrm>
            <a:off x="6672262" y="3148012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7" name="Google Shape;1997;p45"/>
          <p:cNvSpPr/>
          <p:nvPr/>
        </p:nvSpPr>
        <p:spPr>
          <a:xfrm>
            <a:off x="6764337" y="3568700"/>
            <a:ext cx="985837" cy="962025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8" name="Google Shape;1998;p45"/>
          <p:cNvSpPr txBox="1"/>
          <p:nvPr/>
        </p:nvSpPr>
        <p:spPr>
          <a:xfrm>
            <a:off x="6677025" y="3652837"/>
            <a:ext cx="12001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/>
          </a:p>
        </p:txBody>
      </p:sp>
      <p:sp>
        <p:nvSpPr>
          <p:cNvPr id="1999" name="Google Shape;1999;p45"/>
          <p:cNvSpPr/>
          <p:nvPr/>
        </p:nvSpPr>
        <p:spPr>
          <a:xfrm flipH="1" rot="10800000">
            <a:off x="6684962" y="4464050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00" name="Google Shape;2000;p45"/>
          <p:cNvGrpSpPr/>
          <p:nvPr/>
        </p:nvGrpSpPr>
        <p:grpSpPr>
          <a:xfrm>
            <a:off x="349250" y="2166937"/>
            <a:ext cx="1333499" cy="1004888"/>
            <a:chOff x="349250" y="2166937"/>
            <a:chExt cx="1333499" cy="1004888"/>
          </a:xfrm>
        </p:grpSpPr>
        <p:cxnSp>
          <p:nvCxnSpPr>
            <p:cNvPr id="2001" name="Google Shape;2001;p45"/>
            <p:cNvCxnSpPr/>
            <p:nvPr/>
          </p:nvCxnSpPr>
          <p:spPr>
            <a:xfrm>
              <a:off x="349250" y="2166937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02" name="Google Shape;2002;p45"/>
            <p:cNvSpPr/>
            <p:nvPr/>
          </p:nvSpPr>
          <p:spPr>
            <a:xfrm>
              <a:off x="696912" y="22098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03" name="Google Shape;2003;p45"/>
          <p:cNvGrpSpPr/>
          <p:nvPr/>
        </p:nvGrpSpPr>
        <p:grpSpPr>
          <a:xfrm>
            <a:off x="6334125" y="3497262"/>
            <a:ext cx="1414462" cy="1033463"/>
            <a:chOff x="6334125" y="3497262"/>
            <a:chExt cx="1414462" cy="1033463"/>
          </a:xfrm>
        </p:grpSpPr>
        <p:cxnSp>
          <p:nvCxnSpPr>
            <p:cNvPr id="2004" name="Google Shape;2004;p45"/>
            <p:cNvCxnSpPr/>
            <p:nvPr/>
          </p:nvCxnSpPr>
          <p:spPr>
            <a:xfrm>
              <a:off x="6334125" y="3497262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05" name="Google Shape;2005;p45"/>
            <p:cNvSpPr/>
            <p:nvPr/>
          </p:nvSpPr>
          <p:spPr>
            <a:xfrm>
              <a:off x="6762750" y="35687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06" name="Google Shape;2006;p45"/>
          <p:cNvSpPr txBox="1"/>
          <p:nvPr/>
        </p:nvSpPr>
        <p:spPr>
          <a:xfrm>
            <a:off x="1030287" y="1200150"/>
            <a:ext cx="2255837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/>
          </a:p>
        </p:txBody>
      </p:sp>
      <p:cxnSp>
        <p:nvCxnSpPr>
          <p:cNvPr id="2007" name="Google Shape;2007;p45"/>
          <p:cNvCxnSpPr/>
          <p:nvPr/>
        </p:nvCxnSpPr>
        <p:spPr>
          <a:xfrm>
            <a:off x="1011237" y="1289050"/>
            <a:ext cx="12700" cy="74771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08" name="Google Shape;2008;p45"/>
          <p:cNvSpPr/>
          <p:nvPr/>
        </p:nvSpPr>
        <p:spPr>
          <a:xfrm>
            <a:off x="1011237" y="2006600"/>
            <a:ext cx="6697662" cy="3060700"/>
          </a:xfrm>
          <a:custGeom>
            <a:rect b="b" l="l" r="r" t="t"/>
            <a:pathLst>
              <a:path extrusionOk="0" h="1928" w="4219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09" name="Google Shape;2009;p45"/>
          <p:cNvGrpSpPr/>
          <p:nvPr/>
        </p:nvGrpSpPr>
        <p:grpSpPr>
          <a:xfrm>
            <a:off x="347662" y="2166937"/>
            <a:ext cx="1333499" cy="1004888"/>
            <a:chOff x="349250" y="2166937"/>
            <a:chExt cx="1333499" cy="1004888"/>
          </a:xfrm>
        </p:grpSpPr>
        <p:cxnSp>
          <p:nvCxnSpPr>
            <p:cNvPr id="2010" name="Google Shape;2010;p45"/>
            <p:cNvCxnSpPr/>
            <p:nvPr/>
          </p:nvCxnSpPr>
          <p:spPr>
            <a:xfrm>
              <a:off x="349250" y="2166937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11" name="Google Shape;2011;p45"/>
            <p:cNvSpPr/>
            <p:nvPr/>
          </p:nvSpPr>
          <p:spPr>
            <a:xfrm>
              <a:off x="696912" y="22098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12" name="Google Shape;2012;p45"/>
          <p:cNvSpPr/>
          <p:nvPr/>
        </p:nvSpPr>
        <p:spPr>
          <a:xfrm>
            <a:off x="2332037" y="2222500"/>
            <a:ext cx="985837" cy="9620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13" name="Google Shape;2013;p45"/>
          <p:cNvCxnSpPr/>
          <p:nvPr/>
        </p:nvCxnSpPr>
        <p:spPr>
          <a:xfrm flipH="1">
            <a:off x="6261100" y="4902200"/>
            <a:ext cx="12700" cy="1193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14" name="Google Shape;2014;p45"/>
          <p:cNvSpPr/>
          <p:nvPr/>
        </p:nvSpPr>
        <p:spPr>
          <a:xfrm>
            <a:off x="1155700" y="3886200"/>
            <a:ext cx="6667500" cy="2260600"/>
          </a:xfrm>
          <a:custGeom>
            <a:rect b="b" l="l" r="r" t="t"/>
            <a:pathLst>
              <a:path extrusionOk="0" h="1424" w="4200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15" name="Google Shape;2015;p45"/>
          <p:cNvGrpSpPr/>
          <p:nvPr/>
        </p:nvGrpSpPr>
        <p:grpSpPr>
          <a:xfrm>
            <a:off x="347662" y="2166937"/>
            <a:ext cx="1333499" cy="1004888"/>
            <a:chOff x="349250" y="2166937"/>
            <a:chExt cx="1333499" cy="1004888"/>
          </a:xfrm>
        </p:grpSpPr>
        <p:cxnSp>
          <p:nvCxnSpPr>
            <p:cNvPr id="2016" name="Google Shape;2016;p45"/>
            <p:cNvCxnSpPr/>
            <p:nvPr/>
          </p:nvCxnSpPr>
          <p:spPr>
            <a:xfrm>
              <a:off x="349250" y="2166937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17" name="Google Shape;2017;p45"/>
            <p:cNvSpPr/>
            <p:nvPr/>
          </p:nvSpPr>
          <p:spPr>
            <a:xfrm>
              <a:off x="696912" y="22098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18" name="Google Shape;2018;p45"/>
          <p:cNvSpPr/>
          <p:nvPr/>
        </p:nvSpPr>
        <p:spPr>
          <a:xfrm>
            <a:off x="2328862" y="2227262"/>
            <a:ext cx="985837" cy="962025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9" name="Google Shape;2019;p45"/>
          <p:cNvSpPr txBox="1"/>
          <p:nvPr/>
        </p:nvSpPr>
        <p:spPr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46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025" name="Google Shape;2025;p4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26" name="Google Shape;2026;p46"/>
          <p:cNvSpPr txBox="1"/>
          <p:nvPr>
            <p:ph type="title"/>
          </p:nvPr>
        </p:nvSpPr>
        <p:spPr>
          <a:xfrm>
            <a:off x="500062" y="185737"/>
            <a:ext cx="7772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rdt2.0: error scenario</a:t>
            </a:r>
            <a:endParaRPr/>
          </a:p>
        </p:txBody>
      </p:sp>
      <p:sp>
        <p:nvSpPr>
          <p:cNvPr id="2027" name="Google Shape;2027;p46"/>
          <p:cNvSpPr/>
          <p:nvPr/>
        </p:nvSpPr>
        <p:spPr>
          <a:xfrm>
            <a:off x="696912" y="2209800"/>
            <a:ext cx="985837" cy="962025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8" name="Google Shape;2028;p46"/>
          <p:cNvSpPr txBox="1"/>
          <p:nvPr/>
        </p:nvSpPr>
        <p:spPr>
          <a:xfrm>
            <a:off x="595312" y="2293937"/>
            <a:ext cx="12001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/>
          </a:p>
        </p:txBody>
      </p:sp>
      <p:sp>
        <p:nvSpPr>
          <p:cNvPr id="2029" name="Google Shape;2029;p46"/>
          <p:cNvSpPr txBox="1"/>
          <p:nvPr/>
        </p:nvSpPr>
        <p:spPr>
          <a:xfrm>
            <a:off x="1004887" y="1490662"/>
            <a:ext cx="36433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snkpkt = make_pkt(data, checksum)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cxnSp>
        <p:nvCxnSpPr>
          <p:cNvPr id="2030" name="Google Shape;2030;p46"/>
          <p:cNvCxnSpPr/>
          <p:nvPr/>
        </p:nvCxnSpPr>
        <p:spPr>
          <a:xfrm>
            <a:off x="1109662" y="1535112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31" name="Google Shape;2031;p46"/>
          <p:cNvSpPr txBox="1"/>
          <p:nvPr/>
        </p:nvSpPr>
        <p:spPr>
          <a:xfrm>
            <a:off x="6319837" y="5314950"/>
            <a:ext cx="2143125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extract(rcvpkt,data)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deliver_data(data)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udt_send(ACK)</a:t>
            </a:r>
            <a:endParaRPr/>
          </a:p>
        </p:txBody>
      </p:sp>
      <p:sp>
        <p:nvSpPr>
          <p:cNvPr id="2032" name="Google Shape;2032;p46"/>
          <p:cNvSpPr txBox="1"/>
          <p:nvPr/>
        </p:nvSpPr>
        <p:spPr>
          <a:xfrm>
            <a:off x="6297612" y="4781550"/>
            <a:ext cx="21574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notcorrupt(rcvpkt)</a:t>
            </a:r>
            <a:endParaRPr/>
          </a:p>
        </p:txBody>
      </p:sp>
      <p:cxnSp>
        <p:nvCxnSpPr>
          <p:cNvPr id="2033" name="Google Shape;2033;p46"/>
          <p:cNvCxnSpPr/>
          <p:nvPr/>
        </p:nvCxnSpPr>
        <p:spPr>
          <a:xfrm>
            <a:off x="6419850" y="5370512"/>
            <a:ext cx="148907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34" name="Google Shape;2034;p46"/>
          <p:cNvSpPr/>
          <p:nvPr/>
        </p:nvSpPr>
        <p:spPr>
          <a:xfrm flipH="1" rot="10800000">
            <a:off x="1057275" y="1979612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5" name="Google Shape;2035;p46"/>
          <p:cNvSpPr/>
          <p:nvPr/>
        </p:nvSpPr>
        <p:spPr>
          <a:xfrm>
            <a:off x="1104900" y="3140075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6" name="Google Shape;2036;p46"/>
          <p:cNvSpPr txBox="1"/>
          <p:nvPr/>
        </p:nvSpPr>
        <p:spPr>
          <a:xfrm>
            <a:off x="1071562" y="3492500"/>
            <a:ext cx="3548062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isACK(rcvpkt)</a:t>
            </a:r>
            <a:endParaRPr/>
          </a:p>
        </p:txBody>
      </p:sp>
      <p:cxnSp>
        <p:nvCxnSpPr>
          <p:cNvPr id="2037" name="Google Shape;2037;p46"/>
          <p:cNvCxnSpPr/>
          <p:nvPr/>
        </p:nvCxnSpPr>
        <p:spPr>
          <a:xfrm>
            <a:off x="1173162" y="3816350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38" name="Google Shape;2038;p46"/>
          <p:cNvSpPr/>
          <p:nvPr/>
        </p:nvSpPr>
        <p:spPr>
          <a:xfrm>
            <a:off x="3252787" y="2286000"/>
            <a:ext cx="466725" cy="89376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9" name="Google Shape;2039;p46"/>
          <p:cNvSpPr txBox="1"/>
          <p:nvPr/>
        </p:nvSpPr>
        <p:spPr>
          <a:xfrm>
            <a:off x="3562350" y="2600325"/>
            <a:ext cx="17637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2040" name="Google Shape;2040;p46"/>
          <p:cNvSpPr txBox="1"/>
          <p:nvPr/>
        </p:nvSpPr>
        <p:spPr>
          <a:xfrm>
            <a:off x="3536950" y="1925637"/>
            <a:ext cx="2085975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isNAK(rcvpkt)</a:t>
            </a:r>
            <a:endParaRPr/>
          </a:p>
        </p:txBody>
      </p:sp>
      <p:cxnSp>
        <p:nvCxnSpPr>
          <p:cNvPr id="2041" name="Google Shape;2041;p46"/>
          <p:cNvCxnSpPr/>
          <p:nvPr/>
        </p:nvCxnSpPr>
        <p:spPr>
          <a:xfrm>
            <a:off x="3656012" y="2600325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042" name="Google Shape;2042;p46"/>
          <p:cNvGrpSpPr/>
          <p:nvPr/>
        </p:nvGrpSpPr>
        <p:grpSpPr>
          <a:xfrm>
            <a:off x="6573837" y="2352675"/>
            <a:ext cx="1924049" cy="858837"/>
            <a:chOff x="3527425" y="4222750"/>
            <a:chExt cx="1924049" cy="858837"/>
          </a:xfrm>
        </p:grpSpPr>
        <p:sp>
          <p:nvSpPr>
            <p:cNvPr id="2043" name="Google Shape;2043;p46"/>
            <p:cNvSpPr txBox="1"/>
            <p:nvPr/>
          </p:nvSpPr>
          <p:spPr>
            <a:xfrm>
              <a:off x="3527425" y="4824412"/>
              <a:ext cx="1828800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udt_send(NAK)</a:t>
              </a:r>
              <a:endParaRPr/>
            </a:p>
          </p:txBody>
        </p:sp>
        <p:sp>
          <p:nvSpPr>
            <p:cNvPr id="2044" name="Google Shape;2044;p46"/>
            <p:cNvSpPr txBox="1"/>
            <p:nvPr/>
          </p:nvSpPr>
          <p:spPr>
            <a:xfrm>
              <a:off x="3532187" y="4222750"/>
              <a:ext cx="1919287" cy="312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corrupt(rcvpkt)</a:t>
              </a:r>
              <a:endParaRPr/>
            </a:p>
          </p:txBody>
        </p:sp>
        <p:cxnSp>
          <p:nvCxnSpPr>
            <p:cNvPr id="2045" name="Google Shape;2045;p46"/>
            <p:cNvCxnSpPr/>
            <p:nvPr/>
          </p:nvCxnSpPr>
          <p:spPr>
            <a:xfrm>
              <a:off x="3627437" y="4826000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046" name="Google Shape;2046;p46"/>
          <p:cNvGrpSpPr/>
          <p:nvPr/>
        </p:nvGrpSpPr>
        <p:grpSpPr>
          <a:xfrm>
            <a:off x="2292350" y="2222500"/>
            <a:ext cx="1074737" cy="962025"/>
            <a:chOff x="2444750" y="3359150"/>
            <a:chExt cx="1074737" cy="962025"/>
          </a:xfrm>
        </p:grpSpPr>
        <p:sp>
          <p:nvSpPr>
            <p:cNvPr id="2047" name="Google Shape;2047;p46"/>
            <p:cNvSpPr/>
            <p:nvPr/>
          </p:nvSpPr>
          <p:spPr>
            <a:xfrm>
              <a:off x="2484437" y="3359150"/>
              <a:ext cx="985837" cy="9620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8" name="Google Shape;2048;p46"/>
            <p:cNvSpPr txBox="1"/>
            <p:nvPr/>
          </p:nvSpPr>
          <p:spPr>
            <a:xfrm>
              <a:off x="2444750" y="3433762"/>
              <a:ext cx="1074737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/>
            </a:p>
          </p:txBody>
        </p:sp>
      </p:grpSp>
      <p:sp>
        <p:nvSpPr>
          <p:cNvPr id="2049" name="Google Shape;2049;p46"/>
          <p:cNvSpPr/>
          <p:nvPr/>
        </p:nvSpPr>
        <p:spPr>
          <a:xfrm>
            <a:off x="6672262" y="3148012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0" name="Google Shape;2050;p46"/>
          <p:cNvSpPr/>
          <p:nvPr/>
        </p:nvSpPr>
        <p:spPr>
          <a:xfrm>
            <a:off x="6764337" y="3568700"/>
            <a:ext cx="985837" cy="962025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1" name="Google Shape;2051;p46"/>
          <p:cNvSpPr txBox="1"/>
          <p:nvPr/>
        </p:nvSpPr>
        <p:spPr>
          <a:xfrm>
            <a:off x="6677025" y="3652837"/>
            <a:ext cx="12001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/>
          </a:p>
        </p:txBody>
      </p:sp>
      <p:sp>
        <p:nvSpPr>
          <p:cNvPr id="2052" name="Google Shape;2052;p46"/>
          <p:cNvSpPr/>
          <p:nvPr/>
        </p:nvSpPr>
        <p:spPr>
          <a:xfrm flipH="1" rot="10800000">
            <a:off x="6684962" y="4464050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53" name="Google Shape;2053;p46"/>
          <p:cNvGrpSpPr/>
          <p:nvPr/>
        </p:nvGrpSpPr>
        <p:grpSpPr>
          <a:xfrm>
            <a:off x="349250" y="2166937"/>
            <a:ext cx="1333499" cy="1004888"/>
            <a:chOff x="349250" y="2166937"/>
            <a:chExt cx="1333499" cy="1004888"/>
          </a:xfrm>
        </p:grpSpPr>
        <p:cxnSp>
          <p:nvCxnSpPr>
            <p:cNvPr id="2054" name="Google Shape;2054;p46"/>
            <p:cNvCxnSpPr/>
            <p:nvPr/>
          </p:nvCxnSpPr>
          <p:spPr>
            <a:xfrm>
              <a:off x="349250" y="2166937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55" name="Google Shape;2055;p46"/>
            <p:cNvSpPr/>
            <p:nvPr/>
          </p:nvSpPr>
          <p:spPr>
            <a:xfrm>
              <a:off x="696912" y="22098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56" name="Google Shape;2056;p46"/>
          <p:cNvGrpSpPr/>
          <p:nvPr/>
        </p:nvGrpSpPr>
        <p:grpSpPr>
          <a:xfrm>
            <a:off x="6334125" y="3497262"/>
            <a:ext cx="1414462" cy="1033463"/>
            <a:chOff x="6334125" y="3497262"/>
            <a:chExt cx="1414462" cy="1033463"/>
          </a:xfrm>
        </p:grpSpPr>
        <p:cxnSp>
          <p:nvCxnSpPr>
            <p:cNvPr id="2057" name="Google Shape;2057;p46"/>
            <p:cNvCxnSpPr/>
            <p:nvPr/>
          </p:nvCxnSpPr>
          <p:spPr>
            <a:xfrm>
              <a:off x="6334125" y="3497262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58" name="Google Shape;2058;p46"/>
            <p:cNvSpPr/>
            <p:nvPr/>
          </p:nvSpPr>
          <p:spPr>
            <a:xfrm>
              <a:off x="6762750" y="35687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59" name="Google Shape;2059;p46"/>
          <p:cNvSpPr txBox="1"/>
          <p:nvPr/>
        </p:nvSpPr>
        <p:spPr>
          <a:xfrm>
            <a:off x="1030287" y="1200150"/>
            <a:ext cx="2255837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/>
          </a:p>
        </p:txBody>
      </p:sp>
      <p:cxnSp>
        <p:nvCxnSpPr>
          <p:cNvPr id="2060" name="Google Shape;2060;p46"/>
          <p:cNvCxnSpPr/>
          <p:nvPr/>
        </p:nvCxnSpPr>
        <p:spPr>
          <a:xfrm>
            <a:off x="1011237" y="1289050"/>
            <a:ext cx="12700" cy="74771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61" name="Google Shape;2061;p46"/>
          <p:cNvSpPr/>
          <p:nvPr/>
        </p:nvSpPr>
        <p:spPr>
          <a:xfrm>
            <a:off x="1011237" y="2006600"/>
            <a:ext cx="6940550" cy="654050"/>
          </a:xfrm>
          <a:custGeom>
            <a:rect b="b" l="l" r="r" t="t"/>
            <a:pathLst>
              <a:path extrusionOk="0" h="412" w="437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62" name="Google Shape;2062;p46"/>
          <p:cNvGrpSpPr/>
          <p:nvPr/>
        </p:nvGrpSpPr>
        <p:grpSpPr>
          <a:xfrm>
            <a:off x="347662" y="2166937"/>
            <a:ext cx="1333499" cy="1004888"/>
            <a:chOff x="349250" y="2166937"/>
            <a:chExt cx="1333499" cy="1004888"/>
          </a:xfrm>
        </p:grpSpPr>
        <p:cxnSp>
          <p:nvCxnSpPr>
            <p:cNvPr id="2063" name="Google Shape;2063;p46"/>
            <p:cNvCxnSpPr/>
            <p:nvPr/>
          </p:nvCxnSpPr>
          <p:spPr>
            <a:xfrm>
              <a:off x="349250" y="2166937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64" name="Google Shape;2064;p46"/>
            <p:cNvSpPr/>
            <p:nvPr/>
          </p:nvSpPr>
          <p:spPr>
            <a:xfrm>
              <a:off x="696912" y="22098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65" name="Google Shape;2065;p46"/>
          <p:cNvSpPr/>
          <p:nvPr/>
        </p:nvSpPr>
        <p:spPr>
          <a:xfrm>
            <a:off x="2332037" y="2222500"/>
            <a:ext cx="985837" cy="9620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66" name="Google Shape;2066;p46"/>
          <p:cNvCxnSpPr/>
          <p:nvPr/>
        </p:nvCxnSpPr>
        <p:spPr>
          <a:xfrm flipH="1">
            <a:off x="6261100" y="4902200"/>
            <a:ext cx="12700" cy="1193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67" name="Google Shape;2067;p46"/>
          <p:cNvSpPr/>
          <p:nvPr/>
        </p:nvSpPr>
        <p:spPr>
          <a:xfrm>
            <a:off x="1155700" y="3886200"/>
            <a:ext cx="6667500" cy="2260600"/>
          </a:xfrm>
          <a:custGeom>
            <a:rect b="b" l="l" r="r" t="t"/>
            <a:pathLst>
              <a:path extrusionOk="0" h="1424" w="4200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68" name="Google Shape;2068;p46"/>
          <p:cNvGrpSpPr/>
          <p:nvPr/>
        </p:nvGrpSpPr>
        <p:grpSpPr>
          <a:xfrm>
            <a:off x="347662" y="2166937"/>
            <a:ext cx="1333499" cy="1004888"/>
            <a:chOff x="349250" y="2166937"/>
            <a:chExt cx="1333499" cy="1004888"/>
          </a:xfrm>
        </p:grpSpPr>
        <p:cxnSp>
          <p:nvCxnSpPr>
            <p:cNvPr id="2069" name="Google Shape;2069;p46"/>
            <p:cNvCxnSpPr/>
            <p:nvPr/>
          </p:nvCxnSpPr>
          <p:spPr>
            <a:xfrm>
              <a:off x="349250" y="2166937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70" name="Google Shape;2070;p46"/>
            <p:cNvSpPr/>
            <p:nvPr/>
          </p:nvSpPr>
          <p:spPr>
            <a:xfrm>
              <a:off x="696912" y="22098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71" name="Google Shape;2071;p46"/>
          <p:cNvSpPr/>
          <p:nvPr/>
        </p:nvSpPr>
        <p:spPr>
          <a:xfrm>
            <a:off x="2328862" y="2227262"/>
            <a:ext cx="985837" cy="962025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72" name="Google Shape;2072;p46"/>
          <p:cNvCxnSpPr/>
          <p:nvPr/>
        </p:nvCxnSpPr>
        <p:spPr>
          <a:xfrm>
            <a:off x="6553200" y="2493962"/>
            <a:ext cx="0" cy="81756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73" name="Google Shape;2073;p46"/>
          <p:cNvSpPr/>
          <p:nvPr/>
        </p:nvSpPr>
        <p:spPr>
          <a:xfrm>
            <a:off x="3657600" y="2216150"/>
            <a:ext cx="4378325" cy="1025525"/>
          </a:xfrm>
          <a:custGeom>
            <a:rect b="b" l="l" r="r" t="t"/>
            <a:pathLst>
              <a:path extrusionOk="0" h="646" w="2758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74" name="Google Shape;2074;p46"/>
          <p:cNvCxnSpPr/>
          <p:nvPr/>
        </p:nvCxnSpPr>
        <p:spPr>
          <a:xfrm>
            <a:off x="3548062" y="2090737"/>
            <a:ext cx="0" cy="846137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75" name="Google Shape;2075;p46"/>
          <p:cNvSpPr/>
          <p:nvPr/>
        </p:nvSpPr>
        <p:spPr>
          <a:xfrm>
            <a:off x="3643312" y="2951162"/>
            <a:ext cx="4073525" cy="2133600"/>
          </a:xfrm>
          <a:custGeom>
            <a:rect b="b" l="l" r="r" t="t"/>
            <a:pathLst>
              <a:path extrusionOk="0" h="1344" w="2566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6" name="Google Shape;2076;p46"/>
          <p:cNvSpPr txBox="1"/>
          <p:nvPr/>
        </p:nvSpPr>
        <p:spPr>
          <a:xfrm>
            <a:off x="1435100" y="3868737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pic>
        <p:nvPicPr>
          <p:cNvPr descr="underline_base" id="2077" name="Google Shape;207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847725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47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083" name="Google Shape;2083;p4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84" name="Google Shape;2084;p47"/>
          <p:cNvSpPr txBox="1"/>
          <p:nvPr>
            <p:ph type="title"/>
          </p:nvPr>
        </p:nvSpPr>
        <p:spPr>
          <a:xfrm>
            <a:off x="444500" y="185737"/>
            <a:ext cx="777240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rdt2.0 has a fatal flaw!</a:t>
            </a:r>
            <a:endParaRPr/>
          </a:p>
        </p:txBody>
      </p:sp>
      <p:sp>
        <p:nvSpPr>
          <p:cNvPr id="2085" name="Google Shape;2085;p47"/>
          <p:cNvSpPr txBox="1"/>
          <p:nvPr>
            <p:ph idx="1" type="body"/>
          </p:nvPr>
        </p:nvSpPr>
        <p:spPr>
          <a:xfrm>
            <a:off x="511175" y="1589087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what happens if ACK/NAK corrupted?</a:t>
            </a:r>
            <a:endParaRPr/>
          </a:p>
          <a:p>
            <a:pPr indent="-284162" lvl="0" marL="28416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doesn’t know what happened at receiver!</a:t>
            </a:r>
            <a:endParaRPr/>
          </a:p>
          <a:p>
            <a:pPr indent="-284162" lvl="0" marL="28416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can’t just retransmit: possible duplicate</a:t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80000"/>
              </a:lnSpc>
              <a:spcBef>
                <a:spcPts val="144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6363" lvl="0" marL="284163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86" name="Google Shape;2086;p47"/>
          <p:cNvSpPr txBox="1"/>
          <p:nvPr>
            <p:ph idx="1" type="body"/>
          </p:nvPr>
        </p:nvSpPr>
        <p:spPr>
          <a:xfrm>
            <a:off x="4495800" y="1600200"/>
            <a:ext cx="3810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handling duplicates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retransmits current pkt if ACK/NAK corrupted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adds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sequence number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each pkt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discards (doesn’t deliver up) duplicate pkt</a:t>
            </a:r>
            <a:endParaRPr/>
          </a:p>
        </p:txBody>
      </p:sp>
      <p:pic>
        <p:nvPicPr>
          <p:cNvPr descr="underline_base" id="2087" name="Google Shape;20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928687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8" name="Google Shape;2088;p47"/>
          <p:cNvGrpSpPr/>
          <p:nvPr/>
        </p:nvGrpSpPr>
        <p:grpSpPr>
          <a:xfrm>
            <a:off x="2463800" y="4445000"/>
            <a:ext cx="4092575" cy="1603375"/>
            <a:chOff x="2463800" y="4445000"/>
            <a:chExt cx="4092575" cy="1603375"/>
          </a:xfrm>
        </p:grpSpPr>
        <p:sp>
          <p:nvSpPr>
            <p:cNvPr id="2089" name="Google Shape;2089;p47"/>
            <p:cNvSpPr txBox="1"/>
            <p:nvPr/>
          </p:nvSpPr>
          <p:spPr>
            <a:xfrm>
              <a:off x="2463800" y="4721225"/>
              <a:ext cx="4092575" cy="132715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0" name="Google Shape;2090;p47"/>
            <p:cNvSpPr txBox="1"/>
            <p:nvPr/>
          </p:nvSpPr>
          <p:spPr>
            <a:xfrm>
              <a:off x="3533775" y="4624387"/>
              <a:ext cx="1647825" cy="2762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1" name="Google Shape;2091;p47"/>
            <p:cNvSpPr txBox="1"/>
            <p:nvPr/>
          </p:nvSpPr>
          <p:spPr>
            <a:xfrm>
              <a:off x="2736850" y="4445000"/>
              <a:ext cx="2127250" cy="519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800"/>
                <a:buFont typeface="Cabin"/>
                <a:buNone/>
              </a:pPr>
              <a:r>
                <a:rPr b="0" i="0" lang="en-US" sz="2800" u="none">
                  <a:solidFill>
                    <a:srgbClr val="CC0000"/>
                  </a:solidFill>
                  <a:latin typeface="Cabin"/>
                  <a:ea typeface="Cabin"/>
                  <a:cs typeface="Cabin"/>
                  <a:sym typeface="Cabin"/>
                </a:rPr>
                <a:t>stop and wait</a:t>
              </a:r>
              <a:endParaRPr/>
            </a:p>
          </p:txBody>
        </p:sp>
        <p:sp>
          <p:nvSpPr>
            <p:cNvPr id="2092" name="Google Shape;2092;p47"/>
            <p:cNvSpPr txBox="1"/>
            <p:nvPr/>
          </p:nvSpPr>
          <p:spPr>
            <a:xfrm>
              <a:off x="2643187" y="4845050"/>
              <a:ext cx="3892550" cy="11826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bi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sender sends one packet, 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bi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then waits for receiver 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bi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response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48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098" name="Google Shape;2098;p4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099" name="Google Shape;20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" y="825500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0" name="Google Shape;2100;p48"/>
          <p:cNvSpPr txBox="1"/>
          <p:nvPr>
            <p:ph type="title"/>
          </p:nvPr>
        </p:nvSpPr>
        <p:spPr>
          <a:xfrm>
            <a:off x="333375" y="161925"/>
            <a:ext cx="8277225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rdt2.1: sender, handles garbled ACK/NAKs</a:t>
            </a:r>
            <a:endParaRPr/>
          </a:p>
        </p:txBody>
      </p:sp>
      <p:sp>
        <p:nvSpPr>
          <p:cNvPr id="2101" name="Google Shape;2101;p48"/>
          <p:cNvSpPr/>
          <p:nvPr/>
        </p:nvSpPr>
        <p:spPr>
          <a:xfrm>
            <a:off x="2868612" y="2306637"/>
            <a:ext cx="901700" cy="836612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2" name="Google Shape;2102;p48"/>
          <p:cNvSpPr txBox="1"/>
          <p:nvPr/>
        </p:nvSpPr>
        <p:spPr>
          <a:xfrm>
            <a:off x="2816225" y="2395537"/>
            <a:ext cx="1090612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0 from above</a:t>
            </a:r>
            <a:endParaRPr/>
          </a:p>
        </p:txBody>
      </p:sp>
      <p:sp>
        <p:nvSpPr>
          <p:cNvPr id="2103" name="Google Shape;2103;p48"/>
          <p:cNvSpPr txBox="1"/>
          <p:nvPr/>
        </p:nvSpPr>
        <p:spPr>
          <a:xfrm>
            <a:off x="3124200" y="1577975"/>
            <a:ext cx="3694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make_pkt(0, data, checksum)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2104" name="Google Shape;2104;p48"/>
          <p:cNvSpPr txBox="1"/>
          <p:nvPr/>
        </p:nvSpPr>
        <p:spPr>
          <a:xfrm>
            <a:off x="3138487" y="1265237"/>
            <a:ext cx="2111375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/>
          </a:p>
        </p:txBody>
      </p:sp>
      <p:cxnSp>
        <p:nvCxnSpPr>
          <p:cNvPr id="2105" name="Google Shape;2105;p48"/>
          <p:cNvCxnSpPr/>
          <p:nvPr/>
        </p:nvCxnSpPr>
        <p:spPr>
          <a:xfrm>
            <a:off x="3255962" y="1630362"/>
            <a:ext cx="2735262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6" name="Google Shape;2106;p48"/>
          <p:cNvCxnSpPr/>
          <p:nvPr/>
        </p:nvCxnSpPr>
        <p:spPr>
          <a:xfrm>
            <a:off x="2593975" y="2262187"/>
            <a:ext cx="377825" cy="19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07" name="Google Shape;2107;p48"/>
          <p:cNvSpPr/>
          <p:nvPr/>
        </p:nvSpPr>
        <p:spPr>
          <a:xfrm rot="-7020000">
            <a:off x="2179637" y="4603750"/>
            <a:ext cx="9525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08" name="Google Shape;2108;p48"/>
          <p:cNvGrpSpPr/>
          <p:nvPr/>
        </p:nvGrpSpPr>
        <p:grpSpPr>
          <a:xfrm>
            <a:off x="4702175" y="2254250"/>
            <a:ext cx="1089025" cy="865187"/>
            <a:chOff x="4521200" y="2379662"/>
            <a:chExt cx="1047750" cy="809625"/>
          </a:xfrm>
        </p:grpSpPr>
        <p:sp>
          <p:nvSpPr>
            <p:cNvPr id="2109" name="Google Shape;2109;p48"/>
            <p:cNvSpPr/>
            <p:nvPr/>
          </p:nvSpPr>
          <p:spPr>
            <a:xfrm>
              <a:off x="4592637" y="2379662"/>
              <a:ext cx="901700" cy="8096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0" name="Google Shape;2110;p48"/>
            <p:cNvSpPr txBox="1"/>
            <p:nvPr/>
          </p:nvSpPr>
          <p:spPr>
            <a:xfrm>
              <a:off x="4521200" y="2436812"/>
              <a:ext cx="104775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 or NAK 0</a:t>
              </a:r>
              <a:endParaRPr/>
            </a:p>
          </p:txBody>
        </p:sp>
      </p:grpSp>
      <p:sp>
        <p:nvSpPr>
          <p:cNvPr id="2111" name="Google Shape;2111;p48"/>
          <p:cNvSpPr/>
          <p:nvPr/>
        </p:nvSpPr>
        <p:spPr>
          <a:xfrm flipH="1" rot="10800000">
            <a:off x="3425825" y="2132012"/>
            <a:ext cx="1482725" cy="220662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2" name="Google Shape;2112;p48"/>
          <p:cNvSpPr/>
          <p:nvPr/>
        </p:nvSpPr>
        <p:spPr>
          <a:xfrm rot="-1380000">
            <a:off x="5589587" y="2116137"/>
            <a:ext cx="466725" cy="685800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3" name="Google Shape;2113;p48"/>
          <p:cNvSpPr txBox="1"/>
          <p:nvPr/>
        </p:nvSpPr>
        <p:spPr>
          <a:xfrm>
            <a:off x="5913437" y="2678112"/>
            <a:ext cx="2262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2114" name="Google Shape;2114;p48"/>
          <p:cNvSpPr txBox="1"/>
          <p:nvPr/>
        </p:nvSpPr>
        <p:spPr>
          <a:xfrm>
            <a:off x="5875337" y="1920875"/>
            <a:ext cx="2563812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corrupt(rcvpkt) ||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isNAK(rcvpkt) )</a:t>
            </a:r>
            <a:endParaRPr/>
          </a:p>
        </p:txBody>
      </p:sp>
      <p:cxnSp>
        <p:nvCxnSpPr>
          <p:cNvPr id="2115" name="Google Shape;2115;p48"/>
          <p:cNvCxnSpPr/>
          <p:nvPr/>
        </p:nvCxnSpPr>
        <p:spPr>
          <a:xfrm>
            <a:off x="6045200" y="2717800"/>
            <a:ext cx="1433512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16" name="Google Shape;2116;p48"/>
          <p:cNvSpPr/>
          <p:nvPr/>
        </p:nvSpPr>
        <p:spPr>
          <a:xfrm flipH="1" rot="5400000">
            <a:off x="2201862" y="3492500"/>
            <a:ext cx="1266825" cy="123825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7" name="Google Shape;2117;p48"/>
          <p:cNvSpPr/>
          <p:nvPr/>
        </p:nvSpPr>
        <p:spPr>
          <a:xfrm>
            <a:off x="3600450" y="4779962"/>
            <a:ext cx="1606550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8" name="Google Shape;2118;p48"/>
          <p:cNvSpPr/>
          <p:nvPr/>
        </p:nvSpPr>
        <p:spPr>
          <a:xfrm rot="-5400000">
            <a:off x="4970462" y="3440112"/>
            <a:ext cx="1363662" cy="204787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9" name="Google Shape;2119;p48"/>
          <p:cNvSpPr txBox="1"/>
          <p:nvPr/>
        </p:nvSpPr>
        <p:spPr>
          <a:xfrm>
            <a:off x="3365500" y="5364162"/>
            <a:ext cx="37639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make_pkt(1, data, checksum)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2120" name="Google Shape;2120;p48"/>
          <p:cNvSpPr txBox="1"/>
          <p:nvPr/>
        </p:nvSpPr>
        <p:spPr>
          <a:xfrm>
            <a:off x="3435350" y="5026025"/>
            <a:ext cx="2389187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/>
          </a:p>
        </p:txBody>
      </p:sp>
      <p:cxnSp>
        <p:nvCxnSpPr>
          <p:cNvPr id="2121" name="Google Shape;2121;p48"/>
          <p:cNvCxnSpPr/>
          <p:nvPr/>
        </p:nvCxnSpPr>
        <p:spPr>
          <a:xfrm>
            <a:off x="3482975" y="5378450"/>
            <a:ext cx="29035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22" name="Google Shape;2122;p48"/>
          <p:cNvSpPr txBox="1"/>
          <p:nvPr/>
        </p:nvSpPr>
        <p:spPr>
          <a:xfrm>
            <a:off x="5692775" y="3173412"/>
            <a:ext cx="2995612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notcorrupt(rcvpkt)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isACK(rcvpkt) </a:t>
            </a:r>
            <a:endParaRPr/>
          </a:p>
        </p:txBody>
      </p:sp>
      <p:cxnSp>
        <p:nvCxnSpPr>
          <p:cNvPr id="2123" name="Google Shape;2123;p48"/>
          <p:cNvCxnSpPr/>
          <p:nvPr/>
        </p:nvCxnSpPr>
        <p:spPr>
          <a:xfrm>
            <a:off x="5821362" y="3984625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24" name="Google Shape;2124;p48"/>
          <p:cNvSpPr txBox="1"/>
          <p:nvPr/>
        </p:nvSpPr>
        <p:spPr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2125" name="Google Shape;2125;p48"/>
          <p:cNvSpPr txBox="1"/>
          <p:nvPr/>
        </p:nvSpPr>
        <p:spPr>
          <a:xfrm>
            <a:off x="695325" y="4618037"/>
            <a:ext cx="20113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corrupt(rcvpkt) ||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isNAK(rcvpkt) )</a:t>
            </a:r>
            <a:endParaRPr/>
          </a:p>
        </p:txBody>
      </p:sp>
      <p:cxnSp>
        <p:nvCxnSpPr>
          <p:cNvPr id="2126" name="Google Shape;2126;p48"/>
          <p:cNvCxnSpPr/>
          <p:nvPr/>
        </p:nvCxnSpPr>
        <p:spPr>
          <a:xfrm>
            <a:off x="811212" y="5443537"/>
            <a:ext cx="15573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27" name="Google Shape;2127;p48"/>
          <p:cNvSpPr txBox="1"/>
          <p:nvPr/>
        </p:nvSpPr>
        <p:spPr>
          <a:xfrm>
            <a:off x="638175" y="3016250"/>
            <a:ext cx="2109787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notcorrupt(rcvpkt)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isACK(rcvpkt)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128" name="Google Shape;2128;p48"/>
          <p:cNvCxnSpPr/>
          <p:nvPr/>
        </p:nvCxnSpPr>
        <p:spPr>
          <a:xfrm>
            <a:off x="782637" y="3854450"/>
            <a:ext cx="1738312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129" name="Google Shape;2129;p48"/>
          <p:cNvGrpSpPr/>
          <p:nvPr/>
        </p:nvGrpSpPr>
        <p:grpSpPr>
          <a:xfrm>
            <a:off x="4852987" y="4200525"/>
            <a:ext cx="1117600" cy="823912"/>
            <a:chOff x="6597650" y="4464050"/>
            <a:chExt cx="1117600" cy="823912"/>
          </a:xfrm>
        </p:grpSpPr>
        <p:sp>
          <p:nvSpPr>
            <p:cNvPr id="2130" name="Google Shape;2130;p48"/>
            <p:cNvSpPr/>
            <p:nvPr/>
          </p:nvSpPr>
          <p:spPr>
            <a:xfrm>
              <a:off x="6734175" y="4464050"/>
              <a:ext cx="900112" cy="823912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1" name="Google Shape;2131;p48"/>
            <p:cNvSpPr txBox="1"/>
            <p:nvPr/>
          </p:nvSpPr>
          <p:spPr>
            <a:xfrm>
              <a:off x="6597650" y="4556125"/>
              <a:ext cx="11176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call 1 from above</a:t>
              </a:r>
              <a:endParaRPr/>
            </a:p>
          </p:txBody>
        </p:sp>
      </p:grpSp>
      <p:grpSp>
        <p:nvGrpSpPr>
          <p:cNvPr id="2132" name="Google Shape;2132;p48"/>
          <p:cNvGrpSpPr/>
          <p:nvPr/>
        </p:nvGrpSpPr>
        <p:grpSpPr>
          <a:xfrm>
            <a:off x="2663825" y="4146550"/>
            <a:ext cx="1046162" cy="823912"/>
            <a:chOff x="7804150" y="5184775"/>
            <a:chExt cx="1046162" cy="823912"/>
          </a:xfrm>
        </p:grpSpPr>
        <p:sp>
          <p:nvSpPr>
            <p:cNvPr id="2133" name="Google Shape;2133;p48"/>
            <p:cNvSpPr/>
            <p:nvPr/>
          </p:nvSpPr>
          <p:spPr>
            <a:xfrm>
              <a:off x="7869237" y="5184775"/>
              <a:ext cx="900112" cy="823912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4" name="Google Shape;2134;p48"/>
            <p:cNvSpPr txBox="1"/>
            <p:nvPr/>
          </p:nvSpPr>
          <p:spPr>
            <a:xfrm>
              <a:off x="7804150" y="5268912"/>
              <a:ext cx="1046162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 or NAK 1</a:t>
              </a:r>
              <a:endParaRPr/>
            </a:p>
          </p:txBody>
        </p:sp>
      </p:grpSp>
      <p:sp>
        <p:nvSpPr>
          <p:cNvPr id="2135" name="Google Shape;2135;p48"/>
          <p:cNvSpPr txBox="1"/>
          <p:nvPr/>
        </p:nvSpPr>
        <p:spPr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sp>
        <p:nvSpPr>
          <p:cNvPr id="2136" name="Google Shape;2136;p48"/>
          <p:cNvSpPr txBox="1"/>
          <p:nvPr/>
        </p:nvSpPr>
        <p:spPr>
          <a:xfrm>
            <a:off x="1354137" y="3868737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9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142" name="Google Shape;2142;p4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2143" name="Google Shape;2143;p49"/>
          <p:cNvGrpSpPr/>
          <p:nvPr/>
        </p:nvGrpSpPr>
        <p:grpSpPr>
          <a:xfrm>
            <a:off x="3038475" y="3352800"/>
            <a:ext cx="817563" cy="795337"/>
            <a:chOff x="1528762" y="1795462"/>
            <a:chExt cx="817563" cy="795337"/>
          </a:xfrm>
        </p:grpSpPr>
        <p:sp>
          <p:nvSpPr>
            <p:cNvPr id="2144" name="Google Shape;2144;p49"/>
            <p:cNvSpPr/>
            <p:nvPr/>
          </p:nvSpPr>
          <p:spPr>
            <a:xfrm>
              <a:off x="1528762" y="1795462"/>
              <a:ext cx="777875" cy="795337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5" name="Google Shape;2145;p49"/>
            <p:cNvSpPr txBox="1"/>
            <p:nvPr/>
          </p:nvSpPr>
          <p:spPr>
            <a:xfrm>
              <a:off x="1546225" y="1830387"/>
              <a:ext cx="8001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from below</a:t>
              </a:r>
              <a:endParaRPr/>
            </a:p>
          </p:txBody>
        </p:sp>
      </p:grpSp>
      <p:cxnSp>
        <p:nvCxnSpPr>
          <p:cNvPr id="2146" name="Google Shape;2146;p49"/>
          <p:cNvCxnSpPr/>
          <p:nvPr/>
        </p:nvCxnSpPr>
        <p:spPr>
          <a:xfrm>
            <a:off x="2874962" y="2282825"/>
            <a:ext cx="419100" cy="1079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47" name="Google Shape;2147;p49"/>
          <p:cNvSpPr/>
          <p:nvPr/>
        </p:nvSpPr>
        <p:spPr>
          <a:xfrm flipH="1" rot="10800000">
            <a:off x="3556000" y="2600325"/>
            <a:ext cx="1590675" cy="785812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8" name="Google Shape;2148;p49"/>
          <p:cNvSpPr txBox="1"/>
          <p:nvPr/>
        </p:nvSpPr>
        <p:spPr>
          <a:xfrm>
            <a:off x="6116637" y="2959100"/>
            <a:ext cx="3027362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make_pkt(NAK, 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2149" name="Google Shape;2149;p49"/>
          <p:cNvSpPr txBox="1"/>
          <p:nvPr/>
        </p:nvSpPr>
        <p:spPr>
          <a:xfrm>
            <a:off x="6119812" y="3671887"/>
            <a:ext cx="26241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not corrupt(rcvpkt) &amp;&amp;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has_seq0(rcvpkt)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0" name="Google Shape;2150;p49"/>
          <p:cNvCxnSpPr/>
          <p:nvPr/>
        </p:nvCxnSpPr>
        <p:spPr>
          <a:xfrm>
            <a:off x="6203950" y="4370387"/>
            <a:ext cx="19383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51" name="Google Shape;2151;p49"/>
          <p:cNvSpPr/>
          <p:nvPr/>
        </p:nvSpPr>
        <p:spPr>
          <a:xfrm>
            <a:off x="3573462" y="4168775"/>
            <a:ext cx="1590675" cy="688975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2" name="Google Shape;2152;p49"/>
          <p:cNvSpPr txBox="1"/>
          <p:nvPr/>
        </p:nvSpPr>
        <p:spPr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notcorrupt(rcvpkt)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&amp;&amp; has_seq1(rcvpkt)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153" name="Google Shape;2153;p49"/>
          <p:cNvCxnSpPr/>
          <p:nvPr/>
        </p:nvCxnSpPr>
        <p:spPr>
          <a:xfrm>
            <a:off x="3028950" y="5307012"/>
            <a:ext cx="289877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54" name="Google Shape;2154;p49"/>
          <p:cNvSpPr txBox="1"/>
          <p:nvPr/>
        </p:nvSpPr>
        <p:spPr>
          <a:xfrm>
            <a:off x="2971800" y="5362575"/>
            <a:ext cx="38528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extract(rcvpkt,data)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deliver_data(data)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make_pkt(ACK, 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grpSp>
        <p:nvGrpSpPr>
          <p:cNvPr id="2155" name="Google Shape;2155;p49"/>
          <p:cNvGrpSpPr/>
          <p:nvPr/>
        </p:nvGrpSpPr>
        <p:grpSpPr>
          <a:xfrm>
            <a:off x="4737100" y="3387725"/>
            <a:ext cx="825500" cy="796925"/>
            <a:chOff x="6981825" y="4973637"/>
            <a:chExt cx="825500" cy="796925"/>
          </a:xfrm>
        </p:grpSpPr>
        <p:sp>
          <p:nvSpPr>
            <p:cNvPr id="2156" name="Google Shape;2156;p49"/>
            <p:cNvSpPr/>
            <p:nvPr/>
          </p:nvSpPr>
          <p:spPr>
            <a:xfrm>
              <a:off x="6981825" y="4973637"/>
              <a:ext cx="804862" cy="7969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7" name="Google Shape;2157;p49"/>
            <p:cNvSpPr txBox="1"/>
            <p:nvPr/>
          </p:nvSpPr>
          <p:spPr>
            <a:xfrm>
              <a:off x="7007225" y="5021262"/>
              <a:ext cx="8001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from below</a:t>
              </a:r>
              <a:endParaRPr/>
            </a:p>
          </p:txBody>
        </p:sp>
      </p:grpSp>
      <p:sp>
        <p:nvSpPr>
          <p:cNvPr id="2158" name="Google Shape;2158;p49"/>
          <p:cNvSpPr/>
          <p:nvPr/>
        </p:nvSpPr>
        <p:spPr>
          <a:xfrm rot="-1380000">
            <a:off x="5437187" y="2979737"/>
            <a:ext cx="839787" cy="8636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9" name="Google Shape;2159;p49"/>
          <p:cNvSpPr txBox="1"/>
          <p:nvPr/>
        </p:nvSpPr>
        <p:spPr>
          <a:xfrm>
            <a:off x="3124200" y="1284287"/>
            <a:ext cx="398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notcorrupt(rcvpkt)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&amp;&amp; has_seq0(rcvpkt) </a:t>
            </a:r>
            <a:endParaRPr/>
          </a:p>
        </p:txBody>
      </p:sp>
      <p:cxnSp>
        <p:nvCxnSpPr>
          <p:cNvPr id="2160" name="Google Shape;2160;p49"/>
          <p:cNvCxnSpPr/>
          <p:nvPr/>
        </p:nvCxnSpPr>
        <p:spPr>
          <a:xfrm>
            <a:off x="3233737" y="1854200"/>
            <a:ext cx="19145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61" name="Google Shape;2161;p49"/>
          <p:cNvSpPr txBox="1"/>
          <p:nvPr/>
        </p:nvSpPr>
        <p:spPr>
          <a:xfrm>
            <a:off x="3136900" y="1811337"/>
            <a:ext cx="3475037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extract(rcvpkt,data)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deliver_data(data)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make_pkt(ACK, 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2162" name="Google Shape;2162;p49"/>
          <p:cNvSpPr/>
          <p:nvPr/>
        </p:nvSpPr>
        <p:spPr>
          <a:xfrm rot="1020000">
            <a:off x="5461000" y="3703637"/>
            <a:ext cx="839787" cy="8636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3" name="Google Shape;2163;p49"/>
          <p:cNvSpPr txBox="1"/>
          <p:nvPr/>
        </p:nvSpPr>
        <p:spPr>
          <a:xfrm>
            <a:off x="6067425" y="2662237"/>
            <a:ext cx="287178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(corrupt(rcvpkt)</a:t>
            </a:r>
            <a:endParaRPr/>
          </a:p>
        </p:txBody>
      </p:sp>
      <p:cxnSp>
        <p:nvCxnSpPr>
          <p:cNvPr id="2164" name="Google Shape;2164;p49"/>
          <p:cNvCxnSpPr/>
          <p:nvPr/>
        </p:nvCxnSpPr>
        <p:spPr>
          <a:xfrm>
            <a:off x="6205537" y="2973387"/>
            <a:ext cx="19383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65" name="Google Shape;2165;p49"/>
          <p:cNvSpPr txBox="1"/>
          <p:nvPr/>
        </p:nvSpPr>
        <p:spPr>
          <a:xfrm>
            <a:off x="6075362" y="4424362"/>
            <a:ext cx="29400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make_pkt(ACK, 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2166" name="Google Shape;2166;p49"/>
          <p:cNvSpPr txBox="1"/>
          <p:nvPr/>
        </p:nvSpPr>
        <p:spPr>
          <a:xfrm>
            <a:off x="193675" y="3651250"/>
            <a:ext cx="26241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not corrupt(rcvpkt) &amp;&amp;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has_seq1(rcvpkt)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7" name="Google Shape;2167;p49"/>
          <p:cNvCxnSpPr/>
          <p:nvPr/>
        </p:nvCxnSpPr>
        <p:spPr>
          <a:xfrm>
            <a:off x="277812" y="4359275"/>
            <a:ext cx="19383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68" name="Google Shape;2168;p49"/>
          <p:cNvSpPr txBox="1"/>
          <p:nvPr/>
        </p:nvSpPr>
        <p:spPr>
          <a:xfrm>
            <a:off x="141287" y="2598737"/>
            <a:ext cx="287178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(corrupt(rcvpkt)</a:t>
            </a:r>
            <a:endParaRPr/>
          </a:p>
        </p:txBody>
      </p:sp>
      <p:cxnSp>
        <p:nvCxnSpPr>
          <p:cNvPr id="2169" name="Google Shape;2169;p49"/>
          <p:cNvCxnSpPr/>
          <p:nvPr/>
        </p:nvCxnSpPr>
        <p:spPr>
          <a:xfrm>
            <a:off x="279400" y="2973387"/>
            <a:ext cx="19383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70" name="Google Shape;2170;p49"/>
          <p:cNvSpPr txBox="1"/>
          <p:nvPr/>
        </p:nvSpPr>
        <p:spPr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make_pkt(ACK, 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2171" name="Google Shape;2171;p49"/>
          <p:cNvSpPr txBox="1"/>
          <p:nvPr/>
        </p:nvSpPr>
        <p:spPr>
          <a:xfrm>
            <a:off x="201612" y="2940050"/>
            <a:ext cx="3027362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make_pkt(NAK, 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2172" name="Google Shape;2172;p49"/>
          <p:cNvSpPr/>
          <p:nvPr/>
        </p:nvSpPr>
        <p:spPr>
          <a:xfrm flipH="1" rot="-1020000">
            <a:off x="2235200" y="3640137"/>
            <a:ext cx="839787" cy="8636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3" name="Google Shape;2173;p49"/>
          <p:cNvSpPr/>
          <p:nvPr/>
        </p:nvSpPr>
        <p:spPr>
          <a:xfrm flipH="1" rot="1380000">
            <a:off x="2222500" y="2992437"/>
            <a:ext cx="839787" cy="8636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2174" name="Google Shape;217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" y="825500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5" name="Google Shape;2175;p49"/>
          <p:cNvSpPr txBox="1"/>
          <p:nvPr>
            <p:ph type="title"/>
          </p:nvPr>
        </p:nvSpPr>
        <p:spPr>
          <a:xfrm>
            <a:off x="419100" y="185737"/>
            <a:ext cx="8324850" cy="94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rdt2.1: receiver, handles garbled </a:t>
            </a:r>
            <a:r>
              <a:rPr b="0" i="0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ACK/NAKs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50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181" name="Google Shape;2181;p5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82" name="Google Shape;2182;p50"/>
          <p:cNvSpPr txBox="1"/>
          <p:nvPr>
            <p:ph type="title"/>
          </p:nvPr>
        </p:nvSpPr>
        <p:spPr>
          <a:xfrm>
            <a:off x="533400" y="319087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rdt2.1: discussion</a:t>
            </a:r>
            <a:endParaRPr/>
          </a:p>
        </p:txBody>
      </p:sp>
      <p:sp>
        <p:nvSpPr>
          <p:cNvPr id="2183" name="Google Shape;2183;p50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sender:</a:t>
            </a:r>
            <a:endParaRPr b="0" i="0" sz="28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seq # added to pkt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seq. #’s (0,1) will suffice.  Why?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must check if received ACK/NAK corrupted 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twice as many states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state must “remember” whether “expected” pkt should have seq # of 0 or 1 </a:t>
            </a:r>
            <a:endParaRPr/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84" name="Google Shape;2184;p50"/>
          <p:cNvSpPr txBox="1"/>
          <p:nvPr>
            <p:ph idx="1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receiver:</a:t>
            </a:r>
            <a:endParaRPr b="0" i="0" sz="28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must check if received packet is duplicate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state indicates whether 0 or 1 is expected pkt seq #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note: receiver can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know if its last ACK/NAK received OK at sender</a:t>
            </a:r>
            <a:endParaRPr/>
          </a:p>
        </p:txBody>
      </p:sp>
      <p:pic>
        <p:nvPicPr>
          <p:cNvPr descr="underline_base" id="2185" name="Google Shape;218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12" y="1017587"/>
            <a:ext cx="4113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51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191" name="Google Shape;2191;p5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192" name="Google Shape;219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" y="922337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93" name="Google Shape;2193;p51"/>
          <p:cNvSpPr txBox="1"/>
          <p:nvPr>
            <p:ph type="title"/>
          </p:nvPr>
        </p:nvSpPr>
        <p:spPr>
          <a:xfrm>
            <a:off x="488950" y="230187"/>
            <a:ext cx="77724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rdt2.2: a NAK-free protocol</a:t>
            </a:r>
            <a:endParaRPr/>
          </a:p>
        </p:txBody>
      </p:sp>
      <p:sp>
        <p:nvSpPr>
          <p:cNvPr id="2194" name="Google Shape;2194;p51"/>
          <p:cNvSpPr txBox="1"/>
          <p:nvPr>
            <p:ph idx="1" type="body"/>
          </p:nvPr>
        </p:nvSpPr>
        <p:spPr>
          <a:xfrm>
            <a:off x="419100" y="1581150"/>
            <a:ext cx="8064500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same functionality as rdt2.1, using ACKs only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instead of NAK, receiver sends ACK for last pkt received OK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must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explicitly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include seq # of pkt being ACKed 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duplicate ACK at sender results in same action as NAK: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retransmit current pkt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5102225" y="1601787"/>
            <a:ext cx="3540125" cy="4545012"/>
            <a:chOff x="5202237" y="1546225"/>
            <a:chExt cx="3540125" cy="4545012"/>
          </a:xfrm>
        </p:grpSpPr>
        <p:sp>
          <p:nvSpPr>
            <p:cNvPr id="125" name="Google Shape;125;p16"/>
            <p:cNvSpPr/>
            <p:nvPr/>
          </p:nvSpPr>
          <p:spPr>
            <a:xfrm>
              <a:off x="5202237" y="1712912"/>
              <a:ext cx="1736725" cy="1071562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26" name="Google Shape;126;p16"/>
            <p:cNvGrpSpPr/>
            <p:nvPr/>
          </p:nvGrpSpPr>
          <p:grpSpPr>
            <a:xfrm>
              <a:off x="5370512" y="3048000"/>
              <a:ext cx="1458912" cy="933450"/>
              <a:chOff x="4586287" y="2589212"/>
              <a:chExt cx="1555750" cy="1179512"/>
            </a:xfrm>
          </p:grpSpPr>
          <p:sp>
            <p:nvSpPr>
              <p:cNvPr id="127" name="Google Shape;127;p16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29" name="Google Shape;129;p16"/>
            <p:cNvSpPr/>
            <p:nvPr/>
          </p:nvSpPr>
          <p:spPr>
            <a:xfrm>
              <a:off x="5364162" y="4425950"/>
              <a:ext cx="3225800" cy="1665287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0" name="Google Shape;130;p16"/>
            <p:cNvCxnSpPr/>
            <p:nvPr/>
          </p:nvCxnSpPr>
          <p:spPr>
            <a:xfrm rot="-5400000">
              <a:off x="7845425" y="5162550"/>
              <a:ext cx="523875" cy="1397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 flipH="1" rot="-5400000">
              <a:off x="7991475" y="5443537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" name="Google Shape;132;p16"/>
            <p:cNvCxnSpPr/>
            <p:nvPr/>
          </p:nvCxnSpPr>
          <p:spPr>
            <a:xfrm rot="10800000">
              <a:off x="8177212" y="5119687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" name="Google Shape;133;p16"/>
            <p:cNvCxnSpPr/>
            <p:nvPr/>
          </p:nvCxnSpPr>
          <p:spPr>
            <a:xfrm flipH="1">
              <a:off x="6075362" y="4725987"/>
              <a:ext cx="254000" cy="469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6100762" y="4776787"/>
              <a:ext cx="1968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p16"/>
            <p:cNvCxnSpPr/>
            <p:nvPr/>
          </p:nvCxnSpPr>
          <p:spPr>
            <a:xfrm>
              <a:off x="5842000" y="5113337"/>
              <a:ext cx="2730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" name="Google Shape;136;p16"/>
            <p:cNvCxnSpPr/>
            <p:nvPr/>
          </p:nvCxnSpPr>
          <p:spPr>
            <a:xfrm>
              <a:off x="6213475" y="5192712"/>
              <a:ext cx="490537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" name="Google Shape;137;p16"/>
            <p:cNvCxnSpPr/>
            <p:nvPr/>
          </p:nvCxnSpPr>
          <p:spPr>
            <a:xfrm flipH="1">
              <a:off x="6453187" y="5100637"/>
              <a:ext cx="53975" cy="857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" name="Google Shape;138;p16"/>
            <p:cNvCxnSpPr/>
            <p:nvPr/>
          </p:nvCxnSpPr>
          <p:spPr>
            <a:xfrm>
              <a:off x="6265862" y="5189537"/>
              <a:ext cx="1587" cy="825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" name="Google Shape;139;p16"/>
            <p:cNvCxnSpPr/>
            <p:nvPr/>
          </p:nvCxnSpPr>
          <p:spPr>
            <a:xfrm rot="10800000">
              <a:off x="6662737" y="5197475"/>
              <a:ext cx="0" cy="76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" name="Google Shape;140;p16"/>
            <p:cNvCxnSpPr/>
            <p:nvPr/>
          </p:nvCxnSpPr>
          <p:spPr>
            <a:xfrm>
              <a:off x="6743700" y="5056187"/>
              <a:ext cx="503237" cy="2698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" name="Google Shape;141;p16"/>
            <p:cNvCxnSpPr/>
            <p:nvPr/>
          </p:nvCxnSpPr>
          <p:spPr>
            <a:xfrm>
              <a:off x="6192837" y="4991100"/>
              <a:ext cx="8096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2" name="Google Shape;142;p16"/>
            <p:cNvCxnSpPr/>
            <p:nvPr/>
          </p:nvCxnSpPr>
          <p:spPr>
            <a:xfrm>
              <a:off x="6046787" y="3582987"/>
              <a:ext cx="23495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" name="Google Shape;143;p16"/>
            <p:cNvCxnSpPr/>
            <p:nvPr/>
          </p:nvCxnSpPr>
          <p:spPr>
            <a:xfrm flipH="1" rot="10800000">
              <a:off x="5891212" y="3736975"/>
              <a:ext cx="168275" cy="31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16"/>
            <p:cNvGrpSpPr/>
            <p:nvPr/>
          </p:nvGrpSpPr>
          <p:grpSpPr>
            <a:xfrm>
              <a:off x="5611812" y="3503612"/>
              <a:ext cx="506412" cy="352425"/>
              <a:chOff x="4710112" y="758825"/>
              <a:chExt cx="1250950" cy="992187"/>
            </a:xfrm>
          </p:grpSpPr>
          <p:pic>
            <p:nvPicPr>
              <p:cNvPr descr="access_point_stylized_small" id="145" name="Google Shape;145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781550" y="887412"/>
                <a:ext cx="914400" cy="86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46" name="Google Shape;146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10112" y="758825"/>
                <a:ext cx="1250950" cy="29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7" name="Google Shape;147;p16"/>
            <p:cNvSpPr/>
            <p:nvPr/>
          </p:nvSpPr>
          <p:spPr>
            <a:xfrm>
              <a:off x="7015162" y="3530600"/>
              <a:ext cx="1314450" cy="674687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011987" y="2005012"/>
              <a:ext cx="1730375" cy="1125537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9" name="Google Shape;149;p16"/>
            <p:cNvCxnSpPr/>
            <p:nvPr/>
          </p:nvCxnSpPr>
          <p:spPr>
            <a:xfrm>
              <a:off x="7396162" y="3816350"/>
              <a:ext cx="163512" cy="1206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0" name="Google Shape;150;p16"/>
            <p:cNvCxnSpPr/>
            <p:nvPr/>
          </p:nvCxnSpPr>
          <p:spPr>
            <a:xfrm>
              <a:off x="7493000" y="3736975"/>
              <a:ext cx="279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" name="Google Shape;151;p16"/>
            <p:cNvCxnSpPr/>
            <p:nvPr/>
          </p:nvCxnSpPr>
          <p:spPr>
            <a:xfrm flipH="1" rot="10800000">
              <a:off x="7729537" y="3822700"/>
              <a:ext cx="134937" cy="1047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" name="Google Shape;152;p16"/>
            <p:cNvCxnSpPr/>
            <p:nvPr/>
          </p:nvCxnSpPr>
          <p:spPr>
            <a:xfrm>
              <a:off x="6723062" y="2590800"/>
              <a:ext cx="509587" cy="3175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" name="Google Shape;153;p16"/>
            <p:cNvCxnSpPr/>
            <p:nvPr/>
          </p:nvCxnSpPr>
          <p:spPr>
            <a:xfrm>
              <a:off x="7358062" y="4700587"/>
              <a:ext cx="390525" cy="1841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" name="Google Shape;154;p16"/>
            <p:cNvCxnSpPr/>
            <p:nvPr/>
          </p:nvCxnSpPr>
          <p:spPr>
            <a:xfrm flipH="1" rot="10800000">
              <a:off x="6737350" y="4687887"/>
              <a:ext cx="322262" cy="1984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" name="Google Shape;155;p16"/>
            <p:cNvCxnSpPr/>
            <p:nvPr/>
          </p:nvCxnSpPr>
          <p:spPr>
            <a:xfrm>
              <a:off x="6780212" y="4979987"/>
              <a:ext cx="9715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" name="Google Shape;156;p16"/>
            <p:cNvCxnSpPr/>
            <p:nvPr/>
          </p:nvCxnSpPr>
          <p:spPr>
            <a:xfrm flipH="1" rot="10800000">
              <a:off x="7577137" y="2495550"/>
              <a:ext cx="123825" cy="873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7405687" y="2668587"/>
              <a:ext cx="0" cy="825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 rot="10800000">
              <a:off x="7577137" y="2565400"/>
              <a:ext cx="263525" cy="2889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" name="Google Shape;159;p16"/>
            <p:cNvCxnSpPr/>
            <p:nvPr/>
          </p:nvCxnSpPr>
          <p:spPr>
            <a:xfrm>
              <a:off x="7942262" y="2563812"/>
              <a:ext cx="0" cy="1968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" name="Google Shape;160;p16"/>
            <p:cNvCxnSpPr/>
            <p:nvPr/>
          </p:nvCxnSpPr>
          <p:spPr>
            <a:xfrm>
              <a:off x="7596187" y="2870200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" name="Google Shape;161;p16"/>
            <p:cNvCxnSpPr/>
            <p:nvPr/>
          </p:nvCxnSpPr>
          <p:spPr>
            <a:xfrm>
              <a:off x="8150225" y="2860675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2" name="Google Shape;162;p16"/>
            <p:cNvCxnSpPr/>
            <p:nvPr/>
          </p:nvCxnSpPr>
          <p:spPr>
            <a:xfrm flipH="1">
              <a:off x="7296150" y="2936875"/>
              <a:ext cx="98425" cy="7048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3" name="Google Shape;163;p16"/>
            <p:cNvCxnSpPr/>
            <p:nvPr/>
          </p:nvCxnSpPr>
          <p:spPr>
            <a:xfrm flipH="1">
              <a:off x="7888287" y="2936875"/>
              <a:ext cx="111125" cy="7270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" name="Google Shape;164;p16"/>
            <p:cNvCxnSpPr/>
            <p:nvPr/>
          </p:nvCxnSpPr>
          <p:spPr>
            <a:xfrm flipH="1" rot="10800000">
              <a:off x="7272337" y="4078287"/>
              <a:ext cx="227012" cy="43656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8345487" y="2859087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66" name="Google Shape;166;p16"/>
            <p:cNvGrpSpPr/>
            <p:nvPr/>
          </p:nvGrpSpPr>
          <p:grpSpPr>
            <a:xfrm>
              <a:off x="6053137" y="1846262"/>
              <a:ext cx="468312" cy="620712"/>
              <a:chOff x="2624137" y="4799012"/>
              <a:chExt cx="987425" cy="1446213"/>
            </a:xfrm>
          </p:grpSpPr>
          <p:cxnSp>
            <p:nvCxnSpPr>
              <p:cNvPr id="167" name="Google Shape;167;p16"/>
              <p:cNvCxnSpPr/>
              <p:nvPr/>
            </p:nvCxnSpPr>
            <p:spPr>
              <a:xfrm flipH="1">
                <a:off x="2803525" y="5218112"/>
                <a:ext cx="298450" cy="9302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6"/>
              <p:cNvCxnSpPr/>
              <p:nvPr/>
            </p:nvCxnSpPr>
            <p:spPr>
              <a:xfrm>
                <a:off x="3101975" y="5218112"/>
                <a:ext cx="298450" cy="9255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16"/>
              <p:cNvCxnSpPr/>
              <p:nvPr/>
            </p:nvCxnSpPr>
            <p:spPr>
              <a:xfrm>
                <a:off x="280352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6"/>
              <p:cNvCxnSpPr/>
              <p:nvPr/>
            </p:nvCxnSpPr>
            <p:spPr>
              <a:xfrm flipH="1">
                <a:off x="310197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6"/>
              <p:cNvCxnSpPr/>
              <p:nvPr/>
            </p:nvCxnSpPr>
            <p:spPr>
              <a:xfrm>
                <a:off x="3101975" y="5238750"/>
                <a:ext cx="0" cy="10064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16"/>
              <p:cNvCxnSpPr/>
              <p:nvPr/>
            </p:nvCxnSpPr>
            <p:spPr>
              <a:xfrm flipH="1" rot="10800000">
                <a:off x="2803525" y="6048375"/>
                <a:ext cx="298450" cy="1000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16"/>
              <p:cNvCxnSpPr/>
              <p:nvPr/>
            </p:nvCxnSpPr>
            <p:spPr>
              <a:xfrm rot="10800000">
                <a:off x="3101975" y="6048375"/>
                <a:ext cx="298450" cy="9525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16"/>
              <p:cNvCxnSpPr/>
              <p:nvPr/>
            </p:nvCxnSpPr>
            <p:spPr>
              <a:xfrm>
                <a:off x="2930525" y="5743575"/>
                <a:ext cx="171450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16"/>
              <p:cNvCxnSpPr/>
              <p:nvPr/>
            </p:nvCxnSpPr>
            <p:spPr>
              <a:xfrm flipH="1" rot="10800000">
                <a:off x="3101975" y="5743575"/>
                <a:ext cx="180975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16"/>
              <p:cNvCxnSpPr/>
              <p:nvPr/>
            </p:nvCxnSpPr>
            <p:spPr>
              <a:xfrm>
                <a:off x="2873375" y="5880100"/>
                <a:ext cx="220662" cy="1031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16"/>
              <p:cNvCxnSpPr/>
              <p:nvPr/>
            </p:nvCxnSpPr>
            <p:spPr>
              <a:xfrm flipH="1" rot="10800000">
                <a:off x="3101975" y="5900737"/>
                <a:ext cx="222250" cy="904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16"/>
              <p:cNvCxnSpPr/>
              <p:nvPr/>
            </p:nvCxnSpPr>
            <p:spPr>
              <a:xfrm flipH="1" rot="10800000">
                <a:off x="3101975" y="5603875"/>
                <a:ext cx="114300" cy="38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6"/>
              <p:cNvCxnSpPr/>
              <p:nvPr/>
            </p:nvCxnSpPr>
            <p:spPr>
              <a:xfrm flipH="1" rot="10800000">
                <a:off x="3101975" y="5411787"/>
                <a:ext cx="71437" cy="285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16"/>
              <p:cNvCxnSpPr/>
              <p:nvPr/>
            </p:nvCxnSpPr>
            <p:spPr>
              <a:xfrm>
                <a:off x="2973387" y="5591175"/>
                <a:ext cx="138112" cy="5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16"/>
              <p:cNvCxnSpPr/>
              <p:nvPr/>
            </p:nvCxnSpPr>
            <p:spPr>
              <a:xfrm>
                <a:off x="3035300" y="5403850"/>
                <a:ext cx="79375" cy="492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82" name="Google Shape;182;p16"/>
              <p:cNvSpPr/>
              <p:nvPr/>
            </p:nvSpPr>
            <p:spPr>
              <a:xfrm>
                <a:off x="3049587" y="5132387"/>
                <a:ext cx="100012" cy="107950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pic>
            <p:nvPicPr>
              <p:cNvPr descr="cell_tower_radiation_gray" id="183" name="Google Shape;183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624137" y="4799012"/>
                <a:ext cx="987425" cy="798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4" name="Google Shape;184;p16"/>
            <p:cNvGrpSpPr/>
            <p:nvPr/>
          </p:nvGrpSpPr>
          <p:grpSpPr>
            <a:xfrm>
              <a:off x="6289675" y="2406650"/>
              <a:ext cx="454025" cy="254000"/>
              <a:chOff x="6100762" y="2406650"/>
              <a:chExt cx="454025" cy="254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6100762" y="2406650"/>
                <a:ext cx="152400" cy="952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86" name="Google Shape;186;p16"/>
              <p:cNvSpPr/>
              <p:nvPr/>
            </p:nvSpPr>
            <p:spPr>
              <a:xfrm>
                <a:off x="6165850" y="2565400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16"/>
              <p:cNvSpPr txBox="1"/>
              <p:nvPr/>
            </p:nvSpPr>
            <p:spPr>
              <a:xfrm>
                <a:off x="6165850" y="2555875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6164262" y="2490787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89" name="Google Shape;189;p16"/>
              <p:cNvGrpSpPr/>
              <p:nvPr/>
            </p:nvGrpSpPr>
            <p:grpSpPr>
              <a:xfrm>
                <a:off x="6242050" y="2519362"/>
                <a:ext cx="219075" cy="52387"/>
                <a:chOff x="3917950" y="2114550"/>
                <a:chExt cx="492125" cy="95250"/>
              </a:xfrm>
            </p:grpSpPr>
            <p:sp>
              <p:nvSpPr>
                <p:cNvPr id="190" name="Google Shape;190;p1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192" name="Google Shape;192;p16"/>
              <p:cNvCxnSpPr/>
              <p:nvPr/>
            </p:nvCxnSpPr>
            <p:spPr>
              <a:xfrm>
                <a:off x="6165850" y="2543175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16"/>
              <p:cNvCxnSpPr/>
              <p:nvPr/>
            </p:nvCxnSpPr>
            <p:spPr>
              <a:xfrm>
                <a:off x="6551612" y="2546350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94" name="Google Shape;194;p16"/>
            <p:cNvGrpSpPr/>
            <p:nvPr/>
          </p:nvGrpSpPr>
          <p:grpSpPr>
            <a:xfrm>
              <a:off x="7202487" y="2493962"/>
              <a:ext cx="390524" cy="174625"/>
              <a:chOff x="6880225" y="2333625"/>
              <a:chExt cx="390524" cy="169862"/>
            </a:xfrm>
          </p:grpSpPr>
          <p:sp>
            <p:nvSpPr>
              <p:cNvPr id="195" name="Google Shape;195;p1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1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98" name="Google Shape;198;p1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99" name="Google Shape;199;p1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0" name="Google Shape;200;p1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201" name="Google Shape;201;p1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16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03" name="Google Shape;203;p16"/>
            <p:cNvGrpSpPr/>
            <p:nvPr/>
          </p:nvGrpSpPr>
          <p:grpSpPr>
            <a:xfrm>
              <a:off x="7213600" y="2757487"/>
              <a:ext cx="390524" cy="174625"/>
              <a:chOff x="6880225" y="2333625"/>
              <a:chExt cx="390524" cy="169862"/>
            </a:xfrm>
          </p:grpSpPr>
          <p:sp>
            <p:nvSpPr>
              <p:cNvPr id="204" name="Google Shape;204;p1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1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07" name="Google Shape;207;p1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08" name="Google Shape;208;p1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9" name="Google Shape;209;p1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210" name="Google Shape;210;p1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16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12" name="Google Shape;212;p16"/>
            <p:cNvGrpSpPr/>
            <p:nvPr/>
          </p:nvGrpSpPr>
          <p:grpSpPr>
            <a:xfrm>
              <a:off x="7762875" y="2759075"/>
              <a:ext cx="390524" cy="174625"/>
              <a:chOff x="6880225" y="2333625"/>
              <a:chExt cx="390524" cy="169862"/>
            </a:xfrm>
          </p:grpSpPr>
          <p:sp>
            <p:nvSpPr>
              <p:cNvPr id="213" name="Google Shape;213;p1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1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16" name="Google Shape;216;p1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17" name="Google Shape;217;p1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8" name="Google Shape;218;p1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219" name="Google Shape;219;p1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16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21" name="Google Shape;221;p16"/>
            <p:cNvGrpSpPr/>
            <p:nvPr/>
          </p:nvGrpSpPr>
          <p:grpSpPr>
            <a:xfrm>
              <a:off x="7689850" y="2393950"/>
              <a:ext cx="390524" cy="174625"/>
              <a:chOff x="6880225" y="2333625"/>
              <a:chExt cx="390524" cy="169862"/>
            </a:xfrm>
          </p:grpSpPr>
          <p:sp>
            <p:nvSpPr>
              <p:cNvPr id="222" name="Google Shape;222;p1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1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25" name="Google Shape;225;p1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26" name="Google Shape;226;p1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7" name="Google Shape;227;p1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228" name="Google Shape;228;p1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16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0" name="Google Shape;230;p16"/>
            <p:cNvGrpSpPr/>
            <p:nvPr/>
          </p:nvGrpSpPr>
          <p:grpSpPr>
            <a:xfrm>
              <a:off x="7737475" y="3644900"/>
              <a:ext cx="492123" cy="206375"/>
              <a:chOff x="6880225" y="2333625"/>
              <a:chExt cx="390524" cy="169862"/>
            </a:xfrm>
          </p:grpSpPr>
          <p:sp>
            <p:nvSpPr>
              <p:cNvPr id="231" name="Google Shape;231;p1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1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34" name="Google Shape;234;p1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35" name="Google Shape;235;p1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36" name="Google Shape;236;p1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237" name="Google Shape;237;p1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16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39" name="Google Shape;239;p16"/>
            <p:cNvCxnSpPr/>
            <p:nvPr/>
          </p:nvCxnSpPr>
          <p:spPr>
            <a:xfrm>
              <a:off x="6427787" y="3743325"/>
              <a:ext cx="6794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40" name="Google Shape;240;p16"/>
            <p:cNvGrpSpPr/>
            <p:nvPr/>
          </p:nvGrpSpPr>
          <p:grpSpPr>
            <a:xfrm>
              <a:off x="7086600" y="3632200"/>
              <a:ext cx="492123" cy="206375"/>
              <a:chOff x="6880225" y="2333625"/>
              <a:chExt cx="390524" cy="169862"/>
            </a:xfrm>
          </p:grpSpPr>
          <p:sp>
            <p:nvSpPr>
              <p:cNvPr id="241" name="Google Shape;241;p1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1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44" name="Google Shape;244;p1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45" name="Google Shape;245;p1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46" name="Google Shape;246;p1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247" name="Google Shape;247;p1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16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49" name="Google Shape;249;p16"/>
            <p:cNvGrpSpPr/>
            <p:nvPr/>
          </p:nvGrpSpPr>
          <p:grpSpPr>
            <a:xfrm>
              <a:off x="7397750" y="3911600"/>
              <a:ext cx="492123" cy="206375"/>
              <a:chOff x="6880225" y="2333625"/>
              <a:chExt cx="390524" cy="169862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1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54" name="Google Shape;254;p1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5" name="Google Shape;255;p1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256" name="Google Shape;256;p1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6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58" name="Google Shape;258;p16"/>
            <p:cNvGrpSpPr/>
            <p:nvPr/>
          </p:nvGrpSpPr>
          <p:grpSpPr>
            <a:xfrm>
              <a:off x="7591425" y="4806950"/>
              <a:ext cx="622298" cy="244475"/>
              <a:chOff x="6880225" y="2333625"/>
              <a:chExt cx="390524" cy="169862"/>
            </a:xfrm>
          </p:grpSpPr>
          <p:sp>
            <p:nvSpPr>
              <p:cNvPr id="259" name="Google Shape;259;p1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1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62" name="Google Shape;262;p1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63" name="Google Shape;263;p1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265" name="Google Shape;265;p1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6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7" name="Google Shape;267;p16"/>
            <p:cNvGrpSpPr/>
            <p:nvPr/>
          </p:nvGrpSpPr>
          <p:grpSpPr>
            <a:xfrm>
              <a:off x="6965950" y="4508500"/>
              <a:ext cx="622298" cy="244475"/>
              <a:chOff x="6880225" y="2333625"/>
              <a:chExt cx="390524" cy="169862"/>
            </a:xfrm>
          </p:grpSpPr>
          <p:sp>
            <p:nvSpPr>
              <p:cNvPr id="268" name="Google Shape;268;p1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1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71" name="Google Shape;271;p1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72" name="Google Shape;272;p1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3" name="Google Shape;273;p1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274" name="Google Shape;274;p1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6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76" name="Google Shape;276;p16"/>
            <p:cNvGrpSpPr/>
            <p:nvPr/>
          </p:nvGrpSpPr>
          <p:grpSpPr>
            <a:xfrm>
              <a:off x="6242050" y="4851400"/>
              <a:ext cx="622298" cy="244475"/>
              <a:chOff x="6880225" y="2333625"/>
              <a:chExt cx="390524" cy="169862"/>
            </a:xfrm>
          </p:grpSpPr>
          <p:sp>
            <p:nvSpPr>
              <p:cNvPr id="277" name="Google Shape;277;p1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1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80" name="Google Shape;280;p1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81" name="Google Shape;281;p1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2" name="Google Shape;282;p1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283" name="Google Shape;283;p1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16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85" name="Google Shape;285;p16"/>
            <p:cNvGrpSpPr/>
            <p:nvPr/>
          </p:nvGrpSpPr>
          <p:grpSpPr>
            <a:xfrm>
              <a:off x="6051550" y="3644900"/>
              <a:ext cx="390524" cy="171450"/>
              <a:chOff x="6880225" y="2333625"/>
              <a:chExt cx="390524" cy="169862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1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89" name="Google Shape;289;p1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90" name="Google Shape;290;p1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1" name="Google Shape;291;p1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292" name="Google Shape;292;p16"/>
              <p:cNvCxnSpPr/>
              <p:nvPr/>
            </p:nvCxnSpPr>
            <p:spPr>
              <a:xfrm>
                <a:off x="6881812" y="2386012"/>
                <a:ext cx="0" cy="857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16"/>
              <p:cNvCxnSpPr/>
              <p:nvPr/>
            </p:nvCxnSpPr>
            <p:spPr>
              <a:xfrm>
                <a:off x="7267575" y="2389187"/>
                <a:ext cx="0" cy="857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16"/>
            <p:cNvGrpSpPr/>
            <p:nvPr/>
          </p:nvGrpSpPr>
          <p:grpSpPr>
            <a:xfrm>
              <a:off x="7161212" y="5005387"/>
              <a:ext cx="446087" cy="422275"/>
              <a:chOff x="8051800" y="5732462"/>
              <a:chExt cx="728662" cy="603250"/>
            </a:xfrm>
          </p:grpSpPr>
          <p:grpSp>
            <p:nvGrpSpPr>
              <p:cNvPr id="295" name="Google Shape;295;p16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296" name="Google Shape;296;p16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7" name="Google Shape;297;p16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8" name="Google Shape;298;p16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9" name="Google Shape;299;p16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0" name="Google Shape;300;p16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" name="Google Shape;301;p16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" name="Google Shape;302;p16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" name="Google Shape;303;p16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4" name="Google Shape;304;p16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5" name="Google Shape;305;p16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6" name="Google Shape;306;p16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7" name="Google Shape;307;p16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pic>
            <p:nvPicPr>
              <p:cNvPr descr="access_point_stylized_gray_small" id="308" name="Google Shape;308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9" name="Google Shape;309;p16"/>
            <p:cNvGrpSpPr/>
            <p:nvPr/>
          </p:nvGrpSpPr>
          <p:grpSpPr>
            <a:xfrm>
              <a:off x="5638800" y="3509962"/>
              <a:ext cx="398462" cy="358775"/>
              <a:chOff x="8051800" y="5732462"/>
              <a:chExt cx="728662" cy="603250"/>
            </a:xfrm>
          </p:grpSpPr>
          <p:grpSp>
            <p:nvGrpSpPr>
              <p:cNvPr id="310" name="Google Shape;310;p16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311" name="Google Shape;311;p16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2" name="Google Shape;312;p16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4" name="Google Shape;314;p16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5" name="Google Shape;315;p16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6" name="Google Shape;316;p16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7" name="Google Shape;317;p16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8" name="Google Shape;318;p16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" name="Google Shape;319;p16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" name="Google Shape;320;p16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1" name="Google Shape;321;p16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2" name="Google Shape;322;p16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pic>
            <p:nvPicPr>
              <p:cNvPr descr="access_point_stylized_gray_small" id="323" name="Google Shape;323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24" name="Google Shape;324;p16"/>
            <p:cNvCxnSpPr/>
            <p:nvPr/>
          </p:nvCxnSpPr>
          <p:spPr>
            <a:xfrm flipH="1" rot="-5400000">
              <a:off x="7991475" y="5440362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25" name="Google Shape;325;p16"/>
            <p:cNvGrpSpPr/>
            <p:nvPr/>
          </p:nvGrpSpPr>
          <p:grpSpPr>
            <a:xfrm flipH="1">
              <a:off x="5775325" y="4533900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326" name="Google Shape;326;p1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7" name="Google Shape;327;p1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328" name="Google Shape;328;p16"/>
            <p:cNvGrpSpPr/>
            <p:nvPr/>
          </p:nvGrpSpPr>
          <p:grpSpPr>
            <a:xfrm flipH="1">
              <a:off x="5457825" y="4954587"/>
              <a:ext cx="482600" cy="406400"/>
              <a:chOff x="4506912" y="5557837"/>
              <a:chExt cx="1198562" cy="1274762"/>
            </a:xfrm>
          </p:grpSpPr>
          <p:pic>
            <p:nvPicPr>
              <p:cNvPr descr="desktop_computer_stylized_medium" id="329" name="Google Shape;329;p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0" name="Google Shape;330;p1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331" name="Google Shape;331;p16"/>
            <p:cNvGrpSpPr/>
            <p:nvPr/>
          </p:nvGrpSpPr>
          <p:grpSpPr>
            <a:xfrm flipH="1">
              <a:off x="5935662" y="5256212"/>
              <a:ext cx="427037" cy="349250"/>
              <a:chOff x="4506912" y="5557837"/>
              <a:chExt cx="1198562" cy="1274762"/>
            </a:xfrm>
          </p:grpSpPr>
          <p:pic>
            <p:nvPicPr>
              <p:cNvPr descr="desktop_computer_stylized_medium" id="332" name="Google Shape;332;p1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3" name="Google Shape;333;p1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334" name="Google Shape;334;p16"/>
            <p:cNvGrpSpPr/>
            <p:nvPr/>
          </p:nvGrpSpPr>
          <p:grpSpPr>
            <a:xfrm>
              <a:off x="6550025" y="5238750"/>
              <a:ext cx="427037" cy="350837"/>
              <a:chOff x="4506912" y="5557837"/>
              <a:chExt cx="1198562" cy="1274762"/>
            </a:xfrm>
          </p:grpSpPr>
          <p:pic>
            <p:nvPicPr>
              <p:cNvPr descr="desktop_computer_stylized_medium" id="335" name="Google Shape;335;p1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6" name="Google Shape;336;p1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car_icon_small" id="337" name="Google Shape;337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42062" y="17208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8" name="Google Shape;338;p16"/>
            <p:cNvGrpSpPr/>
            <p:nvPr/>
          </p:nvGrpSpPr>
          <p:grpSpPr>
            <a:xfrm>
              <a:off x="5613400" y="1546225"/>
              <a:ext cx="415925" cy="385762"/>
              <a:chOff x="4367212" y="2938462"/>
              <a:chExt cx="733425" cy="758825"/>
            </a:xfrm>
          </p:grpSpPr>
          <p:pic>
            <p:nvPicPr>
              <p:cNvPr descr="iphone_stylized_small" id="339" name="Google Shape;339;p1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48200" y="3051175"/>
                <a:ext cx="241300" cy="646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340" name="Google Shape;340;p1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367212" y="2938462"/>
                <a:ext cx="733425" cy="174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1" name="Google Shape;341;p16"/>
            <p:cNvGrpSpPr/>
            <p:nvPr/>
          </p:nvGrpSpPr>
          <p:grpSpPr>
            <a:xfrm>
              <a:off x="8240712" y="5002212"/>
              <a:ext cx="227012" cy="481012"/>
              <a:chOff x="6572250" y="681037"/>
              <a:chExt cx="2262187" cy="3803650"/>
            </a:xfrm>
          </p:grpSpPr>
          <p:sp>
            <p:nvSpPr>
              <p:cNvPr id="342" name="Google Shape;342;p16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3" name="Google Shape;343;p16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" name="Google Shape;346;p16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47" name="Google Shape;347;p16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348" name="Google Shape;348;p16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9" name="Google Shape;349;p16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50" name="Google Shape;350;p16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51" name="Google Shape;351;p16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352" name="Google Shape;352;p16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53" name="Google Shape;353;p16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54" name="Google Shape;354;p16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5" name="Google Shape;355;p16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56" name="Google Shape;356;p16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357" name="Google Shape;357;p16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58" name="Google Shape;358;p16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59" name="Google Shape;359;p16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60" name="Google Shape;360;p16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361" name="Google Shape;361;p16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62" name="Google Shape;362;p16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63" name="Google Shape;363;p16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3" name="Google Shape;373;p16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374" name="Google Shape;374;p16"/>
            <p:cNvGrpSpPr/>
            <p:nvPr/>
          </p:nvGrpSpPr>
          <p:grpSpPr>
            <a:xfrm>
              <a:off x="7924800" y="5303837"/>
              <a:ext cx="227012" cy="481012"/>
              <a:chOff x="6572250" y="681037"/>
              <a:chExt cx="2262187" cy="3803650"/>
            </a:xfrm>
          </p:grpSpPr>
          <p:sp>
            <p:nvSpPr>
              <p:cNvPr id="375" name="Google Shape;375;p16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6" name="Google Shape;376;p16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9" name="Google Shape;379;p16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80" name="Google Shape;380;p16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381" name="Google Shape;381;p16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82" name="Google Shape;382;p16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83" name="Google Shape;383;p16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84" name="Google Shape;384;p16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385" name="Google Shape;385;p16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86" name="Google Shape;386;p16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87" name="Google Shape;387;p16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8" name="Google Shape;388;p16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89" name="Google Shape;389;p16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390" name="Google Shape;390;p16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91" name="Google Shape;391;p16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92" name="Google Shape;392;p16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93" name="Google Shape;393;p16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394" name="Google Shape;394;p16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95" name="Google Shape;395;p16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96" name="Google Shape;396;p16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" name="Google Shape;406;p16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07" name="Google Shape;407;p16"/>
            <p:cNvGrpSpPr/>
            <p:nvPr/>
          </p:nvGrpSpPr>
          <p:grpSpPr>
            <a:xfrm>
              <a:off x="5302250" y="2043112"/>
              <a:ext cx="534987" cy="414107"/>
              <a:chOff x="1392237" y="1600200"/>
              <a:chExt cx="4360862" cy="4174912"/>
            </a:xfrm>
          </p:grpSpPr>
          <p:pic>
            <p:nvPicPr>
              <p:cNvPr descr="antenna_stylized" id="408" name="Google Shape;408;p1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09" name="Google Shape;409;p1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0" name="Google Shape;410;p16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pic>
            <p:nvPicPr>
              <p:cNvPr descr="screen" id="411" name="Google Shape;411;p1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2" name="Google Shape;412;p16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18" name="Google Shape;418;p16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419" name="Google Shape;419;p16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21" name="Google Shape;421;p16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22" name="Google Shape;422;p16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23" name="Google Shape;423;p16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24" name="Google Shape;424;p16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25" name="Google Shape;425;p16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31" name="Google Shape;431;p16"/>
            <p:cNvGrpSpPr/>
            <p:nvPr/>
          </p:nvGrpSpPr>
          <p:grpSpPr>
            <a:xfrm>
              <a:off x="6872287" y="54864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432" name="Google Shape;432;p1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33" name="Google Shape;433;p1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" name="Google Shape;434;p16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pic>
            <p:nvPicPr>
              <p:cNvPr descr="screen" id="435" name="Google Shape;435;p1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6" name="Google Shape;436;p16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42" name="Google Shape;442;p16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443" name="Google Shape;443;p16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44" name="Google Shape;444;p16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45" name="Google Shape;445;p16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46" name="Google Shape;446;p16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47" name="Google Shape;447;p16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48" name="Google Shape;448;p16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49" name="Google Shape;449;p16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55" name="Google Shape;455;p16"/>
            <p:cNvGrpSpPr/>
            <p:nvPr/>
          </p:nvGrpSpPr>
          <p:grpSpPr>
            <a:xfrm>
              <a:off x="5561012" y="3041650"/>
              <a:ext cx="444500" cy="414107"/>
              <a:chOff x="1392237" y="1600200"/>
              <a:chExt cx="4360862" cy="4174912"/>
            </a:xfrm>
          </p:grpSpPr>
          <p:pic>
            <p:nvPicPr>
              <p:cNvPr descr="antenna_stylized" id="456" name="Google Shape;456;p16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57" name="Google Shape;457;p16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8" name="Google Shape;458;p16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pic>
            <p:nvPicPr>
              <p:cNvPr descr="screen" id="459" name="Google Shape;459;p16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0" name="Google Shape;460;p16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66" name="Google Shape;466;p16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467" name="Google Shape;467;p16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9" name="Google Shape;469;p16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0" name="Google Shape;470;p16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1" name="Google Shape;471;p16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2" name="Google Shape;472;p16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73" name="Google Shape;473;p16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79" name="Google Shape;479;p16"/>
            <p:cNvGrpSpPr/>
            <p:nvPr/>
          </p:nvGrpSpPr>
          <p:grpSpPr>
            <a:xfrm flipH="1">
              <a:off x="5940425" y="3222625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480" name="Google Shape;480;p1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1" name="Google Shape;481;p1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82" name="Google Shape;482;p16"/>
            <p:cNvGrpSpPr/>
            <p:nvPr/>
          </p:nvGrpSpPr>
          <p:grpSpPr>
            <a:xfrm>
              <a:off x="7307262" y="54229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483" name="Google Shape;483;p1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84" name="Google Shape;484;p1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5" name="Google Shape;485;p16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pic>
            <p:nvPicPr>
              <p:cNvPr descr="screen" id="486" name="Google Shape;486;p1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16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8" name="Google Shape;488;p16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9" name="Google Shape;489;p16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0" name="Google Shape;490;p16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93" name="Google Shape;493;p16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494" name="Google Shape;494;p16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5" name="Google Shape;495;p16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6" name="Google Shape;496;p16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7" name="Google Shape;497;p16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8" name="Google Shape;498;p16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9" name="Google Shape;499;p16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00" name="Google Shape;500;p16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2" name="Google Shape;502;p16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3" name="Google Shape;503;p16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pic>
        <p:nvPicPr>
          <p:cNvPr descr="underline_base" id="506" name="Google Shape;506;p1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04812" y="1035050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6"/>
          <p:cNvSpPr txBox="1"/>
          <p:nvPr>
            <p:ph type="title"/>
          </p:nvPr>
        </p:nvSpPr>
        <p:spPr>
          <a:xfrm>
            <a:off x="3048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Transport services and protocols</a:t>
            </a:r>
            <a:endParaRPr/>
          </a:p>
        </p:txBody>
      </p:sp>
      <p:sp>
        <p:nvSpPr>
          <p:cNvPr id="508" name="Google Shape;508;p16"/>
          <p:cNvSpPr txBox="1"/>
          <p:nvPr>
            <p:ph idx="1" type="body"/>
          </p:nvPr>
        </p:nvSpPr>
        <p:spPr>
          <a:xfrm>
            <a:off x="438150" y="1511300"/>
            <a:ext cx="4086225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provide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logical communication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between app processes running on different hosts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 protocols run in end systems 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 side: breaks app messages into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segments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passes to  network layer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rcv side: reassembles segments into messages, passes to app layer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than one transport protocol available to apps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Internet: TCP and UDP</a:t>
            </a:r>
            <a:endParaRPr/>
          </a:p>
        </p:txBody>
      </p:sp>
      <p:grpSp>
        <p:nvGrpSpPr>
          <p:cNvPr id="509" name="Google Shape;509;p16"/>
          <p:cNvGrpSpPr/>
          <p:nvPr/>
        </p:nvGrpSpPr>
        <p:grpSpPr>
          <a:xfrm>
            <a:off x="7856537" y="4454525"/>
            <a:ext cx="1057274" cy="957262"/>
            <a:chOff x="-242887" y="2667000"/>
            <a:chExt cx="1057274" cy="957262"/>
          </a:xfrm>
        </p:grpSpPr>
        <p:grpSp>
          <p:nvGrpSpPr>
            <p:cNvPr id="510" name="Google Shape;510;p16"/>
            <p:cNvGrpSpPr/>
            <p:nvPr/>
          </p:nvGrpSpPr>
          <p:grpSpPr>
            <a:xfrm>
              <a:off x="0" y="2667000"/>
              <a:ext cx="814387" cy="854075"/>
              <a:chOff x="6635750" y="1181100"/>
              <a:chExt cx="814387" cy="854075"/>
            </a:xfrm>
          </p:grpSpPr>
          <p:sp>
            <p:nvSpPr>
              <p:cNvPr id="511" name="Google Shape;511;p16"/>
              <p:cNvSpPr txBox="1"/>
              <p:nvPr/>
            </p:nvSpPr>
            <p:spPr>
              <a:xfrm>
                <a:off x="6734175" y="1185862"/>
                <a:ext cx="676275" cy="7762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2" name="Google Shape;512;p16"/>
              <p:cNvSpPr txBox="1"/>
              <p:nvPr/>
            </p:nvSpPr>
            <p:spPr>
              <a:xfrm>
                <a:off x="6700837" y="1209675"/>
                <a:ext cx="690562" cy="8001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3" name="Google Shape;513;p16"/>
              <p:cNvSpPr txBox="1"/>
              <p:nvPr/>
            </p:nvSpPr>
            <p:spPr>
              <a:xfrm>
                <a:off x="6705600" y="1385887"/>
                <a:ext cx="676275" cy="1714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4" name="Google Shape;514;p16"/>
              <p:cNvSpPr txBox="1"/>
              <p:nvPr/>
            </p:nvSpPr>
            <p:spPr>
              <a:xfrm>
                <a:off x="6635750" y="1181100"/>
                <a:ext cx="814387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transport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physical</a:t>
                </a:r>
                <a:endParaRPr/>
              </a:p>
            </p:txBody>
          </p:sp>
          <p:cxnSp>
            <p:nvCxnSpPr>
              <p:cNvPr id="515" name="Google Shape;515;p16"/>
              <p:cNvCxnSpPr/>
              <p:nvPr/>
            </p:nvCxnSpPr>
            <p:spPr>
              <a:xfrm>
                <a:off x="6700837" y="155257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16"/>
              <p:cNvCxnSpPr/>
              <p:nvPr/>
            </p:nvCxnSpPr>
            <p:spPr>
              <a:xfrm>
                <a:off x="6710362" y="16906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16"/>
              <p:cNvCxnSpPr/>
              <p:nvPr/>
            </p:nvCxnSpPr>
            <p:spPr>
              <a:xfrm>
                <a:off x="6710362" y="1828800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518" name="Google Shape;518;p16"/>
            <p:cNvSpPr/>
            <p:nvPr/>
          </p:nvSpPr>
          <p:spPr>
            <a:xfrm>
              <a:off x="-242887" y="2681287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9" name="Google Shape;519;p16"/>
          <p:cNvGrpSpPr/>
          <p:nvPr/>
        </p:nvGrpSpPr>
        <p:grpSpPr>
          <a:xfrm rot="2880000">
            <a:off x="5389562" y="3022600"/>
            <a:ext cx="3781425" cy="434975"/>
            <a:chOff x="4662487" y="5681662"/>
            <a:chExt cx="3781425" cy="434975"/>
          </a:xfrm>
        </p:grpSpPr>
        <p:sp>
          <p:nvSpPr>
            <p:cNvPr id="520" name="Google Shape;520;p16"/>
            <p:cNvSpPr txBox="1"/>
            <p:nvPr/>
          </p:nvSpPr>
          <p:spPr>
            <a:xfrm>
              <a:off x="5024437" y="5764212"/>
              <a:ext cx="3048000" cy="2762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" name="Google Shape;521;p16"/>
            <p:cNvSpPr txBox="1"/>
            <p:nvPr/>
          </p:nvSpPr>
          <p:spPr>
            <a:xfrm>
              <a:off x="5372100" y="5734050"/>
              <a:ext cx="24272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logical end-end transport</a:t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4662487" y="5681662"/>
              <a:ext cx="447675" cy="419100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 flipH="1">
              <a:off x="7996237" y="5697537"/>
              <a:ext cx="447675" cy="419100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24" name="Google Shape;524;p16"/>
          <p:cNvGrpSpPr/>
          <p:nvPr/>
        </p:nvGrpSpPr>
        <p:grpSpPr>
          <a:xfrm>
            <a:off x="5462587" y="1296987"/>
            <a:ext cx="1057274" cy="957262"/>
            <a:chOff x="-242887" y="2667000"/>
            <a:chExt cx="1057274" cy="957262"/>
          </a:xfrm>
        </p:grpSpPr>
        <p:grpSp>
          <p:nvGrpSpPr>
            <p:cNvPr id="525" name="Google Shape;525;p16"/>
            <p:cNvGrpSpPr/>
            <p:nvPr/>
          </p:nvGrpSpPr>
          <p:grpSpPr>
            <a:xfrm>
              <a:off x="0" y="2667000"/>
              <a:ext cx="814387" cy="854075"/>
              <a:chOff x="6635750" y="1181100"/>
              <a:chExt cx="814387" cy="854075"/>
            </a:xfrm>
          </p:grpSpPr>
          <p:sp>
            <p:nvSpPr>
              <p:cNvPr id="526" name="Google Shape;526;p16"/>
              <p:cNvSpPr txBox="1"/>
              <p:nvPr/>
            </p:nvSpPr>
            <p:spPr>
              <a:xfrm>
                <a:off x="6734175" y="1185862"/>
                <a:ext cx="676275" cy="7762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7" name="Google Shape;527;p16"/>
              <p:cNvSpPr txBox="1"/>
              <p:nvPr/>
            </p:nvSpPr>
            <p:spPr>
              <a:xfrm>
                <a:off x="6700837" y="1209675"/>
                <a:ext cx="690562" cy="8001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8" name="Google Shape;528;p16"/>
              <p:cNvSpPr txBox="1"/>
              <p:nvPr/>
            </p:nvSpPr>
            <p:spPr>
              <a:xfrm>
                <a:off x="6705600" y="1385887"/>
                <a:ext cx="676275" cy="1714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9" name="Google Shape;529;p16"/>
              <p:cNvSpPr txBox="1"/>
              <p:nvPr/>
            </p:nvSpPr>
            <p:spPr>
              <a:xfrm>
                <a:off x="6635750" y="1181100"/>
                <a:ext cx="814387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transport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physical</a:t>
                </a:r>
                <a:endParaRPr/>
              </a:p>
            </p:txBody>
          </p:sp>
          <p:cxnSp>
            <p:nvCxnSpPr>
              <p:cNvPr id="530" name="Google Shape;530;p16"/>
              <p:cNvCxnSpPr/>
              <p:nvPr/>
            </p:nvCxnSpPr>
            <p:spPr>
              <a:xfrm>
                <a:off x="6700837" y="155257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6"/>
              <p:cNvCxnSpPr/>
              <p:nvPr/>
            </p:nvCxnSpPr>
            <p:spPr>
              <a:xfrm>
                <a:off x="6710362" y="16906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6"/>
              <p:cNvCxnSpPr/>
              <p:nvPr/>
            </p:nvCxnSpPr>
            <p:spPr>
              <a:xfrm>
                <a:off x="6710362" y="1828800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533" name="Google Shape;533;p16"/>
            <p:cNvSpPr/>
            <p:nvPr/>
          </p:nvSpPr>
          <p:spPr>
            <a:xfrm>
              <a:off x="-242887" y="2681287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52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200" name="Google Shape;2200;p5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201" name="Google Shape;220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87" y="804862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p52"/>
          <p:cNvSpPr txBox="1"/>
          <p:nvPr>
            <p:ph type="title"/>
          </p:nvPr>
        </p:nvSpPr>
        <p:spPr>
          <a:xfrm>
            <a:off x="449262" y="174625"/>
            <a:ext cx="7772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rdt2.2: sender, receiver fragments</a:t>
            </a:r>
            <a:endParaRPr/>
          </a:p>
        </p:txBody>
      </p:sp>
      <p:grpSp>
        <p:nvGrpSpPr>
          <p:cNvPr id="2203" name="Google Shape;2203;p52"/>
          <p:cNvGrpSpPr/>
          <p:nvPr/>
        </p:nvGrpSpPr>
        <p:grpSpPr>
          <a:xfrm>
            <a:off x="2427287" y="1238250"/>
            <a:ext cx="6508750" cy="2841625"/>
            <a:chOff x="2427287" y="1238250"/>
            <a:chExt cx="6508750" cy="2841625"/>
          </a:xfrm>
        </p:grpSpPr>
        <p:grpSp>
          <p:nvGrpSpPr>
            <p:cNvPr id="2204" name="Google Shape;2204;p52"/>
            <p:cNvGrpSpPr/>
            <p:nvPr/>
          </p:nvGrpSpPr>
          <p:grpSpPr>
            <a:xfrm>
              <a:off x="2620962" y="2220912"/>
              <a:ext cx="1062037" cy="838200"/>
              <a:chOff x="2287587" y="3273425"/>
              <a:chExt cx="1062037" cy="838200"/>
            </a:xfrm>
          </p:grpSpPr>
          <p:sp>
            <p:nvSpPr>
              <p:cNvPr id="2205" name="Google Shape;2205;p52"/>
              <p:cNvSpPr/>
              <p:nvPr/>
            </p:nvSpPr>
            <p:spPr>
              <a:xfrm>
                <a:off x="2354262" y="3273425"/>
                <a:ext cx="917575" cy="8382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6" name="Google Shape;2206;p52"/>
              <p:cNvSpPr txBox="1"/>
              <p:nvPr/>
            </p:nvSpPr>
            <p:spPr>
              <a:xfrm>
                <a:off x="2287587" y="3349625"/>
                <a:ext cx="1062037" cy="6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Wait for call 0 from above</a:t>
                </a:r>
                <a:endParaRPr/>
              </a:p>
            </p:txBody>
          </p:sp>
        </p:grpSp>
        <p:sp>
          <p:nvSpPr>
            <p:cNvPr id="2207" name="Google Shape;2207;p52"/>
            <p:cNvSpPr txBox="1"/>
            <p:nvPr/>
          </p:nvSpPr>
          <p:spPr>
            <a:xfrm>
              <a:off x="2957512" y="1519237"/>
              <a:ext cx="3722687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make_pkt(0, data, checksum)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sp>
          <p:nvSpPr>
            <p:cNvPr id="2208" name="Google Shape;2208;p52"/>
            <p:cNvSpPr txBox="1"/>
            <p:nvPr/>
          </p:nvSpPr>
          <p:spPr>
            <a:xfrm>
              <a:off x="2970212" y="1238250"/>
              <a:ext cx="1724025" cy="285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/>
            </a:p>
          </p:txBody>
        </p:sp>
        <p:cxnSp>
          <p:nvCxnSpPr>
            <p:cNvPr id="2209" name="Google Shape;2209;p52"/>
            <p:cNvCxnSpPr/>
            <p:nvPr/>
          </p:nvCxnSpPr>
          <p:spPr>
            <a:xfrm>
              <a:off x="3032125" y="1574800"/>
              <a:ext cx="35528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0" name="Google Shape;2210;p52"/>
            <p:cNvCxnSpPr/>
            <p:nvPr/>
          </p:nvCxnSpPr>
          <p:spPr>
            <a:xfrm>
              <a:off x="2427287" y="2084387"/>
              <a:ext cx="419100" cy="2301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11" name="Google Shape;2211;p52"/>
            <p:cNvSpPr/>
            <p:nvPr/>
          </p:nvSpPr>
          <p:spPr>
            <a:xfrm flipH="1" rot="10800000">
              <a:off x="3327400" y="2019300"/>
              <a:ext cx="1897062" cy="206375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12" name="Google Shape;2212;p52"/>
            <p:cNvSpPr/>
            <p:nvPr/>
          </p:nvSpPr>
          <p:spPr>
            <a:xfrm rot="-1380000">
              <a:off x="5802312" y="1944687"/>
              <a:ext cx="452437" cy="860425"/>
            </a:xfrm>
            <a:custGeom>
              <a:rect b="b" l="l" r="r" t="t"/>
              <a:pathLst>
                <a:path extrusionOk="0" h="1080" w="735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13" name="Google Shape;2213;p52"/>
            <p:cNvSpPr txBox="1"/>
            <p:nvPr/>
          </p:nvSpPr>
          <p:spPr>
            <a:xfrm>
              <a:off x="6315075" y="2651125"/>
              <a:ext cx="2124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sp>
          <p:nvSpPr>
            <p:cNvPr id="2214" name="Google Shape;2214;p52"/>
            <p:cNvSpPr txBox="1"/>
            <p:nvPr/>
          </p:nvSpPr>
          <p:spPr>
            <a:xfrm>
              <a:off x="6218237" y="1863725"/>
              <a:ext cx="27178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 corrupt(rcvpkt) ||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isACK(rcvpkt,1)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)</a:t>
              </a:r>
              <a:endParaRPr/>
            </a:p>
          </p:txBody>
        </p:sp>
        <p:cxnSp>
          <p:nvCxnSpPr>
            <p:cNvPr id="2215" name="Google Shape;2215;p52"/>
            <p:cNvCxnSpPr/>
            <p:nvPr/>
          </p:nvCxnSpPr>
          <p:spPr>
            <a:xfrm flipH="1" rot="10800000">
              <a:off x="6418262" y="2644775"/>
              <a:ext cx="1420812" cy="1587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16" name="Google Shape;2216;p52"/>
            <p:cNvSpPr/>
            <p:nvPr/>
          </p:nvSpPr>
          <p:spPr>
            <a:xfrm>
              <a:off x="5948362" y="2844800"/>
              <a:ext cx="203200" cy="1228725"/>
            </a:xfrm>
            <a:custGeom>
              <a:rect b="b" l="l" r="r" t="t"/>
              <a:pathLst>
                <a:path extrusionOk="0" h="774" w="128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17" name="Google Shape;2217;p52"/>
            <p:cNvSpPr txBox="1"/>
            <p:nvPr/>
          </p:nvSpPr>
          <p:spPr>
            <a:xfrm>
              <a:off x="6092825" y="3255962"/>
              <a:ext cx="24130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&amp;&amp; </a:t>
              </a: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isACK(rcvpkt,0)</a:t>
              </a: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cxnSp>
          <p:nvCxnSpPr>
            <p:cNvPr id="2218" name="Google Shape;2218;p52"/>
            <p:cNvCxnSpPr/>
            <p:nvPr/>
          </p:nvCxnSpPr>
          <p:spPr>
            <a:xfrm>
              <a:off x="6181725" y="4079875"/>
              <a:ext cx="186372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219" name="Google Shape;2219;p52"/>
            <p:cNvGrpSpPr/>
            <p:nvPr/>
          </p:nvGrpSpPr>
          <p:grpSpPr>
            <a:xfrm>
              <a:off x="4976812" y="2166937"/>
              <a:ext cx="1062037" cy="838200"/>
              <a:chOff x="2287587" y="3273425"/>
              <a:chExt cx="1062037" cy="838200"/>
            </a:xfrm>
          </p:grpSpPr>
          <p:sp>
            <p:nvSpPr>
              <p:cNvPr id="2220" name="Google Shape;2220;p52"/>
              <p:cNvSpPr/>
              <p:nvPr/>
            </p:nvSpPr>
            <p:spPr>
              <a:xfrm>
                <a:off x="2354262" y="3273425"/>
                <a:ext cx="917575" cy="8382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1" name="Google Shape;2221;p52"/>
              <p:cNvSpPr txBox="1"/>
              <p:nvPr/>
            </p:nvSpPr>
            <p:spPr>
              <a:xfrm>
                <a:off x="2287587" y="3349625"/>
                <a:ext cx="1062037" cy="6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Wait for ACK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</p:grpSp>
        <p:sp>
          <p:nvSpPr>
            <p:cNvPr id="2222" name="Google Shape;2222;p52"/>
            <p:cNvSpPr txBox="1"/>
            <p:nvPr/>
          </p:nvSpPr>
          <p:spPr>
            <a:xfrm>
              <a:off x="3751262" y="2873375"/>
              <a:ext cx="1484312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Tahoma"/>
                  <a:ea typeface="Tahoma"/>
                  <a:cs typeface="Tahoma"/>
                  <a:sym typeface="Tahoma"/>
                </a:rPr>
                <a:t>sender FSM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Tahoma"/>
                  <a:ea typeface="Tahoma"/>
                  <a:cs typeface="Tahoma"/>
                  <a:sym typeface="Tahoma"/>
                </a:rPr>
                <a:t>fragment</a:t>
              </a:r>
              <a:endParaRPr/>
            </a:p>
          </p:txBody>
        </p:sp>
      </p:grpSp>
      <p:cxnSp>
        <p:nvCxnSpPr>
          <p:cNvPr id="2223" name="Google Shape;2223;p52"/>
          <p:cNvCxnSpPr/>
          <p:nvPr/>
        </p:nvCxnSpPr>
        <p:spPr>
          <a:xfrm>
            <a:off x="665162" y="2603500"/>
            <a:ext cx="7883525" cy="2757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224" name="Google Shape;2224;p52"/>
          <p:cNvGrpSpPr/>
          <p:nvPr/>
        </p:nvGrpSpPr>
        <p:grpSpPr>
          <a:xfrm>
            <a:off x="0" y="3824287"/>
            <a:ext cx="7234237" cy="2535238"/>
            <a:chOff x="0" y="3824287"/>
            <a:chExt cx="7234237" cy="2535238"/>
          </a:xfrm>
        </p:grpSpPr>
        <p:sp>
          <p:nvSpPr>
            <p:cNvPr id="2225" name="Google Shape;2225;p52"/>
            <p:cNvSpPr txBox="1"/>
            <p:nvPr/>
          </p:nvSpPr>
          <p:spPr>
            <a:xfrm>
              <a:off x="2935287" y="5106987"/>
              <a:ext cx="3940175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notcorrupt(rcvpkt)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&amp;&amp; has_seq1(rcvpkt) </a:t>
              </a:r>
              <a:endParaRPr/>
            </a:p>
          </p:txBody>
        </p:sp>
        <p:sp>
          <p:nvSpPr>
            <p:cNvPr id="2226" name="Google Shape;2226;p52"/>
            <p:cNvSpPr txBox="1"/>
            <p:nvPr/>
          </p:nvSpPr>
          <p:spPr>
            <a:xfrm>
              <a:off x="2903537" y="5664200"/>
              <a:ext cx="4175125" cy="69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extract(rcvpkt,data)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deliver_data(data)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make_pkt(ACK1, chksum)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grpSp>
          <p:nvGrpSpPr>
            <p:cNvPr id="2227" name="Google Shape;2227;p52"/>
            <p:cNvGrpSpPr/>
            <p:nvPr/>
          </p:nvGrpSpPr>
          <p:grpSpPr>
            <a:xfrm>
              <a:off x="0" y="3824287"/>
              <a:ext cx="5572125" cy="1854200"/>
              <a:chOff x="0" y="3824287"/>
              <a:chExt cx="5572125" cy="1854200"/>
            </a:xfrm>
          </p:grpSpPr>
          <p:grpSp>
            <p:nvGrpSpPr>
              <p:cNvPr id="2228" name="Google Shape;2228;p52"/>
              <p:cNvGrpSpPr/>
              <p:nvPr/>
            </p:nvGrpSpPr>
            <p:grpSpPr>
              <a:xfrm>
                <a:off x="2427287" y="4265612"/>
                <a:ext cx="847725" cy="795337"/>
                <a:chOff x="5667375" y="4862512"/>
                <a:chExt cx="847725" cy="795337"/>
              </a:xfrm>
            </p:grpSpPr>
            <p:sp>
              <p:nvSpPr>
                <p:cNvPr id="2229" name="Google Shape;2229;p52"/>
                <p:cNvSpPr/>
                <p:nvPr/>
              </p:nvSpPr>
              <p:spPr>
                <a:xfrm>
                  <a:off x="5667375" y="4862512"/>
                  <a:ext cx="847725" cy="795337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30" name="Google Shape;2230;p52"/>
                <p:cNvSpPr txBox="1"/>
                <p:nvPr/>
              </p:nvSpPr>
              <p:spPr>
                <a:xfrm>
                  <a:off x="5710237" y="4897437"/>
                  <a:ext cx="800100" cy="60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Wait for 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 from below</a:t>
                  </a:r>
                  <a:endParaRPr/>
                </a:p>
              </p:txBody>
            </p:sp>
          </p:grpSp>
          <p:sp>
            <p:nvSpPr>
              <p:cNvPr id="2231" name="Google Shape;2231;p52"/>
              <p:cNvSpPr/>
              <p:nvPr/>
            </p:nvSpPr>
            <p:spPr>
              <a:xfrm>
                <a:off x="3055937" y="4156075"/>
                <a:ext cx="825500" cy="185737"/>
              </a:xfrm>
              <a:custGeom>
                <a:rect b="b" l="l" r="r" t="t"/>
                <a:pathLst>
                  <a:path extrusionOk="0" h="117" w="520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2" name="Google Shape;2232;p52"/>
              <p:cNvSpPr/>
              <p:nvPr/>
            </p:nvSpPr>
            <p:spPr>
              <a:xfrm>
                <a:off x="3168650" y="4960937"/>
                <a:ext cx="2403475" cy="206375"/>
              </a:xfrm>
              <a:custGeom>
                <a:rect b="b" l="l" r="r" t="t"/>
                <a:pathLst>
                  <a:path extrusionOk="0" h="130" w="1514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233" name="Google Shape;2233;p52"/>
              <p:cNvCxnSpPr/>
              <p:nvPr/>
            </p:nvCxnSpPr>
            <p:spPr>
              <a:xfrm>
                <a:off x="3046412" y="5678487"/>
                <a:ext cx="1914525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34" name="Google Shape;2234;p52"/>
              <p:cNvSpPr/>
              <p:nvPr/>
            </p:nvSpPr>
            <p:spPr>
              <a:xfrm flipH="1">
                <a:off x="1963737" y="3917950"/>
                <a:ext cx="490537" cy="1358900"/>
              </a:xfrm>
              <a:custGeom>
                <a:rect b="b" l="l" r="r" t="t"/>
                <a:pathLst>
                  <a:path extrusionOk="0" h="1815" w="619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235" name="Google Shape;2235;p52"/>
              <p:cNvCxnSpPr/>
              <p:nvPr/>
            </p:nvCxnSpPr>
            <p:spPr>
              <a:xfrm>
                <a:off x="90487" y="4660900"/>
                <a:ext cx="192405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36" name="Google Shape;2236;p52"/>
              <p:cNvSpPr txBox="1"/>
              <p:nvPr/>
            </p:nvSpPr>
            <p:spPr>
              <a:xfrm>
                <a:off x="9525" y="3824287"/>
                <a:ext cx="2360612" cy="638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(corrupt(rcvpkt) ||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</a:t>
                </a:r>
                <a:r>
                  <a:rPr b="1" i="0" lang="en-US" sz="16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has_seq1(rcvpkt))</a:t>
                </a:r>
                <a:endParaRPr/>
              </a:p>
            </p:txBody>
          </p:sp>
          <p:sp>
            <p:nvSpPr>
              <p:cNvPr id="2237" name="Google Shape;2237;p52"/>
              <p:cNvSpPr txBox="1"/>
              <p:nvPr/>
            </p:nvSpPr>
            <p:spPr>
              <a:xfrm>
                <a:off x="0" y="4689475"/>
                <a:ext cx="2038350" cy="409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udt_send(sndpkt)</a:t>
                </a:r>
                <a:endParaRPr/>
              </a:p>
            </p:txBody>
          </p:sp>
          <p:sp>
            <p:nvSpPr>
              <p:cNvPr id="2238" name="Google Shape;2238;p52"/>
              <p:cNvSpPr txBox="1"/>
              <p:nvPr/>
            </p:nvSpPr>
            <p:spPr>
              <a:xfrm>
                <a:off x="3438525" y="4300537"/>
                <a:ext cx="1619250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000099"/>
                    </a:solidFill>
                    <a:latin typeface="Tahoma"/>
                    <a:ea typeface="Tahoma"/>
                    <a:cs typeface="Tahoma"/>
                    <a:sym typeface="Tahoma"/>
                  </a:rPr>
                  <a:t>receiver FSM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000099"/>
                    </a:solidFill>
                    <a:latin typeface="Tahoma"/>
                    <a:ea typeface="Tahoma"/>
                    <a:cs typeface="Tahoma"/>
                    <a:sym typeface="Tahoma"/>
                  </a:rPr>
                  <a:t>fragment</a:t>
                </a:r>
                <a:endParaRPr/>
              </a:p>
            </p:txBody>
          </p:sp>
        </p:grpSp>
        <p:sp>
          <p:nvSpPr>
            <p:cNvPr id="2239" name="Google Shape;2239;p52"/>
            <p:cNvSpPr txBox="1"/>
            <p:nvPr/>
          </p:nvSpPr>
          <p:spPr>
            <a:xfrm>
              <a:off x="6854825" y="4103687"/>
              <a:ext cx="37941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53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245" name="Google Shape;2245;p5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46" name="Google Shape;2246;p53"/>
          <p:cNvSpPr txBox="1"/>
          <p:nvPr>
            <p:ph type="title"/>
          </p:nvPr>
        </p:nvSpPr>
        <p:spPr>
          <a:xfrm>
            <a:off x="500062" y="219075"/>
            <a:ext cx="7772400" cy="96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rdt3.0: channels with errors </a:t>
            </a:r>
            <a:r>
              <a:rPr b="0" i="1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loss</a:t>
            </a:r>
            <a:endParaRPr/>
          </a:p>
        </p:txBody>
      </p:sp>
      <p:sp>
        <p:nvSpPr>
          <p:cNvPr id="2247" name="Google Shape;2247;p53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new assumption: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underlying channel can also lose packets (data, ACKs)</a:t>
            </a:r>
            <a:endParaRPr/>
          </a:p>
          <a:p>
            <a:pPr indent="-230187" lvl="1" marL="68738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checksum, seq. #, ACKs, retransmissions will be of help … but not enough</a:t>
            </a:r>
            <a:endParaRPr/>
          </a:p>
        </p:txBody>
      </p:sp>
      <p:sp>
        <p:nvSpPr>
          <p:cNvPr id="2248" name="Google Shape;2248;p53"/>
          <p:cNvSpPr txBox="1"/>
          <p:nvPr>
            <p:ph idx="1" type="body"/>
          </p:nvPr>
        </p:nvSpPr>
        <p:spPr>
          <a:xfrm>
            <a:off x="4495800" y="1600200"/>
            <a:ext cx="40957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approach: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sender waits “reasonable” amount of time for ACK </a:t>
            </a:r>
            <a:endParaRPr/>
          </a:p>
          <a:p>
            <a:pPr indent="-284162" lvl="0" marL="28416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retransmits if no ACK received in this time</a:t>
            </a:r>
            <a:endParaRPr/>
          </a:p>
          <a:p>
            <a:pPr indent="-284162" lvl="0" marL="284162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pkt (or ACK) just delayed (not lost):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retransmission will be  duplicate, but seq. #’s already handles this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must specify seq # of pkt being ACKed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requires countdown timer</a:t>
            </a:r>
            <a:endParaRPr/>
          </a:p>
        </p:txBody>
      </p:sp>
      <p:pic>
        <p:nvPicPr>
          <p:cNvPr descr="underline_base" id="2249" name="Google Shape;224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879475"/>
            <a:ext cx="6856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54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255" name="Google Shape;2255;p5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56" name="Google Shape;2256;p54"/>
          <p:cNvSpPr txBox="1"/>
          <p:nvPr>
            <p:ph type="title"/>
          </p:nvPr>
        </p:nvSpPr>
        <p:spPr>
          <a:xfrm>
            <a:off x="339725" y="242887"/>
            <a:ext cx="3560762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rdt3.0 sender</a:t>
            </a:r>
            <a:endParaRPr/>
          </a:p>
        </p:txBody>
      </p:sp>
      <p:sp>
        <p:nvSpPr>
          <p:cNvPr id="2257" name="Google Shape;2257;p54"/>
          <p:cNvSpPr txBox="1"/>
          <p:nvPr/>
        </p:nvSpPr>
        <p:spPr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make_pkt(0, data, checksum)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start_timer</a:t>
            </a:r>
            <a:endParaRPr/>
          </a:p>
        </p:txBody>
      </p:sp>
      <p:sp>
        <p:nvSpPr>
          <p:cNvPr id="2258" name="Google Shape;2258;p54"/>
          <p:cNvSpPr txBox="1"/>
          <p:nvPr/>
        </p:nvSpPr>
        <p:spPr>
          <a:xfrm>
            <a:off x="3060700" y="1090612"/>
            <a:ext cx="17240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/>
          </a:p>
        </p:txBody>
      </p:sp>
      <p:cxnSp>
        <p:nvCxnSpPr>
          <p:cNvPr id="2259" name="Google Shape;2259;p54"/>
          <p:cNvCxnSpPr/>
          <p:nvPr/>
        </p:nvCxnSpPr>
        <p:spPr>
          <a:xfrm>
            <a:off x="3162300" y="1428750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60" name="Google Shape;2260;p54"/>
          <p:cNvCxnSpPr/>
          <p:nvPr/>
        </p:nvCxnSpPr>
        <p:spPr>
          <a:xfrm>
            <a:off x="2749550" y="1544637"/>
            <a:ext cx="157162" cy="576262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261" name="Google Shape;2261;p54"/>
          <p:cNvGrpSpPr/>
          <p:nvPr/>
        </p:nvGrpSpPr>
        <p:grpSpPr>
          <a:xfrm>
            <a:off x="5360987" y="2090737"/>
            <a:ext cx="889000" cy="865187"/>
            <a:chOff x="706437" y="2020887"/>
            <a:chExt cx="889000" cy="865187"/>
          </a:xfrm>
        </p:grpSpPr>
        <p:sp>
          <p:nvSpPr>
            <p:cNvPr id="2262" name="Google Shape;2262;p54"/>
            <p:cNvSpPr/>
            <p:nvPr/>
          </p:nvSpPr>
          <p:spPr>
            <a:xfrm>
              <a:off x="706437" y="2020887"/>
              <a:ext cx="889000" cy="865187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3" name="Google Shape;2263;p54"/>
            <p:cNvSpPr txBox="1"/>
            <p:nvPr/>
          </p:nvSpPr>
          <p:spPr>
            <a:xfrm>
              <a:off x="792162" y="2078037"/>
              <a:ext cx="714375" cy="44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ACK0</a:t>
              </a:r>
              <a:endParaRPr/>
            </a:p>
          </p:txBody>
        </p:sp>
      </p:grpSp>
      <p:sp>
        <p:nvSpPr>
          <p:cNvPr id="2264" name="Google Shape;2264;p54"/>
          <p:cNvSpPr/>
          <p:nvPr/>
        </p:nvSpPr>
        <p:spPr>
          <a:xfrm flipH="1" rot="10800000">
            <a:off x="3384550" y="2071687"/>
            <a:ext cx="2090737" cy="163512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5" name="Google Shape;2265;p54"/>
          <p:cNvSpPr/>
          <p:nvPr/>
        </p:nvSpPr>
        <p:spPr>
          <a:xfrm>
            <a:off x="6069012" y="1674812"/>
            <a:ext cx="871537" cy="666750"/>
          </a:xfrm>
          <a:custGeom>
            <a:rect b="b" l="l" r="r" t="t"/>
            <a:pathLst>
              <a:path extrusionOk="0" h="420" w="549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6" name="Google Shape;2266;p54"/>
          <p:cNvSpPr txBox="1"/>
          <p:nvPr/>
        </p:nvSpPr>
        <p:spPr>
          <a:xfrm>
            <a:off x="6481762" y="1196975"/>
            <a:ext cx="1704975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corrupt(rcvpkt) ||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isACK(rcvpkt,1) )</a:t>
            </a:r>
            <a:endParaRPr/>
          </a:p>
        </p:txBody>
      </p:sp>
      <p:cxnSp>
        <p:nvCxnSpPr>
          <p:cNvPr id="2267" name="Google Shape;2267;p54"/>
          <p:cNvCxnSpPr/>
          <p:nvPr/>
        </p:nvCxnSpPr>
        <p:spPr>
          <a:xfrm>
            <a:off x="6691312" y="1898650"/>
            <a:ext cx="1350962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268" name="Google Shape;2268;p54"/>
          <p:cNvGrpSpPr/>
          <p:nvPr/>
        </p:nvGrpSpPr>
        <p:grpSpPr>
          <a:xfrm>
            <a:off x="5453062" y="4005262"/>
            <a:ext cx="1189037" cy="850900"/>
            <a:chOff x="6492875" y="5127625"/>
            <a:chExt cx="1189037" cy="850900"/>
          </a:xfrm>
        </p:grpSpPr>
        <p:sp>
          <p:nvSpPr>
            <p:cNvPr id="2269" name="Google Shape;2269;p54"/>
            <p:cNvSpPr/>
            <p:nvPr/>
          </p:nvSpPr>
          <p:spPr>
            <a:xfrm>
              <a:off x="6602412" y="5127625"/>
              <a:ext cx="944562" cy="850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70" name="Google Shape;2270;p54"/>
            <p:cNvSpPr txBox="1"/>
            <p:nvPr/>
          </p:nvSpPr>
          <p:spPr>
            <a:xfrm>
              <a:off x="6492875" y="5191125"/>
              <a:ext cx="1189037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 1 from above</a:t>
              </a:r>
              <a:endParaRPr/>
            </a:p>
          </p:txBody>
        </p:sp>
      </p:grpSp>
      <p:sp>
        <p:nvSpPr>
          <p:cNvPr id="2271" name="Google Shape;2271;p54"/>
          <p:cNvSpPr/>
          <p:nvPr/>
        </p:nvSpPr>
        <p:spPr>
          <a:xfrm flipH="1" rot="5400000">
            <a:off x="2140743" y="3402806"/>
            <a:ext cx="1254125" cy="150812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2" name="Google Shape;2272;p54"/>
          <p:cNvSpPr/>
          <p:nvPr/>
        </p:nvSpPr>
        <p:spPr>
          <a:xfrm>
            <a:off x="3370262" y="4738687"/>
            <a:ext cx="2312987" cy="274637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3" name="Google Shape;2273;p54"/>
          <p:cNvSpPr/>
          <p:nvPr/>
        </p:nvSpPr>
        <p:spPr>
          <a:xfrm rot="-5400000">
            <a:off x="5611018" y="3328193"/>
            <a:ext cx="1184275" cy="166687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4" name="Google Shape;2274;p54"/>
          <p:cNvSpPr txBox="1"/>
          <p:nvPr/>
        </p:nvSpPr>
        <p:spPr>
          <a:xfrm>
            <a:off x="3316287" y="5224462"/>
            <a:ext cx="3444875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make_pkt(1, data, checksum)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start_timer</a:t>
            </a:r>
            <a:endParaRPr/>
          </a:p>
        </p:txBody>
      </p:sp>
      <p:sp>
        <p:nvSpPr>
          <p:cNvPr id="2275" name="Google Shape;2275;p54"/>
          <p:cNvSpPr txBox="1"/>
          <p:nvPr/>
        </p:nvSpPr>
        <p:spPr>
          <a:xfrm>
            <a:off x="3316287" y="4941887"/>
            <a:ext cx="17240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/>
          </a:p>
        </p:txBody>
      </p:sp>
      <p:cxnSp>
        <p:nvCxnSpPr>
          <p:cNvPr id="2276" name="Google Shape;2276;p54"/>
          <p:cNvCxnSpPr/>
          <p:nvPr/>
        </p:nvCxnSpPr>
        <p:spPr>
          <a:xfrm>
            <a:off x="3435350" y="5253037"/>
            <a:ext cx="25987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7" name="Google Shape;2277;p54"/>
          <p:cNvSpPr txBox="1"/>
          <p:nvPr/>
        </p:nvSpPr>
        <p:spPr>
          <a:xfrm>
            <a:off x="6280150" y="3106737"/>
            <a:ext cx="2149475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notcorrupt(rcvpkt)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isACK(rcvpkt,0)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278" name="Google Shape;2278;p54"/>
          <p:cNvCxnSpPr/>
          <p:nvPr/>
        </p:nvCxnSpPr>
        <p:spPr>
          <a:xfrm>
            <a:off x="6396037" y="3817937"/>
            <a:ext cx="14192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9" name="Google Shape;2279;p54"/>
          <p:cNvSpPr txBox="1"/>
          <p:nvPr/>
        </p:nvSpPr>
        <p:spPr>
          <a:xfrm>
            <a:off x="1290637" y="5062537"/>
            <a:ext cx="1622425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corrupt(rcvpkt) ||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isACK(rcvpkt,0) )</a:t>
            </a:r>
            <a:endParaRPr/>
          </a:p>
        </p:txBody>
      </p:sp>
      <p:cxnSp>
        <p:nvCxnSpPr>
          <p:cNvPr id="2280" name="Google Shape;2280;p54"/>
          <p:cNvCxnSpPr/>
          <p:nvPr/>
        </p:nvCxnSpPr>
        <p:spPr>
          <a:xfrm>
            <a:off x="1393825" y="5788025"/>
            <a:ext cx="12541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1" name="Google Shape;2281;p54"/>
          <p:cNvSpPr txBox="1"/>
          <p:nvPr/>
        </p:nvSpPr>
        <p:spPr>
          <a:xfrm>
            <a:off x="908050" y="2865437"/>
            <a:ext cx="1912937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notcorrupt(rcvpkt)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isACK(rcvpkt,1)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282" name="Google Shape;2282;p54"/>
          <p:cNvCxnSpPr/>
          <p:nvPr/>
        </p:nvCxnSpPr>
        <p:spPr>
          <a:xfrm>
            <a:off x="1035050" y="3605212"/>
            <a:ext cx="151765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3" name="Google Shape;2283;p54"/>
          <p:cNvSpPr txBox="1"/>
          <p:nvPr/>
        </p:nvSpPr>
        <p:spPr>
          <a:xfrm>
            <a:off x="6300787" y="3798887"/>
            <a:ext cx="1514475" cy="17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stop_timer</a:t>
            </a:r>
            <a:endParaRPr/>
          </a:p>
        </p:txBody>
      </p:sp>
      <p:sp>
        <p:nvSpPr>
          <p:cNvPr id="2284" name="Google Shape;2284;p54"/>
          <p:cNvSpPr txBox="1"/>
          <p:nvPr/>
        </p:nvSpPr>
        <p:spPr>
          <a:xfrm>
            <a:off x="900112" y="3578225"/>
            <a:ext cx="1514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stop_timer</a:t>
            </a:r>
            <a:endParaRPr/>
          </a:p>
        </p:txBody>
      </p:sp>
      <p:sp>
        <p:nvSpPr>
          <p:cNvPr id="2285" name="Google Shape;2285;p54"/>
          <p:cNvSpPr/>
          <p:nvPr/>
        </p:nvSpPr>
        <p:spPr>
          <a:xfrm>
            <a:off x="6238875" y="2338387"/>
            <a:ext cx="461962" cy="682625"/>
          </a:xfrm>
          <a:custGeom>
            <a:rect b="b" l="l" r="r" t="t"/>
            <a:pathLst>
              <a:path extrusionOk="0" h="430" w="291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6" name="Google Shape;2286;p54"/>
          <p:cNvSpPr txBox="1"/>
          <p:nvPr/>
        </p:nvSpPr>
        <p:spPr>
          <a:xfrm>
            <a:off x="6570662" y="2516187"/>
            <a:ext cx="2116137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start_timer</a:t>
            </a:r>
            <a:endParaRPr/>
          </a:p>
        </p:txBody>
      </p:sp>
      <p:sp>
        <p:nvSpPr>
          <p:cNvPr id="2287" name="Google Shape;2287;p54"/>
          <p:cNvSpPr txBox="1"/>
          <p:nvPr/>
        </p:nvSpPr>
        <p:spPr>
          <a:xfrm>
            <a:off x="6592887" y="2279650"/>
            <a:ext cx="11144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timeout</a:t>
            </a:r>
            <a:endParaRPr/>
          </a:p>
        </p:txBody>
      </p:sp>
      <p:cxnSp>
        <p:nvCxnSpPr>
          <p:cNvPr id="2288" name="Google Shape;2288;p54"/>
          <p:cNvCxnSpPr/>
          <p:nvPr/>
        </p:nvCxnSpPr>
        <p:spPr>
          <a:xfrm>
            <a:off x="6681787" y="2533650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9" name="Google Shape;2289;p54"/>
          <p:cNvSpPr/>
          <p:nvPr/>
        </p:nvSpPr>
        <p:spPr>
          <a:xfrm>
            <a:off x="2230437" y="4702175"/>
            <a:ext cx="692150" cy="631825"/>
          </a:xfrm>
          <a:custGeom>
            <a:rect b="b" l="l" r="r" t="t"/>
            <a:pathLst>
              <a:path extrusionOk="0" h="398" w="436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0" name="Google Shape;2290;p54"/>
          <p:cNvSpPr/>
          <p:nvPr/>
        </p:nvSpPr>
        <p:spPr>
          <a:xfrm>
            <a:off x="2030412" y="4413250"/>
            <a:ext cx="571500" cy="420687"/>
          </a:xfrm>
          <a:custGeom>
            <a:rect b="b" l="l" r="r" t="t"/>
            <a:pathLst>
              <a:path extrusionOk="0" h="662" w="900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1" name="Google Shape;2291;p54"/>
          <p:cNvSpPr txBox="1"/>
          <p:nvPr/>
        </p:nvSpPr>
        <p:spPr>
          <a:xfrm>
            <a:off x="628650" y="4460875"/>
            <a:ext cx="1824037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start_timer</a:t>
            </a:r>
            <a:endParaRPr/>
          </a:p>
        </p:txBody>
      </p:sp>
      <p:sp>
        <p:nvSpPr>
          <p:cNvPr id="2292" name="Google Shape;2292;p54"/>
          <p:cNvSpPr txBox="1"/>
          <p:nvPr/>
        </p:nvSpPr>
        <p:spPr>
          <a:xfrm>
            <a:off x="642937" y="4206875"/>
            <a:ext cx="11144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timeout</a:t>
            </a:r>
            <a:endParaRPr/>
          </a:p>
        </p:txBody>
      </p:sp>
      <p:cxnSp>
        <p:nvCxnSpPr>
          <p:cNvPr id="2293" name="Google Shape;2293;p54"/>
          <p:cNvCxnSpPr/>
          <p:nvPr/>
        </p:nvCxnSpPr>
        <p:spPr>
          <a:xfrm>
            <a:off x="746125" y="4489450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94" name="Google Shape;2294;p54"/>
          <p:cNvSpPr/>
          <p:nvPr/>
        </p:nvSpPr>
        <p:spPr>
          <a:xfrm>
            <a:off x="6426200" y="4373562"/>
            <a:ext cx="579437" cy="890587"/>
          </a:xfrm>
          <a:custGeom>
            <a:rect b="b" l="l" r="r" t="t"/>
            <a:pathLst>
              <a:path extrusionOk="0" h="483" w="322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5" name="Google Shape;2295;p54"/>
          <p:cNvSpPr txBox="1"/>
          <p:nvPr/>
        </p:nvSpPr>
        <p:spPr>
          <a:xfrm>
            <a:off x="1036637" y="1874837"/>
            <a:ext cx="14287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</a:t>
            </a:r>
            <a:endParaRPr/>
          </a:p>
        </p:txBody>
      </p:sp>
      <p:grpSp>
        <p:nvGrpSpPr>
          <p:cNvPr id="2296" name="Google Shape;2296;p54"/>
          <p:cNvGrpSpPr/>
          <p:nvPr/>
        </p:nvGrpSpPr>
        <p:grpSpPr>
          <a:xfrm>
            <a:off x="2419350" y="2135187"/>
            <a:ext cx="1189037" cy="850900"/>
            <a:chOff x="6492875" y="5127625"/>
            <a:chExt cx="1189037" cy="850900"/>
          </a:xfrm>
        </p:grpSpPr>
        <p:sp>
          <p:nvSpPr>
            <p:cNvPr id="2297" name="Google Shape;2297;p54"/>
            <p:cNvSpPr/>
            <p:nvPr/>
          </p:nvSpPr>
          <p:spPr>
            <a:xfrm>
              <a:off x="6602412" y="5127625"/>
              <a:ext cx="944562" cy="850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8" name="Google Shape;2298;p54"/>
            <p:cNvSpPr txBox="1"/>
            <p:nvPr/>
          </p:nvSpPr>
          <p:spPr>
            <a:xfrm>
              <a:off x="6492875" y="5191125"/>
              <a:ext cx="1189037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 0from above</a:t>
              </a:r>
              <a:endParaRPr/>
            </a:p>
          </p:txBody>
        </p:sp>
      </p:grpSp>
      <p:cxnSp>
        <p:nvCxnSpPr>
          <p:cNvPr id="2299" name="Google Shape;2299;p54"/>
          <p:cNvCxnSpPr/>
          <p:nvPr/>
        </p:nvCxnSpPr>
        <p:spPr>
          <a:xfrm>
            <a:off x="1123950" y="2160587"/>
            <a:ext cx="11017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300" name="Google Shape;2300;p54"/>
          <p:cNvGrpSpPr/>
          <p:nvPr/>
        </p:nvGrpSpPr>
        <p:grpSpPr>
          <a:xfrm>
            <a:off x="2630487" y="3989387"/>
            <a:ext cx="889000" cy="865187"/>
            <a:chOff x="706437" y="2020887"/>
            <a:chExt cx="889000" cy="865187"/>
          </a:xfrm>
        </p:grpSpPr>
        <p:sp>
          <p:nvSpPr>
            <p:cNvPr id="2301" name="Google Shape;2301;p54"/>
            <p:cNvSpPr/>
            <p:nvPr/>
          </p:nvSpPr>
          <p:spPr>
            <a:xfrm>
              <a:off x="706437" y="2020887"/>
              <a:ext cx="889000" cy="865187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2" name="Google Shape;2302;p54"/>
            <p:cNvSpPr txBox="1"/>
            <p:nvPr/>
          </p:nvSpPr>
          <p:spPr>
            <a:xfrm>
              <a:off x="792162" y="2078037"/>
              <a:ext cx="714375" cy="44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ACK1</a:t>
              </a:r>
              <a:endParaRPr/>
            </a:p>
          </p:txBody>
        </p:sp>
      </p:grpSp>
      <p:sp>
        <p:nvSpPr>
          <p:cNvPr id="2303" name="Google Shape;2303;p54"/>
          <p:cNvSpPr/>
          <p:nvPr/>
        </p:nvSpPr>
        <p:spPr>
          <a:xfrm rot="10800000">
            <a:off x="2006600" y="1782762"/>
            <a:ext cx="579437" cy="890587"/>
          </a:xfrm>
          <a:custGeom>
            <a:rect b="b" l="l" r="r" t="t"/>
            <a:pathLst>
              <a:path extrusionOk="0" h="483" w="322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4" name="Google Shape;2304;p54"/>
          <p:cNvSpPr txBox="1"/>
          <p:nvPr/>
        </p:nvSpPr>
        <p:spPr>
          <a:xfrm>
            <a:off x="7224712" y="4852987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sp>
        <p:nvSpPr>
          <p:cNvPr id="2305" name="Google Shape;2305;p54"/>
          <p:cNvSpPr txBox="1"/>
          <p:nvPr/>
        </p:nvSpPr>
        <p:spPr>
          <a:xfrm>
            <a:off x="6757987" y="4603750"/>
            <a:ext cx="14287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</a:t>
            </a:r>
            <a:endParaRPr/>
          </a:p>
        </p:txBody>
      </p:sp>
      <p:cxnSp>
        <p:nvCxnSpPr>
          <p:cNvPr id="2306" name="Google Shape;2306;p54"/>
          <p:cNvCxnSpPr/>
          <p:nvPr/>
        </p:nvCxnSpPr>
        <p:spPr>
          <a:xfrm>
            <a:off x="6845300" y="4889500"/>
            <a:ext cx="11017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07" name="Google Shape;2307;p54"/>
          <p:cNvSpPr txBox="1"/>
          <p:nvPr/>
        </p:nvSpPr>
        <p:spPr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sp>
        <p:nvSpPr>
          <p:cNvPr id="2308" name="Google Shape;2308;p54"/>
          <p:cNvSpPr txBox="1"/>
          <p:nvPr/>
        </p:nvSpPr>
        <p:spPr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sp>
        <p:nvSpPr>
          <p:cNvPr id="2309" name="Google Shape;2309;p54"/>
          <p:cNvSpPr txBox="1"/>
          <p:nvPr/>
        </p:nvSpPr>
        <p:spPr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pic>
        <p:nvPicPr>
          <p:cNvPr descr="underline_base" id="2310" name="Google Shape;23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877887"/>
            <a:ext cx="3016250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55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316" name="Google Shape;2316;p5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17" name="Google Shape;2317;p55"/>
          <p:cNvSpPr txBox="1"/>
          <p:nvPr/>
        </p:nvSpPr>
        <p:spPr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2318" name="Google Shape;2318;p55"/>
          <p:cNvSpPr txBox="1"/>
          <p:nvPr/>
        </p:nvSpPr>
        <p:spPr>
          <a:xfrm>
            <a:off x="2811462" y="1325562"/>
            <a:ext cx="1071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sp>
        <p:nvSpPr>
          <p:cNvPr id="2319" name="Google Shape;2319;p55"/>
          <p:cNvSpPr txBox="1"/>
          <p:nvPr/>
        </p:nvSpPr>
        <p:spPr>
          <a:xfrm>
            <a:off x="2814637" y="2949575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/>
          </a:p>
        </p:txBody>
      </p:sp>
      <p:sp>
        <p:nvSpPr>
          <p:cNvPr id="2320" name="Google Shape;2320;p55"/>
          <p:cNvSpPr txBox="1"/>
          <p:nvPr/>
        </p:nvSpPr>
        <p:spPr>
          <a:xfrm>
            <a:off x="2820987" y="3805237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sp>
        <p:nvSpPr>
          <p:cNvPr id="2321" name="Google Shape;2321;p55"/>
          <p:cNvSpPr txBox="1"/>
          <p:nvPr/>
        </p:nvSpPr>
        <p:spPr>
          <a:xfrm>
            <a:off x="2817812" y="2263775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2322" name="Google Shape;2322;p55"/>
          <p:cNvSpPr txBox="1"/>
          <p:nvPr/>
        </p:nvSpPr>
        <p:spPr>
          <a:xfrm>
            <a:off x="2814637" y="3175000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/>
          </a:p>
        </p:txBody>
      </p:sp>
      <p:sp>
        <p:nvSpPr>
          <p:cNvPr id="2323" name="Google Shape;2323;p55"/>
          <p:cNvSpPr txBox="1"/>
          <p:nvPr/>
        </p:nvSpPr>
        <p:spPr>
          <a:xfrm>
            <a:off x="2814637" y="4000500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2324" name="Google Shape;2324;p55"/>
          <p:cNvSpPr txBox="1"/>
          <p:nvPr/>
        </p:nvSpPr>
        <p:spPr>
          <a:xfrm>
            <a:off x="300037" y="2513012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/>
          </a:p>
        </p:txBody>
      </p:sp>
      <p:sp>
        <p:nvSpPr>
          <p:cNvPr id="2325" name="Google Shape;2325;p55"/>
          <p:cNvSpPr txBox="1"/>
          <p:nvPr/>
        </p:nvSpPr>
        <p:spPr>
          <a:xfrm>
            <a:off x="144462" y="3606800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2326" name="Google Shape;2326;p55"/>
          <p:cNvSpPr txBox="1"/>
          <p:nvPr/>
        </p:nvSpPr>
        <p:spPr>
          <a:xfrm>
            <a:off x="144462" y="2732087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/>
          </a:p>
        </p:txBody>
      </p:sp>
      <p:sp>
        <p:nvSpPr>
          <p:cNvPr id="2327" name="Google Shape;2327;p55"/>
          <p:cNvSpPr txBox="1"/>
          <p:nvPr/>
        </p:nvSpPr>
        <p:spPr>
          <a:xfrm>
            <a:off x="288925" y="3367087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ack1</a:t>
            </a:r>
            <a:endParaRPr/>
          </a:p>
        </p:txBody>
      </p:sp>
      <p:sp>
        <p:nvSpPr>
          <p:cNvPr id="2328" name="Google Shape;2328;p55"/>
          <p:cNvSpPr txBox="1"/>
          <p:nvPr/>
        </p:nvSpPr>
        <p:spPr>
          <a:xfrm>
            <a:off x="133350" y="1770062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2329" name="Google Shape;2329;p55"/>
          <p:cNvSpPr txBox="1"/>
          <p:nvPr/>
        </p:nvSpPr>
        <p:spPr>
          <a:xfrm>
            <a:off x="2809875" y="2052637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grpSp>
        <p:nvGrpSpPr>
          <p:cNvPr id="2330" name="Google Shape;2330;p55"/>
          <p:cNvGrpSpPr/>
          <p:nvPr/>
        </p:nvGrpSpPr>
        <p:grpSpPr>
          <a:xfrm>
            <a:off x="1349375" y="1839912"/>
            <a:ext cx="1471612" cy="512762"/>
            <a:chOff x="1349375" y="1839912"/>
            <a:chExt cx="1471612" cy="512762"/>
          </a:xfrm>
        </p:grpSpPr>
        <p:cxnSp>
          <p:nvCxnSpPr>
            <p:cNvPr id="2331" name="Google Shape;2331;p55"/>
            <p:cNvCxnSpPr/>
            <p:nvPr/>
          </p:nvCxnSpPr>
          <p:spPr>
            <a:xfrm>
              <a:off x="1349375" y="1995487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32" name="Google Shape;2332;p55"/>
            <p:cNvSpPr txBox="1"/>
            <p:nvPr/>
          </p:nvSpPr>
          <p:spPr>
            <a:xfrm>
              <a:off x="1746250" y="1839912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2333" name="Google Shape;2333;p55"/>
          <p:cNvGrpSpPr/>
          <p:nvPr/>
        </p:nvGrpSpPr>
        <p:grpSpPr>
          <a:xfrm>
            <a:off x="1343025" y="3576637"/>
            <a:ext cx="1471612" cy="487362"/>
            <a:chOff x="1343025" y="3576637"/>
            <a:chExt cx="1471612" cy="487362"/>
          </a:xfrm>
        </p:grpSpPr>
        <p:cxnSp>
          <p:nvCxnSpPr>
            <p:cNvPr id="2334" name="Google Shape;2334;p55"/>
            <p:cNvCxnSpPr/>
            <p:nvPr/>
          </p:nvCxnSpPr>
          <p:spPr>
            <a:xfrm>
              <a:off x="1343025" y="370681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35" name="Google Shape;2335;p55"/>
            <p:cNvSpPr txBox="1"/>
            <p:nvPr/>
          </p:nvSpPr>
          <p:spPr>
            <a:xfrm>
              <a:off x="1741487" y="3576637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2336" name="Google Shape;2336;p55"/>
          <p:cNvGrpSpPr/>
          <p:nvPr/>
        </p:nvGrpSpPr>
        <p:grpSpPr>
          <a:xfrm>
            <a:off x="1357312" y="2714625"/>
            <a:ext cx="1471612" cy="504824"/>
            <a:chOff x="1357312" y="2714625"/>
            <a:chExt cx="1471612" cy="504824"/>
          </a:xfrm>
        </p:grpSpPr>
        <p:cxnSp>
          <p:nvCxnSpPr>
            <p:cNvPr id="2337" name="Google Shape;2337;p55"/>
            <p:cNvCxnSpPr/>
            <p:nvPr/>
          </p:nvCxnSpPr>
          <p:spPr>
            <a:xfrm>
              <a:off x="1357312" y="28622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38" name="Google Shape;2338;p55"/>
            <p:cNvSpPr txBox="1"/>
            <p:nvPr/>
          </p:nvSpPr>
          <p:spPr>
            <a:xfrm>
              <a:off x="1736725" y="2714625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</p:grpSp>
      <p:grpSp>
        <p:nvGrpSpPr>
          <p:cNvPr id="2339" name="Google Shape;2339;p55"/>
          <p:cNvGrpSpPr/>
          <p:nvPr/>
        </p:nvGrpSpPr>
        <p:grpSpPr>
          <a:xfrm>
            <a:off x="1343025" y="3179762"/>
            <a:ext cx="1471612" cy="471487"/>
            <a:chOff x="1343025" y="3179762"/>
            <a:chExt cx="1471612" cy="471487"/>
          </a:xfrm>
        </p:grpSpPr>
        <p:cxnSp>
          <p:nvCxnSpPr>
            <p:cNvPr id="2340" name="Google Shape;2340;p55"/>
            <p:cNvCxnSpPr/>
            <p:nvPr/>
          </p:nvCxnSpPr>
          <p:spPr>
            <a:xfrm flipH="1">
              <a:off x="1343025" y="32940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41" name="Google Shape;2341;p55"/>
            <p:cNvSpPr txBox="1"/>
            <p:nvPr/>
          </p:nvSpPr>
          <p:spPr>
            <a:xfrm>
              <a:off x="1733550" y="3179762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/>
            </a:p>
          </p:txBody>
        </p:sp>
      </p:grpSp>
      <p:grpSp>
        <p:nvGrpSpPr>
          <p:cNvPr id="2342" name="Google Shape;2342;p55"/>
          <p:cNvGrpSpPr/>
          <p:nvPr/>
        </p:nvGrpSpPr>
        <p:grpSpPr>
          <a:xfrm>
            <a:off x="1335087" y="2339975"/>
            <a:ext cx="1471612" cy="455612"/>
            <a:chOff x="1335087" y="2339975"/>
            <a:chExt cx="1471612" cy="455612"/>
          </a:xfrm>
        </p:grpSpPr>
        <p:cxnSp>
          <p:nvCxnSpPr>
            <p:cNvPr id="2343" name="Google Shape;2343;p55"/>
            <p:cNvCxnSpPr/>
            <p:nvPr/>
          </p:nvCxnSpPr>
          <p:spPr>
            <a:xfrm flipH="1">
              <a:off x="1335087" y="2438400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44" name="Google Shape;2344;p55"/>
            <p:cNvSpPr txBox="1"/>
            <p:nvPr/>
          </p:nvSpPr>
          <p:spPr>
            <a:xfrm>
              <a:off x="1728787" y="2339975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/>
            </a:p>
          </p:txBody>
        </p:sp>
      </p:grpSp>
      <p:grpSp>
        <p:nvGrpSpPr>
          <p:cNvPr id="2345" name="Google Shape;2345;p55"/>
          <p:cNvGrpSpPr/>
          <p:nvPr/>
        </p:nvGrpSpPr>
        <p:grpSpPr>
          <a:xfrm>
            <a:off x="1328737" y="4032250"/>
            <a:ext cx="1471612" cy="461962"/>
            <a:chOff x="1328737" y="4032250"/>
            <a:chExt cx="1471612" cy="461962"/>
          </a:xfrm>
        </p:grpSpPr>
        <p:cxnSp>
          <p:nvCxnSpPr>
            <p:cNvPr id="2346" name="Google Shape;2346;p55"/>
            <p:cNvCxnSpPr/>
            <p:nvPr/>
          </p:nvCxnSpPr>
          <p:spPr>
            <a:xfrm flipH="1">
              <a:off x="1328737" y="4137025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47" name="Google Shape;2347;p55"/>
            <p:cNvSpPr txBox="1"/>
            <p:nvPr/>
          </p:nvSpPr>
          <p:spPr>
            <a:xfrm>
              <a:off x="1724025" y="4032250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/>
            </a:p>
          </p:txBody>
        </p:sp>
      </p:grpSp>
      <p:sp>
        <p:nvSpPr>
          <p:cNvPr id="2348" name="Google Shape;2348;p55"/>
          <p:cNvSpPr txBox="1"/>
          <p:nvPr/>
        </p:nvSpPr>
        <p:spPr>
          <a:xfrm>
            <a:off x="1636712" y="5111750"/>
            <a:ext cx="12525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(a) no loss</a:t>
            </a:r>
            <a:endParaRPr/>
          </a:p>
        </p:txBody>
      </p:sp>
      <p:sp>
        <p:nvSpPr>
          <p:cNvPr id="2349" name="Google Shape;2349;p55"/>
          <p:cNvSpPr txBox="1"/>
          <p:nvPr/>
        </p:nvSpPr>
        <p:spPr>
          <a:xfrm>
            <a:off x="4929187" y="1327150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2350" name="Google Shape;2350;p55"/>
          <p:cNvSpPr txBox="1"/>
          <p:nvPr/>
        </p:nvSpPr>
        <p:spPr>
          <a:xfrm>
            <a:off x="7369175" y="1322387"/>
            <a:ext cx="1071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sp>
        <p:nvSpPr>
          <p:cNvPr id="2351" name="Google Shape;2351;p55"/>
          <p:cNvSpPr txBox="1"/>
          <p:nvPr/>
        </p:nvSpPr>
        <p:spPr>
          <a:xfrm>
            <a:off x="7370762" y="4238625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/>
          </a:p>
        </p:txBody>
      </p:sp>
      <p:sp>
        <p:nvSpPr>
          <p:cNvPr id="2352" name="Google Shape;2352;p55"/>
          <p:cNvSpPr txBox="1"/>
          <p:nvPr/>
        </p:nvSpPr>
        <p:spPr>
          <a:xfrm>
            <a:off x="7378700" y="5080000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sp>
        <p:nvSpPr>
          <p:cNvPr id="2353" name="Google Shape;2353;p55"/>
          <p:cNvSpPr txBox="1"/>
          <p:nvPr/>
        </p:nvSpPr>
        <p:spPr>
          <a:xfrm>
            <a:off x="7375525" y="2260600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2354" name="Google Shape;2354;p55"/>
          <p:cNvSpPr txBox="1"/>
          <p:nvPr/>
        </p:nvSpPr>
        <p:spPr>
          <a:xfrm>
            <a:off x="7372350" y="4449762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/>
          </a:p>
        </p:txBody>
      </p:sp>
      <p:sp>
        <p:nvSpPr>
          <p:cNvPr id="2355" name="Google Shape;2355;p55"/>
          <p:cNvSpPr txBox="1"/>
          <p:nvPr/>
        </p:nvSpPr>
        <p:spPr>
          <a:xfrm>
            <a:off x="7372350" y="5275262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2356" name="Google Shape;2356;p55"/>
          <p:cNvSpPr txBox="1"/>
          <p:nvPr/>
        </p:nvSpPr>
        <p:spPr>
          <a:xfrm>
            <a:off x="4857750" y="2509837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/>
          </a:p>
        </p:txBody>
      </p:sp>
      <p:sp>
        <p:nvSpPr>
          <p:cNvPr id="2357" name="Google Shape;2357;p55"/>
          <p:cNvSpPr txBox="1"/>
          <p:nvPr/>
        </p:nvSpPr>
        <p:spPr>
          <a:xfrm>
            <a:off x="4702175" y="4881562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2358" name="Google Shape;2358;p55"/>
          <p:cNvSpPr txBox="1"/>
          <p:nvPr/>
        </p:nvSpPr>
        <p:spPr>
          <a:xfrm>
            <a:off x="4702175" y="2728912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/>
          </a:p>
        </p:txBody>
      </p:sp>
      <p:sp>
        <p:nvSpPr>
          <p:cNvPr id="2359" name="Google Shape;2359;p55"/>
          <p:cNvSpPr txBox="1"/>
          <p:nvPr/>
        </p:nvSpPr>
        <p:spPr>
          <a:xfrm>
            <a:off x="4846637" y="4641850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ack1</a:t>
            </a:r>
            <a:endParaRPr/>
          </a:p>
        </p:txBody>
      </p:sp>
      <p:sp>
        <p:nvSpPr>
          <p:cNvPr id="2360" name="Google Shape;2360;p55"/>
          <p:cNvSpPr txBox="1"/>
          <p:nvPr/>
        </p:nvSpPr>
        <p:spPr>
          <a:xfrm>
            <a:off x="4691062" y="1766887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2361" name="Google Shape;2361;p55"/>
          <p:cNvSpPr txBox="1"/>
          <p:nvPr/>
        </p:nvSpPr>
        <p:spPr>
          <a:xfrm>
            <a:off x="7367587" y="2049462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grpSp>
        <p:nvGrpSpPr>
          <p:cNvPr id="2362" name="Google Shape;2362;p55"/>
          <p:cNvGrpSpPr/>
          <p:nvPr/>
        </p:nvGrpSpPr>
        <p:grpSpPr>
          <a:xfrm>
            <a:off x="5907087" y="1836737"/>
            <a:ext cx="1471612" cy="512762"/>
            <a:chOff x="1349375" y="1839912"/>
            <a:chExt cx="1471612" cy="512762"/>
          </a:xfrm>
        </p:grpSpPr>
        <p:cxnSp>
          <p:nvCxnSpPr>
            <p:cNvPr id="2363" name="Google Shape;2363;p55"/>
            <p:cNvCxnSpPr/>
            <p:nvPr/>
          </p:nvCxnSpPr>
          <p:spPr>
            <a:xfrm>
              <a:off x="1349375" y="1995487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64" name="Google Shape;2364;p55"/>
            <p:cNvSpPr txBox="1"/>
            <p:nvPr/>
          </p:nvSpPr>
          <p:spPr>
            <a:xfrm>
              <a:off x="1746250" y="1839912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2365" name="Google Shape;2365;p55"/>
          <p:cNvGrpSpPr/>
          <p:nvPr/>
        </p:nvGrpSpPr>
        <p:grpSpPr>
          <a:xfrm>
            <a:off x="5900737" y="4851400"/>
            <a:ext cx="1471612" cy="487362"/>
            <a:chOff x="1343025" y="3576637"/>
            <a:chExt cx="1471612" cy="487362"/>
          </a:xfrm>
        </p:grpSpPr>
        <p:cxnSp>
          <p:nvCxnSpPr>
            <p:cNvPr id="2366" name="Google Shape;2366;p55"/>
            <p:cNvCxnSpPr/>
            <p:nvPr/>
          </p:nvCxnSpPr>
          <p:spPr>
            <a:xfrm>
              <a:off x="1343025" y="370681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67" name="Google Shape;2367;p55"/>
            <p:cNvSpPr txBox="1"/>
            <p:nvPr/>
          </p:nvSpPr>
          <p:spPr>
            <a:xfrm>
              <a:off x="1741487" y="3576637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2368" name="Google Shape;2368;p55"/>
          <p:cNvGrpSpPr/>
          <p:nvPr/>
        </p:nvGrpSpPr>
        <p:grpSpPr>
          <a:xfrm>
            <a:off x="5900737" y="4454525"/>
            <a:ext cx="1471612" cy="471487"/>
            <a:chOff x="1343025" y="3179762"/>
            <a:chExt cx="1471612" cy="471487"/>
          </a:xfrm>
        </p:grpSpPr>
        <p:cxnSp>
          <p:nvCxnSpPr>
            <p:cNvPr id="2369" name="Google Shape;2369;p55"/>
            <p:cNvCxnSpPr/>
            <p:nvPr/>
          </p:nvCxnSpPr>
          <p:spPr>
            <a:xfrm flipH="1">
              <a:off x="1343025" y="32940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70" name="Google Shape;2370;p55"/>
            <p:cNvSpPr txBox="1"/>
            <p:nvPr/>
          </p:nvSpPr>
          <p:spPr>
            <a:xfrm>
              <a:off x="1733550" y="3179762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/>
            </a:p>
          </p:txBody>
        </p:sp>
      </p:grpSp>
      <p:grpSp>
        <p:nvGrpSpPr>
          <p:cNvPr id="2371" name="Google Shape;2371;p55"/>
          <p:cNvGrpSpPr/>
          <p:nvPr/>
        </p:nvGrpSpPr>
        <p:grpSpPr>
          <a:xfrm>
            <a:off x="5892800" y="2336800"/>
            <a:ext cx="1471612" cy="455612"/>
            <a:chOff x="1335087" y="2339975"/>
            <a:chExt cx="1471612" cy="455612"/>
          </a:xfrm>
        </p:grpSpPr>
        <p:cxnSp>
          <p:nvCxnSpPr>
            <p:cNvPr id="2372" name="Google Shape;2372;p55"/>
            <p:cNvCxnSpPr/>
            <p:nvPr/>
          </p:nvCxnSpPr>
          <p:spPr>
            <a:xfrm flipH="1">
              <a:off x="1335087" y="2438400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73" name="Google Shape;2373;p55"/>
            <p:cNvSpPr txBox="1"/>
            <p:nvPr/>
          </p:nvSpPr>
          <p:spPr>
            <a:xfrm>
              <a:off x="1728787" y="2339975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/>
            </a:p>
          </p:txBody>
        </p:sp>
      </p:grpSp>
      <p:grpSp>
        <p:nvGrpSpPr>
          <p:cNvPr id="2374" name="Google Shape;2374;p55"/>
          <p:cNvGrpSpPr/>
          <p:nvPr/>
        </p:nvGrpSpPr>
        <p:grpSpPr>
          <a:xfrm>
            <a:off x="5886450" y="5302250"/>
            <a:ext cx="1471612" cy="466725"/>
            <a:chOff x="1328737" y="4027487"/>
            <a:chExt cx="1471612" cy="466725"/>
          </a:xfrm>
        </p:grpSpPr>
        <p:cxnSp>
          <p:nvCxnSpPr>
            <p:cNvPr id="2375" name="Google Shape;2375;p55"/>
            <p:cNvCxnSpPr/>
            <p:nvPr/>
          </p:nvCxnSpPr>
          <p:spPr>
            <a:xfrm flipH="1">
              <a:off x="1328737" y="4137025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76" name="Google Shape;2376;p55"/>
            <p:cNvSpPr txBox="1"/>
            <p:nvPr/>
          </p:nvSpPr>
          <p:spPr>
            <a:xfrm>
              <a:off x="1731962" y="4027487"/>
              <a:ext cx="5969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ack0</a:t>
              </a:r>
              <a:endParaRPr/>
            </a:p>
          </p:txBody>
        </p:sp>
      </p:grpSp>
      <p:sp>
        <p:nvSpPr>
          <p:cNvPr id="2377" name="Google Shape;2377;p55"/>
          <p:cNvSpPr txBox="1"/>
          <p:nvPr/>
        </p:nvSpPr>
        <p:spPr>
          <a:xfrm>
            <a:off x="5980112" y="6019800"/>
            <a:ext cx="1671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(b) packet loss</a:t>
            </a:r>
            <a:endParaRPr/>
          </a:p>
        </p:txBody>
      </p:sp>
      <p:grpSp>
        <p:nvGrpSpPr>
          <p:cNvPr id="2378" name="Google Shape;2378;p55"/>
          <p:cNvGrpSpPr/>
          <p:nvPr/>
        </p:nvGrpSpPr>
        <p:grpSpPr>
          <a:xfrm>
            <a:off x="5915025" y="2711450"/>
            <a:ext cx="1157287" cy="738188"/>
            <a:chOff x="5915025" y="2678112"/>
            <a:chExt cx="1157287" cy="738188"/>
          </a:xfrm>
        </p:grpSpPr>
        <p:cxnSp>
          <p:nvCxnSpPr>
            <p:cNvPr id="2379" name="Google Shape;2379;p55"/>
            <p:cNvCxnSpPr/>
            <p:nvPr/>
          </p:nvCxnSpPr>
          <p:spPr>
            <a:xfrm>
              <a:off x="5915025" y="2825750"/>
              <a:ext cx="869950" cy="23495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80" name="Google Shape;2380;p55"/>
            <p:cNvSpPr txBox="1"/>
            <p:nvPr/>
          </p:nvSpPr>
          <p:spPr>
            <a:xfrm>
              <a:off x="6294437" y="2678112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  <p:sp>
          <p:nvSpPr>
            <p:cNvPr id="2381" name="Google Shape;2381;p55"/>
            <p:cNvSpPr txBox="1"/>
            <p:nvPr/>
          </p:nvSpPr>
          <p:spPr>
            <a:xfrm>
              <a:off x="6643687" y="2870200"/>
              <a:ext cx="34131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2382" name="Google Shape;2382;p55"/>
            <p:cNvSpPr txBox="1"/>
            <p:nvPr/>
          </p:nvSpPr>
          <p:spPr>
            <a:xfrm>
              <a:off x="6550025" y="3079750"/>
              <a:ext cx="5222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1" lang="en-US" sz="16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loss</a:t>
              </a:r>
              <a:endParaRPr/>
            </a:p>
          </p:txBody>
        </p:sp>
      </p:grpSp>
      <p:grpSp>
        <p:nvGrpSpPr>
          <p:cNvPr id="2383" name="Google Shape;2383;p55"/>
          <p:cNvGrpSpPr/>
          <p:nvPr/>
        </p:nvGrpSpPr>
        <p:grpSpPr>
          <a:xfrm>
            <a:off x="5795962" y="3014662"/>
            <a:ext cx="122237" cy="1033462"/>
            <a:chOff x="5795962" y="2981325"/>
            <a:chExt cx="123825" cy="1528762"/>
          </a:xfrm>
        </p:grpSpPr>
        <p:cxnSp>
          <p:nvCxnSpPr>
            <p:cNvPr id="2384" name="Google Shape;2384;p55"/>
            <p:cNvCxnSpPr/>
            <p:nvPr/>
          </p:nvCxnSpPr>
          <p:spPr>
            <a:xfrm>
              <a:off x="5919787" y="2982912"/>
              <a:ext cx="0" cy="1527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5" name="Google Shape;2385;p55"/>
            <p:cNvCxnSpPr/>
            <p:nvPr/>
          </p:nvCxnSpPr>
          <p:spPr>
            <a:xfrm rot="10800000">
              <a:off x="5795962" y="2981325"/>
              <a:ext cx="1190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6" name="Google Shape;2386;p55"/>
            <p:cNvCxnSpPr/>
            <p:nvPr/>
          </p:nvCxnSpPr>
          <p:spPr>
            <a:xfrm rot="10800000">
              <a:off x="5795962" y="4510087"/>
              <a:ext cx="1190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387" name="Google Shape;2387;p55"/>
          <p:cNvGrpSpPr/>
          <p:nvPr/>
        </p:nvGrpSpPr>
        <p:grpSpPr>
          <a:xfrm>
            <a:off x="5924550" y="4003675"/>
            <a:ext cx="1471612" cy="504824"/>
            <a:chOff x="1357312" y="2714625"/>
            <a:chExt cx="1471612" cy="504824"/>
          </a:xfrm>
        </p:grpSpPr>
        <p:cxnSp>
          <p:nvCxnSpPr>
            <p:cNvPr id="2388" name="Google Shape;2388;p55"/>
            <p:cNvCxnSpPr/>
            <p:nvPr/>
          </p:nvCxnSpPr>
          <p:spPr>
            <a:xfrm>
              <a:off x="1357312" y="28622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89" name="Google Shape;2389;p55"/>
            <p:cNvSpPr txBox="1"/>
            <p:nvPr/>
          </p:nvSpPr>
          <p:spPr>
            <a:xfrm>
              <a:off x="1736725" y="2714625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</p:grpSp>
      <p:grpSp>
        <p:nvGrpSpPr>
          <p:cNvPr id="2390" name="Google Shape;2390;p55"/>
          <p:cNvGrpSpPr/>
          <p:nvPr/>
        </p:nvGrpSpPr>
        <p:grpSpPr>
          <a:xfrm>
            <a:off x="4492625" y="3627437"/>
            <a:ext cx="1377950" cy="731837"/>
            <a:chOff x="4448175" y="3727450"/>
            <a:chExt cx="1377950" cy="731837"/>
          </a:xfrm>
        </p:grpSpPr>
        <p:pic>
          <p:nvPicPr>
            <p:cNvPr descr="alarm_clock_ringing" id="2391" name="Google Shape;2391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18025" y="3727450"/>
              <a:ext cx="436562" cy="48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2" name="Google Shape;2392;p55"/>
            <p:cNvSpPr txBox="1"/>
            <p:nvPr/>
          </p:nvSpPr>
          <p:spPr>
            <a:xfrm>
              <a:off x="4448175" y="3954462"/>
              <a:ext cx="1377950" cy="504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resend pkt1</a:t>
              </a:r>
              <a:endParaRPr/>
            </a:p>
          </p:txBody>
        </p:sp>
      </p:grpSp>
      <p:sp>
        <p:nvSpPr>
          <p:cNvPr id="2393" name="Google Shape;2393;p55"/>
          <p:cNvSpPr txBox="1"/>
          <p:nvPr>
            <p:ph type="title"/>
          </p:nvPr>
        </p:nvSpPr>
        <p:spPr>
          <a:xfrm>
            <a:off x="377825" y="252412"/>
            <a:ext cx="39370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rdt3.0 in action</a:t>
            </a:r>
            <a:endParaRPr/>
          </a:p>
        </p:txBody>
      </p:sp>
      <p:pic>
        <p:nvPicPr>
          <p:cNvPr descr="underline_base" id="2394" name="Google Shape;239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275" y="768350"/>
            <a:ext cx="3382962" cy="13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56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400" name="Google Shape;2400;p5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01" name="Google Shape;2401;p56"/>
          <p:cNvSpPr txBox="1"/>
          <p:nvPr>
            <p:ph type="title"/>
          </p:nvPr>
        </p:nvSpPr>
        <p:spPr>
          <a:xfrm>
            <a:off x="377825" y="252412"/>
            <a:ext cx="39370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rdt3.0 in action</a:t>
            </a:r>
            <a:endParaRPr/>
          </a:p>
        </p:txBody>
      </p:sp>
      <p:pic>
        <p:nvPicPr>
          <p:cNvPr descr="underline_base" id="2402" name="Google Shape;240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75" y="768350"/>
            <a:ext cx="3382962" cy="138112"/>
          </a:xfrm>
          <a:prstGeom prst="rect">
            <a:avLst/>
          </a:prstGeom>
          <a:noFill/>
          <a:ln>
            <a:noFill/>
          </a:ln>
        </p:spPr>
      </p:pic>
      <p:sp>
        <p:nvSpPr>
          <p:cNvPr id="2403" name="Google Shape;2403;p56"/>
          <p:cNvSpPr txBox="1"/>
          <p:nvPr/>
        </p:nvSpPr>
        <p:spPr>
          <a:xfrm>
            <a:off x="2892425" y="2713037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/>
          </a:p>
        </p:txBody>
      </p:sp>
      <p:sp>
        <p:nvSpPr>
          <p:cNvPr id="2404" name="Google Shape;2404;p56"/>
          <p:cNvSpPr txBox="1"/>
          <p:nvPr/>
        </p:nvSpPr>
        <p:spPr>
          <a:xfrm>
            <a:off x="2892425" y="2938462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/>
          </a:p>
        </p:txBody>
      </p:sp>
      <p:sp>
        <p:nvSpPr>
          <p:cNvPr id="2405" name="Google Shape;2405;p56"/>
          <p:cNvSpPr txBox="1"/>
          <p:nvPr/>
        </p:nvSpPr>
        <p:spPr>
          <a:xfrm>
            <a:off x="2873375" y="4129087"/>
            <a:ext cx="15684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(detect duplicate)</a:t>
            </a:r>
            <a:endParaRPr/>
          </a:p>
        </p:txBody>
      </p:sp>
      <p:grpSp>
        <p:nvGrpSpPr>
          <p:cNvPr id="2406" name="Google Shape;2406;p56"/>
          <p:cNvGrpSpPr/>
          <p:nvPr/>
        </p:nvGrpSpPr>
        <p:grpSpPr>
          <a:xfrm>
            <a:off x="1423987" y="2486025"/>
            <a:ext cx="1471612" cy="504824"/>
            <a:chOff x="1357312" y="2714625"/>
            <a:chExt cx="1471612" cy="504824"/>
          </a:xfrm>
        </p:grpSpPr>
        <p:cxnSp>
          <p:nvCxnSpPr>
            <p:cNvPr id="2407" name="Google Shape;2407;p56"/>
            <p:cNvCxnSpPr/>
            <p:nvPr/>
          </p:nvCxnSpPr>
          <p:spPr>
            <a:xfrm>
              <a:off x="1357312" y="28622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08" name="Google Shape;2408;p56"/>
            <p:cNvSpPr txBox="1"/>
            <p:nvPr/>
          </p:nvSpPr>
          <p:spPr>
            <a:xfrm>
              <a:off x="1736725" y="2714625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</p:grpSp>
      <p:sp>
        <p:nvSpPr>
          <p:cNvPr id="2409" name="Google Shape;2409;p56"/>
          <p:cNvSpPr txBox="1"/>
          <p:nvPr/>
        </p:nvSpPr>
        <p:spPr>
          <a:xfrm>
            <a:off x="436562" y="1104900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2410" name="Google Shape;2410;p56"/>
          <p:cNvSpPr txBox="1"/>
          <p:nvPr/>
        </p:nvSpPr>
        <p:spPr>
          <a:xfrm>
            <a:off x="2876550" y="1100137"/>
            <a:ext cx="1071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sp>
        <p:nvSpPr>
          <p:cNvPr id="2411" name="Google Shape;2411;p56"/>
          <p:cNvSpPr txBox="1"/>
          <p:nvPr/>
        </p:nvSpPr>
        <p:spPr>
          <a:xfrm>
            <a:off x="2889250" y="3860800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/>
          </a:p>
        </p:txBody>
      </p:sp>
      <p:sp>
        <p:nvSpPr>
          <p:cNvPr id="2412" name="Google Shape;2412;p56"/>
          <p:cNvSpPr txBox="1"/>
          <p:nvPr/>
        </p:nvSpPr>
        <p:spPr>
          <a:xfrm>
            <a:off x="2886075" y="4857750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sp>
        <p:nvSpPr>
          <p:cNvPr id="2413" name="Google Shape;2413;p56"/>
          <p:cNvSpPr txBox="1"/>
          <p:nvPr/>
        </p:nvSpPr>
        <p:spPr>
          <a:xfrm>
            <a:off x="2882900" y="2038350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2414" name="Google Shape;2414;p56"/>
          <p:cNvSpPr txBox="1"/>
          <p:nvPr/>
        </p:nvSpPr>
        <p:spPr>
          <a:xfrm>
            <a:off x="2901950" y="4283075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/>
          </a:p>
        </p:txBody>
      </p:sp>
      <p:sp>
        <p:nvSpPr>
          <p:cNvPr id="2415" name="Google Shape;2415;p56"/>
          <p:cNvSpPr txBox="1"/>
          <p:nvPr/>
        </p:nvSpPr>
        <p:spPr>
          <a:xfrm>
            <a:off x="2879725" y="5053012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2416" name="Google Shape;2416;p56"/>
          <p:cNvSpPr txBox="1"/>
          <p:nvPr/>
        </p:nvSpPr>
        <p:spPr>
          <a:xfrm>
            <a:off x="365125" y="2287587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/>
          </a:p>
        </p:txBody>
      </p:sp>
      <p:sp>
        <p:nvSpPr>
          <p:cNvPr id="2417" name="Google Shape;2417;p56"/>
          <p:cNvSpPr txBox="1"/>
          <p:nvPr/>
        </p:nvSpPr>
        <p:spPr>
          <a:xfrm>
            <a:off x="209550" y="4659312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2418" name="Google Shape;2418;p56"/>
          <p:cNvSpPr txBox="1"/>
          <p:nvPr/>
        </p:nvSpPr>
        <p:spPr>
          <a:xfrm>
            <a:off x="209550" y="2506662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/>
          </a:p>
        </p:txBody>
      </p:sp>
      <p:sp>
        <p:nvSpPr>
          <p:cNvPr id="2419" name="Google Shape;2419;p56"/>
          <p:cNvSpPr txBox="1"/>
          <p:nvPr/>
        </p:nvSpPr>
        <p:spPr>
          <a:xfrm>
            <a:off x="354012" y="4419600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ack1</a:t>
            </a:r>
            <a:endParaRPr/>
          </a:p>
        </p:txBody>
      </p:sp>
      <p:sp>
        <p:nvSpPr>
          <p:cNvPr id="2420" name="Google Shape;2420;p56"/>
          <p:cNvSpPr txBox="1"/>
          <p:nvPr/>
        </p:nvSpPr>
        <p:spPr>
          <a:xfrm>
            <a:off x="198437" y="1544637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2421" name="Google Shape;2421;p56"/>
          <p:cNvSpPr txBox="1"/>
          <p:nvPr/>
        </p:nvSpPr>
        <p:spPr>
          <a:xfrm>
            <a:off x="2874962" y="1827212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grpSp>
        <p:nvGrpSpPr>
          <p:cNvPr id="2422" name="Google Shape;2422;p56"/>
          <p:cNvGrpSpPr/>
          <p:nvPr/>
        </p:nvGrpSpPr>
        <p:grpSpPr>
          <a:xfrm>
            <a:off x="1414462" y="1614487"/>
            <a:ext cx="1471612" cy="512762"/>
            <a:chOff x="1349375" y="1839912"/>
            <a:chExt cx="1471612" cy="512762"/>
          </a:xfrm>
        </p:grpSpPr>
        <p:cxnSp>
          <p:nvCxnSpPr>
            <p:cNvPr id="2423" name="Google Shape;2423;p56"/>
            <p:cNvCxnSpPr/>
            <p:nvPr/>
          </p:nvCxnSpPr>
          <p:spPr>
            <a:xfrm>
              <a:off x="1349375" y="1995487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24" name="Google Shape;2424;p56"/>
            <p:cNvSpPr txBox="1"/>
            <p:nvPr/>
          </p:nvSpPr>
          <p:spPr>
            <a:xfrm>
              <a:off x="1746250" y="1839912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2425" name="Google Shape;2425;p56"/>
          <p:cNvGrpSpPr/>
          <p:nvPr/>
        </p:nvGrpSpPr>
        <p:grpSpPr>
          <a:xfrm>
            <a:off x="1408112" y="4629150"/>
            <a:ext cx="1471612" cy="487362"/>
            <a:chOff x="1343025" y="3576637"/>
            <a:chExt cx="1471612" cy="487362"/>
          </a:xfrm>
        </p:grpSpPr>
        <p:cxnSp>
          <p:nvCxnSpPr>
            <p:cNvPr id="2426" name="Google Shape;2426;p56"/>
            <p:cNvCxnSpPr/>
            <p:nvPr/>
          </p:nvCxnSpPr>
          <p:spPr>
            <a:xfrm>
              <a:off x="1343025" y="370681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27" name="Google Shape;2427;p56"/>
            <p:cNvSpPr txBox="1"/>
            <p:nvPr/>
          </p:nvSpPr>
          <p:spPr>
            <a:xfrm>
              <a:off x="1741487" y="3576637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2428" name="Google Shape;2428;p56"/>
          <p:cNvGrpSpPr/>
          <p:nvPr/>
        </p:nvGrpSpPr>
        <p:grpSpPr>
          <a:xfrm>
            <a:off x="1408112" y="4232275"/>
            <a:ext cx="1471612" cy="471487"/>
            <a:chOff x="1343025" y="3179762"/>
            <a:chExt cx="1471612" cy="471487"/>
          </a:xfrm>
        </p:grpSpPr>
        <p:cxnSp>
          <p:nvCxnSpPr>
            <p:cNvPr id="2429" name="Google Shape;2429;p56"/>
            <p:cNvCxnSpPr/>
            <p:nvPr/>
          </p:nvCxnSpPr>
          <p:spPr>
            <a:xfrm flipH="1">
              <a:off x="1343025" y="32940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30" name="Google Shape;2430;p56"/>
            <p:cNvSpPr txBox="1"/>
            <p:nvPr/>
          </p:nvSpPr>
          <p:spPr>
            <a:xfrm>
              <a:off x="1733550" y="3179762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/>
            </a:p>
          </p:txBody>
        </p:sp>
      </p:grpSp>
      <p:grpSp>
        <p:nvGrpSpPr>
          <p:cNvPr id="2431" name="Google Shape;2431;p56"/>
          <p:cNvGrpSpPr/>
          <p:nvPr/>
        </p:nvGrpSpPr>
        <p:grpSpPr>
          <a:xfrm>
            <a:off x="1400175" y="2114550"/>
            <a:ext cx="1471612" cy="455612"/>
            <a:chOff x="1335087" y="2339975"/>
            <a:chExt cx="1471612" cy="455612"/>
          </a:xfrm>
        </p:grpSpPr>
        <p:cxnSp>
          <p:nvCxnSpPr>
            <p:cNvPr id="2432" name="Google Shape;2432;p56"/>
            <p:cNvCxnSpPr/>
            <p:nvPr/>
          </p:nvCxnSpPr>
          <p:spPr>
            <a:xfrm flipH="1">
              <a:off x="1335087" y="2438400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33" name="Google Shape;2433;p56"/>
            <p:cNvSpPr txBox="1"/>
            <p:nvPr/>
          </p:nvSpPr>
          <p:spPr>
            <a:xfrm>
              <a:off x="1728787" y="2339975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/>
            </a:p>
          </p:txBody>
        </p:sp>
      </p:grpSp>
      <p:grpSp>
        <p:nvGrpSpPr>
          <p:cNvPr id="2434" name="Google Shape;2434;p56"/>
          <p:cNvGrpSpPr/>
          <p:nvPr/>
        </p:nvGrpSpPr>
        <p:grpSpPr>
          <a:xfrm>
            <a:off x="1393825" y="5084762"/>
            <a:ext cx="1471612" cy="461962"/>
            <a:chOff x="1328737" y="4032250"/>
            <a:chExt cx="1471612" cy="461962"/>
          </a:xfrm>
        </p:grpSpPr>
        <p:cxnSp>
          <p:nvCxnSpPr>
            <p:cNvPr id="2435" name="Google Shape;2435;p56"/>
            <p:cNvCxnSpPr/>
            <p:nvPr/>
          </p:nvCxnSpPr>
          <p:spPr>
            <a:xfrm flipH="1">
              <a:off x="1328737" y="4137025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36" name="Google Shape;2436;p56"/>
            <p:cNvSpPr txBox="1"/>
            <p:nvPr/>
          </p:nvSpPr>
          <p:spPr>
            <a:xfrm>
              <a:off x="1724025" y="4032250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/>
            </a:p>
          </p:txBody>
        </p:sp>
      </p:grpSp>
      <p:sp>
        <p:nvSpPr>
          <p:cNvPr id="2437" name="Google Shape;2437;p56"/>
          <p:cNvSpPr txBox="1"/>
          <p:nvPr/>
        </p:nvSpPr>
        <p:spPr>
          <a:xfrm>
            <a:off x="1192212" y="5797550"/>
            <a:ext cx="1393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(c) ACK loss</a:t>
            </a:r>
            <a:endParaRPr/>
          </a:p>
        </p:txBody>
      </p:sp>
      <p:grpSp>
        <p:nvGrpSpPr>
          <p:cNvPr id="2438" name="Google Shape;2438;p56"/>
          <p:cNvGrpSpPr/>
          <p:nvPr/>
        </p:nvGrpSpPr>
        <p:grpSpPr>
          <a:xfrm>
            <a:off x="1679575" y="2886075"/>
            <a:ext cx="1212850" cy="719138"/>
            <a:chOff x="2101850" y="3065462"/>
            <a:chExt cx="1212850" cy="719138"/>
          </a:xfrm>
        </p:grpSpPr>
        <p:cxnSp>
          <p:nvCxnSpPr>
            <p:cNvPr id="2439" name="Google Shape;2439;p56"/>
            <p:cNvCxnSpPr/>
            <p:nvPr/>
          </p:nvCxnSpPr>
          <p:spPr>
            <a:xfrm flipH="1">
              <a:off x="2403475" y="3224212"/>
              <a:ext cx="911225" cy="20955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40" name="Google Shape;2440;p56"/>
            <p:cNvSpPr txBox="1"/>
            <p:nvPr/>
          </p:nvSpPr>
          <p:spPr>
            <a:xfrm>
              <a:off x="2311400" y="3065462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/>
            </a:p>
          </p:txBody>
        </p:sp>
        <p:sp>
          <p:nvSpPr>
            <p:cNvPr id="2441" name="Google Shape;2441;p56"/>
            <p:cNvSpPr txBox="1"/>
            <p:nvPr/>
          </p:nvSpPr>
          <p:spPr>
            <a:xfrm>
              <a:off x="2195512" y="3238500"/>
              <a:ext cx="34131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2442" name="Google Shape;2442;p56"/>
            <p:cNvSpPr txBox="1"/>
            <p:nvPr/>
          </p:nvSpPr>
          <p:spPr>
            <a:xfrm>
              <a:off x="2101850" y="3448050"/>
              <a:ext cx="5222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1" lang="en-US" sz="16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loss</a:t>
              </a:r>
              <a:endParaRPr/>
            </a:p>
          </p:txBody>
        </p:sp>
      </p:grpSp>
      <p:grpSp>
        <p:nvGrpSpPr>
          <p:cNvPr id="2443" name="Google Shape;2443;p56"/>
          <p:cNvGrpSpPr/>
          <p:nvPr/>
        </p:nvGrpSpPr>
        <p:grpSpPr>
          <a:xfrm>
            <a:off x="1303337" y="2792412"/>
            <a:ext cx="122237" cy="1033462"/>
            <a:chOff x="5795962" y="2981325"/>
            <a:chExt cx="123825" cy="1528762"/>
          </a:xfrm>
        </p:grpSpPr>
        <p:cxnSp>
          <p:nvCxnSpPr>
            <p:cNvPr id="2444" name="Google Shape;2444;p56"/>
            <p:cNvCxnSpPr/>
            <p:nvPr/>
          </p:nvCxnSpPr>
          <p:spPr>
            <a:xfrm>
              <a:off x="5919787" y="2982912"/>
              <a:ext cx="0" cy="1527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45" name="Google Shape;2445;p56"/>
            <p:cNvCxnSpPr/>
            <p:nvPr/>
          </p:nvCxnSpPr>
          <p:spPr>
            <a:xfrm rot="10800000">
              <a:off x="5795962" y="2981325"/>
              <a:ext cx="1190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46" name="Google Shape;2446;p56"/>
            <p:cNvCxnSpPr/>
            <p:nvPr/>
          </p:nvCxnSpPr>
          <p:spPr>
            <a:xfrm rot="10800000">
              <a:off x="5795962" y="4510087"/>
              <a:ext cx="1190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447" name="Google Shape;2447;p56"/>
          <p:cNvGrpSpPr/>
          <p:nvPr/>
        </p:nvGrpSpPr>
        <p:grpSpPr>
          <a:xfrm>
            <a:off x="1431925" y="3781425"/>
            <a:ext cx="1471612" cy="504824"/>
            <a:chOff x="1357312" y="2714625"/>
            <a:chExt cx="1471612" cy="504824"/>
          </a:xfrm>
        </p:grpSpPr>
        <p:cxnSp>
          <p:nvCxnSpPr>
            <p:cNvPr id="2448" name="Google Shape;2448;p56"/>
            <p:cNvCxnSpPr/>
            <p:nvPr/>
          </p:nvCxnSpPr>
          <p:spPr>
            <a:xfrm>
              <a:off x="1357312" y="28622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49" name="Google Shape;2449;p56"/>
            <p:cNvSpPr txBox="1"/>
            <p:nvPr/>
          </p:nvSpPr>
          <p:spPr>
            <a:xfrm>
              <a:off x="1736725" y="2714625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</p:grpSp>
      <p:grpSp>
        <p:nvGrpSpPr>
          <p:cNvPr id="2450" name="Google Shape;2450;p56"/>
          <p:cNvGrpSpPr/>
          <p:nvPr/>
        </p:nvGrpSpPr>
        <p:grpSpPr>
          <a:xfrm>
            <a:off x="0" y="3405187"/>
            <a:ext cx="1377950" cy="731837"/>
            <a:chOff x="4448175" y="3727450"/>
            <a:chExt cx="1377950" cy="731837"/>
          </a:xfrm>
        </p:grpSpPr>
        <p:pic>
          <p:nvPicPr>
            <p:cNvPr descr="alarm_clock_ringing" id="2451" name="Google Shape;2451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18025" y="3727450"/>
              <a:ext cx="436562" cy="48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2" name="Google Shape;2452;p56"/>
            <p:cNvSpPr txBox="1"/>
            <p:nvPr/>
          </p:nvSpPr>
          <p:spPr>
            <a:xfrm>
              <a:off x="4448175" y="3954462"/>
              <a:ext cx="1377950" cy="504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resend pkt1</a:t>
              </a:r>
              <a:endParaRPr/>
            </a:p>
          </p:txBody>
        </p:sp>
      </p:grpSp>
      <p:sp>
        <p:nvSpPr>
          <p:cNvPr id="2453" name="Google Shape;2453;p56"/>
          <p:cNvSpPr txBox="1"/>
          <p:nvPr/>
        </p:nvSpPr>
        <p:spPr>
          <a:xfrm>
            <a:off x="7594600" y="2374900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/>
          </a:p>
        </p:txBody>
      </p:sp>
      <p:sp>
        <p:nvSpPr>
          <p:cNvPr id="2454" name="Google Shape;2454;p56"/>
          <p:cNvSpPr txBox="1"/>
          <p:nvPr/>
        </p:nvSpPr>
        <p:spPr>
          <a:xfrm>
            <a:off x="7594600" y="2600325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/>
          </a:p>
        </p:txBody>
      </p:sp>
      <p:sp>
        <p:nvSpPr>
          <p:cNvPr id="2455" name="Google Shape;2455;p56"/>
          <p:cNvSpPr txBox="1"/>
          <p:nvPr/>
        </p:nvSpPr>
        <p:spPr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(detect duplicate)</a:t>
            </a:r>
            <a:endParaRPr/>
          </a:p>
        </p:txBody>
      </p:sp>
      <p:grpSp>
        <p:nvGrpSpPr>
          <p:cNvPr id="2456" name="Google Shape;2456;p56"/>
          <p:cNvGrpSpPr/>
          <p:nvPr/>
        </p:nvGrpSpPr>
        <p:grpSpPr>
          <a:xfrm>
            <a:off x="6126162" y="2147887"/>
            <a:ext cx="1471612" cy="504824"/>
            <a:chOff x="1357312" y="2714625"/>
            <a:chExt cx="1471612" cy="504824"/>
          </a:xfrm>
        </p:grpSpPr>
        <p:cxnSp>
          <p:nvCxnSpPr>
            <p:cNvPr id="2457" name="Google Shape;2457;p56"/>
            <p:cNvCxnSpPr/>
            <p:nvPr/>
          </p:nvCxnSpPr>
          <p:spPr>
            <a:xfrm>
              <a:off x="1357312" y="28622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58" name="Google Shape;2458;p56"/>
            <p:cNvSpPr txBox="1"/>
            <p:nvPr/>
          </p:nvSpPr>
          <p:spPr>
            <a:xfrm>
              <a:off x="1736725" y="2714625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</p:grpSp>
      <p:sp>
        <p:nvSpPr>
          <p:cNvPr id="2459" name="Google Shape;2459;p56"/>
          <p:cNvSpPr txBox="1"/>
          <p:nvPr/>
        </p:nvSpPr>
        <p:spPr>
          <a:xfrm>
            <a:off x="5138737" y="766762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2460" name="Google Shape;2460;p56"/>
          <p:cNvSpPr txBox="1"/>
          <p:nvPr/>
        </p:nvSpPr>
        <p:spPr>
          <a:xfrm>
            <a:off x="7578725" y="762000"/>
            <a:ext cx="1071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sp>
        <p:nvSpPr>
          <p:cNvPr id="2461" name="Google Shape;2461;p56"/>
          <p:cNvSpPr txBox="1"/>
          <p:nvPr/>
        </p:nvSpPr>
        <p:spPr>
          <a:xfrm>
            <a:off x="7572375" y="3541712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/>
          </a:p>
        </p:txBody>
      </p:sp>
      <p:sp>
        <p:nvSpPr>
          <p:cNvPr id="2462" name="Google Shape;2462;p56"/>
          <p:cNvSpPr txBox="1"/>
          <p:nvPr/>
        </p:nvSpPr>
        <p:spPr>
          <a:xfrm>
            <a:off x="7585075" y="1700212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2463" name="Google Shape;2463;p56"/>
          <p:cNvSpPr txBox="1"/>
          <p:nvPr/>
        </p:nvSpPr>
        <p:spPr>
          <a:xfrm>
            <a:off x="5067300" y="1949450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/>
          </a:p>
        </p:txBody>
      </p:sp>
      <p:sp>
        <p:nvSpPr>
          <p:cNvPr id="2464" name="Google Shape;2464;p56"/>
          <p:cNvSpPr txBox="1"/>
          <p:nvPr/>
        </p:nvSpPr>
        <p:spPr>
          <a:xfrm>
            <a:off x="4911725" y="2168525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/>
          </a:p>
        </p:txBody>
      </p:sp>
      <p:sp>
        <p:nvSpPr>
          <p:cNvPr id="2465" name="Google Shape;2465;p56"/>
          <p:cNvSpPr txBox="1"/>
          <p:nvPr/>
        </p:nvSpPr>
        <p:spPr>
          <a:xfrm>
            <a:off x="4900612" y="1206500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2466" name="Google Shape;2466;p56"/>
          <p:cNvSpPr txBox="1"/>
          <p:nvPr/>
        </p:nvSpPr>
        <p:spPr>
          <a:xfrm>
            <a:off x="7577137" y="1489075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grpSp>
        <p:nvGrpSpPr>
          <p:cNvPr id="2467" name="Google Shape;2467;p56"/>
          <p:cNvGrpSpPr/>
          <p:nvPr/>
        </p:nvGrpSpPr>
        <p:grpSpPr>
          <a:xfrm>
            <a:off x="6116637" y="1276350"/>
            <a:ext cx="1471612" cy="512762"/>
            <a:chOff x="1349375" y="1839912"/>
            <a:chExt cx="1471612" cy="512762"/>
          </a:xfrm>
        </p:grpSpPr>
        <p:cxnSp>
          <p:nvCxnSpPr>
            <p:cNvPr id="2468" name="Google Shape;2468;p56"/>
            <p:cNvCxnSpPr/>
            <p:nvPr/>
          </p:nvCxnSpPr>
          <p:spPr>
            <a:xfrm>
              <a:off x="1349375" y="1995487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69" name="Google Shape;2469;p56"/>
            <p:cNvSpPr txBox="1"/>
            <p:nvPr/>
          </p:nvSpPr>
          <p:spPr>
            <a:xfrm>
              <a:off x="1746250" y="1839912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2470" name="Google Shape;2470;p56"/>
          <p:cNvGrpSpPr/>
          <p:nvPr/>
        </p:nvGrpSpPr>
        <p:grpSpPr>
          <a:xfrm>
            <a:off x="6102350" y="1776412"/>
            <a:ext cx="1471612" cy="455612"/>
            <a:chOff x="1335087" y="2339975"/>
            <a:chExt cx="1471612" cy="455612"/>
          </a:xfrm>
        </p:grpSpPr>
        <p:cxnSp>
          <p:nvCxnSpPr>
            <p:cNvPr id="2471" name="Google Shape;2471;p56"/>
            <p:cNvCxnSpPr/>
            <p:nvPr/>
          </p:nvCxnSpPr>
          <p:spPr>
            <a:xfrm flipH="1">
              <a:off x="1335087" y="2438400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72" name="Google Shape;2472;p56"/>
            <p:cNvSpPr txBox="1"/>
            <p:nvPr/>
          </p:nvSpPr>
          <p:spPr>
            <a:xfrm>
              <a:off x="1728787" y="2339975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/>
            </a:p>
          </p:txBody>
        </p:sp>
      </p:grpSp>
      <p:sp>
        <p:nvSpPr>
          <p:cNvPr id="2473" name="Google Shape;2473;p56"/>
          <p:cNvSpPr txBox="1"/>
          <p:nvPr/>
        </p:nvSpPr>
        <p:spPr>
          <a:xfrm>
            <a:off x="4757737" y="5764212"/>
            <a:ext cx="3867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(d) premature timeout/ delayed ACK</a:t>
            </a:r>
            <a:endParaRPr/>
          </a:p>
        </p:txBody>
      </p:sp>
      <p:grpSp>
        <p:nvGrpSpPr>
          <p:cNvPr id="2474" name="Google Shape;2474;p56"/>
          <p:cNvGrpSpPr/>
          <p:nvPr/>
        </p:nvGrpSpPr>
        <p:grpSpPr>
          <a:xfrm>
            <a:off x="6005512" y="2454275"/>
            <a:ext cx="122237" cy="1033462"/>
            <a:chOff x="5795962" y="2981325"/>
            <a:chExt cx="123825" cy="1528762"/>
          </a:xfrm>
        </p:grpSpPr>
        <p:cxnSp>
          <p:nvCxnSpPr>
            <p:cNvPr id="2475" name="Google Shape;2475;p56"/>
            <p:cNvCxnSpPr/>
            <p:nvPr/>
          </p:nvCxnSpPr>
          <p:spPr>
            <a:xfrm>
              <a:off x="5919787" y="2982912"/>
              <a:ext cx="0" cy="1527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76" name="Google Shape;2476;p56"/>
            <p:cNvCxnSpPr/>
            <p:nvPr/>
          </p:nvCxnSpPr>
          <p:spPr>
            <a:xfrm rot="10800000">
              <a:off x="5795962" y="2981325"/>
              <a:ext cx="1190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77" name="Google Shape;2477;p56"/>
            <p:cNvCxnSpPr/>
            <p:nvPr/>
          </p:nvCxnSpPr>
          <p:spPr>
            <a:xfrm rot="10800000">
              <a:off x="5795962" y="4510087"/>
              <a:ext cx="1190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478" name="Google Shape;2478;p56"/>
          <p:cNvGrpSpPr/>
          <p:nvPr/>
        </p:nvGrpSpPr>
        <p:grpSpPr>
          <a:xfrm>
            <a:off x="6134100" y="3443287"/>
            <a:ext cx="1471612" cy="504824"/>
            <a:chOff x="1357312" y="2714625"/>
            <a:chExt cx="1471612" cy="504824"/>
          </a:xfrm>
        </p:grpSpPr>
        <p:cxnSp>
          <p:nvCxnSpPr>
            <p:cNvPr id="2479" name="Google Shape;2479;p56"/>
            <p:cNvCxnSpPr/>
            <p:nvPr/>
          </p:nvCxnSpPr>
          <p:spPr>
            <a:xfrm>
              <a:off x="1357312" y="28622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80" name="Google Shape;2480;p56"/>
            <p:cNvSpPr txBox="1"/>
            <p:nvPr/>
          </p:nvSpPr>
          <p:spPr>
            <a:xfrm>
              <a:off x="1736725" y="2714625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</p:grpSp>
      <p:grpSp>
        <p:nvGrpSpPr>
          <p:cNvPr id="2481" name="Google Shape;2481;p56"/>
          <p:cNvGrpSpPr/>
          <p:nvPr/>
        </p:nvGrpSpPr>
        <p:grpSpPr>
          <a:xfrm>
            <a:off x="4702175" y="3067050"/>
            <a:ext cx="1377950" cy="731837"/>
            <a:chOff x="4448175" y="3727450"/>
            <a:chExt cx="1377950" cy="731837"/>
          </a:xfrm>
        </p:grpSpPr>
        <p:pic>
          <p:nvPicPr>
            <p:cNvPr descr="alarm_clock_ringing" id="2482" name="Google Shape;2482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18025" y="3727450"/>
              <a:ext cx="436562" cy="48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3" name="Google Shape;2483;p56"/>
            <p:cNvSpPr txBox="1"/>
            <p:nvPr/>
          </p:nvSpPr>
          <p:spPr>
            <a:xfrm>
              <a:off x="4448175" y="3954462"/>
              <a:ext cx="1377950" cy="504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resend pkt1</a:t>
              </a:r>
              <a:endParaRPr/>
            </a:p>
          </p:txBody>
        </p:sp>
      </p:grpSp>
      <p:grpSp>
        <p:nvGrpSpPr>
          <p:cNvPr id="2484" name="Google Shape;2484;p56"/>
          <p:cNvGrpSpPr/>
          <p:nvPr/>
        </p:nvGrpSpPr>
        <p:grpSpPr>
          <a:xfrm>
            <a:off x="6523037" y="2706687"/>
            <a:ext cx="1071562" cy="752475"/>
            <a:chOff x="6478587" y="2706687"/>
            <a:chExt cx="1116012" cy="719137"/>
          </a:xfrm>
        </p:grpSpPr>
        <p:cxnSp>
          <p:nvCxnSpPr>
            <p:cNvPr id="2485" name="Google Shape;2485;p56"/>
            <p:cNvCxnSpPr/>
            <p:nvPr/>
          </p:nvCxnSpPr>
          <p:spPr>
            <a:xfrm flipH="1">
              <a:off x="6894512" y="2706687"/>
              <a:ext cx="700087" cy="5222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86" name="Google Shape;2486;p56"/>
            <p:cNvSpPr txBox="1"/>
            <p:nvPr/>
          </p:nvSpPr>
          <p:spPr>
            <a:xfrm>
              <a:off x="6478587" y="2847975"/>
              <a:ext cx="690562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/>
            </a:p>
          </p:txBody>
        </p:sp>
        <p:cxnSp>
          <p:nvCxnSpPr>
            <p:cNvPr id="2487" name="Google Shape;2487;p56"/>
            <p:cNvCxnSpPr/>
            <p:nvPr/>
          </p:nvCxnSpPr>
          <p:spPr>
            <a:xfrm flipH="1">
              <a:off x="6645275" y="3249612"/>
              <a:ext cx="231775" cy="176212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488" name="Google Shape;2488;p56"/>
          <p:cNvCxnSpPr/>
          <p:nvPr/>
        </p:nvCxnSpPr>
        <p:spPr>
          <a:xfrm flipH="1">
            <a:off x="6024562" y="3251200"/>
            <a:ext cx="909637" cy="739775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489" name="Google Shape;2489;p56"/>
          <p:cNvGrpSpPr/>
          <p:nvPr/>
        </p:nvGrpSpPr>
        <p:grpSpPr>
          <a:xfrm>
            <a:off x="4892675" y="3738562"/>
            <a:ext cx="4227512" cy="1752600"/>
            <a:chOff x="4892675" y="3738562"/>
            <a:chExt cx="4227512" cy="1752600"/>
          </a:xfrm>
        </p:grpSpPr>
        <p:sp>
          <p:nvSpPr>
            <p:cNvPr id="2490" name="Google Shape;2490;p56"/>
            <p:cNvSpPr txBox="1"/>
            <p:nvPr/>
          </p:nvSpPr>
          <p:spPr>
            <a:xfrm>
              <a:off x="7604125" y="3954462"/>
              <a:ext cx="119697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ack1</a:t>
              </a:r>
              <a:endParaRPr/>
            </a:p>
          </p:txBody>
        </p:sp>
        <p:sp>
          <p:nvSpPr>
            <p:cNvPr id="2491" name="Google Shape;2491;p56"/>
            <p:cNvSpPr txBox="1"/>
            <p:nvPr/>
          </p:nvSpPr>
          <p:spPr>
            <a:xfrm>
              <a:off x="4892675" y="4511675"/>
              <a:ext cx="1174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pkt0</a:t>
              </a:r>
              <a:endParaRPr/>
            </a:p>
          </p:txBody>
        </p:sp>
        <p:sp>
          <p:nvSpPr>
            <p:cNvPr id="2492" name="Google Shape;2492;p56"/>
            <p:cNvSpPr txBox="1"/>
            <p:nvPr/>
          </p:nvSpPr>
          <p:spPr>
            <a:xfrm>
              <a:off x="5008562" y="4291012"/>
              <a:ext cx="10223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rcv ack1</a:t>
              </a:r>
              <a:endParaRPr/>
            </a:p>
          </p:txBody>
        </p:sp>
        <p:grpSp>
          <p:nvGrpSpPr>
            <p:cNvPr id="2493" name="Google Shape;2493;p56"/>
            <p:cNvGrpSpPr/>
            <p:nvPr/>
          </p:nvGrpSpPr>
          <p:grpSpPr>
            <a:xfrm>
              <a:off x="6100762" y="4595812"/>
              <a:ext cx="1471612" cy="392112"/>
              <a:chOff x="6110287" y="4576762"/>
              <a:chExt cx="1471612" cy="392112"/>
            </a:xfrm>
          </p:grpSpPr>
          <p:cxnSp>
            <p:nvCxnSpPr>
              <p:cNvPr id="2494" name="Google Shape;2494;p56"/>
              <p:cNvCxnSpPr/>
              <p:nvPr/>
            </p:nvCxnSpPr>
            <p:spPr>
              <a:xfrm>
                <a:off x="6110287" y="4611687"/>
                <a:ext cx="1471612" cy="35718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495" name="Google Shape;2495;p56"/>
              <p:cNvSpPr txBox="1"/>
              <p:nvPr/>
            </p:nvSpPr>
            <p:spPr>
              <a:xfrm>
                <a:off x="6880225" y="4576762"/>
                <a:ext cx="56832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pkt0</a:t>
                </a:r>
                <a:endParaRPr/>
              </a:p>
            </p:txBody>
          </p:sp>
        </p:grpSp>
        <p:grpSp>
          <p:nvGrpSpPr>
            <p:cNvPr id="2496" name="Google Shape;2496;p56"/>
            <p:cNvGrpSpPr/>
            <p:nvPr/>
          </p:nvGrpSpPr>
          <p:grpSpPr>
            <a:xfrm>
              <a:off x="6148387" y="4132262"/>
              <a:ext cx="1471612" cy="414337"/>
              <a:chOff x="3538537" y="5446712"/>
              <a:chExt cx="1471612" cy="414337"/>
            </a:xfrm>
          </p:grpSpPr>
          <p:cxnSp>
            <p:nvCxnSpPr>
              <p:cNvPr id="2497" name="Google Shape;2497;p56"/>
              <p:cNvCxnSpPr/>
              <p:nvPr/>
            </p:nvCxnSpPr>
            <p:spPr>
              <a:xfrm flipH="1">
                <a:off x="3538537" y="5503862"/>
                <a:ext cx="1471612" cy="35718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8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498" name="Google Shape;2498;p56"/>
              <p:cNvSpPr txBox="1"/>
              <p:nvPr/>
            </p:nvSpPr>
            <p:spPr>
              <a:xfrm>
                <a:off x="3624262" y="5446712"/>
                <a:ext cx="61277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8000"/>
                    </a:solidFill>
                    <a:latin typeface="Arial"/>
                    <a:ea typeface="Arial"/>
                    <a:cs typeface="Arial"/>
                    <a:sym typeface="Arial"/>
                  </a:rPr>
                  <a:t>ack1</a:t>
                </a:r>
                <a:endParaRPr/>
              </a:p>
            </p:txBody>
          </p:sp>
        </p:grpSp>
        <p:grpSp>
          <p:nvGrpSpPr>
            <p:cNvPr id="2499" name="Google Shape;2499;p56"/>
            <p:cNvGrpSpPr/>
            <p:nvPr/>
          </p:nvGrpSpPr>
          <p:grpSpPr>
            <a:xfrm>
              <a:off x="6096000" y="4937125"/>
              <a:ext cx="1471612" cy="461962"/>
              <a:chOff x="1328737" y="4032250"/>
              <a:chExt cx="1471612" cy="461962"/>
            </a:xfrm>
          </p:grpSpPr>
          <p:cxnSp>
            <p:nvCxnSpPr>
              <p:cNvPr id="2500" name="Google Shape;2500;p56"/>
              <p:cNvCxnSpPr/>
              <p:nvPr/>
            </p:nvCxnSpPr>
            <p:spPr>
              <a:xfrm flipH="1">
                <a:off x="1328737" y="4137025"/>
                <a:ext cx="1471612" cy="35718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8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501" name="Google Shape;2501;p56"/>
              <p:cNvSpPr txBox="1"/>
              <p:nvPr/>
            </p:nvSpPr>
            <p:spPr>
              <a:xfrm>
                <a:off x="1724025" y="4032250"/>
                <a:ext cx="61277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8000"/>
                    </a:solidFill>
                    <a:latin typeface="Arial"/>
                    <a:ea typeface="Arial"/>
                    <a:cs typeface="Arial"/>
                    <a:sym typeface="Arial"/>
                  </a:rPr>
                  <a:t>ack0</a:t>
                </a:r>
                <a:endParaRPr/>
              </a:p>
            </p:txBody>
          </p:sp>
        </p:grpSp>
        <p:grpSp>
          <p:nvGrpSpPr>
            <p:cNvPr id="2502" name="Google Shape;2502;p56"/>
            <p:cNvGrpSpPr/>
            <p:nvPr/>
          </p:nvGrpSpPr>
          <p:grpSpPr>
            <a:xfrm>
              <a:off x="4954587" y="3738562"/>
              <a:ext cx="1174750" cy="595312"/>
              <a:chOff x="4506912" y="5214937"/>
              <a:chExt cx="1174750" cy="595312"/>
            </a:xfrm>
          </p:grpSpPr>
          <p:sp>
            <p:nvSpPr>
              <p:cNvPr id="2503" name="Google Shape;2503;p56"/>
              <p:cNvSpPr txBox="1"/>
              <p:nvPr/>
            </p:nvSpPr>
            <p:spPr>
              <a:xfrm>
                <a:off x="4506912" y="5443537"/>
                <a:ext cx="11747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send pkt0</a:t>
                </a:r>
                <a:endParaRPr/>
              </a:p>
            </p:txBody>
          </p:sp>
          <p:sp>
            <p:nvSpPr>
              <p:cNvPr id="2504" name="Google Shape;2504;p56"/>
              <p:cNvSpPr txBox="1"/>
              <p:nvPr/>
            </p:nvSpPr>
            <p:spPr>
              <a:xfrm>
                <a:off x="4629150" y="5214937"/>
                <a:ext cx="10223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ack1</a:t>
                </a:r>
                <a:endParaRPr/>
              </a:p>
            </p:txBody>
          </p:sp>
        </p:grpSp>
        <p:grpSp>
          <p:nvGrpSpPr>
            <p:cNvPr id="2505" name="Google Shape;2505;p56"/>
            <p:cNvGrpSpPr/>
            <p:nvPr/>
          </p:nvGrpSpPr>
          <p:grpSpPr>
            <a:xfrm>
              <a:off x="6059487" y="3838575"/>
              <a:ext cx="1547812" cy="569912"/>
              <a:chOff x="1349375" y="1839912"/>
              <a:chExt cx="1471612" cy="512762"/>
            </a:xfrm>
          </p:grpSpPr>
          <p:cxnSp>
            <p:nvCxnSpPr>
              <p:cNvPr id="2506" name="Google Shape;2506;p56"/>
              <p:cNvCxnSpPr/>
              <p:nvPr/>
            </p:nvCxnSpPr>
            <p:spPr>
              <a:xfrm>
                <a:off x="1349375" y="1995487"/>
                <a:ext cx="1471612" cy="35718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507" name="Google Shape;2507;p56"/>
              <p:cNvSpPr txBox="1"/>
              <p:nvPr/>
            </p:nvSpPr>
            <p:spPr>
              <a:xfrm>
                <a:off x="1760537" y="1839912"/>
                <a:ext cx="539750" cy="303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pkt0</a:t>
                </a:r>
                <a:endParaRPr/>
              </a:p>
            </p:txBody>
          </p:sp>
        </p:grpSp>
        <p:grpSp>
          <p:nvGrpSpPr>
            <p:cNvPr id="2508" name="Google Shape;2508;p56"/>
            <p:cNvGrpSpPr/>
            <p:nvPr/>
          </p:nvGrpSpPr>
          <p:grpSpPr>
            <a:xfrm>
              <a:off x="7591425" y="4224337"/>
              <a:ext cx="1196975" cy="561975"/>
              <a:chOff x="7581900" y="4710112"/>
              <a:chExt cx="1196975" cy="561975"/>
            </a:xfrm>
          </p:grpSpPr>
          <p:sp>
            <p:nvSpPr>
              <p:cNvPr id="2509" name="Google Shape;2509;p56"/>
              <p:cNvSpPr txBox="1"/>
              <p:nvPr/>
            </p:nvSpPr>
            <p:spPr>
              <a:xfrm>
                <a:off x="7588250" y="4710112"/>
                <a:ext cx="1000125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pkt0</a:t>
                </a:r>
                <a:endParaRPr/>
              </a:p>
            </p:txBody>
          </p:sp>
          <p:sp>
            <p:nvSpPr>
              <p:cNvPr id="2510" name="Google Shape;2510;p56"/>
              <p:cNvSpPr txBox="1"/>
              <p:nvPr/>
            </p:nvSpPr>
            <p:spPr>
              <a:xfrm>
                <a:off x="7581900" y="4905375"/>
                <a:ext cx="1196975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send ack0</a:t>
                </a:r>
                <a:endParaRPr/>
              </a:p>
            </p:txBody>
          </p:sp>
        </p:grpSp>
        <p:grpSp>
          <p:nvGrpSpPr>
            <p:cNvPr id="2511" name="Google Shape;2511;p56"/>
            <p:cNvGrpSpPr/>
            <p:nvPr/>
          </p:nvGrpSpPr>
          <p:grpSpPr>
            <a:xfrm>
              <a:off x="6096000" y="4375150"/>
              <a:ext cx="1471612" cy="490537"/>
              <a:chOff x="6019800" y="4346575"/>
              <a:chExt cx="1471612" cy="490537"/>
            </a:xfrm>
          </p:grpSpPr>
          <p:cxnSp>
            <p:nvCxnSpPr>
              <p:cNvPr id="2512" name="Google Shape;2512;p56"/>
              <p:cNvCxnSpPr/>
              <p:nvPr/>
            </p:nvCxnSpPr>
            <p:spPr>
              <a:xfrm flipH="1">
                <a:off x="6019800" y="4479925"/>
                <a:ext cx="1471612" cy="35718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8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513" name="Google Shape;2513;p56"/>
              <p:cNvSpPr txBox="1"/>
              <p:nvPr/>
            </p:nvSpPr>
            <p:spPr>
              <a:xfrm>
                <a:off x="6491287" y="4346575"/>
                <a:ext cx="61277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8000"/>
                    </a:solidFill>
                    <a:latin typeface="Arial"/>
                    <a:ea typeface="Arial"/>
                    <a:cs typeface="Arial"/>
                    <a:sym typeface="Arial"/>
                  </a:rPr>
                  <a:t>ack0</a:t>
                </a:r>
                <a:endParaRPr/>
              </a:p>
            </p:txBody>
          </p:sp>
        </p:grpSp>
        <p:grpSp>
          <p:nvGrpSpPr>
            <p:cNvPr id="2514" name="Google Shape;2514;p56"/>
            <p:cNvGrpSpPr/>
            <p:nvPr/>
          </p:nvGrpSpPr>
          <p:grpSpPr>
            <a:xfrm>
              <a:off x="7551737" y="4710112"/>
              <a:ext cx="1568450" cy="781050"/>
              <a:chOff x="7551737" y="4710112"/>
              <a:chExt cx="1568450" cy="781050"/>
            </a:xfrm>
          </p:grpSpPr>
          <p:sp>
            <p:nvSpPr>
              <p:cNvPr id="2515" name="Google Shape;2515;p56"/>
              <p:cNvSpPr txBox="1"/>
              <p:nvPr/>
            </p:nvSpPr>
            <p:spPr>
              <a:xfrm>
                <a:off x="7588250" y="4710112"/>
                <a:ext cx="1000125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pkt0</a:t>
                </a:r>
                <a:endParaRPr/>
              </a:p>
            </p:txBody>
          </p:sp>
          <p:sp>
            <p:nvSpPr>
              <p:cNvPr id="2516" name="Google Shape;2516;p56"/>
              <p:cNvSpPr txBox="1"/>
              <p:nvPr/>
            </p:nvSpPr>
            <p:spPr>
              <a:xfrm>
                <a:off x="7591425" y="5124450"/>
                <a:ext cx="1196975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send ack0</a:t>
                </a:r>
                <a:endParaRPr/>
              </a:p>
            </p:txBody>
          </p:sp>
          <p:sp>
            <p:nvSpPr>
              <p:cNvPr id="2517" name="Google Shape;2517;p56"/>
              <p:cNvSpPr txBox="1"/>
              <p:nvPr/>
            </p:nvSpPr>
            <p:spPr>
              <a:xfrm>
                <a:off x="7551737" y="4965700"/>
                <a:ext cx="156845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(detect duplicate)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57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523" name="Google Shape;2523;p5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24" name="Google Shape;2524;p5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Performance of rdt3.0</a:t>
            </a:r>
            <a:endParaRPr/>
          </a:p>
        </p:txBody>
      </p:sp>
      <p:sp>
        <p:nvSpPr>
          <p:cNvPr id="2525" name="Google Shape;2525;p57"/>
          <p:cNvSpPr txBox="1"/>
          <p:nvPr>
            <p:ph idx="1" type="body"/>
          </p:nvPr>
        </p:nvSpPr>
        <p:spPr>
          <a:xfrm>
            <a:off x="533400" y="1455737"/>
            <a:ext cx="837247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rdt3.0 is correct, but performance stinks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e.g.: 1 Gbps link, 15 ms prop. delay, 8000 bit packet:</a:t>
            </a:r>
            <a:endParaRPr/>
          </a:p>
          <a:p>
            <a:pPr indent="-106363" lvl="0" marL="284163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26" name="Google Shape;2526;p57"/>
          <p:cNvSpPr txBox="1"/>
          <p:nvPr/>
        </p:nvSpPr>
        <p:spPr>
          <a:xfrm>
            <a:off x="457200" y="3513137"/>
            <a:ext cx="83724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1" marL="6889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 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utilization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– fraction of time sender busy sending</a:t>
            </a:r>
            <a:endParaRPr/>
          </a:p>
        </p:txBody>
      </p:sp>
      <p:pic>
        <p:nvPicPr>
          <p:cNvPr id="2527" name="Google Shape;252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7" y="3970337"/>
            <a:ext cx="6748462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8" name="Google Shape;2528;p57"/>
          <p:cNvSpPr txBox="1"/>
          <p:nvPr/>
        </p:nvSpPr>
        <p:spPr>
          <a:xfrm>
            <a:off x="533400" y="4960937"/>
            <a:ext cx="83724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1" marL="6889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RTT=30 msec, 1KB pkt every 30 msec: 33kB/sec thruput over 1 Gbps link</a:t>
            </a:r>
            <a:endParaRPr/>
          </a:p>
          <a:p>
            <a:pPr indent="-292100" lvl="0" marL="2921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protocol limits use of physical resources!</a:t>
            </a:r>
            <a:endParaRPr/>
          </a:p>
        </p:txBody>
      </p:sp>
      <p:pic>
        <p:nvPicPr>
          <p:cNvPr descr="underline_base" id="2529" name="Google Shape;252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25" y="1006475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0" name="Google Shape;2530;p57"/>
          <p:cNvGrpSpPr/>
          <p:nvPr/>
        </p:nvGrpSpPr>
        <p:grpSpPr>
          <a:xfrm>
            <a:off x="1789112" y="2438400"/>
            <a:ext cx="5903912" cy="812800"/>
            <a:chOff x="217487" y="2659062"/>
            <a:chExt cx="5903912" cy="812800"/>
          </a:xfrm>
        </p:grpSpPr>
        <p:sp>
          <p:nvSpPr>
            <p:cNvPr id="2531" name="Google Shape;2531;p57"/>
            <p:cNvSpPr txBox="1"/>
            <p:nvPr/>
          </p:nvSpPr>
          <p:spPr>
            <a:xfrm>
              <a:off x="217487" y="2849562"/>
              <a:ext cx="11191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</a:t>
              </a: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endParaRPr/>
            </a:p>
          </p:txBody>
        </p:sp>
        <p:grpSp>
          <p:nvGrpSpPr>
            <p:cNvPr id="2532" name="Google Shape;2532;p57"/>
            <p:cNvGrpSpPr/>
            <p:nvPr/>
          </p:nvGrpSpPr>
          <p:grpSpPr>
            <a:xfrm>
              <a:off x="1312862" y="2662237"/>
              <a:ext cx="404812" cy="787400"/>
              <a:chOff x="246062" y="4662487"/>
              <a:chExt cx="404812" cy="787400"/>
            </a:xfrm>
          </p:grpSpPr>
          <p:sp>
            <p:nvSpPr>
              <p:cNvPr id="2533" name="Google Shape;2533;p57"/>
              <p:cNvSpPr txBox="1"/>
              <p:nvPr/>
            </p:nvSpPr>
            <p:spPr>
              <a:xfrm>
                <a:off x="279400" y="4662487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L</a:t>
                </a:r>
                <a:endParaRPr/>
              </a:p>
            </p:txBody>
          </p:sp>
          <p:sp>
            <p:nvSpPr>
              <p:cNvPr id="2534" name="Google Shape;2534;p57"/>
              <p:cNvSpPr txBox="1"/>
              <p:nvPr/>
            </p:nvSpPr>
            <p:spPr>
              <a:xfrm>
                <a:off x="246062" y="4992687"/>
                <a:ext cx="404812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/>
              </a:p>
            </p:txBody>
          </p:sp>
          <p:cxnSp>
            <p:nvCxnSpPr>
              <p:cNvPr id="2535" name="Google Shape;2535;p57"/>
              <p:cNvCxnSpPr/>
              <p:nvPr/>
            </p:nvCxnSpPr>
            <p:spPr>
              <a:xfrm>
                <a:off x="323850" y="5067300"/>
                <a:ext cx="29527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536" name="Google Shape;2536;p57"/>
            <p:cNvGrpSpPr/>
            <p:nvPr/>
          </p:nvGrpSpPr>
          <p:grpSpPr>
            <a:xfrm>
              <a:off x="1957387" y="2659062"/>
              <a:ext cx="1944687" cy="812800"/>
              <a:chOff x="2224087" y="2687637"/>
              <a:chExt cx="1944687" cy="812800"/>
            </a:xfrm>
          </p:grpSpPr>
          <p:sp>
            <p:nvSpPr>
              <p:cNvPr id="2537" name="Google Shape;2537;p57"/>
              <p:cNvSpPr txBox="1"/>
              <p:nvPr/>
            </p:nvSpPr>
            <p:spPr>
              <a:xfrm>
                <a:off x="3309937" y="2774950"/>
                <a:ext cx="26035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omic Sans MS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2538" name="Google Shape;2538;p57"/>
              <p:cNvSpPr txBox="1"/>
              <p:nvPr/>
            </p:nvSpPr>
            <p:spPr>
              <a:xfrm>
                <a:off x="2481262" y="2687637"/>
                <a:ext cx="14224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8000 bits</a:t>
                </a:r>
                <a:endParaRPr/>
              </a:p>
            </p:txBody>
          </p:sp>
          <p:sp>
            <p:nvSpPr>
              <p:cNvPr id="2539" name="Google Shape;2539;p57"/>
              <p:cNvSpPr txBox="1"/>
              <p:nvPr/>
            </p:nvSpPr>
            <p:spPr>
              <a:xfrm>
                <a:off x="2224087" y="3043237"/>
                <a:ext cx="194468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10</a:t>
                </a:r>
                <a:r>
                  <a:rPr b="0" baseline="30000" i="1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9 </a:t>
                </a:r>
                <a:r>
                  <a:rPr b="0" i="1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bits/sec</a:t>
                </a:r>
                <a:endParaRPr/>
              </a:p>
            </p:txBody>
          </p:sp>
          <p:cxnSp>
            <p:nvCxnSpPr>
              <p:cNvPr id="2540" name="Google Shape;2540;p57"/>
              <p:cNvCxnSpPr/>
              <p:nvPr/>
            </p:nvCxnSpPr>
            <p:spPr>
              <a:xfrm>
                <a:off x="2546350" y="3095625"/>
                <a:ext cx="153987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541" name="Google Shape;2541;p57"/>
            <p:cNvSpPr txBox="1"/>
            <p:nvPr/>
          </p:nvSpPr>
          <p:spPr>
            <a:xfrm>
              <a:off x="1735137" y="2840037"/>
              <a:ext cx="361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/>
            </a:p>
          </p:txBody>
        </p:sp>
        <p:sp>
          <p:nvSpPr>
            <p:cNvPr id="2542" name="Google Shape;2542;p57"/>
            <p:cNvSpPr txBox="1"/>
            <p:nvPr/>
          </p:nvSpPr>
          <p:spPr>
            <a:xfrm>
              <a:off x="3983037" y="2840037"/>
              <a:ext cx="361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/>
            </a:p>
          </p:txBody>
        </p:sp>
        <p:sp>
          <p:nvSpPr>
            <p:cNvPr id="2543" name="Google Shape;2543;p57"/>
            <p:cNvSpPr txBox="1"/>
            <p:nvPr/>
          </p:nvSpPr>
          <p:spPr>
            <a:xfrm>
              <a:off x="4310062" y="2820987"/>
              <a:ext cx="18113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 microsecs</a:t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p58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549" name="Google Shape;2549;p5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550" name="Google Shape;255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50" y="960437"/>
            <a:ext cx="667226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51" name="Google Shape;2551;p58"/>
          <p:cNvSpPr txBox="1"/>
          <p:nvPr>
            <p:ph type="title"/>
          </p:nvPr>
        </p:nvSpPr>
        <p:spPr>
          <a:xfrm>
            <a:off x="533400" y="263525"/>
            <a:ext cx="77724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rdt3.0: stop-and-wait operation</a:t>
            </a:r>
            <a:endParaRPr/>
          </a:p>
        </p:txBody>
      </p:sp>
      <p:cxnSp>
        <p:nvCxnSpPr>
          <p:cNvPr id="2552" name="Google Shape;2552;p58"/>
          <p:cNvCxnSpPr/>
          <p:nvPr/>
        </p:nvCxnSpPr>
        <p:spPr>
          <a:xfrm>
            <a:off x="3557587" y="2001837"/>
            <a:ext cx="2227262" cy="9223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53" name="Google Shape;2553;p58"/>
          <p:cNvSpPr txBox="1"/>
          <p:nvPr/>
        </p:nvSpPr>
        <p:spPr>
          <a:xfrm>
            <a:off x="233362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packet bit transmitted, t = 0</a:t>
            </a:r>
            <a:endParaRPr/>
          </a:p>
        </p:txBody>
      </p:sp>
      <p:cxnSp>
        <p:nvCxnSpPr>
          <p:cNvPr id="2554" name="Google Shape;2554;p58"/>
          <p:cNvCxnSpPr/>
          <p:nvPr/>
        </p:nvCxnSpPr>
        <p:spPr>
          <a:xfrm>
            <a:off x="3546475" y="1782762"/>
            <a:ext cx="23812" cy="29130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55" name="Google Shape;2555;p58"/>
          <p:cNvCxnSpPr/>
          <p:nvPr/>
        </p:nvCxnSpPr>
        <p:spPr>
          <a:xfrm>
            <a:off x="5773737" y="1795462"/>
            <a:ext cx="22225" cy="28908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56" name="Google Shape;2556;p58"/>
          <p:cNvSpPr txBox="1"/>
          <p:nvPr/>
        </p:nvSpPr>
        <p:spPr>
          <a:xfrm>
            <a:off x="3017837" y="1446212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2557" name="Google Shape;2557;p58"/>
          <p:cNvSpPr txBox="1"/>
          <p:nvPr/>
        </p:nvSpPr>
        <p:spPr>
          <a:xfrm>
            <a:off x="5195887" y="1446212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cxnSp>
        <p:nvCxnSpPr>
          <p:cNvPr id="2558" name="Google Shape;2558;p58"/>
          <p:cNvCxnSpPr/>
          <p:nvPr/>
        </p:nvCxnSpPr>
        <p:spPr>
          <a:xfrm>
            <a:off x="3570287" y="1997075"/>
            <a:ext cx="2190750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59" name="Google Shape;2559;p58"/>
          <p:cNvCxnSpPr/>
          <p:nvPr/>
        </p:nvCxnSpPr>
        <p:spPr>
          <a:xfrm>
            <a:off x="3575050" y="4108450"/>
            <a:ext cx="2192337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60" name="Google Shape;2560;p58"/>
          <p:cNvCxnSpPr/>
          <p:nvPr/>
        </p:nvCxnSpPr>
        <p:spPr>
          <a:xfrm flipH="1" rot="10800000">
            <a:off x="3575050" y="3165475"/>
            <a:ext cx="2209800" cy="9223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61" name="Google Shape;2561;p58"/>
          <p:cNvSpPr/>
          <p:nvPr/>
        </p:nvSpPr>
        <p:spPr>
          <a:xfrm>
            <a:off x="3552825" y="1995487"/>
            <a:ext cx="2232025" cy="1155700"/>
          </a:xfrm>
          <a:custGeom>
            <a:rect b="b" l="l" r="r" t="t"/>
            <a:pathLst>
              <a:path extrusionOk="0" h="1185" w="2902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562" name="Google Shape;2562;p58"/>
          <p:cNvCxnSpPr/>
          <p:nvPr/>
        </p:nvCxnSpPr>
        <p:spPr>
          <a:xfrm rot="10800000">
            <a:off x="3408362" y="1995487"/>
            <a:ext cx="131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63" name="Google Shape;2563;p58"/>
          <p:cNvCxnSpPr/>
          <p:nvPr/>
        </p:nvCxnSpPr>
        <p:spPr>
          <a:xfrm rot="10800000">
            <a:off x="3408362" y="2236787"/>
            <a:ext cx="131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64" name="Google Shape;2564;p58"/>
          <p:cNvCxnSpPr/>
          <p:nvPr/>
        </p:nvCxnSpPr>
        <p:spPr>
          <a:xfrm rot="10800000">
            <a:off x="3419475" y="4095750"/>
            <a:ext cx="1333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65" name="Google Shape;2565;p58"/>
          <p:cNvSpPr txBox="1"/>
          <p:nvPr/>
        </p:nvSpPr>
        <p:spPr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RTT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566" name="Google Shape;2566;p58"/>
          <p:cNvCxnSpPr/>
          <p:nvPr/>
        </p:nvCxnSpPr>
        <p:spPr>
          <a:xfrm>
            <a:off x="3443287" y="3276600"/>
            <a:ext cx="11112" cy="8112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67" name="Google Shape;2567;p58"/>
          <p:cNvCxnSpPr/>
          <p:nvPr/>
        </p:nvCxnSpPr>
        <p:spPr>
          <a:xfrm flipH="1" rot="10800000">
            <a:off x="3448050" y="2259012"/>
            <a:ext cx="3175" cy="7683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68" name="Google Shape;2568;p58"/>
          <p:cNvSpPr txBox="1"/>
          <p:nvPr/>
        </p:nvSpPr>
        <p:spPr>
          <a:xfrm>
            <a:off x="0" y="2074862"/>
            <a:ext cx="346551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packet bit transmitted, </a:t>
            </a: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 = L / R</a:t>
            </a:r>
            <a:endParaRPr/>
          </a:p>
        </p:txBody>
      </p:sp>
      <p:cxnSp>
        <p:nvCxnSpPr>
          <p:cNvPr id="2569" name="Google Shape;2569;p58"/>
          <p:cNvCxnSpPr/>
          <p:nvPr/>
        </p:nvCxnSpPr>
        <p:spPr>
          <a:xfrm rot="10800000">
            <a:off x="5761037" y="2909887"/>
            <a:ext cx="1333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70" name="Google Shape;2570;p58"/>
          <p:cNvSpPr txBox="1"/>
          <p:nvPr/>
        </p:nvSpPr>
        <p:spPr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packet bit arrives</a:t>
            </a:r>
            <a:endParaRPr/>
          </a:p>
        </p:txBody>
      </p:sp>
      <p:cxnSp>
        <p:nvCxnSpPr>
          <p:cNvPr id="2571" name="Google Shape;2571;p58"/>
          <p:cNvCxnSpPr/>
          <p:nvPr/>
        </p:nvCxnSpPr>
        <p:spPr>
          <a:xfrm>
            <a:off x="5784850" y="3159125"/>
            <a:ext cx="127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72" name="Google Shape;2572;p58"/>
          <p:cNvSpPr txBox="1"/>
          <p:nvPr/>
        </p:nvSpPr>
        <p:spPr>
          <a:xfrm>
            <a:off x="5848350" y="2986087"/>
            <a:ext cx="3114675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packet bit arrives, send ACK</a:t>
            </a:r>
            <a:endParaRPr/>
          </a:p>
        </p:txBody>
      </p:sp>
      <p:sp>
        <p:nvSpPr>
          <p:cNvPr id="2573" name="Google Shape;2573;p58"/>
          <p:cNvSpPr txBox="1"/>
          <p:nvPr/>
        </p:nvSpPr>
        <p:spPr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 arrives, send next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packet, </a:t>
            </a: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 = RTT + L / R</a:t>
            </a:r>
            <a:endParaRPr/>
          </a:p>
        </p:txBody>
      </p:sp>
      <p:sp>
        <p:nvSpPr>
          <p:cNvPr id="2574" name="Google Shape;2574;p58"/>
          <p:cNvSpPr/>
          <p:nvPr/>
        </p:nvSpPr>
        <p:spPr>
          <a:xfrm>
            <a:off x="3570287" y="4103687"/>
            <a:ext cx="1419225" cy="577850"/>
          </a:xfrm>
          <a:custGeom>
            <a:rect b="b" l="l" r="r" t="t"/>
            <a:pathLst>
              <a:path extrusionOk="0" h="592" w="1845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575" name="Google Shape;2575;p58"/>
          <p:cNvGrpSpPr/>
          <p:nvPr/>
        </p:nvGrpSpPr>
        <p:grpSpPr>
          <a:xfrm>
            <a:off x="3563937" y="4095750"/>
            <a:ext cx="1281112" cy="534987"/>
            <a:chOff x="19550063" y="20994688"/>
            <a:chExt cx="4405312" cy="1449387"/>
          </a:xfrm>
        </p:grpSpPr>
        <p:cxnSp>
          <p:nvCxnSpPr>
            <p:cNvPr id="2576" name="Google Shape;2576;p58"/>
            <p:cNvCxnSpPr/>
            <p:nvPr/>
          </p:nvCxnSpPr>
          <p:spPr>
            <a:xfrm>
              <a:off x="19550063" y="20994688"/>
              <a:ext cx="2519362" cy="814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7" name="Google Shape;2577;p58"/>
            <p:cNvCxnSpPr/>
            <p:nvPr/>
          </p:nvCxnSpPr>
          <p:spPr>
            <a:xfrm>
              <a:off x="22090063" y="21807488"/>
              <a:ext cx="1865312" cy="636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578" name="Google Shape;2578;p58"/>
          <p:cNvCxnSpPr/>
          <p:nvPr/>
        </p:nvCxnSpPr>
        <p:spPr>
          <a:xfrm>
            <a:off x="3563937" y="4337050"/>
            <a:ext cx="317500" cy="1238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79" name="Google Shape;2579;p58"/>
          <p:cNvCxnSpPr/>
          <p:nvPr/>
        </p:nvCxnSpPr>
        <p:spPr>
          <a:xfrm>
            <a:off x="3887787" y="4460875"/>
            <a:ext cx="541337" cy="2349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580" name="Google Shape;2580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5712" y="4862512"/>
            <a:ext cx="6748462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59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586" name="Google Shape;2586;p5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587" name="Google Shape;258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803275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88" name="Google Shape;2588;p59"/>
          <p:cNvSpPr txBox="1"/>
          <p:nvPr>
            <p:ph type="title"/>
          </p:nvPr>
        </p:nvSpPr>
        <p:spPr>
          <a:xfrm>
            <a:off x="533400" y="85725"/>
            <a:ext cx="77724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Pipelined protocols</a:t>
            </a:r>
            <a:endParaRPr/>
          </a:p>
        </p:txBody>
      </p:sp>
      <p:sp>
        <p:nvSpPr>
          <p:cNvPr id="2589" name="Google Shape;2589;p59"/>
          <p:cNvSpPr txBox="1"/>
          <p:nvPr>
            <p:ph idx="1" type="body"/>
          </p:nvPr>
        </p:nvSpPr>
        <p:spPr>
          <a:xfrm>
            <a:off x="523875" y="1304925"/>
            <a:ext cx="75914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pipelining: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sender allows multiple, “in-flight”, yet-to-be-acknowledged pkts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range of sequence numbers must be increased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buffering at sender and/or receiver</a:t>
            </a:r>
            <a:endParaRPr/>
          </a:p>
        </p:txBody>
      </p:sp>
      <p:sp>
        <p:nvSpPr>
          <p:cNvPr id="2590" name="Google Shape;2590;p59"/>
          <p:cNvSpPr txBox="1"/>
          <p:nvPr>
            <p:ph idx="1" type="body"/>
          </p:nvPr>
        </p:nvSpPr>
        <p:spPr>
          <a:xfrm>
            <a:off x="590550" y="5419725"/>
            <a:ext cx="828675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generic forms of pipelined protocols: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go-Back-N, selective repeat</a:t>
            </a:r>
            <a:endParaRPr/>
          </a:p>
        </p:txBody>
      </p:sp>
      <p:pic>
        <p:nvPicPr>
          <p:cNvPr descr="rdt_pipelined1" id="2591" name="Google Shape;259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2587" y="2946400"/>
            <a:ext cx="6105525" cy="2370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2" name="Google Shape;2592;p59"/>
          <p:cNvGrpSpPr/>
          <p:nvPr/>
        </p:nvGrpSpPr>
        <p:grpSpPr>
          <a:xfrm>
            <a:off x="1398587" y="3624262"/>
            <a:ext cx="469900" cy="465137"/>
            <a:chOff x="1398587" y="3624262"/>
            <a:chExt cx="469900" cy="465137"/>
          </a:xfrm>
        </p:grpSpPr>
        <p:sp>
          <p:nvSpPr>
            <p:cNvPr id="2593" name="Google Shape;2593;p59"/>
            <p:cNvSpPr txBox="1"/>
            <p:nvPr/>
          </p:nvSpPr>
          <p:spPr>
            <a:xfrm>
              <a:off x="1628775" y="3624262"/>
              <a:ext cx="193675" cy="4206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594" name="Google Shape;2594;p59"/>
            <p:cNvGrpSpPr/>
            <p:nvPr/>
          </p:nvGrpSpPr>
          <p:grpSpPr>
            <a:xfrm flipH="1">
              <a:off x="1398587" y="3624262"/>
              <a:ext cx="469900" cy="465137"/>
              <a:chOff x="4506912" y="5557837"/>
              <a:chExt cx="1198562" cy="1274762"/>
            </a:xfrm>
          </p:grpSpPr>
          <p:pic>
            <p:nvPicPr>
              <p:cNvPr descr="desktop_computer_stylized_medium" id="2595" name="Google Shape;2595;p5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6" name="Google Shape;2596;p59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2597" name="Google Shape;2597;p59"/>
          <p:cNvSpPr/>
          <p:nvPr/>
        </p:nvSpPr>
        <p:spPr>
          <a:xfrm>
            <a:off x="7339012" y="3636962"/>
            <a:ext cx="185737" cy="431800"/>
          </a:xfrm>
          <a:custGeom>
            <a:rect b="b" l="l" r="r" t="t"/>
            <a:pathLst>
              <a:path extrusionOk="0" h="272" w="117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598" name="Google Shape;2598;p59"/>
          <p:cNvGrpSpPr/>
          <p:nvPr/>
        </p:nvGrpSpPr>
        <p:grpSpPr>
          <a:xfrm>
            <a:off x="4510087" y="3641725"/>
            <a:ext cx="469900" cy="465137"/>
            <a:chOff x="1398587" y="3624262"/>
            <a:chExt cx="469900" cy="465137"/>
          </a:xfrm>
        </p:grpSpPr>
        <p:sp>
          <p:nvSpPr>
            <p:cNvPr id="2599" name="Google Shape;2599;p59"/>
            <p:cNvSpPr txBox="1"/>
            <p:nvPr/>
          </p:nvSpPr>
          <p:spPr>
            <a:xfrm>
              <a:off x="1628775" y="3624262"/>
              <a:ext cx="193675" cy="4206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00" name="Google Shape;2600;p59"/>
            <p:cNvGrpSpPr/>
            <p:nvPr/>
          </p:nvGrpSpPr>
          <p:grpSpPr>
            <a:xfrm flipH="1">
              <a:off x="1398587" y="3624262"/>
              <a:ext cx="469900" cy="465137"/>
              <a:chOff x="4506912" y="5557837"/>
              <a:chExt cx="1198562" cy="1274762"/>
            </a:xfrm>
          </p:grpSpPr>
          <p:pic>
            <p:nvPicPr>
              <p:cNvPr descr="desktop_computer_stylized_medium" id="2601" name="Google Shape;2601;p5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2" name="Google Shape;2602;p59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2603" name="Google Shape;2603;p59"/>
          <p:cNvGrpSpPr/>
          <p:nvPr/>
        </p:nvGrpSpPr>
        <p:grpSpPr>
          <a:xfrm>
            <a:off x="4321175" y="3508375"/>
            <a:ext cx="223837" cy="501650"/>
            <a:chOff x="6572250" y="681037"/>
            <a:chExt cx="2262187" cy="3803650"/>
          </a:xfrm>
        </p:grpSpPr>
        <p:sp>
          <p:nvSpPr>
            <p:cNvPr id="2604" name="Google Shape;2604;p59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5" name="Google Shape;2605;p59"/>
            <p:cNvSpPr txBox="1"/>
            <p:nvPr/>
          </p:nvSpPr>
          <p:spPr>
            <a:xfrm>
              <a:off x="6684962" y="681037"/>
              <a:ext cx="1652587" cy="362267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6" name="Google Shape;2606;p59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7" name="Google Shape;2607;p59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8" name="Google Shape;2608;p59"/>
            <p:cNvSpPr txBox="1"/>
            <p:nvPr/>
          </p:nvSpPr>
          <p:spPr>
            <a:xfrm>
              <a:off x="6684962" y="1101725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09" name="Google Shape;2609;p59"/>
            <p:cNvGrpSpPr/>
            <p:nvPr/>
          </p:nvGrpSpPr>
          <p:grpSpPr>
            <a:xfrm>
              <a:off x="7535220" y="1065418"/>
              <a:ext cx="929970" cy="228532"/>
              <a:chOff x="969962" y="4081462"/>
              <a:chExt cx="1160462" cy="219075"/>
            </a:xfrm>
          </p:grpSpPr>
          <p:sp>
            <p:nvSpPr>
              <p:cNvPr id="2610" name="Google Shape;2610;p59"/>
              <p:cNvSpPr/>
              <p:nvPr/>
            </p:nvSpPr>
            <p:spPr>
              <a:xfrm>
                <a:off x="969962" y="4081462"/>
                <a:ext cx="116046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1" name="Google Shape;2611;p59"/>
              <p:cNvSpPr/>
              <p:nvPr/>
            </p:nvSpPr>
            <p:spPr>
              <a:xfrm>
                <a:off x="989012" y="4105275"/>
                <a:ext cx="1120775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12" name="Google Shape;2612;p59"/>
            <p:cNvSpPr txBox="1"/>
            <p:nvPr/>
          </p:nvSpPr>
          <p:spPr>
            <a:xfrm>
              <a:off x="6700837" y="1619250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13" name="Google Shape;2613;p59"/>
            <p:cNvGrpSpPr/>
            <p:nvPr/>
          </p:nvGrpSpPr>
          <p:grpSpPr>
            <a:xfrm>
              <a:off x="7534589" y="1584097"/>
              <a:ext cx="929970" cy="205073"/>
              <a:chOff x="973137" y="4083050"/>
              <a:chExt cx="1160462" cy="212725"/>
            </a:xfrm>
          </p:grpSpPr>
          <p:sp>
            <p:nvSpPr>
              <p:cNvPr id="2614" name="Google Shape;2614;p59"/>
              <p:cNvSpPr/>
              <p:nvPr/>
            </p:nvSpPr>
            <p:spPr>
              <a:xfrm>
                <a:off x="973137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5" name="Google Shape;2615;p59"/>
              <p:cNvSpPr/>
              <p:nvPr/>
            </p:nvSpPr>
            <p:spPr>
              <a:xfrm>
                <a:off x="993775" y="4108450"/>
                <a:ext cx="11207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16" name="Google Shape;2616;p59"/>
            <p:cNvSpPr txBox="1"/>
            <p:nvPr/>
          </p:nvSpPr>
          <p:spPr>
            <a:xfrm>
              <a:off x="6700837" y="2162175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17" name="Google Shape;2617;p59"/>
            <p:cNvSpPr txBox="1"/>
            <p:nvPr/>
          </p:nvSpPr>
          <p:spPr>
            <a:xfrm>
              <a:off x="6716712" y="2630487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18" name="Google Shape;2618;p59"/>
            <p:cNvGrpSpPr/>
            <p:nvPr/>
          </p:nvGrpSpPr>
          <p:grpSpPr>
            <a:xfrm>
              <a:off x="7519361" y="2582862"/>
              <a:ext cx="915005" cy="241437"/>
              <a:chOff x="977900" y="4076700"/>
              <a:chExt cx="1139825" cy="222250"/>
            </a:xfrm>
          </p:grpSpPr>
          <p:sp>
            <p:nvSpPr>
              <p:cNvPr id="2619" name="Google Shape;2619;p59"/>
              <p:cNvSpPr/>
              <p:nvPr/>
            </p:nvSpPr>
            <p:spPr>
              <a:xfrm>
                <a:off x="977900" y="4076700"/>
                <a:ext cx="1139825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0" name="Google Shape;2620;p59"/>
              <p:cNvSpPr/>
              <p:nvPr/>
            </p:nvSpPr>
            <p:spPr>
              <a:xfrm>
                <a:off x="996950" y="4098925"/>
                <a:ext cx="1098550" cy="1778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21" name="Google Shape;2621;p59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22" name="Google Shape;2622;p59"/>
            <p:cNvGrpSpPr/>
            <p:nvPr/>
          </p:nvGrpSpPr>
          <p:grpSpPr>
            <a:xfrm>
              <a:off x="7519339" y="2101849"/>
              <a:ext cx="930297" cy="228600"/>
              <a:chOff x="969962" y="4071937"/>
              <a:chExt cx="1158875" cy="228600"/>
            </a:xfrm>
          </p:grpSpPr>
          <p:sp>
            <p:nvSpPr>
              <p:cNvPr id="2623" name="Google Shape;2623;p59"/>
              <p:cNvSpPr/>
              <p:nvPr/>
            </p:nvSpPr>
            <p:spPr>
              <a:xfrm>
                <a:off x="969962" y="4071937"/>
                <a:ext cx="1158875" cy="22860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4" name="Google Shape;2624;p59"/>
              <p:cNvSpPr/>
              <p:nvPr/>
            </p:nvSpPr>
            <p:spPr>
              <a:xfrm>
                <a:off x="989012" y="4095750"/>
                <a:ext cx="1119187" cy="1809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25" name="Google Shape;2625;p59"/>
            <p:cNvSpPr txBox="1"/>
            <p:nvPr/>
          </p:nvSpPr>
          <p:spPr>
            <a:xfrm>
              <a:off x="8337550" y="681037"/>
              <a:ext cx="112712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6" name="Google Shape;2626;p59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7" name="Google Shape;2627;p59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8" name="Google Shape;2628;p59"/>
            <p:cNvSpPr/>
            <p:nvPr/>
          </p:nvSpPr>
          <p:spPr>
            <a:xfrm>
              <a:off x="8753475" y="4148137"/>
              <a:ext cx="80962" cy="14446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9" name="Google Shape;2629;p59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0" name="Google Shape;2630;p59"/>
            <p:cNvSpPr/>
            <p:nvPr/>
          </p:nvSpPr>
          <p:spPr>
            <a:xfrm>
              <a:off x="6572250" y="4256087"/>
              <a:ext cx="1909762" cy="22860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1" name="Google Shape;2631;p59"/>
            <p:cNvSpPr/>
            <p:nvPr/>
          </p:nvSpPr>
          <p:spPr>
            <a:xfrm>
              <a:off x="6684962" y="4303712"/>
              <a:ext cx="1684337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2" name="Google Shape;2632;p59"/>
            <p:cNvSpPr/>
            <p:nvPr/>
          </p:nvSpPr>
          <p:spPr>
            <a:xfrm>
              <a:off x="6845300" y="3786187"/>
              <a:ext cx="241300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3" name="Google Shape;2633;p59"/>
            <p:cNvSpPr/>
            <p:nvPr/>
          </p:nvSpPr>
          <p:spPr>
            <a:xfrm>
              <a:off x="7118350" y="3786187"/>
              <a:ext cx="257175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4" name="Google Shape;2634;p59"/>
            <p:cNvSpPr/>
            <p:nvPr/>
          </p:nvSpPr>
          <p:spPr>
            <a:xfrm>
              <a:off x="7407275" y="3775075"/>
              <a:ext cx="241300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5" name="Google Shape;2635;p59"/>
            <p:cNvSpPr txBox="1"/>
            <p:nvPr/>
          </p:nvSpPr>
          <p:spPr>
            <a:xfrm>
              <a:off x="8032750" y="2908300"/>
              <a:ext cx="144462" cy="12160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36" name="Google Shape;2636;p59"/>
          <p:cNvGrpSpPr/>
          <p:nvPr/>
        </p:nvGrpSpPr>
        <p:grpSpPr>
          <a:xfrm>
            <a:off x="7385050" y="3503612"/>
            <a:ext cx="223837" cy="501650"/>
            <a:chOff x="6572250" y="681037"/>
            <a:chExt cx="2262187" cy="3803650"/>
          </a:xfrm>
        </p:grpSpPr>
        <p:sp>
          <p:nvSpPr>
            <p:cNvPr id="2637" name="Google Shape;2637;p59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8" name="Google Shape;2638;p59"/>
            <p:cNvSpPr txBox="1"/>
            <p:nvPr/>
          </p:nvSpPr>
          <p:spPr>
            <a:xfrm>
              <a:off x="6684962" y="681037"/>
              <a:ext cx="1652587" cy="362267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9" name="Google Shape;2639;p59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40" name="Google Shape;2640;p59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41" name="Google Shape;2641;p59"/>
            <p:cNvSpPr txBox="1"/>
            <p:nvPr/>
          </p:nvSpPr>
          <p:spPr>
            <a:xfrm>
              <a:off x="6684962" y="1101725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42" name="Google Shape;2642;p59"/>
            <p:cNvGrpSpPr/>
            <p:nvPr/>
          </p:nvGrpSpPr>
          <p:grpSpPr>
            <a:xfrm>
              <a:off x="7535220" y="1065418"/>
              <a:ext cx="929970" cy="228532"/>
              <a:chOff x="969962" y="4081462"/>
              <a:chExt cx="1160462" cy="219075"/>
            </a:xfrm>
          </p:grpSpPr>
          <p:sp>
            <p:nvSpPr>
              <p:cNvPr id="2643" name="Google Shape;2643;p59"/>
              <p:cNvSpPr/>
              <p:nvPr/>
            </p:nvSpPr>
            <p:spPr>
              <a:xfrm>
                <a:off x="969962" y="4081462"/>
                <a:ext cx="116046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4" name="Google Shape;2644;p59"/>
              <p:cNvSpPr/>
              <p:nvPr/>
            </p:nvSpPr>
            <p:spPr>
              <a:xfrm>
                <a:off x="989012" y="4105275"/>
                <a:ext cx="1120775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45" name="Google Shape;2645;p59"/>
            <p:cNvSpPr txBox="1"/>
            <p:nvPr/>
          </p:nvSpPr>
          <p:spPr>
            <a:xfrm>
              <a:off x="6700837" y="1619250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46" name="Google Shape;2646;p59"/>
            <p:cNvGrpSpPr/>
            <p:nvPr/>
          </p:nvGrpSpPr>
          <p:grpSpPr>
            <a:xfrm>
              <a:off x="7534589" y="1584097"/>
              <a:ext cx="929970" cy="205073"/>
              <a:chOff x="973137" y="4083050"/>
              <a:chExt cx="1160462" cy="212725"/>
            </a:xfrm>
          </p:grpSpPr>
          <p:sp>
            <p:nvSpPr>
              <p:cNvPr id="2647" name="Google Shape;2647;p59"/>
              <p:cNvSpPr/>
              <p:nvPr/>
            </p:nvSpPr>
            <p:spPr>
              <a:xfrm>
                <a:off x="973137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8" name="Google Shape;2648;p59"/>
              <p:cNvSpPr/>
              <p:nvPr/>
            </p:nvSpPr>
            <p:spPr>
              <a:xfrm>
                <a:off x="993775" y="4108450"/>
                <a:ext cx="11207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49" name="Google Shape;2649;p59"/>
            <p:cNvSpPr txBox="1"/>
            <p:nvPr/>
          </p:nvSpPr>
          <p:spPr>
            <a:xfrm>
              <a:off x="6700837" y="2162175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0" name="Google Shape;2650;p59"/>
            <p:cNvSpPr txBox="1"/>
            <p:nvPr/>
          </p:nvSpPr>
          <p:spPr>
            <a:xfrm>
              <a:off x="6716712" y="2630487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51" name="Google Shape;2651;p59"/>
            <p:cNvGrpSpPr/>
            <p:nvPr/>
          </p:nvGrpSpPr>
          <p:grpSpPr>
            <a:xfrm>
              <a:off x="7519361" y="2582862"/>
              <a:ext cx="915005" cy="241437"/>
              <a:chOff x="977900" y="4076700"/>
              <a:chExt cx="1139825" cy="222250"/>
            </a:xfrm>
          </p:grpSpPr>
          <p:sp>
            <p:nvSpPr>
              <p:cNvPr id="2652" name="Google Shape;2652;p59"/>
              <p:cNvSpPr/>
              <p:nvPr/>
            </p:nvSpPr>
            <p:spPr>
              <a:xfrm>
                <a:off x="977900" y="4076700"/>
                <a:ext cx="1139825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3" name="Google Shape;2653;p59"/>
              <p:cNvSpPr/>
              <p:nvPr/>
            </p:nvSpPr>
            <p:spPr>
              <a:xfrm>
                <a:off x="996950" y="4098925"/>
                <a:ext cx="1098550" cy="1778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54" name="Google Shape;2654;p59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55" name="Google Shape;2655;p59"/>
            <p:cNvGrpSpPr/>
            <p:nvPr/>
          </p:nvGrpSpPr>
          <p:grpSpPr>
            <a:xfrm>
              <a:off x="7519339" y="2101849"/>
              <a:ext cx="930297" cy="228600"/>
              <a:chOff x="969962" y="4071937"/>
              <a:chExt cx="1158875" cy="228600"/>
            </a:xfrm>
          </p:grpSpPr>
          <p:sp>
            <p:nvSpPr>
              <p:cNvPr id="2656" name="Google Shape;2656;p59"/>
              <p:cNvSpPr/>
              <p:nvPr/>
            </p:nvSpPr>
            <p:spPr>
              <a:xfrm>
                <a:off x="969962" y="4071937"/>
                <a:ext cx="1158875" cy="22860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7" name="Google Shape;2657;p59"/>
              <p:cNvSpPr/>
              <p:nvPr/>
            </p:nvSpPr>
            <p:spPr>
              <a:xfrm>
                <a:off x="989012" y="4095750"/>
                <a:ext cx="1119187" cy="1809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58" name="Google Shape;2658;p59"/>
            <p:cNvSpPr txBox="1"/>
            <p:nvPr/>
          </p:nvSpPr>
          <p:spPr>
            <a:xfrm>
              <a:off x="8337550" y="681037"/>
              <a:ext cx="112712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9" name="Google Shape;2659;p59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0" name="Google Shape;2660;p59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1" name="Google Shape;2661;p59"/>
            <p:cNvSpPr/>
            <p:nvPr/>
          </p:nvSpPr>
          <p:spPr>
            <a:xfrm>
              <a:off x="8753475" y="4148137"/>
              <a:ext cx="80962" cy="14446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2" name="Google Shape;2662;p59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3" name="Google Shape;2663;p59"/>
            <p:cNvSpPr/>
            <p:nvPr/>
          </p:nvSpPr>
          <p:spPr>
            <a:xfrm>
              <a:off x="6572250" y="4256087"/>
              <a:ext cx="1909762" cy="22860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4" name="Google Shape;2664;p59"/>
            <p:cNvSpPr/>
            <p:nvPr/>
          </p:nvSpPr>
          <p:spPr>
            <a:xfrm>
              <a:off x="6684962" y="4303712"/>
              <a:ext cx="1684337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5" name="Google Shape;2665;p59"/>
            <p:cNvSpPr/>
            <p:nvPr/>
          </p:nvSpPr>
          <p:spPr>
            <a:xfrm>
              <a:off x="6845300" y="3786187"/>
              <a:ext cx="241300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6" name="Google Shape;2666;p59"/>
            <p:cNvSpPr/>
            <p:nvPr/>
          </p:nvSpPr>
          <p:spPr>
            <a:xfrm>
              <a:off x="7118350" y="3786187"/>
              <a:ext cx="257175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7" name="Google Shape;2667;p59"/>
            <p:cNvSpPr/>
            <p:nvPr/>
          </p:nvSpPr>
          <p:spPr>
            <a:xfrm>
              <a:off x="7407275" y="3775075"/>
              <a:ext cx="241300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8" name="Google Shape;2668;p59"/>
            <p:cNvSpPr txBox="1"/>
            <p:nvPr/>
          </p:nvSpPr>
          <p:spPr>
            <a:xfrm>
              <a:off x="8032750" y="2908300"/>
              <a:ext cx="144462" cy="12160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60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674" name="Google Shape;2674;p6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675" name="Google Shape;267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842962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76" name="Google Shape;2676;p60"/>
          <p:cNvSpPr txBox="1"/>
          <p:nvPr>
            <p:ph type="title"/>
          </p:nvPr>
        </p:nvSpPr>
        <p:spPr>
          <a:xfrm>
            <a:off x="533400" y="163512"/>
            <a:ext cx="7772400" cy="96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Pipelining: increased utilization</a:t>
            </a:r>
            <a:endParaRPr/>
          </a:p>
        </p:txBody>
      </p:sp>
      <p:cxnSp>
        <p:nvCxnSpPr>
          <p:cNvPr id="2677" name="Google Shape;2677;p60"/>
          <p:cNvCxnSpPr/>
          <p:nvPr/>
        </p:nvCxnSpPr>
        <p:spPr>
          <a:xfrm>
            <a:off x="3171825" y="1778000"/>
            <a:ext cx="2082800" cy="9318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78" name="Google Shape;2678;p60"/>
          <p:cNvSpPr txBox="1"/>
          <p:nvPr/>
        </p:nvSpPr>
        <p:spPr>
          <a:xfrm>
            <a:off x="0" y="1571625"/>
            <a:ext cx="3086100" cy="354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packet bit transmitted, t = 0</a:t>
            </a:r>
            <a:endParaRPr/>
          </a:p>
        </p:txBody>
      </p:sp>
      <p:cxnSp>
        <p:nvCxnSpPr>
          <p:cNvPr id="2679" name="Google Shape;2679;p60"/>
          <p:cNvCxnSpPr/>
          <p:nvPr/>
        </p:nvCxnSpPr>
        <p:spPr>
          <a:xfrm>
            <a:off x="3162300" y="1555750"/>
            <a:ext cx="20637" cy="32845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80" name="Google Shape;2680;p60"/>
          <p:cNvCxnSpPr/>
          <p:nvPr/>
        </p:nvCxnSpPr>
        <p:spPr>
          <a:xfrm>
            <a:off x="5243512" y="1568450"/>
            <a:ext cx="22225" cy="33512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81" name="Google Shape;2681;p60"/>
          <p:cNvSpPr txBox="1"/>
          <p:nvPr/>
        </p:nvSpPr>
        <p:spPr>
          <a:xfrm>
            <a:off x="2701925" y="1228725"/>
            <a:ext cx="1042987" cy="3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2682" name="Google Shape;2682;p60"/>
          <p:cNvSpPr txBox="1"/>
          <p:nvPr/>
        </p:nvSpPr>
        <p:spPr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cxnSp>
        <p:nvCxnSpPr>
          <p:cNvPr id="2683" name="Google Shape;2683;p60"/>
          <p:cNvCxnSpPr/>
          <p:nvPr/>
        </p:nvCxnSpPr>
        <p:spPr>
          <a:xfrm>
            <a:off x="3182937" y="1773237"/>
            <a:ext cx="2049462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84" name="Google Shape;2684;p60"/>
          <p:cNvCxnSpPr/>
          <p:nvPr/>
        </p:nvCxnSpPr>
        <p:spPr>
          <a:xfrm>
            <a:off x="3189287" y="3905250"/>
            <a:ext cx="20494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85" name="Google Shape;2685;p60"/>
          <p:cNvSpPr/>
          <p:nvPr/>
        </p:nvSpPr>
        <p:spPr>
          <a:xfrm>
            <a:off x="3167062" y="1770062"/>
            <a:ext cx="2087562" cy="1169987"/>
          </a:xfrm>
          <a:custGeom>
            <a:rect b="b" l="l" r="r" t="t"/>
            <a:pathLst>
              <a:path extrusionOk="0" h="1185" w="2902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86" name="Google Shape;2686;p60"/>
          <p:cNvCxnSpPr/>
          <p:nvPr/>
        </p:nvCxnSpPr>
        <p:spPr>
          <a:xfrm flipH="1">
            <a:off x="3032125" y="1770062"/>
            <a:ext cx="123825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87" name="Google Shape;2687;p60"/>
          <p:cNvCxnSpPr/>
          <p:nvPr/>
        </p:nvCxnSpPr>
        <p:spPr>
          <a:xfrm rot="10800000">
            <a:off x="3032125" y="2014537"/>
            <a:ext cx="1238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88" name="Google Shape;2688;p60"/>
          <p:cNvSpPr txBox="1"/>
          <p:nvPr/>
        </p:nvSpPr>
        <p:spPr>
          <a:xfrm>
            <a:off x="2251075" y="2754312"/>
            <a:ext cx="965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RTT </a:t>
            </a:r>
            <a:endParaRPr/>
          </a:p>
        </p:txBody>
      </p:sp>
      <p:cxnSp>
        <p:nvCxnSpPr>
          <p:cNvPr id="2689" name="Google Shape;2689;p60"/>
          <p:cNvCxnSpPr/>
          <p:nvPr/>
        </p:nvCxnSpPr>
        <p:spPr>
          <a:xfrm>
            <a:off x="3065462" y="3065462"/>
            <a:ext cx="9525" cy="8207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90" name="Google Shape;2690;p60"/>
          <p:cNvCxnSpPr/>
          <p:nvPr/>
        </p:nvCxnSpPr>
        <p:spPr>
          <a:xfrm flipH="1" rot="10800000">
            <a:off x="3070225" y="2036762"/>
            <a:ext cx="1587" cy="7762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91" name="Google Shape;2691;p60"/>
          <p:cNvSpPr txBox="1"/>
          <p:nvPr/>
        </p:nvSpPr>
        <p:spPr>
          <a:xfrm>
            <a:off x="346075" y="1852612"/>
            <a:ext cx="2740025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bit transmitted, t = L / R</a:t>
            </a:r>
            <a:endParaRPr/>
          </a:p>
        </p:txBody>
      </p:sp>
      <p:cxnSp>
        <p:nvCxnSpPr>
          <p:cNvPr id="2692" name="Google Shape;2692;p60"/>
          <p:cNvCxnSpPr/>
          <p:nvPr/>
        </p:nvCxnSpPr>
        <p:spPr>
          <a:xfrm rot="10800000">
            <a:off x="5232400" y="2695575"/>
            <a:ext cx="1254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93" name="Google Shape;2693;p60"/>
          <p:cNvSpPr txBox="1"/>
          <p:nvPr/>
        </p:nvSpPr>
        <p:spPr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packet bit arrives</a:t>
            </a:r>
            <a:endParaRPr/>
          </a:p>
        </p:txBody>
      </p:sp>
      <p:cxnSp>
        <p:nvCxnSpPr>
          <p:cNvPr id="2694" name="Google Shape;2694;p60"/>
          <p:cNvCxnSpPr/>
          <p:nvPr/>
        </p:nvCxnSpPr>
        <p:spPr>
          <a:xfrm>
            <a:off x="5254625" y="2946400"/>
            <a:ext cx="1190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95" name="Google Shape;2695;p60"/>
          <p:cNvSpPr txBox="1"/>
          <p:nvPr/>
        </p:nvSpPr>
        <p:spPr>
          <a:xfrm>
            <a:off x="5313362" y="2770187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packet bit arrives, send ACK</a:t>
            </a:r>
            <a:endParaRPr/>
          </a:p>
        </p:txBody>
      </p:sp>
      <p:sp>
        <p:nvSpPr>
          <p:cNvPr id="2696" name="Google Shape;2696;p60"/>
          <p:cNvSpPr txBox="1"/>
          <p:nvPr/>
        </p:nvSpPr>
        <p:spPr>
          <a:xfrm>
            <a:off x="493712" y="3562350"/>
            <a:ext cx="26352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 arrives, send next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packet, t = RTT + L / R</a:t>
            </a:r>
            <a:endParaRPr/>
          </a:p>
        </p:txBody>
      </p:sp>
      <p:grpSp>
        <p:nvGrpSpPr>
          <p:cNvPr id="2697" name="Google Shape;2697;p60"/>
          <p:cNvGrpSpPr/>
          <p:nvPr/>
        </p:nvGrpSpPr>
        <p:grpSpPr>
          <a:xfrm>
            <a:off x="3043237" y="3892550"/>
            <a:ext cx="1466850" cy="608012"/>
            <a:chOff x="19846925" y="34012188"/>
            <a:chExt cx="5397499" cy="1627187"/>
          </a:xfrm>
        </p:grpSpPr>
        <p:cxnSp>
          <p:nvCxnSpPr>
            <p:cNvPr id="2698" name="Google Shape;2698;p60"/>
            <p:cNvCxnSpPr/>
            <p:nvPr/>
          </p:nvCxnSpPr>
          <p:spPr>
            <a:xfrm flipH="1">
              <a:off x="19846925" y="34012188"/>
              <a:ext cx="457200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699" name="Google Shape;2699;p60"/>
            <p:cNvSpPr/>
            <p:nvPr/>
          </p:nvSpPr>
          <p:spPr>
            <a:xfrm>
              <a:off x="20362863" y="34032825"/>
              <a:ext cx="4881562" cy="1566862"/>
            </a:xfrm>
            <a:custGeom>
              <a:rect b="b" l="l" r="r" t="t"/>
              <a:pathLst>
                <a:path extrusionOk="0" h="592" w="1845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700" name="Google Shape;2700;p60"/>
            <p:cNvGrpSpPr/>
            <p:nvPr/>
          </p:nvGrpSpPr>
          <p:grpSpPr>
            <a:xfrm>
              <a:off x="20343813" y="34012188"/>
              <a:ext cx="4406900" cy="1449387"/>
              <a:chOff x="19550063" y="20994688"/>
              <a:chExt cx="4405312" cy="1449387"/>
            </a:xfrm>
          </p:grpSpPr>
          <p:cxnSp>
            <p:nvCxnSpPr>
              <p:cNvPr id="2701" name="Google Shape;2701;p60"/>
              <p:cNvCxnSpPr/>
              <p:nvPr/>
            </p:nvCxnSpPr>
            <p:spPr>
              <a:xfrm>
                <a:off x="19550063" y="20994688"/>
                <a:ext cx="2519362" cy="8143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02" name="Google Shape;2702;p60"/>
              <p:cNvCxnSpPr/>
              <p:nvPr/>
            </p:nvCxnSpPr>
            <p:spPr>
              <a:xfrm>
                <a:off x="22090063" y="21807488"/>
                <a:ext cx="1865312" cy="6365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703" name="Google Shape;2703;p60"/>
            <p:cNvCxnSpPr/>
            <p:nvPr/>
          </p:nvCxnSpPr>
          <p:spPr>
            <a:xfrm>
              <a:off x="20343813" y="34666238"/>
              <a:ext cx="1090612" cy="3381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04" name="Google Shape;2704;p60"/>
            <p:cNvCxnSpPr/>
            <p:nvPr/>
          </p:nvCxnSpPr>
          <p:spPr>
            <a:xfrm>
              <a:off x="21455063" y="35001200"/>
              <a:ext cx="1865312" cy="638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705" name="Google Shape;2705;p60"/>
          <p:cNvSpPr/>
          <p:nvPr/>
        </p:nvSpPr>
        <p:spPr>
          <a:xfrm>
            <a:off x="3171825" y="2022475"/>
            <a:ext cx="2087562" cy="1168400"/>
          </a:xfrm>
          <a:custGeom>
            <a:rect b="b" l="l" r="r" t="t"/>
            <a:pathLst>
              <a:path extrusionOk="0" h="1185" w="2902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6" name="Google Shape;2706;p60"/>
          <p:cNvSpPr/>
          <p:nvPr/>
        </p:nvSpPr>
        <p:spPr>
          <a:xfrm>
            <a:off x="3171825" y="2273300"/>
            <a:ext cx="2087562" cy="1168400"/>
          </a:xfrm>
          <a:custGeom>
            <a:rect b="b" l="l" r="r" t="t"/>
            <a:pathLst>
              <a:path extrusionOk="0" h="1185" w="2902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07" name="Google Shape;2707;p60"/>
          <p:cNvCxnSpPr/>
          <p:nvPr/>
        </p:nvCxnSpPr>
        <p:spPr>
          <a:xfrm flipH="1" rot="10800000">
            <a:off x="3189287" y="2954337"/>
            <a:ext cx="2065337" cy="9318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8" name="Google Shape;2708;p60"/>
          <p:cNvCxnSpPr/>
          <p:nvPr/>
        </p:nvCxnSpPr>
        <p:spPr>
          <a:xfrm flipH="1" rot="10800000">
            <a:off x="3189287" y="3205162"/>
            <a:ext cx="2065337" cy="9318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709" name="Google Shape;2709;p60"/>
          <p:cNvGrpSpPr/>
          <p:nvPr/>
        </p:nvGrpSpPr>
        <p:grpSpPr>
          <a:xfrm>
            <a:off x="3032125" y="4130675"/>
            <a:ext cx="1466850" cy="606425"/>
            <a:chOff x="19846925" y="34012188"/>
            <a:chExt cx="5397499" cy="1627187"/>
          </a:xfrm>
        </p:grpSpPr>
        <p:cxnSp>
          <p:nvCxnSpPr>
            <p:cNvPr id="2710" name="Google Shape;2710;p60"/>
            <p:cNvCxnSpPr/>
            <p:nvPr/>
          </p:nvCxnSpPr>
          <p:spPr>
            <a:xfrm flipH="1">
              <a:off x="19846925" y="34012188"/>
              <a:ext cx="457200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11" name="Google Shape;2711;p60"/>
            <p:cNvSpPr/>
            <p:nvPr/>
          </p:nvSpPr>
          <p:spPr>
            <a:xfrm>
              <a:off x="20362863" y="34032825"/>
              <a:ext cx="4881562" cy="1566862"/>
            </a:xfrm>
            <a:custGeom>
              <a:rect b="b" l="l" r="r" t="t"/>
              <a:pathLst>
                <a:path extrusionOk="0" h="592" w="1845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712" name="Google Shape;2712;p60"/>
            <p:cNvGrpSpPr/>
            <p:nvPr/>
          </p:nvGrpSpPr>
          <p:grpSpPr>
            <a:xfrm>
              <a:off x="20343813" y="34012188"/>
              <a:ext cx="4406900" cy="1449387"/>
              <a:chOff x="19550063" y="20994688"/>
              <a:chExt cx="4405312" cy="1449387"/>
            </a:xfrm>
          </p:grpSpPr>
          <p:cxnSp>
            <p:nvCxnSpPr>
              <p:cNvPr id="2713" name="Google Shape;2713;p60"/>
              <p:cNvCxnSpPr/>
              <p:nvPr/>
            </p:nvCxnSpPr>
            <p:spPr>
              <a:xfrm>
                <a:off x="19550063" y="20994688"/>
                <a:ext cx="2519362" cy="8143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14" name="Google Shape;2714;p60"/>
              <p:cNvCxnSpPr/>
              <p:nvPr/>
            </p:nvCxnSpPr>
            <p:spPr>
              <a:xfrm>
                <a:off x="22090063" y="21807488"/>
                <a:ext cx="1865312" cy="6365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715" name="Google Shape;2715;p60"/>
            <p:cNvCxnSpPr/>
            <p:nvPr/>
          </p:nvCxnSpPr>
          <p:spPr>
            <a:xfrm>
              <a:off x="20343813" y="34666238"/>
              <a:ext cx="1090612" cy="3381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16" name="Google Shape;2716;p60"/>
            <p:cNvCxnSpPr/>
            <p:nvPr/>
          </p:nvCxnSpPr>
          <p:spPr>
            <a:xfrm>
              <a:off x="21455063" y="35001200"/>
              <a:ext cx="1865312" cy="638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717" name="Google Shape;2717;p60"/>
          <p:cNvGrpSpPr/>
          <p:nvPr/>
        </p:nvGrpSpPr>
        <p:grpSpPr>
          <a:xfrm>
            <a:off x="3043237" y="4381500"/>
            <a:ext cx="1466850" cy="606425"/>
            <a:chOff x="19846925" y="34012188"/>
            <a:chExt cx="5397499" cy="1627187"/>
          </a:xfrm>
        </p:grpSpPr>
        <p:cxnSp>
          <p:nvCxnSpPr>
            <p:cNvPr id="2718" name="Google Shape;2718;p60"/>
            <p:cNvCxnSpPr/>
            <p:nvPr/>
          </p:nvCxnSpPr>
          <p:spPr>
            <a:xfrm flipH="1">
              <a:off x="19846925" y="34012188"/>
              <a:ext cx="457200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19" name="Google Shape;2719;p60"/>
            <p:cNvSpPr/>
            <p:nvPr/>
          </p:nvSpPr>
          <p:spPr>
            <a:xfrm>
              <a:off x="20362863" y="34032825"/>
              <a:ext cx="4881562" cy="1566862"/>
            </a:xfrm>
            <a:custGeom>
              <a:rect b="b" l="l" r="r" t="t"/>
              <a:pathLst>
                <a:path extrusionOk="0" h="592" w="1845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720" name="Google Shape;2720;p60"/>
            <p:cNvGrpSpPr/>
            <p:nvPr/>
          </p:nvGrpSpPr>
          <p:grpSpPr>
            <a:xfrm>
              <a:off x="20343813" y="34012188"/>
              <a:ext cx="4406900" cy="1449387"/>
              <a:chOff x="19550063" y="20994688"/>
              <a:chExt cx="4405312" cy="1449387"/>
            </a:xfrm>
          </p:grpSpPr>
          <p:cxnSp>
            <p:nvCxnSpPr>
              <p:cNvPr id="2721" name="Google Shape;2721;p60"/>
              <p:cNvCxnSpPr/>
              <p:nvPr/>
            </p:nvCxnSpPr>
            <p:spPr>
              <a:xfrm>
                <a:off x="19550063" y="20994688"/>
                <a:ext cx="2519362" cy="8143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22" name="Google Shape;2722;p60"/>
              <p:cNvCxnSpPr/>
              <p:nvPr/>
            </p:nvCxnSpPr>
            <p:spPr>
              <a:xfrm>
                <a:off x="22090063" y="21807488"/>
                <a:ext cx="1865312" cy="6365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723" name="Google Shape;2723;p60"/>
            <p:cNvCxnSpPr/>
            <p:nvPr/>
          </p:nvCxnSpPr>
          <p:spPr>
            <a:xfrm>
              <a:off x="20343813" y="34666238"/>
              <a:ext cx="1090612" cy="3381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24" name="Google Shape;2724;p60"/>
            <p:cNvCxnSpPr/>
            <p:nvPr/>
          </p:nvCxnSpPr>
          <p:spPr>
            <a:xfrm>
              <a:off x="21455063" y="35001200"/>
              <a:ext cx="1865312" cy="638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725" name="Google Shape;2725;p60"/>
          <p:cNvCxnSpPr/>
          <p:nvPr/>
        </p:nvCxnSpPr>
        <p:spPr>
          <a:xfrm flipH="1" rot="10800000">
            <a:off x="3194050" y="3457575"/>
            <a:ext cx="2065337" cy="9318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26" name="Google Shape;2726;p60"/>
          <p:cNvSpPr txBox="1"/>
          <p:nvPr/>
        </p:nvSpPr>
        <p:spPr>
          <a:xfrm>
            <a:off x="5310187" y="3024187"/>
            <a:ext cx="38338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bit of 2</a:t>
            </a:r>
            <a:r>
              <a:rPr b="0" baseline="30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packet arrives, send ACK</a:t>
            </a:r>
            <a:endParaRPr/>
          </a:p>
        </p:txBody>
      </p:sp>
      <p:cxnSp>
        <p:nvCxnSpPr>
          <p:cNvPr id="2727" name="Google Shape;2727;p60"/>
          <p:cNvCxnSpPr/>
          <p:nvPr/>
        </p:nvCxnSpPr>
        <p:spPr>
          <a:xfrm>
            <a:off x="5254625" y="3182937"/>
            <a:ext cx="1127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8" name="Google Shape;2728;p60"/>
          <p:cNvCxnSpPr/>
          <p:nvPr/>
        </p:nvCxnSpPr>
        <p:spPr>
          <a:xfrm>
            <a:off x="5265737" y="3435350"/>
            <a:ext cx="1127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29" name="Google Shape;2729;p60"/>
          <p:cNvSpPr txBox="1"/>
          <p:nvPr/>
        </p:nvSpPr>
        <p:spPr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bit of 3</a:t>
            </a:r>
            <a:r>
              <a:rPr b="0" baseline="30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packet arrives, send ACK</a:t>
            </a:r>
            <a:endParaRPr/>
          </a:p>
        </p:txBody>
      </p:sp>
      <p:sp>
        <p:nvSpPr>
          <p:cNvPr id="2730" name="Google Shape;2730;p60"/>
          <p:cNvSpPr txBox="1"/>
          <p:nvPr/>
        </p:nvSpPr>
        <p:spPr>
          <a:xfrm>
            <a:off x="5518150" y="4152900"/>
            <a:ext cx="34607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3-packet pipelining increases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utilization by a factor of 3!</a:t>
            </a:r>
            <a:endParaRPr/>
          </a:p>
        </p:txBody>
      </p:sp>
      <p:cxnSp>
        <p:nvCxnSpPr>
          <p:cNvPr id="2731" name="Google Shape;2731;p60"/>
          <p:cNvCxnSpPr/>
          <p:nvPr/>
        </p:nvCxnSpPr>
        <p:spPr>
          <a:xfrm flipH="1">
            <a:off x="6386512" y="4821237"/>
            <a:ext cx="125412" cy="51276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2732" name="Google Shape;2732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5750" y="5087937"/>
            <a:ext cx="6748462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6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1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738" name="Google Shape;2738;p6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739" name="Google Shape;273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12" y="9048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40" name="Google Shape;2740;p61"/>
          <p:cNvSpPr txBox="1"/>
          <p:nvPr>
            <p:ph type="title"/>
          </p:nvPr>
        </p:nvSpPr>
        <p:spPr>
          <a:xfrm>
            <a:off x="533400" y="207962"/>
            <a:ext cx="77724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Pipelined protocols: overview</a:t>
            </a:r>
            <a:endParaRPr/>
          </a:p>
        </p:txBody>
      </p:sp>
      <p:sp>
        <p:nvSpPr>
          <p:cNvPr id="2741" name="Google Shape;2741;p61"/>
          <p:cNvSpPr txBox="1"/>
          <p:nvPr>
            <p:ph idx="1" type="body"/>
          </p:nvPr>
        </p:nvSpPr>
        <p:spPr>
          <a:xfrm>
            <a:off x="533400" y="1455737"/>
            <a:ext cx="3954462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Go-back-N:</a:t>
            </a:r>
            <a:endParaRPr/>
          </a:p>
          <a:p>
            <a:pPr indent="-284162" lvl="0" marL="284162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can have up to N unacked packets in pipeline</a:t>
            </a:r>
            <a:endParaRPr/>
          </a:p>
          <a:p>
            <a:pPr indent="-284162" lvl="0" marL="284162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only sends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cumulative ack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doesn’t ack packet if there’s a gap</a:t>
            </a:r>
            <a:endParaRPr/>
          </a:p>
          <a:p>
            <a:pPr indent="-284162" lvl="0" marL="284162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has timer for oldest unacked packet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timer expires, retransmit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unacked packets</a:t>
            </a:r>
            <a:endParaRPr/>
          </a:p>
        </p:txBody>
      </p:sp>
      <p:sp>
        <p:nvSpPr>
          <p:cNvPr id="2742" name="Google Shape;2742;p61"/>
          <p:cNvSpPr txBox="1"/>
          <p:nvPr>
            <p:ph idx="1" type="body"/>
          </p:nvPr>
        </p:nvSpPr>
        <p:spPr>
          <a:xfrm>
            <a:off x="4673600" y="1455737"/>
            <a:ext cx="42894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Selective Repeat:</a:t>
            </a:r>
            <a:endParaRPr/>
          </a:p>
          <a:p>
            <a:pPr indent="-284162" lvl="0" marL="284162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can have up to N unack’ed packets in pipeline</a:t>
            </a:r>
            <a:endParaRPr/>
          </a:p>
          <a:p>
            <a:pPr indent="-284162" lvl="0" marL="284162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rcvr sends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individual ack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each packet</a:t>
            </a:r>
            <a:endParaRPr/>
          </a:p>
          <a:p>
            <a:pPr indent="-106361" lvl="0" marL="284162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maintains timer for each unacked packet</a:t>
            </a:r>
            <a:endParaRPr/>
          </a:p>
          <a:p>
            <a:pPr indent="-230187" lvl="1" marL="687387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timer expires, retransmit only that unacked packet</a:t>
            </a:r>
            <a:endParaRPr/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7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539" name="Google Shape;539;p1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540" name="Google Shape;5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1039812"/>
            <a:ext cx="658177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1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Transport vs. network layer</a:t>
            </a:r>
            <a:endParaRPr/>
          </a:p>
        </p:txBody>
      </p:sp>
      <p:sp>
        <p:nvSpPr>
          <p:cNvPr id="542" name="Google Shape;542;p17"/>
          <p:cNvSpPr txBox="1"/>
          <p:nvPr>
            <p:ph idx="1" type="body"/>
          </p:nvPr>
        </p:nvSpPr>
        <p:spPr>
          <a:xfrm>
            <a:off x="533400" y="1589087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1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 layer: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logical communication between hosts</a:t>
            </a:r>
            <a:endParaRPr/>
          </a:p>
          <a:p>
            <a:pPr indent="-284162" lvl="0" marL="284162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1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transport layer: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logical communication between processes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30187" lvl="1" marL="687387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relies on, enhances, network layer services</a:t>
            </a:r>
            <a:endParaRPr/>
          </a:p>
        </p:txBody>
      </p:sp>
      <p:sp>
        <p:nvSpPr>
          <p:cNvPr id="543" name="Google Shape;543;p17"/>
          <p:cNvSpPr txBox="1"/>
          <p:nvPr>
            <p:ph idx="1" type="body"/>
          </p:nvPr>
        </p:nvSpPr>
        <p:spPr>
          <a:xfrm>
            <a:off x="4760912" y="2230437"/>
            <a:ext cx="3967162" cy="424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12 kids in Ann’s house sending letters to 12 kids in Bill’s house:</a:t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hosts = houses</a:t>
            </a:r>
            <a:endParaRPr/>
          </a:p>
          <a:p>
            <a:pPr indent="-284162" lvl="0" marL="284162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processes = kids</a:t>
            </a:r>
            <a:endParaRPr/>
          </a:p>
          <a:p>
            <a:pPr indent="-284162" lvl="0" marL="284162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 messages = letters in envelopes</a:t>
            </a:r>
            <a:endParaRPr/>
          </a:p>
          <a:p>
            <a:pPr indent="-284162" lvl="0" marL="284162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 protocol = Ann and Bill who demux to in-house siblings</a:t>
            </a:r>
            <a:endParaRPr/>
          </a:p>
          <a:p>
            <a:pPr indent="-284162" lvl="0" marL="284162" marR="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network-layer protocol = postal service</a:t>
            </a:r>
            <a:endParaRPr/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44" name="Google Shape;544;p17"/>
          <p:cNvSpPr txBox="1"/>
          <p:nvPr/>
        </p:nvSpPr>
        <p:spPr>
          <a:xfrm>
            <a:off x="4779962" y="1947862"/>
            <a:ext cx="4016375" cy="3836987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17"/>
          <p:cNvSpPr txBox="1"/>
          <p:nvPr/>
        </p:nvSpPr>
        <p:spPr>
          <a:xfrm>
            <a:off x="4900612" y="1724025"/>
            <a:ext cx="2695575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household analogy: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62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748" name="Google Shape;2748;p6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49" name="Google Shape;2749;p62"/>
          <p:cNvSpPr txBox="1"/>
          <p:nvPr>
            <p:ph type="title"/>
          </p:nvPr>
        </p:nvSpPr>
        <p:spPr>
          <a:xfrm>
            <a:off x="533400" y="1524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Go-Back-N: sender</a:t>
            </a:r>
            <a:endParaRPr/>
          </a:p>
        </p:txBody>
      </p:sp>
      <p:sp>
        <p:nvSpPr>
          <p:cNvPr id="2750" name="Google Shape;2750;p62"/>
          <p:cNvSpPr txBox="1"/>
          <p:nvPr>
            <p:ph idx="1" type="body"/>
          </p:nvPr>
        </p:nvSpPr>
        <p:spPr>
          <a:xfrm>
            <a:off x="533400" y="1314450"/>
            <a:ext cx="832485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k-bit seq # in pkt header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“window” of up to N, consecutive unack’ed pkts allowed</a:t>
            </a:r>
            <a:endParaRPr/>
          </a:p>
          <a:p>
            <a:pPr indent="-106361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6363" lvl="0" marL="284163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gbn_seqnum" id="2751" name="Google Shape;275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075" y="2263775"/>
            <a:ext cx="8099425" cy="1630362"/>
          </a:xfrm>
          <a:prstGeom prst="rect">
            <a:avLst/>
          </a:prstGeom>
          <a:noFill/>
          <a:ln>
            <a:noFill/>
          </a:ln>
        </p:spPr>
      </p:pic>
      <p:sp>
        <p:nvSpPr>
          <p:cNvPr id="2752" name="Google Shape;2752;p62"/>
          <p:cNvSpPr txBox="1"/>
          <p:nvPr/>
        </p:nvSpPr>
        <p:spPr>
          <a:xfrm>
            <a:off x="476250" y="4149725"/>
            <a:ext cx="832485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ACK(n): ACKs all pkts up to, including seq # n -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“cumulative ACK”</a:t>
            </a:r>
            <a:endParaRPr/>
          </a:p>
          <a:p>
            <a:pPr indent="-228600" lvl="1" marL="6858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may receive duplicate ACKs (see receiver)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92100" lvl="0" marL="292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timer for oldest in-flight pkt</a:t>
            </a:r>
            <a:endParaRPr/>
          </a:p>
          <a:p>
            <a:pPr indent="-292100" lvl="0" marL="292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timeout(n):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retransmit packet n and all higher seq # pkts in window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53" name="Google Shape;2753;p62"/>
          <p:cNvSpPr txBox="1"/>
          <p:nvPr/>
        </p:nvSpPr>
        <p:spPr>
          <a:xfrm>
            <a:off x="1639887" y="2789237"/>
            <a:ext cx="2206625" cy="6365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2754" name="Google Shape;275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562" y="850900"/>
            <a:ext cx="5027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63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760" name="Google Shape;2760;p6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61" name="Google Shape;2761;p63"/>
          <p:cNvSpPr txBox="1"/>
          <p:nvPr>
            <p:ph type="title"/>
          </p:nvPr>
        </p:nvSpPr>
        <p:spPr>
          <a:xfrm>
            <a:off x="444500" y="207962"/>
            <a:ext cx="7772400" cy="700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GBN: sender extended FSM</a:t>
            </a:r>
            <a:endParaRPr/>
          </a:p>
        </p:txBody>
      </p:sp>
      <p:grpSp>
        <p:nvGrpSpPr>
          <p:cNvPr id="2762" name="Google Shape;2762;p63"/>
          <p:cNvGrpSpPr/>
          <p:nvPr/>
        </p:nvGrpSpPr>
        <p:grpSpPr>
          <a:xfrm>
            <a:off x="3535362" y="3743325"/>
            <a:ext cx="800100" cy="657225"/>
            <a:chOff x="3078162" y="3992562"/>
            <a:chExt cx="800100" cy="657225"/>
          </a:xfrm>
        </p:grpSpPr>
        <p:sp>
          <p:nvSpPr>
            <p:cNvPr id="2763" name="Google Shape;2763;p63"/>
            <p:cNvSpPr/>
            <p:nvPr/>
          </p:nvSpPr>
          <p:spPr>
            <a:xfrm>
              <a:off x="3181350" y="3992562"/>
              <a:ext cx="666750" cy="6572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4" name="Google Shape;2764;p63"/>
            <p:cNvSpPr txBox="1"/>
            <p:nvPr/>
          </p:nvSpPr>
          <p:spPr>
            <a:xfrm>
              <a:off x="3078162" y="4144962"/>
              <a:ext cx="800100" cy="238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</a:t>
              </a:r>
              <a:endParaRPr/>
            </a:p>
          </p:txBody>
        </p:sp>
      </p:grpSp>
      <p:cxnSp>
        <p:nvCxnSpPr>
          <p:cNvPr id="2765" name="Google Shape;2765;p63"/>
          <p:cNvCxnSpPr/>
          <p:nvPr/>
        </p:nvCxnSpPr>
        <p:spPr>
          <a:xfrm>
            <a:off x="2028825" y="2830512"/>
            <a:ext cx="1624012" cy="10699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66" name="Google Shape;2766;p63"/>
          <p:cNvSpPr txBox="1"/>
          <p:nvPr/>
        </p:nvSpPr>
        <p:spPr>
          <a:xfrm>
            <a:off x="4751387" y="3810000"/>
            <a:ext cx="2776537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start_timer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udt_send(sndpkt[base])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udt_send(sndpkt[base+1])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udt_send(sndpkt[nextseqnum-1])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7" name="Google Shape;2767;p63"/>
          <p:cNvSpPr txBox="1"/>
          <p:nvPr/>
        </p:nvSpPr>
        <p:spPr>
          <a:xfrm>
            <a:off x="4773612" y="3575050"/>
            <a:ext cx="11001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timeout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68" name="Google Shape;2768;p63"/>
          <p:cNvCxnSpPr/>
          <p:nvPr/>
        </p:nvCxnSpPr>
        <p:spPr>
          <a:xfrm>
            <a:off x="4857750" y="3851275"/>
            <a:ext cx="161925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69" name="Google Shape;2769;p63"/>
          <p:cNvSpPr/>
          <p:nvPr/>
        </p:nvSpPr>
        <p:spPr>
          <a:xfrm>
            <a:off x="4360862" y="3498850"/>
            <a:ext cx="393700" cy="1152525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0" name="Google Shape;2770;p63"/>
          <p:cNvSpPr txBox="1"/>
          <p:nvPr/>
        </p:nvSpPr>
        <p:spPr>
          <a:xfrm>
            <a:off x="3194050" y="1069975"/>
            <a:ext cx="233362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771" name="Google Shape;2771;p63"/>
          <p:cNvCxnSpPr/>
          <p:nvPr/>
        </p:nvCxnSpPr>
        <p:spPr>
          <a:xfrm>
            <a:off x="3302000" y="1389062"/>
            <a:ext cx="19145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72" name="Google Shape;2772;p63"/>
          <p:cNvSpPr txBox="1"/>
          <p:nvPr/>
        </p:nvSpPr>
        <p:spPr>
          <a:xfrm>
            <a:off x="3194050" y="1411287"/>
            <a:ext cx="5521325" cy="146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(nextseqnum &lt; base+N)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sndpkt[nextseqnum] = make_pkt(nextseqnum,data,chksum)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udt_send(sndpkt[nextseqnum])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(base == nextseqnum)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start_timer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nextseqnum++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refuse_data(data)</a:t>
            </a:r>
            <a:endParaRPr/>
          </a:p>
        </p:txBody>
      </p:sp>
      <p:sp>
        <p:nvSpPr>
          <p:cNvPr id="2773" name="Google Shape;2773;p63"/>
          <p:cNvSpPr/>
          <p:nvPr/>
        </p:nvSpPr>
        <p:spPr>
          <a:xfrm flipH="1" rot="5160000">
            <a:off x="3787775" y="2933700"/>
            <a:ext cx="393700" cy="1152525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4" name="Google Shape;2774;p63"/>
          <p:cNvSpPr txBox="1"/>
          <p:nvPr/>
        </p:nvSpPr>
        <p:spPr>
          <a:xfrm>
            <a:off x="3343275" y="5478462"/>
            <a:ext cx="3686175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= getacknum(rcvpkt)+1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(base == nextseqnum)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stop_timer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start_timer</a:t>
            </a:r>
            <a:endParaRPr/>
          </a:p>
        </p:txBody>
      </p:sp>
      <p:sp>
        <p:nvSpPr>
          <p:cNvPr id="2775" name="Google Shape;2775;p63"/>
          <p:cNvSpPr txBox="1"/>
          <p:nvPr/>
        </p:nvSpPr>
        <p:spPr>
          <a:xfrm>
            <a:off x="3355975" y="4978400"/>
            <a:ext cx="2833687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notcorrupt(rcvpkt)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6" name="Google Shape;2776;p63"/>
          <p:cNvCxnSpPr/>
          <p:nvPr/>
        </p:nvCxnSpPr>
        <p:spPr>
          <a:xfrm>
            <a:off x="3448050" y="5502275"/>
            <a:ext cx="161925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77" name="Google Shape;2777;p63"/>
          <p:cNvSpPr/>
          <p:nvPr/>
        </p:nvSpPr>
        <p:spPr>
          <a:xfrm>
            <a:off x="3505200" y="4446587"/>
            <a:ext cx="1054100" cy="674687"/>
          </a:xfrm>
          <a:custGeom>
            <a:rect b="b" l="l" r="r" t="t"/>
            <a:pathLst>
              <a:path extrusionOk="0" h="425" w="664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78" name="Google Shape;2778;p63"/>
          <p:cNvCxnSpPr/>
          <p:nvPr/>
        </p:nvCxnSpPr>
        <p:spPr>
          <a:xfrm>
            <a:off x="1614487" y="3257550"/>
            <a:ext cx="803275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79" name="Google Shape;2779;p63"/>
          <p:cNvSpPr txBox="1"/>
          <p:nvPr/>
        </p:nvSpPr>
        <p:spPr>
          <a:xfrm>
            <a:off x="1487487" y="3227387"/>
            <a:ext cx="148590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base=1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nextseqnum=1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0" name="Google Shape;2780;p63"/>
          <p:cNvSpPr txBox="1"/>
          <p:nvPr/>
        </p:nvSpPr>
        <p:spPr>
          <a:xfrm>
            <a:off x="1250950" y="4289425"/>
            <a:ext cx="20478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&amp;&amp; corrupt(rcvpkt)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1" name="Google Shape;2781;p63"/>
          <p:cNvCxnSpPr/>
          <p:nvPr/>
        </p:nvCxnSpPr>
        <p:spPr>
          <a:xfrm>
            <a:off x="1343025" y="4787900"/>
            <a:ext cx="1520825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82" name="Google Shape;2782;p63"/>
          <p:cNvSpPr/>
          <p:nvPr/>
        </p:nvSpPr>
        <p:spPr>
          <a:xfrm>
            <a:off x="2898775" y="4221162"/>
            <a:ext cx="695325" cy="638175"/>
          </a:xfrm>
          <a:custGeom>
            <a:rect b="b" l="l" r="r" t="t"/>
            <a:pathLst>
              <a:path extrusionOk="0" h="1005" w="109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3" name="Google Shape;2783;p63"/>
          <p:cNvSpPr txBox="1"/>
          <p:nvPr/>
        </p:nvSpPr>
        <p:spPr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pic>
        <p:nvPicPr>
          <p:cNvPr descr="underline_base" id="2784" name="Google Shape;278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62" y="760412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p64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790" name="Google Shape;2790;p6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91" name="Google Shape;2791;p64"/>
          <p:cNvSpPr txBox="1"/>
          <p:nvPr>
            <p:ph idx="1" type="body"/>
          </p:nvPr>
        </p:nvSpPr>
        <p:spPr>
          <a:xfrm>
            <a:off x="801687" y="3641725"/>
            <a:ext cx="8148637" cy="28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ACK-only: always send ACK for correctly-received pkt with highest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in-order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seq #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may generate duplicate ACKs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need only remember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expectedseqnum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out-of-order pkt: 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discard (don’t buffer):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no receiver buffering!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re-ACK pkt with highest in-order seq #</a:t>
            </a:r>
            <a:endParaRPr/>
          </a:p>
        </p:txBody>
      </p:sp>
      <p:sp>
        <p:nvSpPr>
          <p:cNvPr id="2792" name="Google Shape;2792;p64"/>
          <p:cNvSpPr/>
          <p:nvPr/>
        </p:nvSpPr>
        <p:spPr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3" name="Google Shape;2793;p64"/>
          <p:cNvSpPr txBox="1"/>
          <p:nvPr/>
        </p:nvSpPr>
        <p:spPr>
          <a:xfrm>
            <a:off x="3068637" y="2209800"/>
            <a:ext cx="800100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</a:t>
            </a:r>
            <a:endParaRPr/>
          </a:p>
        </p:txBody>
      </p:sp>
      <p:cxnSp>
        <p:nvCxnSpPr>
          <p:cNvPr id="2794" name="Google Shape;2794;p64"/>
          <p:cNvCxnSpPr/>
          <p:nvPr/>
        </p:nvCxnSpPr>
        <p:spPr>
          <a:xfrm>
            <a:off x="844550" y="1881187"/>
            <a:ext cx="2298700" cy="474662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95" name="Google Shape;2795;p64"/>
          <p:cNvSpPr txBox="1"/>
          <p:nvPr/>
        </p:nvSpPr>
        <p:spPr>
          <a:xfrm>
            <a:off x="2557462" y="1468437"/>
            <a:ext cx="1617662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2796" name="Google Shape;2796;p64"/>
          <p:cNvSpPr txBox="1"/>
          <p:nvPr/>
        </p:nvSpPr>
        <p:spPr>
          <a:xfrm>
            <a:off x="2597150" y="1192212"/>
            <a:ext cx="725487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97" name="Google Shape;2797;p64"/>
          <p:cNvCxnSpPr/>
          <p:nvPr/>
        </p:nvCxnSpPr>
        <p:spPr>
          <a:xfrm>
            <a:off x="2678112" y="1489075"/>
            <a:ext cx="81597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98" name="Google Shape;2798;p64"/>
          <p:cNvSpPr/>
          <p:nvPr/>
        </p:nvSpPr>
        <p:spPr>
          <a:xfrm>
            <a:off x="3832225" y="1784350"/>
            <a:ext cx="828675" cy="1152525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9" name="Google Shape;2799;p64"/>
          <p:cNvSpPr txBox="1"/>
          <p:nvPr/>
        </p:nvSpPr>
        <p:spPr>
          <a:xfrm>
            <a:off x="4325937" y="1554162"/>
            <a:ext cx="3570287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&amp;&amp; notcurrupt(rcvpkt)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&amp;&amp; hasseqnum(rcvpkt,expectedseqnum) </a:t>
            </a:r>
            <a:endParaRPr/>
          </a:p>
        </p:txBody>
      </p:sp>
      <p:cxnSp>
        <p:nvCxnSpPr>
          <p:cNvPr id="2800" name="Google Shape;2800;p64"/>
          <p:cNvCxnSpPr/>
          <p:nvPr/>
        </p:nvCxnSpPr>
        <p:spPr>
          <a:xfrm>
            <a:off x="4395787" y="2246312"/>
            <a:ext cx="3175000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01" name="Google Shape;2801;p64"/>
          <p:cNvSpPr txBox="1"/>
          <p:nvPr/>
        </p:nvSpPr>
        <p:spPr>
          <a:xfrm>
            <a:off x="4330700" y="2289175"/>
            <a:ext cx="4314825" cy="85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extract(rcvpkt,data)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deliver_data(data)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make_pkt(expectedseqnum,ACK,chksum)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expectedseqnum++</a:t>
            </a:r>
            <a:endParaRPr/>
          </a:p>
        </p:txBody>
      </p:sp>
      <p:sp>
        <p:nvSpPr>
          <p:cNvPr id="2802" name="Google Shape;2802;p64"/>
          <p:cNvSpPr/>
          <p:nvPr/>
        </p:nvSpPr>
        <p:spPr>
          <a:xfrm flipH="1" rot="5160000">
            <a:off x="3305175" y="1260475"/>
            <a:ext cx="393700" cy="1152525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03" name="Google Shape;2803;p64"/>
          <p:cNvCxnSpPr/>
          <p:nvPr/>
        </p:nvCxnSpPr>
        <p:spPr>
          <a:xfrm>
            <a:off x="784225" y="2293937"/>
            <a:ext cx="123825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04" name="Google Shape;2804;p64"/>
          <p:cNvSpPr txBox="1"/>
          <p:nvPr/>
        </p:nvSpPr>
        <p:spPr>
          <a:xfrm>
            <a:off x="693737" y="2314575"/>
            <a:ext cx="3641725" cy="9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expectedseqnum=1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make_pkt(0,ACK,chksum)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5" name="Google Shape;2805;p64"/>
          <p:cNvSpPr txBox="1"/>
          <p:nvPr/>
        </p:nvSpPr>
        <p:spPr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sp>
        <p:nvSpPr>
          <p:cNvPr id="2806" name="Google Shape;2806;p64"/>
          <p:cNvSpPr txBox="1"/>
          <p:nvPr>
            <p:ph type="title"/>
          </p:nvPr>
        </p:nvSpPr>
        <p:spPr>
          <a:xfrm>
            <a:off x="444500" y="207962"/>
            <a:ext cx="7772400" cy="700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GBN: receiver extended FSM</a:t>
            </a:r>
            <a:endParaRPr/>
          </a:p>
        </p:txBody>
      </p:sp>
      <p:pic>
        <p:nvPicPr>
          <p:cNvPr descr="underline_base" id="2807" name="Google Shape;280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806450"/>
            <a:ext cx="7313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p65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813" name="Google Shape;2813;p6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14" name="Google Shape;2814;p65"/>
          <p:cNvSpPr txBox="1"/>
          <p:nvPr>
            <p:ph type="title"/>
          </p:nvPr>
        </p:nvSpPr>
        <p:spPr>
          <a:xfrm>
            <a:off x="476250" y="204787"/>
            <a:ext cx="777240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GBN in action</a:t>
            </a:r>
            <a:endParaRPr/>
          </a:p>
        </p:txBody>
      </p:sp>
      <p:sp>
        <p:nvSpPr>
          <p:cNvPr id="2815" name="Google Shape;2815;p65"/>
          <p:cNvSpPr txBox="1"/>
          <p:nvPr/>
        </p:nvSpPr>
        <p:spPr>
          <a:xfrm>
            <a:off x="2632075" y="1412875"/>
            <a:ext cx="1246187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(wait)</a:t>
            </a:r>
            <a:endParaRPr/>
          </a:p>
        </p:txBody>
      </p:sp>
      <p:sp>
        <p:nvSpPr>
          <p:cNvPr id="2816" name="Google Shape;2816;p65"/>
          <p:cNvSpPr txBox="1"/>
          <p:nvPr/>
        </p:nvSpPr>
        <p:spPr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2817" name="Google Shape;2817;p65"/>
          <p:cNvSpPr txBox="1"/>
          <p:nvPr/>
        </p:nvSpPr>
        <p:spPr>
          <a:xfrm>
            <a:off x="5983287" y="1060450"/>
            <a:ext cx="1071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cxnSp>
        <p:nvCxnSpPr>
          <p:cNvPr id="2818" name="Google Shape;2818;p65"/>
          <p:cNvCxnSpPr/>
          <p:nvPr/>
        </p:nvCxnSpPr>
        <p:spPr>
          <a:xfrm>
            <a:off x="6057900" y="1658937"/>
            <a:ext cx="11112" cy="4538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19" name="Google Shape;2819;p65"/>
          <p:cNvSpPr txBox="1"/>
          <p:nvPr/>
        </p:nvSpPr>
        <p:spPr>
          <a:xfrm>
            <a:off x="6000750" y="1854200"/>
            <a:ext cx="2568575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pkt0, send ack0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pkt1, send ack1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pkt3, discard,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(re)send ack1</a:t>
            </a:r>
            <a:endParaRPr/>
          </a:p>
        </p:txBody>
      </p:sp>
      <p:sp>
        <p:nvSpPr>
          <p:cNvPr id="2820" name="Google Shape;2820;p65"/>
          <p:cNvSpPr txBox="1"/>
          <p:nvPr/>
        </p:nvSpPr>
        <p:spPr>
          <a:xfrm>
            <a:off x="1776412" y="3016250"/>
            <a:ext cx="2154237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ack0, send pkt4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ack1, send pkt5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alarm_clock_ringing" id="2821" name="Google Shape;282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4164012"/>
            <a:ext cx="436562" cy="48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822" name="Google Shape;2822;p65"/>
          <p:cNvSpPr txBox="1"/>
          <p:nvPr/>
        </p:nvSpPr>
        <p:spPr>
          <a:xfrm>
            <a:off x="2311400" y="4379912"/>
            <a:ext cx="1538287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pkt 2 timeout</a:t>
            </a:r>
            <a:endParaRPr/>
          </a:p>
        </p:txBody>
      </p:sp>
      <p:sp>
        <p:nvSpPr>
          <p:cNvPr id="2823" name="Google Shape;2823;p65"/>
          <p:cNvSpPr txBox="1"/>
          <p:nvPr/>
        </p:nvSpPr>
        <p:spPr>
          <a:xfrm>
            <a:off x="2636837" y="4594225"/>
            <a:ext cx="1246187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pkt4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pkt5</a:t>
            </a:r>
            <a:endParaRPr/>
          </a:p>
        </p:txBody>
      </p:sp>
      <p:cxnSp>
        <p:nvCxnSpPr>
          <p:cNvPr id="2824" name="Google Shape;2824;p65"/>
          <p:cNvCxnSpPr/>
          <p:nvPr/>
        </p:nvCxnSpPr>
        <p:spPr>
          <a:xfrm>
            <a:off x="3922712" y="1606550"/>
            <a:ext cx="2101850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25" name="Google Shape;2825;p65"/>
          <p:cNvCxnSpPr/>
          <p:nvPr/>
        </p:nvCxnSpPr>
        <p:spPr>
          <a:xfrm>
            <a:off x="3921125" y="1881187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26" name="Google Shape;2826;p65"/>
          <p:cNvCxnSpPr/>
          <p:nvPr/>
        </p:nvCxnSpPr>
        <p:spPr>
          <a:xfrm>
            <a:off x="3937000" y="2144712"/>
            <a:ext cx="876300" cy="20002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27" name="Google Shape;2827;p65"/>
          <p:cNvCxnSpPr/>
          <p:nvPr/>
        </p:nvCxnSpPr>
        <p:spPr>
          <a:xfrm>
            <a:off x="3943350" y="2430462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28" name="Google Shape;2828;p65"/>
          <p:cNvCxnSpPr/>
          <p:nvPr/>
        </p:nvCxnSpPr>
        <p:spPr>
          <a:xfrm flipH="1">
            <a:off x="3929062" y="2130425"/>
            <a:ext cx="2014537" cy="1066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29" name="Google Shape;2829;p65"/>
          <p:cNvSpPr txBox="1"/>
          <p:nvPr/>
        </p:nvSpPr>
        <p:spPr>
          <a:xfrm>
            <a:off x="4699000" y="2179637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830" name="Google Shape;2830;p65"/>
          <p:cNvSpPr txBox="1"/>
          <p:nvPr/>
        </p:nvSpPr>
        <p:spPr>
          <a:xfrm>
            <a:off x="4857750" y="2200275"/>
            <a:ext cx="522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loss</a:t>
            </a:r>
            <a:endParaRPr/>
          </a:p>
        </p:txBody>
      </p:sp>
      <p:cxnSp>
        <p:nvCxnSpPr>
          <p:cNvPr id="2831" name="Google Shape;2831;p65"/>
          <p:cNvCxnSpPr/>
          <p:nvPr/>
        </p:nvCxnSpPr>
        <p:spPr>
          <a:xfrm flipH="1">
            <a:off x="3925887" y="2416175"/>
            <a:ext cx="2014537" cy="1100137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32" name="Google Shape;2832;p65"/>
          <p:cNvCxnSpPr/>
          <p:nvPr/>
        </p:nvCxnSpPr>
        <p:spPr>
          <a:xfrm>
            <a:off x="3929062" y="3252787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33" name="Google Shape;2833;p65"/>
          <p:cNvCxnSpPr/>
          <p:nvPr/>
        </p:nvCxnSpPr>
        <p:spPr>
          <a:xfrm>
            <a:off x="3960812" y="3571875"/>
            <a:ext cx="2101850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34" name="Google Shape;2834;p65"/>
          <p:cNvCxnSpPr/>
          <p:nvPr/>
        </p:nvCxnSpPr>
        <p:spPr>
          <a:xfrm flipH="1">
            <a:off x="3957637" y="2946400"/>
            <a:ext cx="2014537" cy="1100137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835" name="Google Shape;2835;p65"/>
          <p:cNvGrpSpPr/>
          <p:nvPr/>
        </p:nvGrpSpPr>
        <p:grpSpPr>
          <a:xfrm>
            <a:off x="3817937" y="2135187"/>
            <a:ext cx="103187" cy="2462212"/>
            <a:chOff x="5795962" y="2981325"/>
            <a:chExt cx="123825" cy="1528762"/>
          </a:xfrm>
        </p:grpSpPr>
        <p:cxnSp>
          <p:nvCxnSpPr>
            <p:cNvPr id="2836" name="Google Shape;2836;p65"/>
            <p:cNvCxnSpPr/>
            <p:nvPr/>
          </p:nvCxnSpPr>
          <p:spPr>
            <a:xfrm>
              <a:off x="5919787" y="2982912"/>
              <a:ext cx="0" cy="1527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7" name="Google Shape;2837;p65"/>
            <p:cNvCxnSpPr/>
            <p:nvPr/>
          </p:nvCxnSpPr>
          <p:spPr>
            <a:xfrm rot="10800000">
              <a:off x="5795962" y="2981325"/>
              <a:ext cx="12065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8" name="Google Shape;2838;p65"/>
            <p:cNvCxnSpPr/>
            <p:nvPr/>
          </p:nvCxnSpPr>
          <p:spPr>
            <a:xfrm rot="10800000">
              <a:off x="5795962" y="4510087"/>
              <a:ext cx="12065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839" name="Google Shape;2839;p65"/>
          <p:cNvCxnSpPr/>
          <p:nvPr/>
        </p:nvCxnSpPr>
        <p:spPr>
          <a:xfrm>
            <a:off x="3937000" y="4765675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40" name="Google Shape;2840;p65"/>
          <p:cNvCxnSpPr/>
          <p:nvPr/>
        </p:nvCxnSpPr>
        <p:spPr>
          <a:xfrm>
            <a:off x="3929062" y="5010150"/>
            <a:ext cx="2101850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41" name="Google Shape;2841;p65"/>
          <p:cNvCxnSpPr/>
          <p:nvPr/>
        </p:nvCxnSpPr>
        <p:spPr>
          <a:xfrm>
            <a:off x="3922712" y="5243512"/>
            <a:ext cx="2101850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42" name="Google Shape;2842;p65"/>
          <p:cNvCxnSpPr/>
          <p:nvPr/>
        </p:nvCxnSpPr>
        <p:spPr>
          <a:xfrm>
            <a:off x="3925887" y="5476875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43" name="Google Shape;2843;p65"/>
          <p:cNvSpPr txBox="1"/>
          <p:nvPr/>
        </p:nvSpPr>
        <p:spPr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pkt4, discard,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(re)send ack1</a:t>
            </a:r>
            <a:endParaRPr/>
          </a:p>
        </p:txBody>
      </p:sp>
      <p:sp>
        <p:nvSpPr>
          <p:cNvPr id="2844" name="Google Shape;2844;p65"/>
          <p:cNvSpPr txBox="1"/>
          <p:nvPr/>
        </p:nvSpPr>
        <p:spPr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pkt5, discard,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(re)send ack1</a:t>
            </a:r>
            <a:endParaRPr/>
          </a:p>
        </p:txBody>
      </p:sp>
      <p:sp>
        <p:nvSpPr>
          <p:cNvPr id="2845" name="Google Shape;2845;p65"/>
          <p:cNvSpPr txBox="1"/>
          <p:nvPr/>
        </p:nvSpPr>
        <p:spPr>
          <a:xfrm>
            <a:off x="6027737" y="5053012"/>
            <a:ext cx="296545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pkt2, deliver, send ack2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pkt3, deliver, send ack3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pkt4, deliver, send ack4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pkt5, deliver, send ack5</a:t>
            </a:r>
            <a:endParaRPr/>
          </a:p>
        </p:txBody>
      </p:sp>
      <p:sp>
        <p:nvSpPr>
          <p:cNvPr id="2846" name="Google Shape;2846;p65"/>
          <p:cNvSpPr txBox="1"/>
          <p:nvPr/>
        </p:nvSpPr>
        <p:spPr>
          <a:xfrm>
            <a:off x="2079625" y="3881437"/>
            <a:ext cx="18113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ignore duplicate ACK</a:t>
            </a:r>
            <a:endParaRPr/>
          </a:p>
        </p:txBody>
      </p:sp>
      <p:grpSp>
        <p:nvGrpSpPr>
          <p:cNvPr id="2847" name="Google Shape;2847;p65"/>
          <p:cNvGrpSpPr/>
          <p:nvPr/>
        </p:nvGrpSpPr>
        <p:grpSpPr>
          <a:xfrm>
            <a:off x="182562" y="1450975"/>
            <a:ext cx="1512887" cy="304800"/>
            <a:chOff x="182562" y="1450975"/>
            <a:chExt cx="1512887" cy="304800"/>
          </a:xfrm>
        </p:grpSpPr>
        <p:sp>
          <p:nvSpPr>
            <p:cNvPr id="2848" name="Google Shape;2848;p65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49" name="Google Shape;2849;p65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sp>
        <p:nvSpPr>
          <p:cNvPr id="2850" name="Google Shape;2850;p65"/>
          <p:cNvSpPr txBox="1"/>
          <p:nvPr/>
        </p:nvSpPr>
        <p:spPr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Tahoma"/>
              <a:buNone/>
            </a:pPr>
            <a:r>
              <a:rPr b="0" i="1" lang="en-US" sz="16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 window (N=4)</a:t>
            </a:r>
            <a:endParaRPr/>
          </a:p>
        </p:txBody>
      </p:sp>
      <p:grpSp>
        <p:nvGrpSpPr>
          <p:cNvPr id="2851" name="Google Shape;2851;p65"/>
          <p:cNvGrpSpPr/>
          <p:nvPr/>
        </p:nvGrpSpPr>
        <p:grpSpPr>
          <a:xfrm>
            <a:off x="179387" y="1736725"/>
            <a:ext cx="1512887" cy="304800"/>
            <a:chOff x="182562" y="1450975"/>
            <a:chExt cx="1512887" cy="304800"/>
          </a:xfrm>
        </p:grpSpPr>
        <p:sp>
          <p:nvSpPr>
            <p:cNvPr id="2852" name="Google Shape;2852;p65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53" name="Google Shape;2853;p65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grpSp>
        <p:nvGrpSpPr>
          <p:cNvPr id="2854" name="Google Shape;2854;p65"/>
          <p:cNvGrpSpPr/>
          <p:nvPr/>
        </p:nvGrpSpPr>
        <p:grpSpPr>
          <a:xfrm>
            <a:off x="187325" y="2022475"/>
            <a:ext cx="1512887" cy="304800"/>
            <a:chOff x="182562" y="1450975"/>
            <a:chExt cx="1512887" cy="304800"/>
          </a:xfrm>
        </p:grpSpPr>
        <p:sp>
          <p:nvSpPr>
            <p:cNvPr id="2855" name="Google Shape;2855;p65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56" name="Google Shape;2856;p65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grpSp>
        <p:nvGrpSpPr>
          <p:cNvPr id="2857" name="Google Shape;2857;p65"/>
          <p:cNvGrpSpPr/>
          <p:nvPr/>
        </p:nvGrpSpPr>
        <p:grpSpPr>
          <a:xfrm>
            <a:off x="184150" y="2297112"/>
            <a:ext cx="1512887" cy="304800"/>
            <a:chOff x="182562" y="1450975"/>
            <a:chExt cx="1512887" cy="304800"/>
          </a:xfrm>
        </p:grpSpPr>
        <p:sp>
          <p:nvSpPr>
            <p:cNvPr id="2858" name="Google Shape;2858;p65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59" name="Google Shape;2859;p65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sp>
        <p:nvSpPr>
          <p:cNvPr id="2860" name="Google Shape;2860;p65"/>
          <p:cNvSpPr txBox="1"/>
          <p:nvPr/>
        </p:nvSpPr>
        <p:spPr>
          <a:xfrm>
            <a:off x="395287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1" name="Google Shape;2861;p65"/>
          <p:cNvSpPr txBox="1"/>
          <p:nvPr/>
        </p:nvSpPr>
        <p:spPr>
          <a:xfrm>
            <a:off x="180975" y="3067050"/>
            <a:ext cx="15128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1 2 3 4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5 6 7 8 </a:t>
            </a:r>
            <a:endParaRPr/>
          </a:p>
        </p:txBody>
      </p:sp>
      <p:grpSp>
        <p:nvGrpSpPr>
          <p:cNvPr id="2862" name="Google Shape;2862;p65"/>
          <p:cNvGrpSpPr/>
          <p:nvPr/>
        </p:nvGrpSpPr>
        <p:grpSpPr>
          <a:xfrm>
            <a:off x="177800" y="3341687"/>
            <a:ext cx="1512887" cy="304800"/>
            <a:chOff x="177800" y="3341687"/>
            <a:chExt cx="1512887" cy="304800"/>
          </a:xfrm>
        </p:grpSpPr>
        <p:sp>
          <p:nvSpPr>
            <p:cNvPr id="2863" name="Google Shape;2863;p65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4" name="Google Shape;2864;p65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865" name="Google Shape;2865;p65"/>
          <p:cNvGrpSpPr/>
          <p:nvPr/>
        </p:nvGrpSpPr>
        <p:grpSpPr>
          <a:xfrm>
            <a:off x="166687" y="4635500"/>
            <a:ext cx="1512887" cy="304800"/>
            <a:chOff x="177800" y="3341687"/>
            <a:chExt cx="1512887" cy="304800"/>
          </a:xfrm>
        </p:grpSpPr>
        <p:sp>
          <p:nvSpPr>
            <p:cNvPr id="2866" name="Google Shape;2866;p65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7" name="Google Shape;2867;p65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868" name="Google Shape;2868;p65"/>
          <p:cNvGrpSpPr/>
          <p:nvPr/>
        </p:nvGrpSpPr>
        <p:grpSpPr>
          <a:xfrm>
            <a:off x="174625" y="4876800"/>
            <a:ext cx="1512887" cy="304800"/>
            <a:chOff x="177800" y="3341687"/>
            <a:chExt cx="1512887" cy="304800"/>
          </a:xfrm>
        </p:grpSpPr>
        <p:sp>
          <p:nvSpPr>
            <p:cNvPr id="2869" name="Google Shape;2869;p65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0" name="Google Shape;2870;p65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871" name="Google Shape;2871;p65"/>
          <p:cNvGrpSpPr/>
          <p:nvPr/>
        </p:nvGrpSpPr>
        <p:grpSpPr>
          <a:xfrm>
            <a:off x="171450" y="5140325"/>
            <a:ext cx="1512887" cy="304800"/>
            <a:chOff x="177800" y="3341687"/>
            <a:chExt cx="1512887" cy="304800"/>
          </a:xfrm>
        </p:grpSpPr>
        <p:sp>
          <p:nvSpPr>
            <p:cNvPr id="2872" name="Google Shape;2872;p65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3" name="Google Shape;2873;p65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874" name="Google Shape;2874;p65"/>
          <p:cNvGrpSpPr/>
          <p:nvPr/>
        </p:nvGrpSpPr>
        <p:grpSpPr>
          <a:xfrm>
            <a:off x="168275" y="5381625"/>
            <a:ext cx="1512887" cy="304800"/>
            <a:chOff x="177800" y="3341687"/>
            <a:chExt cx="1512887" cy="304800"/>
          </a:xfrm>
        </p:grpSpPr>
        <p:sp>
          <p:nvSpPr>
            <p:cNvPr id="2875" name="Google Shape;2875;p65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6" name="Google Shape;2876;p65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pic>
        <p:nvPicPr>
          <p:cNvPr descr="underline_base" id="2877" name="Google Shape;287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512" y="744537"/>
            <a:ext cx="36560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8" name="Google Shape;2878;p65"/>
          <p:cNvCxnSpPr/>
          <p:nvPr/>
        </p:nvCxnSpPr>
        <p:spPr>
          <a:xfrm flipH="1">
            <a:off x="4991100" y="3757612"/>
            <a:ext cx="1033462" cy="56356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79" name="Google Shape;2879;p65"/>
          <p:cNvCxnSpPr/>
          <p:nvPr/>
        </p:nvCxnSpPr>
        <p:spPr>
          <a:xfrm flipH="1">
            <a:off x="4997450" y="4067175"/>
            <a:ext cx="1033462" cy="56356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80" name="Google Shape;2880;p65"/>
          <p:cNvCxnSpPr/>
          <p:nvPr/>
        </p:nvCxnSpPr>
        <p:spPr>
          <a:xfrm flipH="1">
            <a:off x="4992687" y="5257800"/>
            <a:ext cx="1033462" cy="56356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81" name="Google Shape;2881;p65"/>
          <p:cNvCxnSpPr/>
          <p:nvPr/>
        </p:nvCxnSpPr>
        <p:spPr>
          <a:xfrm flipH="1">
            <a:off x="4976812" y="5511800"/>
            <a:ext cx="1033462" cy="56356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82" name="Google Shape;2882;p65"/>
          <p:cNvCxnSpPr/>
          <p:nvPr/>
        </p:nvCxnSpPr>
        <p:spPr>
          <a:xfrm flipH="1">
            <a:off x="4960937" y="5754687"/>
            <a:ext cx="1033462" cy="56356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83" name="Google Shape;2883;p65"/>
          <p:cNvCxnSpPr/>
          <p:nvPr/>
        </p:nvCxnSpPr>
        <p:spPr>
          <a:xfrm flipH="1">
            <a:off x="4945062" y="5997575"/>
            <a:ext cx="1033462" cy="56356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66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889" name="Google Shape;2889;p6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890" name="Google Shape;289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91" name="Google Shape;2891;p6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Selective repeat</a:t>
            </a:r>
            <a:endParaRPr/>
          </a:p>
        </p:txBody>
      </p:sp>
      <p:sp>
        <p:nvSpPr>
          <p:cNvPr id="2892" name="Google Shape;2892;p66"/>
          <p:cNvSpPr txBox="1"/>
          <p:nvPr>
            <p:ph idx="1" type="body"/>
          </p:nvPr>
        </p:nvSpPr>
        <p:spPr>
          <a:xfrm>
            <a:off x="552450" y="1466850"/>
            <a:ext cx="75628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individually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acknowledges all correctly received pkts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buffers pkts, as needed, for eventual in-order delivery to upper layer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only resends pkts for which ACK not received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timer for each unACKed pkt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window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consecutive seq #’s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limits seq #s of sent, unACKed pkts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67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898" name="Google Shape;2898;p6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99" name="Google Shape;2899;p67"/>
          <p:cNvSpPr txBox="1"/>
          <p:nvPr>
            <p:ph type="title"/>
          </p:nvPr>
        </p:nvSpPr>
        <p:spPr>
          <a:xfrm>
            <a:off x="285750" y="182562"/>
            <a:ext cx="8486775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Selective repeat: sender, receiver windows</a:t>
            </a:r>
            <a:endParaRPr/>
          </a:p>
        </p:txBody>
      </p:sp>
      <p:pic>
        <p:nvPicPr>
          <p:cNvPr descr="sr_seqnum" id="2900" name="Google Shape;290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1404937"/>
            <a:ext cx="8235950" cy="4916487"/>
          </a:xfrm>
          <a:prstGeom prst="rect">
            <a:avLst/>
          </a:prstGeom>
          <a:noFill/>
          <a:ln>
            <a:noFill/>
          </a:ln>
        </p:spPr>
      </p:pic>
      <p:sp>
        <p:nvSpPr>
          <p:cNvPr id="2901" name="Google Shape;2901;p67"/>
          <p:cNvSpPr txBox="1"/>
          <p:nvPr/>
        </p:nvSpPr>
        <p:spPr>
          <a:xfrm>
            <a:off x="1393825" y="1917700"/>
            <a:ext cx="2141537" cy="6143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2" name="Google Shape;2902;p67"/>
          <p:cNvSpPr txBox="1"/>
          <p:nvPr/>
        </p:nvSpPr>
        <p:spPr>
          <a:xfrm>
            <a:off x="2028825" y="4516437"/>
            <a:ext cx="2130425" cy="5794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2903" name="Google Shape;290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237" y="822325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7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Google Shape;2908;p68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909" name="Google Shape;2909;p6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910" name="Google Shape;291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37" y="898525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911" name="Google Shape;2911;p68"/>
          <p:cNvSpPr txBox="1"/>
          <p:nvPr>
            <p:ph type="title"/>
          </p:nvPr>
        </p:nvSpPr>
        <p:spPr>
          <a:xfrm>
            <a:off x="447675" y="24765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Selective repeat</a:t>
            </a:r>
            <a:endParaRPr/>
          </a:p>
        </p:txBody>
      </p:sp>
      <p:sp>
        <p:nvSpPr>
          <p:cNvPr id="2912" name="Google Shape;2912;p68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data from above: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next available seq # in window, send pkt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timeout(n):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resend pkt n, restart timer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ACK(n)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[sendbase,sendbase+N]:</a:t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mark pkt n as received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n smallest unACKed pkt, advance window base to next unACKed seq # </a:t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6363" lvl="0" marL="284163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13" name="Google Shape;2913;p68"/>
          <p:cNvSpPr txBox="1"/>
          <p:nvPr/>
        </p:nvSpPr>
        <p:spPr>
          <a:xfrm>
            <a:off x="495300" y="1457325"/>
            <a:ext cx="3838575" cy="4610100"/>
          </a:xfrm>
          <a:prstGeom prst="rect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14" name="Google Shape;2914;p68"/>
          <p:cNvGrpSpPr/>
          <p:nvPr/>
        </p:nvGrpSpPr>
        <p:grpSpPr>
          <a:xfrm>
            <a:off x="698500" y="1155700"/>
            <a:ext cx="1160462" cy="519112"/>
            <a:chOff x="1746250" y="6184900"/>
            <a:chExt cx="1160462" cy="519112"/>
          </a:xfrm>
        </p:grpSpPr>
        <p:sp>
          <p:nvSpPr>
            <p:cNvPr id="2915" name="Google Shape;2915;p68"/>
            <p:cNvSpPr txBox="1"/>
            <p:nvPr/>
          </p:nvSpPr>
          <p:spPr>
            <a:xfrm>
              <a:off x="1819275" y="6324600"/>
              <a:ext cx="971550" cy="2857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6" name="Google Shape;2916;p68"/>
            <p:cNvSpPr txBox="1"/>
            <p:nvPr/>
          </p:nvSpPr>
          <p:spPr>
            <a:xfrm>
              <a:off x="1746250" y="6184900"/>
              <a:ext cx="1160462" cy="519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Cabin"/>
                <a:buNone/>
              </a:pPr>
              <a:r>
                <a:rPr b="0" i="0" lang="en-US" sz="2800" u="none">
                  <a:solidFill>
                    <a:srgbClr val="000099"/>
                  </a:solidFill>
                  <a:latin typeface="Cabin"/>
                  <a:ea typeface="Cabin"/>
                  <a:cs typeface="Cabin"/>
                  <a:sym typeface="Cabin"/>
                </a:rPr>
                <a:t>sender</a:t>
              </a:r>
              <a:endParaRPr/>
            </a:p>
          </p:txBody>
        </p:sp>
      </p:grpSp>
      <p:sp>
        <p:nvSpPr>
          <p:cNvPr id="2917" name="Google Shape;2917;p68"/>
          <p:cNvSpPr txBox="1"/>
          <p:nvPr/>
        </p:nvSpPr>
        <p:spPr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pkt n in </a:t>
            </a:r>
            <a:r>
              <a:rPr b="0" i="0" lang="en-US" sz="1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[rcvbase, rcvbase+N-1]</a:t>
            </a:r>
            <a:endParaRPr b="0" i="0" sz="28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 ACK(n)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out-of-order: buffer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in-order: deliver (also deliver buffered, in-order pkts), advance window to next not-yet-received pkt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pkt n in </a:t>
            </a:r>
            <a:r>
              <a:rPr b="0" i="0" lang="en-US" sz="1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[rcvbase-N,rcvbase-1]</a:t>
            </a:r>
            <a:endParaRPr b="0" i="0" sz="28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ACK(n)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otherwise: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ignore 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18" name="Google Shape;2918;p68"/>
          <p:cNvSpPr txBox="1"/>
          <p:nvPr/>
        </p:nvSpPr>
        <p:spPr>
          <a:xfrm>
            <a:off x="4962525" y="1438275"/>
            <a:ext cx="3838575" cy="4610100"/>
          </a:xfrm>
          <a:prstGeom prst="rect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19" name="Google Shape;2919;p68"/>
          <p:cNvGrpSpPr/>
          <p:nvPr/>
        </p:nvGrpSpPr>
        <p:grpSpPr>
          <a:xfrm>
            <a:off x="5186362" y="1127125"/>
            <a:ext cx="1365250" cy="519112"/>
            <a:chOff x="5300662" y="250825"/>
            <a:chExt cx="1365250" cy="519112"/>
          </a:xfrm>
        </p:grpSpPr>
        <p:sp>
          <p:nvSpPr>
            <p:cNvPr id="2920" name="Google Shape;2920;p68"/>
            <p:cNvSpPr txBox="1"/>
            <p:nvPr/>
          </p:nvSpPr>
          <p:spPr>
            <a:xfrm>
              <a:off x="5334000" y="419100"/>
              <a:ext cx="1304925" cy="2857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1" name="Google Shape;2921;p68"/>
            <p:cNvSpPr txBox="1"/>
            <p:nvPr/>
          </p:nvSpPr>
          <p:spPr>
            <a:xfrm>
              <a:off x="5300662" y="250825"/>
              <a:ext cx="1365250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Cabin"/>
                <a:buNone/>
              </a:pPr>
              <a:r>
                <a:rPr b="0" i="0" lang="en-US" sz="2800" u="none">
                  <a:solidFill>
                    <a:srgbClr val="000099"/>
                  </a:solidFill>
                  <a:latin typeface="Cabin"/>
                  <a:ea typeface="Cabin"/>
                  <a:cs typeface="Cabin"/>
                  <a:sym typeface="Cabin"/>
                </a:rPr>
                <a:t>receiver</a:t>
              </a:r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p69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2927" name="Google Shape;2927;p6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928" name="Google Shape;292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650" y="806450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929" name="Google Shape;2929;p69"/>
          <p:cNvSpPr txBox="1"/>
          <p:nvPr>
            <p:ph type="title"/>
          </p:nvPr>
        </p:nvSpPr>
        <p:spPr>
          <a:xfrm>
            <a:off x="317500" y="198437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Selective repeat in action</a:t>
            </a:r>
            <a:endParaRPr/>
          </a:p>
        </p:txBody>
      </p:sp>
      <p:sp>
        <p:nvSpPr>
          <p:cNvPr id="2930" name="Google Shape;2930;p69"/>
          <p:cNvSpPr txBox="1"/>
          <p:nvPr/>
        </p:nvSpPr>
        <p:spPr>
          <a:xfrm>
            <a:off x="2665412" y="1490662"/>
            <a:ext cx="1246187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(wait)</a:t>
            </a:r>
            <a:endParaRPr/>
          </a:p>
        </p:txBody>
      </p:sp>
      <p:sp>
        <p:nvSpPr>
          <p:cNvPr id="2931" name="Google Shape;2931;p69"/>
          <p:cNvSpPr txBox="1"/>
          <p:nvPr/>
        </p:nvSpPr>
        <p:spPr>
          <a:xfrm>
            <a:off x="2986087" y="1119187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2932" name="Google Shape;2932;p69"/>
          <p:cNvSpPr txBox="1"/>
          <p:nvPr/>
        </p:nvSpPr>
        <p:spPr>
          <a:xfrm>
            <a:off x="6016625" y="1138237"/>
            <a:ext cx="1071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cxnSp>
        <p:nvCxnSpPr>
          <p:cNvPr id="2933" name="Google Shape;2933;p69"/>
          <p:cNvCxnSpPr/>
          <p:nvPr/>
        </p:nvCxnSpPr>
        <p:spPr>
          <a:xfrm>
            <a:off x="6091237" y="1736725"/>
            <a:ext cx="11112" cy="4538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34" name="Google Shape;2934;p69"/>
          <p:cNvSpPr txBox="1"/>
          <p:nvPr/>
        </p:nvSpPr>
        <p:spPr>
          <a:xfrm>
            <a:off x="6034087" y="1931987"/>
            <a:ext cx="2568575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pkt0, send ack0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pkt1, send ack1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pkt3, buffer,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send ack3</a:t>
            </a:r>
            <a:endParaRPr/>
          </a:p>
        </p:txBody>
      </p:sp>
      <p:sp>
        <p:nvSpPr>
          <p:cNvPr id="2935" name="Google Shape;2935;p69"/>
          <p:cNvSpPr txBox="1"/>
          <p:nvPr/>
        </p:nvSpPr>
        <p:spPr>
          <a:xfrm>
            <a:off x="1809750" y="3094037"/>
            <a:ext cx="2154237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ack0, send pkt4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ack1, send pkt5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alarm_clock_ringing" id="2936" name="Google Shape;2936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6437" y="4241800"/>
            <a:ext cx="436562" cy="48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937" name="Google Shape;2937;p69"/>
          <p:cNvSpPr txBox="1"/>
          <p:nvPr/>
        </p:nvSpPr>
        <p:spPr>
          <a:xfrm>
            <a:off x="2344737" y="4457700"/>
            <a:ext cx="1538287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pkt 2 timeout</a:t>
            </a:r>
            <a:endParaRPr/>
          </a:p>
        </p:txBody>
      </p:sp>
      <p:sp>
        <p:nvSpPr>
          <p:cNvPr id="2938" name="Google Shape;2938;p69"/>
          <p:cNvSpPr txBox="1"/>
          <p:nvPr/>
        </p:nvSpPr>
        <p:spPr>
          <a:xfrm>
            <a:off x="2670175" y="4672012"/>
            <a:ext cx="12461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/>
          </a:p>
        </p:txBody>
      </p:sp>
      <p:cxnSp>
        <p:nvCxnSpPr>
          <p:cNvPr id="2939" name="Google Shape;2939;p69"/>
          <p:cNvCxnSpPr/>
          <p:nvPr/>
        </p:nvCxnSpPr>
        <p:spPr>
          <a:xfrm>
            <a:off x="3956050" y="1684337"/>
            <a:ext cx="2101850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40" name="Google Shape;2940;p69"/>
          <p:cNvCxnSpPr/>
          <p:nvPr/>
        </p:nvCxnSpPr>
        <p:spPr>
          <a:xfrm>
            <a:off x="3954462" y="1958975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41" name="Google Shape;2941;p69"/>
          <p:cNvCxnSpPr/>
          <p:nvPr/>
        </p:nvCxnSpPr>
        <p:spPr>
          <a:xfrm>
            <a:off x="3970337" y="2222500"/>
            <a:ext cx="876300" cy="20002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42" name="Google Shape;2942;p69"/>
          <p:cNvCxnSpPr/>
          <p:nvPr/>
        </p:nvCxnSpPr>
        <p:spPr>
          <a:xfrm>
            <a:off x="3976687" y="2508250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43" name="Google Shape;2943;p69"/>
          <p:cNvCxnSpPr/>
          <p:nvPr/>
        </p:nvCxnSpPr>
        <p:spPr>
          <a:xfrm flipH="1">
            <a:off x="3962400" y="2208212"/>
            <a:ext cx="2014537" cy="1066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44" name="Google Shape;2944;p69"/>
          <p:cNvSpPr txBox="1"/>
          <p:nvPr/>
        </p:nvSpPr>
        <p:spPr>
          <a:xfrm>
            <a:off x="4732337" y="2257425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945" name="Google Shape;2945;p69"/>
          <p:cNvSpPr txBox="1"/>
          <p:nvPr/>
        </p:nvSpPr>
        <p:spPr>
          <a:xfrm>
            <a:off x="4891087" y="2278062"/>
            <a:ext cx="522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loss</a:t>
            </a:r>
            <a:endParaRPr/>
          </a:p>
        </p:txBody>
      </p:sp>
      <p:cxnSp>
        <p:nvCxnSpPr>
          <p:cNvPr id="2946" name="Google Shape;2946;p69"/>
          <p:cNvCxnSpPr/>
          <p:nvPr/>
        </p:nvCxnSpPr>
        <p:spPr>
          <a:xfrm flipH="1">
            <a:off x="3959225" y="2493962"/>
            <a:ext cx="2014537" cy="1100137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47" name="Google Shape;2947;p69"/>
          <p:cNvCxnSpPr/>
          <p:nvPr/>
        </p:nvCxnSpPr>
        <p:spPr>
          <a:xfrm>
            <a:off x="3962400" y="3330575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48" name="Google Shape;2948;p69"/>
          <p:cNvCxnSpPr/>
          <p:nvPr/>
        </p:nvCxnSpPr>
        <p:spPr>
          <a:xfrm>
            <a:off x="3994150" y="3649662"/>
            <a:ext cx="2101850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49" name="Google Shape;2949;p69"/>
          <p:cNvCxnSpPr/>
          <p:nvPr/>
        </p:nvCxnSpPr>
        <p:spPr>
          <a:xfrm flipH="1">
            <a:off x="3990975" y="3024187"/>
            <a:ext cx="2014537" cy="1100137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950" name="Google Shape;2950;p69"/>
          <p:cNvGrpSpPr/>
          <p:nvPr/>
        </p:nvGrpSpPr>
        <p:grpSpPr>
          <a:xfrm>
            <a:off x="3851275" y="2212975"/>
            <a:ext cx="103187" cy="2462212"/>
            <a:chOff x="5795962" y="2981325"/>
            <a:chExt cx="123825" cy="1528762"/>
          </a:xfrm>
        </p:grpSpPr>
        <p:cxnSp>
          <p:nvCxnSpPr>
            <p:cNvPr id="2951" name="Google Shape;2951;p69"/>
            <p:cNvCxnSpPr/>
            <p:nvPr/>
          </p:nvCxnSpPr>
          <p:spPr>
            <a:xfrm>
              <a:off x="5919787" y="2982912"/>
              <a:ext cx="0" cy="1527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52" name="Google Shape;2952;p69"/>
            <p:cNvCxnSpPr/>
            <p:nvPr/>
          </p:nvCxnSpPr>
          <p:spPr>
            <a:xfrm rot="10800000">
              <a:off x="5795962" y="2981325"/>
              <a:ext cx="12065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53" name="Google Shape;2953;p69"/>
            <p:cNvCxnSpPr/>
            <p:nvPr/>
          </p:nvCxnSpPr>
          <p:spPr>
            <a:xfrm rot="10800000">
              <a:off x="5795962" y="4510087"/>
              <a:ext cx="12065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954" name="Google Shape;2954;p69"/>
          <p:cNvCxnSpPr/>
          <p:nvPr/>
        </p:nvCxnSpPr>
        <p:spPr>
          <a:xfrm>
            <a:off x="3992562" y="4843462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55" name="Google Shape;2955;p69"/>
          <p:cNvSpPr txBox="1"/>
          <p:nvPr/>
        </p:nvSpPr>
        <p:spPr>
          <a:xfrm>
            <a:off x="6030912" y="3455987"/>
            <a:ext cx="23002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pkt4, buffer,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send ack4</a:t>
            </a:r>
            <a:endParaRPr/>
          </a:p>
        </p:txBody>
      </p:sp>
      <p:sp>
        <p:nvSpPr>
          <p:cNvPr id="2956" name="Google Shape;2956;p69"/>
          <p:cNvSpPr txBox="1"/>
          <p:nvPr/>
        </p:nvSpPr>
        <p:spPr>
          <a:xfrm>
            <a:off x="6049962" y="3976687"/>
            <a:ext cx="23002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pkt5, buffer,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send ack5</a:t>
            </a:r>
            <a:endParaRPr/>
          </a:p>
        </p:txBody>
      </p:sp>
      <p:sp>
        <p:nvSpPr>
          <p:cNvPr id="2957" name="Google Shape;2957;p69"/>
          <p:cNvSpPr txBox="1"/>
          <p:nvPr/>
        </p:nvSpPr>
        <p:spPr>
          <a:xfrm>
            <a:off x="6061075" y="5130800"/>
            <a:ext cx="2960687" cy="58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pkt2; deliver pkt2,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pkt3, pkt4, pkt5; send ack2</a:t>
            </a:r>
            <a:endParaRPr/>
          </a:p>
        </p:txBody>
      </p:sp>
      <p:sp>
        <p:nvSpPr>
          <p:cNvPr id="2958" name="Google Shape;2958;p69"/>
          <p:cNvSpPr txBox="1"/>
          <p:nvPr/>
        </p:nvSpPr>
        <p:spPr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record ack3 arrived</a:t>
            </a:r>
            <a:endParaRPr/>
          </a:p>
        </p:txBody>
      </p:sp>
      <p:grpSp>
        <p:nvGrpSpPr>
          <p:cNvPr id="2959" name="Google Shape;2959;p69"/>
          <p:cNvGrpSpPr/>
          <p:nvPr/>
        </p:nvGrpSpPr>
        <p:grpSpPr>
          <a:xfrm>
            <a:off x="215900" y="1528762"/>
            <a:ext cx="1512887" cy="304800"/>
            <a:chOff x="182562" y="1450975"/>
            <a:chExt cx="1512887" cy="304800"/>
          </a:xfrm>
        </p:grpSpPr>
        <p:sp>
          <p:nvSpPr>
            <p:cNvPr id="2960" name="Google Shape;2960;p69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61" name="Google Shape;2961;p69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sp>
        <p:nvSpPr>
          <p:cNvPr id="2962" name="Google Shape;2962;p69"/>
          <p:cNvSpPr txBox="1"/>
          <p:nvPr/>
        </p:nvSpPr>
        <p:spPr>
          <a:xfrm>
            <a:off x="173037" y="1182687"/>
            <a:ext cx="2146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Tahoma"/>
              <a:buNone/>
            </a:pPr>
            <a:r>
              <a:rPr b="0" i="1" lang="en-US" sz="16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 window (N=4)</a:t>
            </a:r>
            <a:endParaRPr/>
          </a:p>
        </p:txBody>
      </p:sp>
      <p:sp>
        <p:nvSpPr>
          <p:cNvPr id="2963" name="Google Shape;2963;p69"/>
          <p:cNvSpPr txBox="1"/>
          <p:nvPr/>
        </p:nvSpPr>
        <p:spPr>
          <a:xfrm>
            <a:off x="287337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64" name="Google Shape;2964;p69"/>
          <p:cNvGrpSpPr/>
          <p:nvPr/>
        </p:nvGrpSpPr>
        <p:grpSpPr>
          <a:xfrm>
            <a:off x="212725" y="1814512"/>
            <a:ext cx="1512887" cy="304800"/>
            <a:chOff x="182562" y="1450975"/>
            <a:chExt cx="1512887" cy="304800"/>
          </a:xfrm>
        </p:grpSpPr>
        <p:sp>
          <p:nvSpPr>
            <p:cNvPr id="2965" name="Google Shape;2965;p69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66" name="Google Shape;2966;p69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grpSp>
        <p:nvGrpSpPr>
          <p:cNvPr id="2967" name="Google Shape;2967;p69"/>
          <p:cNvGrpSpPr/>
          <p:nvPr/>
        </p:nvGrpSpPr>
        <p:grpSpPr>
          <a:xfrm>
            <a:off x="220662" y="2100262"/>
            <a:ext cx="1512887" cy="304800"/>
            <a:chOff x="182562" y="1450975"/>
            <a:chExt cx="1512887" cy="304800"/>
          </a:xfrm>
        </p:grpSpPr>
        <p:sp>
          <p:nvSpPr>
            <p:cNvPr id="2968" name="Google Shape;2968;p69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69" name="Google Shape;2969;p69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grpSp>
        <p:nvGrpSpPr>
          <p:cNvPr id="2970" name="Google Shape;2970;p69"/>
          <p:cNvGrpSpPr/>
          <p:nvPr/>
        </p:nvGrpSpPr>
        <p:grpSpPr>
          <a:xfrm>
            <a:off x="217487" y="2374900"/>
            <a:ext cx="1512887" cy="304800"/>
            <a:chOff x="182562" y="1450975"/>
            <a:chExt cx="1512887" cy="304800"/>
          </a:xfrm>
        </p:grpSpPr>
        <p:sp>
          <p:nvSpPr>
            <p:cNvPr id="2971" name="Google Shape;2971;p69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2" name="Google Shape;2972;p69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sp>
        <p:nvSpPr>
          <p:cNvPr id="2973" name="Google Shape;2973;p69"/>
          <p:cNvSpPr txBox="1"/>
          <p:nvPr/>
        </p:nvSpPr>
        <p:spPr>
          <a:xfrm>
            <a:off x="428625" y="3179762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4" name="Google Shape;2974;p69"/>
          <p:cNvSpPr txBox="1"/>
          <p:nvPr/>
        </p:nvSpPr>
        <p:spPr>
          <a:xfrm>
            <a:off x="214312" y="3144837"/>
            <a:ext cx="15128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1 2 3 4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5 6 7 8 </a:t>
            </a:r>
            <a:endParaRPr/>
          </a:p>
        </p:txBody>
      </p:sp>
      <p:grpSp>
        <p:nvGrpSpPr>
          <p:cNvPr id="2975" name="Google Shape;2975;p69"/>
          <p:cNvGrpSpPr/>
          <p:nvPr/>
        </p:nvGrpSpPr>
        <p:grpSpPr>
          <a:xfrm>
            <a:off x="211137" y="3419475"/>
            <a:ext cx="1512887" cy="304800"/>
            <a:chOff x="177800" y="3341687"/>
            <a:chExt cx="1512887" cy="304800"/>
          </a:xfrm>
        </p:grpSpPr>
        <p:sp>
          <p:nvSpPr>
            <p:cNvPr id="2976" name="Google Shape;2976;p69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7" name="Google Shape;2977;p69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978" name="Google Shape;2978;p69"/>
          <p:cNvGrpSpPr/>
          <p:nvPr/>
        </p:nvGrpSpPr>
        <p:grpSpPr>
          <a:xfrm>
            <a:off x="200025" y="4713287"/>
            <a:ext cx="1512887" cy="304800"/>
            <a:chOff x="177800" y="3341687"/>
            <a:chExt cx="1512887" cy="304800"/>
          </a:xfrm>
        </p:grpSpPr>
        <p:sp>
          <p:nvSpPr>
            <p:cNvPr id="2979" name="Google Shape;2979;p69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0" name="Google Shape;2980;p69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981" name="Google Shape;2981;p69"/>
          <p:cNvGrpSpPr/>
          <p:nvPr/>
        </p:nvGrpSpPr>
        <p:grpSpPr>
          <a:xfrm>
            <a:off x="207962" y="4954587"/>
            <a:ext cx="1512887" cy="304800"/>
            <a:chOff x="177800" y="3341687"/>
            <a:chExt cx="1512887" cy="304800"/>
          </a:xfrm>
        </p:grpSpPr>
        <p:sp>
          <p:nvSpPr>
            <p:cNvPr id="2982" name="Google Shape;2982;p69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3" name="Google Shape;2983;p69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984" name="Google Shape;2984;p69"/>
          <p:cNvGrpSpPr/>
          <p:nvPr/>
        </p:nvGrpSpPr>
        <p:grpSpPr>
          <a:xfrm>
            <a:off x="204787" y="5218112"/>
            <a:ext cx="1512887" cy="304800"/>
            <a:chOff x="177800" y="3341687"/>
            <a:chExt cx="1512887" cy="304800"/>
          </a:xfrm>
        </p:grpSpPr>
        <p:sp>
          <p:nvSpPr>
            <p:cNvPr id="2985" name="Google Shape;2985;p69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6" name="Google Shape;2986;p69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987" name="Google Shape;2987;p69"/>
          <p:cNvGrpSpPr/>
          <p:nvPr/>
        </p:nvGrpSpPr>
        <p:grpSpPr>
          <a:xfrm>
            <a:off x="201612" y="5459412"/>
            <a:ext cx="1512887" cy="304800"/>
            <a:chOff x="177800" y="3341687"/>
            <a:chExt cx="1512887" cy="304800"/>
          </a:xfrm>
        </p:grpSpPr>
        <p:sp>
          <p:nvSpPr>
            <p:cNvPr id="2988" name="Google Shape;2988;p69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9" name="Google Shape;2989;p69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cxnSp>
        <p:nvCxnSpPr>
          <p:cNvPr id="2990" name="Google Shape;2990;p69"/>
          <p:cNvCxnSpPr/>
          <p:nvPr/>
        </p:nvCxnSpPr>
        <p:spPr>
          <a:xfrm flipH="1">
            <a:off x="3965575" y="3833812"/>
            <a:ext cx="2070100" cy="134461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91" name="Google Shape;2991;p69"/>
          <p:cNvCxnSpPr/>
          <p:nvPr/>
        </p:nvCxnSpPr>
        <p:spPr>
          <a:xfrm flipH="1">
            <a:off x="4017962" y="4141787"/>
            <a:ext cx="2070100" cy="134461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92" name="Google Shape;2992;p69"/>
          <p:cNvSpPr txBox="1"/>
          <p:nvPr/>
        </p:nvSpPr>
        <p:spPr>
          <a:xfrm>
            <a:off x="2290762" y="5003800"/>
            <a:ext cx="16986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record ack4 arrived</a:t>
            </a:r>
            <a:endParaRPr/>
          </a:p>
        </p:txBody>
      </p:sp>
      <p:sp>
        <p:nvSpPr>
          <p:cNvPr id="2993" name="Google Shape;2993;p69"/>
          <p:cNvSpPr txBox="1"/>
          <p:nvPr/>
        </p:nvSpPr>
        <p:spPr>
          <a:xfrm>
            <a:off x="2309812" y="5300662"/>
            <a:ext cx="16986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record ack5 arrived</a:t>
            </a:r>
            <a:endParaRPr/>
          </a:p>
        </p:txBody>
      </p:sp>
      <p:cxnSp>
        <p:nvCxnSpPr>
          <p:cNvPr id="2994" name="Google Shape;2994;p69"/>
          <p:cNvCxnSpPr/>
          <p:nvPr/>
        </p:nvCxnSpPr>
        <p:spPr>
          <a:xfrm flipH="1">
            <a:off x="5129212" y="5353050"/>
            <a:ext cx="922337" cy="574675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95" name="Google Shape;2995;p69"/>
          <p:cNvSpPr txBox="1"/>
          <p:nvPr/>
        </p:nvSpPr>
        <p:spPr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Q: what happens when ack2 arrives?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9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70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001" name="Google Shape;3001;p7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02" name="Google Shape;3002;p70"/>
          <p:cNvSpPr txBox="1"/>
          <p:nvPr>
            <p:ph type="title"/>
          </p:nvPr>
        </p:nvSpPr>
        <p:spPr>
          <a:xfrm>
            <a:off x="522287" y="2174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Selective repeat:</a:t>
            </a:r>
            <a:b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dilemma</a:t>
            </a:r>
            <a:endParaRPr/>
          </a:p>
        </p:txBody>
      </p:sp>
      <p:sp>
        <p:nvSpPr>
          <p:cNvPr id="3003" name="Google Shape;3003;p70"/>
          <p:cNvSpPr txBox="1"/>
          <p:nvPr>
            <p:ph idx="1" type="body"/>
          </p:nvPr>
        </p:nvSpPr>
        <p:spPr>
          <a:xfrm>
            <a:off x="542925" y="1524000"/>
            <a:ext cx="327660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</a:t>
            </a:r>
            <a:endParaRPr/>
          </a:p>
          <a:p>
            <a:pPr indent="-284162" lvl="0" marL="28416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seq #’s: 0, 1, 2, 3</a:t>
            </a:r>
            <a:endParaRPr/>
          </a:p>
          <a:p>
            <a:pPr indent="-284162" lvl="0" marL="28416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window size=3</a:t>
            </a:r>
            <a:endParaRPr/>
          </a:p>
        </p:txBody>
      </p:sp>
      <p:sp>
        <p:nvSpPr>
          <p:cNvPr id="3004" name="Google Shape;3004;p70"/>
          <p:cNvSpPr txBox="1"/>
          <p:nvPr/>
        </p:nvSpPr>
        <p:spPr>
          <a:xfrm>
            <a:off x="7094537" y="195262"/>
            <a:ext cx="145891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receiver window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(after receipt)</a:t>
            </a:r>
            <a:endParaRPr/>
          </a:p>
        </p:txBody>
      </p:sp>
      <p:sp>
        <p:nvSpPr>
          <p:cNvPr id="3005" name="Google Shape;3005;p70"/>
          <p:cNvSpPr txBox="1"/>
          <p:nvPr/>
        </p:nvSpPr>
        <p:spPr>
          <a:xfrm>
            <a:off x="4333875" y="198437"/>
            <a:ext cx="13652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sender window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(after receipt)</a:t>
            </a:r>
            <a:endParaRPr/>
          </a:p>
        </p:txBody>
      </p:sp>
      <p:cxnSp>
        <p:nvCxnSpPr>
          <p:cNvPr id="3006" name="Google Shape;3006;p70"/>
          <p:cNvCxnSpPr/>
          <p:nvPr/>
        </p:nvCxnSpPr>
        <p:spPr>
          <a:xfrm>
            <a:off x="4419600" y="688975"/>
            <a:ext cx="1109662" cy="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7" name="Google Shape;3007;p70"/>
          <p:cNvCxnSpPr/>
          <p:nvPr/>
        </p:nvCxnSpPr>
        <p:spPr>
          <a:xfrm>
            <a:off x="7200900" y="688975"/>
            <a:ext cx="1109662" cy="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008" name="Google Shape;3008;p70"/>
          <p:cNvGrpSpPr/>
          <p:nvPr/>
        </p:nvGrpSpPr>
        <p:grpSpPr>
          <a:xfrm>
            <a:off x="4438650" y="4025900"/>
            <a:ext cx="4276725" cy="2363787"/>
            <a:chOff x="4438650" y="4025900"/>
            <a:chExt cx="4276725" cy="2363787"/>
          </a:xfrm>
        </p:grpSpPr>
        <p:grpSp>
          <p:nvGrpSpPr>
            <p:cNvPr id="3009" name="Google Shape;3009;p70"/>
            <p:cNvGrpSpPr/>
            <p:nvPr/>
          </p:nvGrpSpPr>
          <p:grpSpPr>
            <a:xfrm>
              <a:off x="4457700" y="4102100"/>
              <a:ext cx="1030287" cy="274637"/>
              <a:chOff x="3008312" y="6240462"/>
              <a:chExt cx="1030287" cy="274637"/>
            </a:xfrm>
          </p:grpSpPr>
          <p:sp>
            <p:nvSpPr>
              <p:cNvPr id="3010" name="Google Shape;3010;p7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1" name="Google Shape;3011;p7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grpSp>
          <p:nvGrpSpPr>
            <p:cNvPr id="3012" name="Google Shape;3012;p70"/>
            <p:cNvGrpSpPr/>
            <p:nvPr/>
          </p:nvGrpSpPr>
          <p:grpSpPr>
            <a:xfrm>
              <a:off x="4476750" y="4376737"/>
              <a:ext cx="1030287" cy="274637"/>
              <a:chOff x="3008312" y="6240462"/>
              <a:chExt cx="1030287" cy="274637"/>
            </a:xfrm>
          </p:grpSpPr>
          <p:sp>
            <p:nvSpPr>
              <p:cNvPr id="3013" name="Google Shape;3013;p7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4" name="Google Shape;3014;p7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grpSp>
          <p:nvGrpSpPr>
            <p:cNvPr id="3015" name="Google Shape;3015;p70"/>
            <p:cNvGrpSpPr/>
            <p:nvPr/>
          </p:nvGrpSpPr>
          <p:grpSpPr>
            <a:xfrm>
              <a:off x="4484687" y="4640262"/>
              <a:ext cx="1030287" cy="274637"/>
              <a:chOff x="3008312" y="6240462"/>
              <a:chExt cx="1030287" cy="274637"/>
            </a:xfrm>
          </p:grpSpPr>
          <p:sp>
            <p:nvSpPr>
              <p:cNvPr id="3016" name="Google Shape;3016;p7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7" name="Google Shape;3017;p7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cxnSp>
          <p:nvCxnSpPr>
            <p:cNvPr id="3018" name="Google Shape;3018;p70"/>
            <p:cNvCxnSpPr/>
            <p:nvPr/>
          </p:nvCxnSpPr>
          <p:spPr>
            <a:xfrm>
              <a:off x="5475287" y="4240212"/>
              <a:ext cx="1827212" cy="238125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19" name="Google Shape;3019;p70"/>
            <p:cNvCxnSpPr/>
            <p:nvPr/>
          </p:nvCxnSpPr>
          <p:spPr>
            <a:xfrm>
              <a:off x="5505450" y="4525962"/>
              <a:ext cx="1808162" cy="2286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20" name="Google Shape;3020;p70"/>
            <p:cNvCxnSpPr/>
            <p:nvPr/>
          </p:nvCxnSpPr>
          <p:spPr>
            <a:xfrm>
              <a:off x="5535612" y="4811712"/>
              <a:ext cx="1784350" cy="20955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21" name="Google Shape;3021;p70"/>
            <p:cNvSpPr txBox="1"/>
            <p:nvPr/>
          </p:nvSpPr>
          <p:spPr>
            <a:xfrm>
              <a:off x="5588000" y="402590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/>
            </a:p>
          </p:txBody>
        </p:sp>
        <p:sp>
          <p:nvSpPr>
            <p:cNvPr id="3022" name="Google Shape;3022;p70"/>
            <p:cNvSpPr txBox="1"/>
            <p:nvPr/>
          </p:nvSpPr>
          <p:spPr>
            <a:xfrm>
              <a:off x="5584825" y="431165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pkt1</a:t>
              </a:r>
              <a:endParaRPr/>
            </a:p>
          </p:txBody>
        </p:sp>
        <p:sp>
          <p:nvSpPr>
            <p:cNvPr id="3023" name="Google Shape;3023;p70"/>
            <p:cNvSpPr txBox="1"/>
            <p:nvPr/>
          </p:nvSpPr>
          <p:spPr>
            <a:xfrm>
              <a:off x="5581650" y="459740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pkt2</a:t>
              </a:r>
              <a:endParaRPr/>
            </a:p>
          </p:txBody>
        </p:sp>
        <p:grpSp>
          <p:nvGrpSpPr>
            <p:cNvPr id="3024" name="Google Shape;3024;p70"/>
            <p:cNvGrpSpPr/>
            <p:nvPr/>
          </p:nvGrpSpPr>
          <p:grpSpPr>
            <a:xfrm>
              <a:off x="4487862" y="5672137"/>
              <a:ext cx="1030287" cy="274637"/>
              <a:chOff x="3008312" y="6240462"/>
              <a:chExt cx="1030287" cy="274637"/>
            </a:xfrm>
          </p:grpSpPr>
          <p:sp>
            <p:nvSpPr>
              <p:cNvPr id="3025" name="Google Shape;3025;p7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6" name="Google Shape;3026;p7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cxnSp>
          <p:nvCxnSpPr>
            <p:cNvPr id="3027" name="Google Shape;3027;p70"/>
            <p:cNvCxnSpPr/>
            <p:nvPr/>
          </p:nvCxnSpPr>
          <p:spPr>
            <a:xfrm>
              <a:off x="5538787" y="5805487"/>
              <a:ext cx="1784350" cy="223837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28" name="Google Shape;3028;p70"/>
            <p:cNvSpPr txBox="1"/>
            <p:nvPr/>
          </p:nvSpPr>
          <p:spPr>
            <a:xfrm>
              <a:off x="5622925" y="5591175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/>
            </a:p>
          </p:txBody>
        </p:sp>
        <p:sp>
          <p:nvSpPr>
            <p:cNvPr id="3029" name="Google Shape;3029;p70"/>
            <p:cNvSpPr txBox="1"/>
            <p:nvPr/>
          </p:nvSpPr>
          <p:spPr>
            <a:xfrm>
              <a:off x="4471987" y="5273675"/>
              <a:ext cx="1382712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retransmit pkt0</a:t>
              </a:r>
              <a:endParaRPr/>
            </a:p>
          </p:txBody>
        </p:sp>
        <p:sp>
          <p:nvSpPr>
            <p:cNvPr id="3030" name="Google Shape;3030;p70"/>
            <p:cNvSpPr txBox="1"/>
            <p:nvPr/>
          </p:nvSpPr>
          <p:spPr>
            <a:xfrm>
              <a:off x="7507287" y="4403725"/>
              <a:ext cx="401637" cy="1889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31" name="Google Shape;3031;p70"/>
            <p:cNvSpPr txBox="1"/>
            <p:nvPr/>
          </p:nvSpPr>
          <p:spPr>
            <a:xfrm>
              <a:off x="7318375" y="4354512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1 2 3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0 1 2</a:t>
              </a:r>
              <a:endParaRPr/>
            </a:p>
          </p:txBody>
        </p:sp>
        <p:sp>
          <p:nvSpPr>
            <p:cNvPr id="3032" name="Google Shape;3032;p70"/>
            <p:cNvSpPr txBox="1"/>
            <p:nvPr/>
          </p:nvSpPr>
          <p:spPr>
            <a:xfrm>
              <a:off x="7627937" y="4675187"/>
              <a:ext cx="401637" cy="1889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33" name="Google Shape;3033;p70"/>
            <p:cNvSpPr txBox="1"/>
            <p:nvPr/>
          </p:nvSpPr>
          <p:spPr>
            <a:xfrm>
              <a:off x="7315200" y="4629150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2 3 0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/>
            </a:p>
          </p:txBody>
        </p:sp>
        <p:sp>
          <p:nvSpPr>
            <p:cNvPr id="3034" name="Google Shape;3034;p70"/>
            <p:cNvSpPr txBox="1"/>
            <p:nvPr/>
          </p:nvSpPr>
          <p:spPr>
            <a:xfrm>
              <a:off x="7758112" y="4938712"/>
              <a:ext cx="401637" cy="1889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35" name="Google Shape;3035;p70"/>
            <p:cNvSpPr txBox="1"/>
            <p:nvPr/>
          </p:nvSpPr>
          <p:spPr>
            <a:xfrm>
              <a:off x="7318375" y="4892675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0 1 2 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3 0 1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/>
            </a:p>
          </p:txBody>
        </p:sp>
        <p:cxnSp>
          <p:nvCxnSpPr>
            <p:cNvPr id="3036" name="Google Shape;3036;p70"/>
            <p:cNvCxnSpPr/>
            <p:nvPr/>
          </p:nvCxnSpPr>
          <p:spPr>
            <a:xfrm flipH="1">
              <a:off x="5943600" y="4486275"/>
              <a:ext cx="1304925" cy="5461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37" name="Google Shape;3037;p70"/>
            <p:cNvCxnSpPr/>
            <p:nvPr/>
          </p:nvCxnSpPr>
          <p:spPr>
            <a:xfrm flipH="1">
              <a:off x="5973762" y="4749800"/>
              <a:ext cx="1304925" cy="5461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38" name="Google Shape;3038;p70"/>
            <p:cNvCxnSpPr/>
            <p:nvPr/>
          </p:nvCxnSpPr>
          <p:spPr>
            <a:xfrm flipH="1">
              <a:off x="6003925" y="5013325"/>
              <a:ext cx="1304925" cy="5461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39" name="Google Shape;3039;p70"/>
            <p:cNvSpPr txBox="1"/>
            <p:nvPr/>
          </p:nvSpPr>
          <p:spPr>
            <a:xfrm>
              <a:off x="5759450" y="4838700"/>
              <a:ext cx="3238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3040" name="Google Shape;3040;p70"/>
            <p:cNvSpPr txBox="1"/>
            <p:nvPr/>
          </p:nvSpPr>
          <p:spPr>
            <a:xfrm>
              <a:off x="5778500" y="5124450"/>
              <a:ext cx="3238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3041" name="Google Shape;3041;p70"/>
            <p:cNvSpPr txBox="1"/>
            <p:nvPr/>
          </p:nvSpPr>
          <p:spPr>
            <a:xfrm>
              <a:off x="5808662" y="5376862"/>
              <a:ext cx="3238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3042" name="Google Shape;3042;p70"/>
            <p:cNvSpPr txBox="1"/>
            <p:nvPr/>
          </p:nvSpPr>
          <p:spPr>
            <a:xfrm>
              <a:off x="7267575" y="5794375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will accept packet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with seq number 0</a:t>
              </a:r>
              <a:endParaRPr/>
            </a:p>
          </p:txBody>
        </p:sp>
        <p:cxnSp>
          <p:nvCxnSpPr>
            <p:cNvPr id="3043" name="Google Shape;3043;p70"/>
            <p:cNvCxnSpPr/>
            <p:nvPr/>
          </p:nvCxnSpPr>
          <p:spPr>
            <a:xfrm rot="10800000">
              <a:off x="7972425" y="5189537"/>
              <a:ext cx="0" cy="6350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44" name="Google Shape;3044;p70"/>
            <p:cNvSpPr txBox="1"/>
            <p:nvPr/>
          </p:nvSpPr>
          <p:spPr>
            <a:xfrm>
              <a:off x="4438650" y="6053137"/>
              <a:ext cx="10096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(b) oops!</a:t>
              </a:r>
              <a:endParaRPr/>
            </a:p>
          </p:txBody>
        </p:sp>
      </p:grpSp>
      <p:grpSp>
        <p:nvGrpSpPr>
          <p:cNvPr id="3045" name="Google Shape;3045;p70"/>
          <p:cNvGrpSpPr/>
          <p:nvPr/>
        </p:nvGrpSpPr>
        <p:grpSpPr>
          <a:xfrm>
            <a:off x="4449762" y="825500"/>
            <a:ext cx="4294188" cy="2138362"/>
            <a:chOff x="4449762" y="825500"/>
            <a:chExt cx="4294188" cy="2138362"/>
          </a:xfrm>
        </p:grpSpPr>
        <p:grpSp>
          <p:nvGrpSpPr>
            <p:cNvPr id="3046" name="Google Shape;3046;p70"/>
            <p:cNvGrpSpPr/>
            <p:nvPr/>
          </p:nvGrpSpPr>
          <p:grpSpPr>
            <a:xfrm>
              <a:off x="4475162" y="901700"/>
              <a:ext cx="1030287" cy="274637"/>
              <a:chOff x="3008312" y="6240462"/>
              <a:chExt cx="1030287" cy="274637"/>
            </a:xfrm>
          </p:grpSpPr>
          <p:sp>
            <p:nvSpPr>
              <p:cNvPr id="3047" name="Google Shape;3047;p7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8" name="Google Shape;3048;p7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grpSp>
          <p:nvGrpSpPr>
            <p:cNvPr id="3049" name="Google Shape;3049;p70"/>
            <p:cNvGrpSpPr/>
            <p:nvPr/>
          </p:nvGrpSpPr>
          <p:grpSpPr>
            <a:xfrm>
              <a:off x="4494212" y="1176337"/>
              <a:ext cx="1030287" cy="274637"/>
              <a:chOff x="3008312" y="6240462"/>
              <a:chExt cx="1030287" cy="274637"/>
            </a:xfrm>
          </p:grpSpPr>
          <p:sp>
            <p:nvSpPr>
              <p:cNvPr id="3050" name="Google Shape;3050;p7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1" name="Google Shape;3051;p7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grpSp>
          <p:nvGrpSpPr>
            <p:cNvPr id="3052" name="Google Shape;3052;p70"/>
            <p:cNvGrpSpPr/>
            <p:nvPr/>
          </p:nvGrpSpPr>
          <p:grpSpPr>
            <a:xfrm>
              <a:off x="4502150" y="1439862"/>
              <a:ext cx="1030287" cy="274637"/>
              <a:chOff x="3008312" y="6240462"/>
              <a:chExt cx="1030287" cy="274637"/>
            </a:xfrm>
          </p:grpSpPr>
          <p:sp>
            <p:nvSpPr>
              <p:cNvPr id="3053" name="Google Shape;3053;p7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4" name="Google Shape;3054;p7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cxnSp>
          <p:nvCxnSpPr>
            <p:cNvPr id="3055" name="Google Shape;3055;p70"/>
            <p:cNvCxnSpPr/>
            <p:nvPr/>
          </p:nvCxnSpPr>
          <p:spPr>
            <a:xfrm>
              <a:off x="5492750" y="1039812"/>
              <a:ext cx="1827212" cy="238125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56" name="Google Shape;3056;p70"/>
            <p:cNvCxnSpPr/>
            <p:nvPr/>
          </p:nvCxnSpPr>
          <p:spPr>
            <a:xfrm>
              <a:off x="5522912" y="1325562"/>
              <a:ext cx="1808162" cy="2286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57" name="Google Shape;3057;p70"/>
            <p:cNvCxnSpPr/>
            <p:nvPr/>
          </p:nvCxnSpPr>
          <p:spPr>
            <a:xfrm>
              <a:off x="5553075" y="1611312"/>
              <a:ext cx="1784350" cy="20955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58" name="Google Shape;3058;p70"/>
            <p:cNvSpPr txBox="1"/>
            <p:nvPr/>
          </p:nvSpPr>
          <p:spPr>
            <a:xfrm>
              <a:off x="5538787" y="82550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/>
            </a:p>
          </p:txBody>
        </p:sp>
        <p:sp>
          <p:nvSpPr>
            <p:cNvPr id="3059" name="Google Shape;3059;p70"/>
            <p:cNvSpPr txBox="1"/>
            <p:nvPr/>
          </p:nvSpPr>
          <p:spPr>
            <a:xfrm>
              <a:off x="5602287" y="111125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pkt1</a:t>
              </a:r>
              <a:endParaRPr/>
            </a:p>
          </p:txBody>
        </p:sp>
        <p:sp>
          <p:nvSpPr>
            <p:cNvPr id="3060" name="Google Shape;3060;p70"/>
            <p:cNvSpPr txBox="1"/>
            <p:nvPr/>
          </p:nvSpPr>
          <p:spPr>
            <a:xfrm>
              <a:off x="5599112" y="139700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pkt2</a:t>
              </a:r>
              <a:endParaRPr/>
            </a:p>
          </p:txBody>
        </p:sp>
        <p:sp>
          <p:nvSpPr>
            <p:cNvPr id="3061" name="Google Shape;3061;p70"/>
            <p:cNvSpPr txBox="1"/>
            <p:nvPr/>
          </p:nvSpPr>
          <p:spPr>
            <a:xfrm>
              <a:off x="4818062" y="2212975"/>
              <a:ext cx="401637" cy="1889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2" name="Google Shape;3062;p70"/>
            <p:cNvSpPr txBox="1"/>
            <p:nvPr/>
          </p:nvSpPr>
          <p:spPr>
            <a:xfrm>
              <a:off x="4505325" y="2166937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3 0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/>
            </a:p>
          </p:txBody>
        </p:sp>
        <p:cxnSp>
          <p:nvCxnSpPr>
            <p:cNvPr id="3063" name="Google Shape;3063;p70"/>
            <p:cNvCxnSpPr/>
            <p:nvPr/>
          </p:nvCxnSpPr>
          <p:spPr>
            <a:xfrm>
              <a:off x="5524500" y="2338387"/>
              <a:ext cx="1784350" cy="223837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64" name="Google Shape;3064;p70"/>
            <p:cNvSpPr txBox="1"/>
            <p:nvPr/>
          </p:nvSpPr>
          <p:spPr>
            <a:xfrm>
              <a:off x="5627687" y="2346325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/>
            </a:p>
          </p:txBody>
        </p:sp>
        <p:sp>
          <p:nvSpPr>
            <p:cNvPr id="3065" name="Google Shape;3065;p70"/>
            <p:cNvSpPr txBox="1"/>
            <p:nvPr/>
          </p:nvSpPr>
          <p:spPr>
            <a:xfrm>
              <a:off x="7524750" y="1203325"/>
              <a:ext cx="401637" cy="1889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6" name="Google Shape;3066;p70"/>
            <p:cNvSpPr txBox="1"/>
            <p:nvPr/>
          </p:nvSpPr>
          <p:spPr>
            <a:xfrm>
              <a:off x="7335837" y="1154112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1 2 3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0 1 2</a:t>
              </a:r>
              <a:endParaRPr/>
            </a:p>
          </p:txBody>
        </p:sp>
        <p:sp>
          <p:nvSpPr>
            <p:cNvPr id="3067" name="Google Shape;3067;p70"/>
            <p:cNvSpPr txBox="1"/>
            <p:nvPr/>
          </p:nvSpPr>
          <p:spPr>
            <a:xfrm>
              <a:off x="7645400" y="1474787"/>
              <a:ext cx="401637" cy="1889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8" name="Google Shape;3068;p70"/>
            <p:cNvSpPr txBox="1"/>
            <p:nvPr/>
          </p:nvSpPr>
          <p:spPr>
            <a:xfrm>
              <a:off x="7332662" y="1428750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2 3 0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/>
            </a:p>
          </p:txBody>
        </p:sp>
        <p:sp>
          <p:nvSpPr>
            <p:cNvPr id="3069" name="Google Shape;3069;p70"/>
            <p:cNvSpPr txBox="1"/>
            <p:nvPr/>
          </p:nvSpPr>
          <p:spPr>
            <a:xfrm>
              <a:off x="7775575" y="1738312"/>
              <a:ext cx="401637" cy="1889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0" name="Google Shape;3070;p70"/>
            <p:cNvSpPr txBox="1"/>
            <p:nvPr/>
          </p:nvSpPr>
          <p:spPr>
            <a:xfrm>
              <a:off x="7335837" y="1692275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0 1 2 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3 0 1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/>
            </a:p>
          </p:txBody>
        </p:sp>
        <p:cxnSp>
          <p:nvCxnSpPr>
            <p:cNvPr id="3071" name="Google Shape;3071;p70"/>
            <p:cNvCxnSpPr/>
            <p:nvPr/>
          </p:nvCxnSpPr>
          <p:spPr>
            <a:xfrm flipH="1">
              <a:off x="5481637" y="1285875"/>
              <a:ext cx="1784350" cy="735012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72" name="Google Shape;3072;p70"/>
            <p:cNvCxnSpPr/>
            <p:nvPr/>
          </p:nvCxnSpPr>
          <p:spPr>
            <a:xfrm flipH="1">
              <a:off x="5500687" y="1549400"/>
              <a:ext cx="1795462" cy="758825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73" name="Google Shape;3073;p70"/>
            <p:cNvSpPr txBox="1"/>
            <p:nvPr/>
          </p:nvSpPr>
          <p:spPr>
            <a:xfrm>
              <a:off x="6000750" y="1976437"/>
              <a:ext cx="3238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3074" name="Google Shape;3074;p70"/>
            <p:cNvSpPr txBox="1"/>
            <p:nvPr/>
          </p:nvSpPr>
          <p:spPr>
            <a:xfrm>
              <a:off x="7296150" y="2382837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will accept packet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with seq number 0</a:t>
              </a:r>
              <a:endParaRPr/>
            </a:p>
          </p:txBody>
        </p:sp>
        <p:cxnSp>
          <p:nvCxnSpPr>
            <p:cNvPr id="3075" name="Google Shape;3075;p70"/>
            <p:cNvCxnSpPr/>
            <p:nvPr/>
          </p:nvCxnSpPr>
          <p:spPr>
            <a:xfrm rot="10800000">
              <a:off x="7989887" y="1989137"/>
              <a:ext cx="0" cy="446087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76" name="Google Shape;3076;p70"/>
            <p:cNvCxnSpPr/>
            <p:nvPr/>
          </p:nvCxnSpPr>
          <p:spPr>
            <a:xfrm>
              <a:off x="5516562" y="2047875"/>
              <a:ext cx="590550" cy="73025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3077" name="Google Shape;3077;p70"/>
            <p:cNvGrpSpPr/>
            <p:nvPr/>
          </p:nvGrpSpPr>
          <p:grpSpPr>
            <a:xfrm>
              <a:off x="4505325" y="1881187"/>
              <a:ext cx="1030287" cy="274637"/>
              <a:chOff x="4233862" y="5953125"/>
              <a:chExt cx="1030287" cy="274637"/>
            </a:xfrm>
          </p:grpSpPr>
          <p:sp>
            <p:nvSpPr>
              <p:cNvPr id="3078" name="Google Shape;3078;p70"/>
              <p:cNvSpPr txBox="1"/>
              <p:nvPr/>
            </p:nvSpPr>
            <p:spPr>
              <a:xfrm>
                <a:off x="4422775" y="5999162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9" name="Google Shape;3079;p70"/>
              <p:cNvSpPr txBox="1"/>
              <p:nvPr/>
            </p:nvSpPr>
            <p:spPr>
              <a:xfrm>
                <a:off x="4233862" y="5953125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</a:t>
                </a: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 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endParaRPr/>
              </a:p>
            </p:txBody>
          </p:sp>
        </p:grpSp>
        <p:sp>
          <p:nvSpPr>
            <p:cNvPr id="3080" name="Google Shape;3080;p70"/>
            <p:cNvSpPr txBox="1"/>
            <p:nvPr/>
          </p:nvSpPr>
          <p:spPr>
            <a:xfrm>
              <a:off x="5630862" y="1831975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pkt3</a:t>
              </a:r>
              <a:endParaRPr/>
            </a:p>
          </p:txBody>
        </p:sp>
        <p:sp>
          <p:nvSpPr>
            <p:cNvPr id="3081" name="Google Shape;3081;p70"/>
            <p:cNvSpPr txBox="1"/>
            <p:nvPr/>
          </p:nvSpPr>
          <p:spPr>
            <a:xfrm>
              <a:off x="4449762" y="2627312"/>
              <a:ext cx="15303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(a) no problem</a:t>
              </a:r>
              <a:endParaRPr/>
            </a:p>
          </p:txBody>
        </p:sp>
      </p:grpSp>
      <p:grpSp>
        <p:nvGrpSpPr>
          <p:cNvPr id="3082" name="Google Shape;3082;p70"/>
          <p:cNvGrpSpPr/>
          <p:nvPr/>
        </p:nvGrpSpPr>
        <p:grpSpPr>
          <a:xfrm>
            <a:off x="6434137" y="890587"/>
            <a:ext cx="517525" cy="5278437"/>
            <a:chOff x="6065837" y="873125"/>
            <a:chExt cx="517525" cy="5278437"/>
          </a:xfrm>
        </p:grpSpPr>
        <p:pic>
          <p:nvPicPr>
            <p:cNvPr descr="curtain" id="3083" name="Google Shape;3083;p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69012" y="873125"/>
              <a:ext cx="450850" cy="2168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urtain" id="3084" name="Google Shape;3084;p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65837" y="4070350"/>
              <a:ext cx="517525" cy="20812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5" name="Google Shape;3085;p70"/>
          <p:cNvSpPr txBox="1"/>
          <p:nvPr/>
        </p:nvSpPr>
        <p:spPr>
          <a:xfrm>
            <a:off x="4695825" y="3049587"/>
            <a:ext cx="38354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receiver can’t see sender side.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receiver behavior identical in both cases!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something’s (very) wrong!</a:t>
            </a:r>
            <a:endParaRPr/>
          </a:p>
        </p:txBody>
      </p:sp>
      <p:pic>
        <p:nvPicPr>
          <p:cNvPr descr="underline_base" id="3086" name="Google Shape;308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825" y="1157287"/>
            <a:ext cx="3076575" cy="150812"/>
          </a:xfrm>
          <a:prstGeom prst="rect">
            <a:avLst/>
          </a:prstGeom>
          <a:noFill/>
          <a:ln>
            <a:noFill/>
          </a:ln>
        </p:spPr>
      </p:pic>
      <p:sp>
        <p:nvSpPr>
          <p:cNvPr id="3087" name="Google Shape;3087;p70"/>
          <p:cNvSpPr txBox="1"/>
          <p:nvPr/>
        </p:nvSpPr>
        <p:spPr>
          <a:xfrm>
            <a:off x="546100" y="2732087"/>
            <a:ext cx="3276600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sees no difference in two scenarios!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duplicate data accepted as new in (b)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92100" lvl="0" marL="2921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what relationship between seq # size and window size to avoid problem in (b)?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2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7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4" name="Google Shape;3094;p71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Add a (few)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Knowledge Check question(s)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Here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p71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71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551" name="Google Shape;551;p1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552" name="Google Shape;552;p18"/>
          <p:cNvGrpSpPr/>
          <p:nvPr/>
        </p:nvGrpSpPr>
        <p:grpSpPr>
          <a:xfrm>
            <a:off x="5048250" y="1524000"/>
            <a:ext cx="3540125" cy="4545012"/>
            <a:chOff x="5202237" y="1546225"/>
            <a:chExt cx="3540125" cy="4545012"/>
          </a:xfrm>
        </p:grpSpPr>
        <p:sp>
          <p:nvSpPr>
            <p:cNvPr id="553" name="Google Shape;553;p18"/>
            <p:cNvSpPr/>
            <p:nvPr/>
          </p:nvSpPr>
          <p:spPr>
            <a:xfrm>
              <a:off x="5202237" y="1712912"/>
              <a:ext cx="1736725" cy="1071562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54" name="Google Shape;554;p18"/>
            <p:cNvGrpSpPr/>
            <p:nvPr/>
          </p:nvGrpSpPr>
          <p:grpSpPr>
            <a:xfrm>
              <a:off x="5370512" y="3048000"/>
              <a:ext cx="1458912" cy="933450"/>
              <a:chOff x="4586287" y="2589212"/>
              <a:chExt cx="1555750" cy="1179512"/>
            </a:xfrm>
          </p:grpSpPr>
          <p:sp>
            <p:nvSpPr>
              <p:cNvPr id="555" name="Google Shape;555;p18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57" name="Google Shape;557;p18"/>
            <p:cNvSpPr/>
            <p:nvPr/>
          </p:nvSpPr>
          <p:spPr>
            <a:xfrm>
              <a:off x="5364162" y="4425950"/>
              <a:ext cx="3225800" cy="1665287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58" name="Google Shape;558;p18"/>
            <p:cNvCxnSpPr/>
            <p:nvPr/>
          </p:nvCxnSpPr>
          <p:spPr>
            <a:xfrm rot="-5400000">
              <a:off x="7845425" y="5162550"/>
              <a:ext cx="523875" cy="1397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9" name="Google Shape;559;p18"/>
            <p:cNvCxnSpPr/>
            <p:nvPr/>
          </p:nvCxnSpPr>
          <p:spPr>
            <a:xfrm flipH="1" rot="-5400000">
              <a:off x="7991475" y="5443537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0" name="Google Shape;560;p18"/>
            <p:cNvCxnSpPr/>
            <p:nvPr/>
          </p:nvCxnSpPr>
          <p:spPr>
            <a:xfrm rot="10800000">
              <a:off x="8177212" y="5119687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1" name="Google Shape;561;p18"/>
            <p:cNvCxnSpPr/>
            <p:nvPr/>
          </p:nvCxnSpPr>
          <p:spPr>
            <a:xfrm flipH="1">
              <a:off x="6075362" y="4725987"/>
              <a:ext cx="254000" cy="469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2" name="Google Shape;562;p18"/>
            <p:cNvCxnSpPr/>
            <p:nvPr/>
          </p:nvCxnSpPr>
          <p:spPr>
            <a:xfrm>
              <a:off x="6100762" y="4776787"/>
              <a:ext cx="1968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3" name="Google Shape;563;p18"/>
            <p:cNvCxnSpPr/>
            <p:nvPr/>
          </p:nvCxnSpPr>
          <p:spPr>
            <a:xfrm>
              <a:off x="5842000" y="5113337"/>
              <a:ext cx="2730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4" name="Google Shape;564;p18"/>
            <p:cNvCxnSpPr/>
            <p:nvPr/>
          </p:nvCxnSpPr>
          <p:spPr>
            <a:xfrm>
              <a:off x="6213475" y="5192712"/>
              <a:ext cx="490537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5" name="Google Shape;565;p18"/>
            <p:cNvCxnSpPr/>
            <p:nvPr/>
          </p:nvCxnSpPr>
          <p:spPr>
            <a:xfrm flipH="1">
              <a:off x="6453187" y="5100637"/>
              <a:ext cx="53975" cy="857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6" name="Google Shape;566;p18"/>
            <p:cNvCxnSpPr/>
            <p:nvPr/>
          </p:nvCxnSpPr>
          <p:spPr>
            <a:xfrm>
              <a:off x="6265862" y="5189537"/>
              <a:ext cx="1587" cy="825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7" name="Google Shape;567;p18"/>
            <p:cNvCxnSpPr/>
            <p:nvPr/>
          </p:nvCxnSpPr>
          <p:spPr>
            <a:xfrm rot="10800000">
              <a:off x="6662737" y="5197475"/>
              <a:ext cx="0" cy="76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8" name="Google Shape;568;p18"/>
            <p:cNvCxnSpPr/>
            <p:nvPr/>
          </p:nvCxnSpPr>
          <p:spPr>
            <a:xfrm>
              <a:off x="6743700" y="5056187"/>
              <a:ext cx="503237" cy="2698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" name="Google Shape;569;p18"/>
            <p:cNvCxnSpPr/>
            <p:nvPr/>
          </p:nvCxnSpPr>
          <p:spPr>
            <a:xfrm>
              <a:off x="6192837" y="4991100"/>
              <a:ext cx="8096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" name="Google Shape;570;p18"/>
            <p:cNvCxnSpPr/>
            <p:nvPr/>
          </p:nvCxnSpPr>
          <p:spPr>
            <a:xfrm>
              <a:off x="6046787" y="3582987"/>
              <a:ext cx="23495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" name="Google Shape;571;p18"/>
            <p:cNvCxnSpPr/>
            <p:nvPr/>
          </p:nvCxnSpPr>
          <p:spPr>
            <a:xfrm flipH="1" rot="10800000">
              <a:off x="5891212" y="3736975"/>
              <a:ext cx="168275" cy="31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572" name="Google Shape;572;p18"/>
            <p:cNvGrpSpPr/>
            <p:nvPr/>
          </p:nvGrpSpPr>
          <p:grpSpPr>
            <a:xfrm>
              <a:off x="5611812" y="3503612"/>
              <a:ext cx="506412" cy="352425"/>
              <a:chOff x="4710112" y="758825"/>
              <a:chExt cx="1250950" cy="992187"/>
            </a:xfrm>
          </p:grpSpPr>
          <p:pic>
            <p:nvPicPr>
              <p:cNvPr descr="access_point_stylized_small" id="573" name="Google Shape;573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781550" y="887412"/>
                <a:ext cx="914400" cy="86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574" name="Google Shape;574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10112" y="758825"/>
                <a:ext cx="1250950" cy="29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75" name="Google Shape;575;p18"/>
            <p:cNvSpPr/>
            <p:nvPr/>
          </p:nvSpPr>
          <p:spPr>
            <a:xfrm>
              <a:off x="7015162" y="3530600"/>
              <a:ext cx="1314450" cy="674687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7011987" y="2005012"/>
              <a:ext cx="1730375" cy="1125537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77" name="Google Shape;577;p18"/>
            <p:cNvCxnSpPr/>
            <p:nvPr/>
          </p:nvCxnSpPr>
          <p:spPr>
            <a:xfrm>
              <a:off x="7396162" y="3816350"/>
              <a:ext cx="163512" cy="1206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8" name="Google Shape;578;p18"/>
            <p:cNvCxnSpPr/>
            <p:nvPr/>
          </p:nvCxnSpPr>
          <p:spPr>
            <a:xfrm>
              <a:off x="7493000" y="3736975"/>
              <a:ext cx="279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9" name="Google Shape;579;p18"/>
            <p:cNvCxnSpPr/>
            <p:nvPr/>
          </p:nvCxnSpPr>
          <p:spPr>
            <a:xfrm flipH="1" rot="10800000">
              <a:off x="7729537" y="3822700"/>
              <a:ext cx="134937" cy="1047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0" name="Google Shape;580;p18"/>
            <p:cNvCxnSpPr/>
            <p:nvPr/>
          </p:nvCxnSpPr>
          <p:spPr>
            <a:xfrm>
              <a:off x="6723062" y="2590800"/>
              <a:ext cx="509587" cy="3175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1" name="Google Shape;581;p18"/>
            <p:cNvCxnSpPr/>
            <p:nvPr/>
          </p:nvCxnSpPr>
          <p:spPr>
            <a:xfrm>
              <a:off x="7358062" y="4700587"/>
              <a:ext cx="390525" cy="1841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2" name="Google Shape;582;p18"/>
            <p:cNvCxnSpPr/>
            <p:nvPr/>
          </p:nvCxnSpPr>
          <p:spPr>
            <a:xfrm flipH="1" rot="10800000">
              <a:off x="6737350" y="4687887"/>
              <a:ext cx="322262" cy="1984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3" name="Google Shape;583;p18"/>
            <p:cNvCxnSpPr/>
            <p:nvPr/>
          </p:nvCxnSpPr>
          <p:spPr>
            <a:xfrm>
              <a:off x="6780212" y="4979987"/>
              <a:ext cx="9715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4" name="Google Shape;584;p18"/>
            <p:cNvCxnSpPr/>
            <p:nvPr/>
          </p:nvCxnSpPr>
          <p:spPr>
            <a:xfrm flipH="1" rot="10800000">
              <a:off x="7577137" y="2495550"/>
              <a:ext cx="123825" cy="873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5" name="Google Shape;585;p18"/>
            <p:cNvCxnSpPr/>
            <p:nvPr/>
          </p:nvCxnSpPr>
          <p:spPr>
            <a:xfrm>
              <a:off x="7405687" y="2668587"/>
              <a:ext cx="0" cy="825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6" name="Google Shape;586;p18"/>
            <p:cNvCxnSpPr/>
            <p:nvPr/>
          </p:nvCxnSpPr>
          <p:spPr>
            <a:xfrm flipH="1" rot="10800000">
              <a:off x="7577137" y="2565400"/>
              <a:ext cx="263525" cy="2889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7" name="Google Shape;587;p18"/>
            <p:cNvCxnSpPr/>
            <p:nvPr/>
          </p:nvCxnSpPr>
          <p:spPr>
            <a:xfrm>
              <a:off x="7942262" y="2563812"/>
              <a:ext cx="0" cy="1968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8" name="Google Shape;588;p18"/>
            <p:cNvCxnSpPr/>
            <p:nvPr/>
          </p:nvCxnSpPr>
          <p:spPr>
            <a:xfrm>
              <a:off x="7596187" y="2870200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9" name="Google Shape;589;p18"/>
            <p:cNvCxnSpPr/>
            <p:nvPr/>
          </p:nvCxnSpPr>
          <p:spPr>
            <a:xfrm>
              <a:off x="8150225" y="2860675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0" name="Google Shape;590;p18"/>
            <p:cNvCxnSpPr/>
            <p:nvPr/>
          </p:nvCxnSpPr>
          <p:spPr>
            <a:xfrm flipH="1">
              <a:off x="7296150" y="2936875"/>
              <a:ext cx="98425" cy="7048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" name="Google Shape;591;p18"/>
            <p:cNvCxnSpPr/>
            <p:nvPr/>
          </p:nvCxnSpPr>
          <p:spPr>
            <a:xfrm flipH="1">
              <a:off x="7888287" y="2936875"/>
              <a:ext cx="111125" cy="7270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2" name="Google Shape;592;p18"/>
            <p:cNvCxnSpPr/>
            <p:nvPr/>
          </p:nvCxnSpPr>
          <p:spPr>
            <a:xfrm flipH="1" rot="10800000">
              <a:off x="7272337" y="4078287"/>
              <a:ext cx="227012" cy="43656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3" name="Google Shape;593;p18"/>
            <p:cNvCxnSpPr/>
            <p:nvPr/>
          </p:nvCxnSpPr>
          <p:spPr>
            <a:xfrm>
              <a:off x="8345487" y="2859087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594" name="Google Shape;594;p18"/>
            <p:cNvGrpSpPr/>
            <p:nvPr/>
          </p:nvGrpSpPr>
          <p:grpSpPr>
            <a:xfrm>
              <a:off x="6053137" y="1846262"/>
              <a:ext cx="468312" cy="620712"/>
              <a:chOff x="2624137" y="4799012"/>
              <a:chExt cx="987425" cy="1446213"/>
            </a:xfrm>
          </p:grpSpPr>
          <p:cxnSp>
            <p:nvCxnSpPr>
              <p:cNvPr id="595" name="Google Shape;595;p18"/>
              <p:cNvCxnSpPr/>
              <p:nvPr/>
            </p:nvCxnSpPr>
            <p:spPr>
              <a:xfrm flipH="1">
                <a:off x="2803525" y="5218112"/>
                <a:ext cx="298450" cy="9302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18"/>
              <p:cNvCxnSpPr/>
              <p:nvPr/>
            </p:nvCxnSpPr>
            <p:spPr>
              <a:xfrm>
                <a:off x="3101975" y="5218112"/>
                <a:ext cx="298450" cy="9255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18"/>
              <p:cNvCxnSpPr/>
              <p:nvPr/>
            </p:nvCxnSpPr>
            <p:spPr>
              <a:xfrm>
                <a:off x="280352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18"/>
              <p:cNvCxnSpPr/>
              <p:nvPr/>
            </p:nvCxnSpPr>
            <p:spPr>
              <a:xfrm flipH="1">
                <a:off x="310197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18"/>
              <p:cNvCxnSpPr/>
              <p:nvPr/>
            </p:nvCxnSpPr>
            <p:spPr>
              <a:xfrm>
                <a:off x="3101975" y="5238750"/>
                <a:ext cx="0" cy="10064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p18"/>
              <p:cNvCxnSpPr/>
              <p:nvPr/>
            </p:nvCxnSpPr>
            <p:spPr>
              <a:xfrm flipH="1" rot="10800000">
                <a:off x="2803525" y="6048375"/>
                <a:ext cx="298450" cy="1000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1" name="Google Shape;601;p18"/>
              <p:cNvCxnSpPr/>
              <p:nvPr/>
            </p:nvCxnSpPr>
            <p:spPr>
              <a:xfrm rot="10800000">
                <a:off x="3101975" y="6048375"/>
                <a:ext cx="298450" cy="9525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18"/>
              <p:cNvCxnSpPr/>
              <p:nvPr/>
            </p:nvCxnSpPr>
            <p:spPr>
              <a:xfrm>
                <a:off x="2930525" y="5743575"/>
                <a:ext cx="171450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p18"/>
              <p:cNvCxnSpPr/>
              <p:nvPr/>
            </p:nvCxnSpPr>
            <p:spPr>
              <a:xfrm flipH="1" rot="10800000">
                <a:off x="3101975" y="5743575"/>
                <a:ext cx="180975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4" name="Google Shape;604;p18"/>
              <p:cNvCxnSpPr/>
              <p:nvPr/>
            </p:nvCxnSpPr>
            <p:spPr>
              <a:xfrm>
                <a:off x="2873375" y="5880100"/>
                <a:ext cx="220662" cy="1031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18"/>
              <p:cNvCxnSpPr/>
              <p:nvPr/>
            </p:nvCxnSpPr>
            <p:spPr>
              <a:xfrm flipH="1" rot="10800000">
                <a:off x="3101975" y="5900737"/>
                <a:ext cx="222250" cy="904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6" name="Google Shape;606;p18"/>
              <p:cNvCxnSpPr/>
              <p:nvPr/>
            </p:nvCxnSpPr>
            <p:spPr>
              <a:xfrm flipH="1" rot="10800000">
                <a:off x="3101975" y="5603875"/>
                <a:ext cx="114300" cy="38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7" name="Google Shape;607;p18"/>
              <p:cNvCxnSpPr/>
              <p:nvPr/>
            </p:nvCxnSpPr>
            <p:spPr>
              <a:xfrm flipH="1" rot="10800000">
                <a:off x="3101975" y="5411787"/>
                <a:ext cx="71437" cy="285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p18"/>
              <p:cNvCxnSpPr/>
              <p:nvPr/>
            </p:nvCxnSpPr>
            <p:spPr>
              <a:xfrm>
                <a:off x="2973387" y="5591175"/>
                <a:ext cx="138112" cy="5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18"/>
              <p:cNvCxnSpPr/>
              <p:nvPr/>
            </p:nvCxnSpPr>
            <p:spPr>
              <a:xfrm>
                <a:off x="3035300" y="5403850"/>
                <a:ext cx="79375" cy="492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10" name="Google Shape;610;p18"/>
              <p:cNvSpPr/>
              <p:nvPr/>
            </p:nvSpPr>
            <p:spPr>
              <a:xfrm>
                <a:off x="3049587" y="5132387"/>
                <a:ext cx="100012" cy="107950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pic>
            <p:nvPicPr>
              <p:cNvPr descr="cell_tower_radiation_gray" id="611" name="Google Shape;611;p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624137" y="4799012"/>
                <a:ext cx="987425" cy="798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2" name="Google Shape;612;p18"/>
            <p:cNvGrpSpPr/>
            <p:nvPr/>
          </p:nvGrpSpPr>
          <p:grpSpPr>
            <a:xfrm>
              <a:off x="6289675" y="2406650"/>
              <a:ext cx="454025" cy="254000"/>
              <a:chOff x="6100762" y="2406650"/>
              <a:chExt cx="454025" cy="254000"/>
            </a:xfrm>
          </p:grpSpPr>
          <p:cxnSp>
            <p:nvCxnSpPr>
              <p:cNvPr id="613" name="Google Shape;613;p18"/>
              <p:cNvCxnSpPr/>
              <p:nvPr/>
            </p:nvCxnSpPr>
            <p:spPr>
              <a:xfrm>
                <a:off x="6100762" y="2406650"/>
                <a:ext cx="152400" cy="952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14" name="Google Shape;614;p18"/>
              <p:cNvSpPr/>
              <p:nvPr/>
            </p:nvSpPr>
            <p:spPr>
              <a:xfrm>
                <a:off x="6165850" y="2565400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5" name="Google Shape;615;p18"/>
              <p:cNvSpPr txBox="1"/>
              <p:nvPr/>
            </p:nvSpPr>
            <p:spPr>
              <a:xfrm>
                <a:off x="6165850" y="2555875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>
                <a:off x="6164262" y="2490787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617" name="Google Shape;617;p18"/>
              <p:cNvGrpSpPr/>
              <p:nvPr/>
            </p:nvGrpSpPr>
            <p:grpSpPr>
              <a:xfrm>
                <a:off x="6242050" y="2519362"/>
                <a:ext cx="219075" cy="52387"/>
                <a:chOff x="3917950" y="2114550"/>
                <a:chExt cx="492125" cy="95250"/>
              </a:xfrm>
            </p:grpSpPr>
            <p:sp>
              <p:nvSpPr>
                <p:cNvPr id="618" name="Google Shape;618;p1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19" name="Google Shape;619;p1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620" name="Google Shape;620;p18"/>
              <p:cNvCxnSpPr/>
              <p:nvPr/>
            </p:nvCxnSpPr>
            <p:spPr>
              <a:xfrm>
                <a:off x="6165850" y="2543175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18"/>
              <p:cNvCxnSpPr/>
              <p:nvPr/>
            </p:nvCxnSpPr>
            <p:spPr>
              <a:xfrm>
                <a:off x="6551612" y="2546350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22" name="Google Shape;622;p18"/>
            <p:cNvGrpSpPr/>
            <p:nvPr/>
          </p:nvGrpSpPr>
          <p:grpSpPr>
            <a:xfrm>
              <a:off x="7202487" y="2493962"/>
              <a:ext cx="390524" cy="174625"/>
              <a:chOff x="6880225" y="2333625"/>
              <a:chExt cx="390524" cy="169862"/>
            </a:xfrm>
          </p:grpSpPr>
          <p:sp>
            <p:nvSpPr>
              <p:cNvPr id="623" name="Google Shape;623;p1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4" name="Google Shape;624;p1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626" name="Google Shape;626;p1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27" name="Google Shape;627;p1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28" name="Google Shape;628;p1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629" name="Google Shape;629;p1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0" name="Google Shape;630;p18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31" name="Google Shape;631;p18"/>
            <p:cNvGrpSpPr/>
            <p:nvPr/>
          </p:nvGrpSpPr>
          <p:grpSpPr>
            <a:xfrm>
              <a:off x="7213600" y="2757487"/>
              <a:ext cx="390524" cy="174625"/>
              <a:chOff x="6880225" y="2333625"/>
              <a:chExt cx="390524" cy="169862"/>
            </a:xfrm>
          </p:grpSpPr>
          <p:sp>
            <p:nvSpPr>
              <p:cNvPr id="632" name="Google Shape;632;p1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3" name="Google Shape;633;p1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4" name="Google Shape;634;p1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635" name="Google Shape;635;p1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36" name="Google Shape;636;p1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37" name="Google Shape;637;p1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638" name="Google Shape;638;p1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18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40" name="Google Shape;640;p18"/>
            <p:cNvGrpSpPr/>
            <p:nvPr/>
          </p:nvGrpSpPr>
          <p:grpSpPr>
            <a:xfrm>
              <a:off x="7762875" y="2759075"/>
              <a:ext cx="390524" cy="174625"/>
              <a:chOff x="6880225" y="2333625"/>
              <a:chExt cx="390524" cy="169862"/>
            </a:xfrm>
          </p:grpSpPr>
          <p:sp>
            <p:nvSpPr>
              <p:cNvPr id="641" name="Google Shape;641;p1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2" name="Google Shape;642;p1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3" name="Google Shape;643;p1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644" name="Google Shape;644;p1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45" name="Google Shape;645;p1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46" name="Google Shape;646;p1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647" name="Google Shape;647;p1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18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49" name="Google Shape;649;p18"/>
            <p:cNvGrpSpPr/>
            <p:nvPr/>
          </p:nvGrpSpPr>
          <p:grpSpPr>
            <a:xfrm>
              <a:off x="7689850" y="2393950"/>
              <a:ext cx="390524" cy="174625"/>
              <a:chOff x="6880225" y="2333625"/>
              <a:chExt cx="390524" cy="169862"/>
            </a:xfrm>
          </p:grpSpPr>
          <p:sp>
            <p:nvSpPr>
              <p:cNvPr id="650" name="Google Shape;650;p1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1" name="Google Shape;651;p1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653" name="Google Shape;653;p1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54" name="Google Shape;654;p1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55" name="Google Shape;655;p1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656" name="Google Shape;656;p1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18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58" name="Google Shape;658;p18"/>
            <p:cNvGrpSpPr/>
            <p:nvPr/>
          </p:nvGrpSpPr>
          <p:grpSpPr>
            <a:xfrm>
              <a:off x="7737475" y="3644900"/>
              <a:ext cx="492123" cy="206375"/>
              <a:chOff x="6880225" y="2333625"/>
              <a:chExt cx="390524" cy="169862"/>
            </a:xfrm>
          </p:grpSpPr>
          <p:sp>
            <p:nvSpPr>
              <p:cNvPr id="659" name="Google Shape;659;p1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0" name="Google Shape;660;p1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662" name="Google Shape;662;p1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63" name="Google Shape;663;p1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64" name="Google Shape;664;p1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665" name="Google Shape;665;p1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18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667" name="Google Shape;667;p18"/>
            <p:cNvCxnSpPr/>
            <p:nvPr/>
          </p:nvCxnSpPr>
          <p:spPr>
            <a:xfrm>
              <a:off x="6427787" y="3743325"/>
              <a:ext cx="6794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68" name="Google Shape;668;p18"/>
            <p:cNvGrpSpPr/>
            <p:nvPr/>
          </p:nvGrpSpPr>
          <p:grpSpPr>
            <a:xfrm>
              <a:off x="7086600" y="3632200"/>
              <a:ext cx="492123" cy="206375"/>
              <a:chOff x="6880225" y="2333625"/>
              <a:chExt cx="390524" cy="169862"/>
            </a:xfrm>
          </p:grpSpPr>
          <p:sp>
            <p:nvSpPr>
              <p:cNvPr id="669" name="Google Shape;669;p1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0" name="Google Shape;670;p1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672" name="Google Shape;672;p1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73" name="Google Shape;673;p1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74" name="Google Shape;674;p1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675" name="Google Shape;675;p1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18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77" name="Google Shape;677;p18"/>
            <p:cNvGrpSpPr/>
            <p:nvPr/>
          </p:nvGrpSpPr>
          <p:grpSpPr>
            <a:xfrm>
              <a:off x="7397750" y="3911600"/>
              <a:ext cx="492123" cy="206375"/>
              <a:chOff x="6880225" y="2333625"/>
              <a:chExt cx="390524" cy="169862"/>
            </a:xfrm>
          </p:grpSpPr>
          <p:sp>
            <p:nvSpPr>
              <p:cNvPr id="678" name="Google Shape;678;p1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9" name="Google Shape;679;p1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681" name="Google Shape;681;p1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82" name="Google Shape;682;p1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83" name="Google Shape;683;p1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684" name="Google Shape;684;p1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18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86" name="Google Shape;686;p18"/>
            <p:cNvGrpSpPr/>
            <p:nvPr/>
          </p:nvGrpSpPr>
          <p:grpSpPr>
            <a:xfrm>
              <a:off x="7591425" y="4806950"/>
              <a:ext cx="622298" cy="244475"/>
              <a:chOff x="6880225" y="2333625"/>
              <a:chExt cx="390524" cy="169862"/>
            </a:xfrm>
          </p:grpSpPr>
          <p:sp>
            <p:nvSpPr>
              <p:cNvPr id="687" name="Google Shape;687;p1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8" name="Google Shape;688;p1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690" name="Google Shape;690;p1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91" name="Google Shape;691;p1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92" name="Google Shape;692;p1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693" name="Google Shape;693;p1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4" name="Google Shape;694;p18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95" name="Google Shape;695;p18"/>
            <p:cNvGrpSpPr/>
            <p:nvPr/>
          </p:nvGrpSpPr>
          <p:grpSpPr>
            <a:xfrm>
              <a:off x="6965950" y="4508500"/>
              <a:ext cx="622298" cy="244475"/>
              <a:chOff x="6880225" y="2333625"/>
              <a:chExt cx="390524" cy="169862"/>
            </a:xfrm>
          </p:grpSpPr>
          <p:sp>
            <p:nvSpPr>
              <p:cNvPr id="696" name="Google Shape;696;p1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7" name="Google Shape;697;p1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699" name="Google Shape;699;p1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00" name="Google Shape;700;p1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01" name="Google Shape;701;p1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702" name="Google Shape;702;p1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18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04" name="Google Shape;704;p18"/>
            <p:cNvGrpSpPr/>
            <p:nvPr/>
          </p:nvGrpSpPr>
          <p:grpSpPr>
            <a:xfrm>
              <a:off x="6242050" y="4851400"/>
              <a:ext cx="622298" cy="244475"/>
              <a:chOff x="6880225" y="2333625"/>
              <a:chExt cx="390524" cy="169862"/>
            </a:xfrm>
          </p:grpSpPr>
          <p:sp>
            <p:nvSpPr>
              <p:cNvPr id="705" name="Google Shape;705;p1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6" name="Google Shape;706;p1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708" name="Google Shape;708;p1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09" name="Google Shape;709;p1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10" name="Google Shape;710;p1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711" name="Google Shape;711;p1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18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13" name="Google Shape;713;p18"/>
            <p:cNvGrpSpPr/>
            <p:nvPr/>
          </p:nvGrpSpPr>
          <p:grpSpPr>
            <a:xfrm>
              <a:off x="6051550" y="3644900"/>
              <a:ext cx="390524" cy="171450"/>
              <a:chOff x="6880225" y="2333625"/>
              <a:chExt cx="390524" cy="169862"/>
            </a:xfrm>
          </p:grpSpPr>
          <p:sp>
            <p:nvSpPr>
              <p:cNvPr id="714" name="Google Shape;714;p1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5" name="Google Shape;715;p1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6" name="Google Shape;716;p1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717" name="Google Shape;717;p1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18" name="Google Shape;718;p1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19" name="Google Shape;719;p1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cxnSp>
            <p:nvCxnSpPr>
              <p:cNvPr id="720" name="Google Shape;720;p18"/>
              <p:cNvCxnSpPr/>
              <p:nvPr/>
            </p:nvCxnSpPr>
            <p:spPr>
              <a:xfrm>
                <a:off x="6881812" y="2386012"/>
                <a:ext cx="0" cy="857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18"/>
              <p:cNvCxnSpPr/>
              <p:nvPr/>
            </p:nvCxnSpPr>
            <p:spPr>
              <a:xfrm>
                <a:off x="7267575" y="2389187"/>
                <a:ext cx="0" cy="857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22" name="Google Shape;722;p18"/>
            <p:cNvGrpSpPr/>
            <p:nvPr/>
          </p:nvGrpSpPr>
          <p:grpSpPr>
            <a:xfrm>
              <a:off x="7161212" y="5005387"/>
              <a:ext cx="446087" cy="422275"/>
              <a:chOff x="8051800" y="5732462"/>
              <a:chExt cx="728662" cy="603250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26" name="Google Shape;726;p18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27" name="Google Shape;727;p18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29" name="Google Shape;729;p18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30" name="Google Shape;730;p18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31" name="Google Shape;731;p18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32" name="Google Shape;732;p18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33" name="Google Shape;733;p18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34" name="Google Shape;734;p18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35" name="Google Shape;735;p18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pic>
            <p:nvPicPr>
              <p:cNvPr descr="access_point_stylized_gray_small" id="736" name="Google Shape;736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7" name="Google Shape;737;p18"/>
            <p:cNvGrpSpPr/>
            <p:nvPr/>
          </p:nvGrpSpPr>
          <p:grpSpPr>
            <a:xfrm>
              <a:off x="5638800" y="3509962"/>
              <a:ext cx="398462" cy="358775"/>
              <a:chOff x="8051800" y="5732462"/>
              <a:chExt cx="728662" cy="603250"/>
            </a:xfrm>
          </p:grpSpPr>
          <p:grpSp>
            <p:nvGrpSpPr>
              <p:cNvPr id="738" name="Google Shape;738;p18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739" name="Google Shape;739;p18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40" name="Google Shape;740;p18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41" name="Google Shape;741;p18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42" name="Google Shape;742;p18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43" name="Google Shape;743;p18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44" name="Google Shape;744;p18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45" name="Google Shape;745;p18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46" name="Google Shape;746;p18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47" name="Google Shape;747;p18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48" name="Google Shape;748;p18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49" name="Google Shape;749;p18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50" name="Google Shape;750;p18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pic>
            <p:nvPicPr>
              <p:cNvPr descr="access_point_stylized_gray_small" id="751" name="Google Shape;751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752" name="Google Shape;752;p18"/>
            <p:cNvCxnSpPr/>
            <p:nvPr/>
          </p:nvCxnSpPr>
          <p:spPr>
            <a:xfrm flipH="1" rot="-5400000">
              <a:off x="7991475" y="5440362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53" name="Google Shape;753;p18"/>
            <p:cNvGrpSpPr/>
            <p:nvPr/>
          </p:nvGrpSpPr>
          <p:grpSpPr>
            <a:xfrm flipH="1">
              <a:off x="5775325" y="4533900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754" name="Google Shape;754;p1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5" name="Google Shape;755;p18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56" name="Google Shape;756;p18"/>
            <p:cNvGrpSpPr/>
            <p:nvPr/>
          </p:nvGrpSpPr>
          <p:grpSpPr>
            <a:xfrm flipH="1">
              <a:off x="5457825" y="4954587"/>
              <a:ext cx="482600" cy="406400"/>
              <a:chOff x="4506912" y="5557837"/>
              <a:chExt cx="1198562" cy="1274762"/>
            </a:xfrm>
          </p:grpSpPr>
          <p:pic>
            <p:nvPicPr>
              <p:cNvPr descr="desktop_computer_stylized_medium" id="757" name="Google Shape;757;p1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8" name="Google Shape;758;p18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59" name="Google Shape;759;p18"/>
            <p:cNvGrpSpPr/>
            <p:nvPr/>
          </p:nvGrpSpPr>
          <p:grpSpPr>
            <a:xfrm flipH="1">
              <a:off x="5935662" y="5256212"/>
              <a:ext cx="427037" cy="349250"/>
              <a:chOff x="4506912" y="5557837"/>
              <a:chExt cx="1198562" cy="1274762"/>
            </a:xfrm>
          </p:grpSpPr>
          <p:pic>
            <p:nvPicPr>
              <p:cNvPr descr="desktop_computer_stylized_medium" id="760" name="Google Shape;760;p1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1" name="Google Shape;761;p18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62" name="Google Shape;762;p18"/>
            <p:cNvGrpSpPr/>
            <p:nvPr/>
          </p:nvGrpSpPr>
          <p:grpSpPr>
            <a:xfrm>
              <a:off x="6550025" y="5238750"/>
              <a:ext cx="427037" cy="350837"/>
              <a:chOff x="4506912" y="5557837"/>
              <a:chExt cx="1198562" cy="1274762"/>
            </a:xfrm>
          </p:grpSpPr>
          <p:pic>
            <p:nvPicPr>
              <p:cNvPr descr="desktop_computer_stylized_medium" id="763" name="Google Shape;763;p1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4" name="Google Shape;764;p18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pic>
          <p:nvPicPr>
            <p:cNvPr descr="car_icon_small" id="765" name="Google Shape;765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42062" y="17208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6" name="Google Shape;766;p18"/>
            <p:cNvGrpSpPr/>
            <p:nvPr/>
          </p:nvGrpSpPr>
          <p:grpSpPr>
            <a:xfrm>
              <a:off x="5613400" y="1546225"/>
              <a:ext cx="415925" cy="385762"/>
              <a:chOff x="4367212" y="2938462"/>
              <a:chExt cx="733425" cy="758825"/>
            </a:xfrm>
          </p:grpSpPr>
          <p:pic>
            <p:nvPicPr>
              <p:cNvPr descr="iphone_stylized_small" id="767" name="Google Shape;767;p1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48200" y="3051175"/>
                <a:ext cx="241300" cy="646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768" name="Google Shape;768;p1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367212" y="2938462"/>
                <a:ext cx="733425" cy="174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9" name="Google Shape;769;p18"/>
            <p:cNvGrpSpPr/>
            <p:nvPr/>
          </p:nvGrpSpPr>
          <p:grpSpPr>
            <a:xfrm>
              <a:off x="8240712" y="5002212"/>
              <a:ext cx="227012" cy="481012"/>
              <a:chOff x="6572250" y="681037"/>
              <a:chExt cx="2262187" cy="3803650"/>
            </a:xfrm>
          </p:grpSpPr>
          <p:sp>
            <p:nvSpPr>
              <p:cNvPr id="770" name="Google Shape;770;p18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1" name="Google Shape;771;p18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2" name="Google Shape;772;p18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4" name="Google Shape;774;p18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775" name="Google Shape;775;p18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776" name="Google Shape;776;p18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77" name="Google Shape;777;p18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778" name="Google Shape;778;p18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779" name="Google Shape;779;p18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780" name="Google Shape;780;p18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81" name="Google Shape;781;p18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782" name="Google Shape;782;p18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3" name="Google Shape;783;p18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784" name="Google Shape;784;p18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785" name="Google Shape;785;p18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86" name="Google Shape;786;p18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787" name="Google Shape;787;p18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788" name="Google Shape;788;p18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789" name="Google Shape;789;p18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90" name="Google Shape;790;p18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791" name="Google Shape;791;p18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7" name="Google Shape;797;p18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0" name="Google Shape;800;p18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1" name="Google Shape;801;p18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02" name="Google Shape;802;p18"/>
            <p:cNvGrpSpPr/>
            <p:nvPr/>
          </p:nvGrpSpPr>
          <p:grpSpPr>
            <a:xfrm>
              <a:off x="7924800" y="5303837"/>
              <a:ext cx="227012" cy="481012"/>
              <a:chOff x="6572250" y="681037"/>
              <a:chExt cx="2262187" cy="3803650"/>
            </a:xfrm>
          </p:grpSpPr>
          <p:sp>
            <p:nvSpPr>
              <p:cNvPr id="803" name="Google Shape;803;p18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4" name="Google Shape;804;p18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5" name="Google Shape;805;p18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6" name="Google Shape;806;p18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7" name="Google Shape;807;p18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08" name="Google Shape;808;p18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809" name="Google Shape;809;p18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10" name="Google Shape;810;p18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811" name="Google Shape;811;p18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12" name="Google Shape;812;p18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813" name="Google Shape;813;p18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14" name="Google Shape;814;p18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815" name="Google Shape;815;p18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6" name="Google Shape;816;p18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17" name="Google Shape;817;p18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818" name="Google Shape;818;p18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19" name="Google Shape;819;p18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820" name="Google Shape;820;p18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21" name="Google Shape;821;p18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822" name="Google Shape;822;p18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23" name="Google Shape;823;p18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824" name="Google Shape;824;p18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9" name="Google Shape;829;p18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0" name="Google Shape;830;p18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4" name="Google Shape;834;p18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35" name="Google Shape;835;p18"/>
            <p:cNvGrpSpPr/>
            <p:nvPr/>
          </p:nvGrpSpPr>
          <p:grpSpPr>
            <a:xfrm>
              <a:off x="5302250" y="2043112"/>
              <a:ext cx="534987" cy="414107"/>
              <a:chOff x="1392237" y="1600200"/>
              <a:chExt cx="4360862" cy="4174912"/>
            </a:xfrm>
          </p:grpSpPr>
          <p:pic>
            <p:nvPicPr>
              <p:cNvPr descr="antenna_stylized" id="836" name="Google Shape;836;p1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837" name="Google Shape;837;p1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8" name="Google Shape;838;p18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pic>
            <p:nvPicPr>
              <p:cNvPr descr="screen" id="839" name="Google Shape;839;p1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0" name="Google Shape;840;p18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1" name="Google Shape;841;p18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2" name="Google Shape;842;p18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46" name="Google Shape;846;p18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847" name="Google Shape;847;p18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48" name="Google Shape;848;p18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49" name="Google Shape;849;p18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50" name="Google Shape;850;p18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51" name="Google Shape;851;p18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52" name="Google Shape;852;p18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853" name="Google Shape;853;p18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4" name="Google Shape;854;p18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5" name="Google Shape;855;p18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6" name="Google Shape;856;p18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7" name="Google Shape;857;p18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8" name="Google Shape;858;p18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59" name="Google Shape;859;p18"/>
            <p:cNvGrpSpPr/>
            <p:nvPr/>
          </p:nvGrpSpPr>
          <p:grpSpPr>
            <a:xfrm>
              <a:off x="6872287" y="54864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860" name="Google Shape;860;p1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861" name="Google Shape;861;p1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2" name="Google Shape;862;p18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pic>
            <p:nvPicPr>
              <p:cNvPr descr="screen" id="863" name="Google Shape;863;p1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4" name="Google Shape;864;p18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8" name="Google Shape;868;p18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70" name="Google Shape;870;p18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871" name="Google Shape;871;p18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72" name="Google Shape;872;p18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73" name="Google Shape;873;p18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74" name="Google Shape;874;p18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75" name="Google Shape;875;p18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76" name="Google Shape;876;p18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877" name="Google Shape;877;p18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8" name="Google Shape;878;p18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9" name="Google Shape;879;p18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0" name="Google Shape;880;p18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1" name="Google Shape;881;p18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2" name="Google Shape;882;p18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83" name="Google Shape;883;p18"/>
            <p:cNvGrpSpPr/>
            <p:nvPr/>
          </p:nvGrpSpPr>
          <p:grpSpPr>
            <a:xfrm>
              <a:off x="5561012" y="3041650"/>
              <a:ext cx="444500" cy="414107"/>
              <a:chOff x="1392237" y="1600200"/>
              <a:chExt cx="4360862" cy="4174912"/>
            </a:xfrm>
          </p:grpSpPr>
          <p:pic>
            <p:nvPicPr>
              <p:cNvPr descr="antenna_stylized" id="884" name="Google Shape;884;p1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885" name="Google Shape;885;p1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6" name="Google Shape;886;p18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pic>
            <p:nvPicPr>
              <p:cNvPr descr="screen" id="887" name="Google Shape;887;p1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8" name="Google Shape;888;p18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9" name="Google Shape;889;p18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0" name="Google Shape;890;p18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1" name="Google Shape;891;p18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2" name="Google Shape;892;p18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3" name="Google Shape;893;p18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894" name="Google Shape;894;p18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895" name="Google Shape;895;p18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98" name="Google Shape;898;p18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899" name="Google Shape;899;p18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00" name="Google Shape;900;p18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901" name="Google Shape;901;p18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2" name="Google Shape;902;p18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3" name="Google Shape;903;p18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4" name="Google Shape;904;p18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5" name="Google Shape;905;p18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6" name="Google Shape;906;p18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907" name="Google Shape;907;p18"/>
            <p:cNvGrpSpPr/>
            <p:nvPr/>
          </p:nvGrpSpPr>
          <p:grpSpPr>
            <a:xfrm flipH="1">
              <a:off x="5940425" y="3222625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908" name="Google Shape;908;p1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9" name="Google Shape;909;p18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910" name="Google Shape;910;p18"/>
            <p:cNvGrpSpPr/>
            <p:nvPr/>
          </p:nvGrpSpPr>
          <p:grpSpPr>
            <a:xfrm>
              <a:off x="7307262" y="54229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911" name="Google Shape;911;p1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912" name="Google Shape;912;p1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3" name="Google Shape;913;p18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pic>
            <p:nvPicPr>
              <p:cNvPr descr="screen" id="914" name="Google Shape;914;p1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5" name="Google Shape;915;p18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6" name="Google Shape;916;p18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7" name="Google Shape;917;p18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921" name="Google Shape;921;p18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922" name="Google Shape;922;p18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23" name="Google Shape;923;p18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24" name="Google Shape;924;p18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25" name="Google Shape;925;p18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26" name="Google Shape;926;p18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927" name="Google Shape;927;p18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928" name="Google Shape;928;p18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pic>
        <p:nvPicPr>
          <p:cNvPr descr="underline_base" id="934" name="Google Shape;934;p1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30200" y="936625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8"/>
          <p:cNvSpPr txBox="1"/>
          <p:nvPr>
            <p:ph type="title"/>
          </p:nvPr>
        </p:nvSpPr>
        <p:spPr>
          <a:xfrm>
            <a:off x="279400" y="122237"/>
            <a:ext cx="85661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transport-layer protocols</a:t>
            </a:r>
            <a:endParaRPr/>
          </a:p>
        </p:txBody>
      </p:sp>
      <p:sp>
        <p:nvSpPr>
          <p:cNvPr id="936" name="Google Shape;936;p18"/>
          <p:cNvSpPr txBox="1"/>
          <p:nvPr>
            <p:ph idx="1" type="body"/>
          </p:nvPr>
        </p:nvSpPr>
        <p:spPr>
          <a:xfrm>
            <a:off x="438150" y="1400175"/>
            <a:ext cx="3971925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reliable, in-order delivery (TCP)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congestion control 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 setup</a:t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unreliable, unordered delivery: UDP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no-frills extension of “best-effort” IP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services not available: 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delay guarantees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bandwidth guarantees</a:t>
            </a:r>
            <a:endParaRPr/>
          </a:p>
        </p:txBody>
      </p:sp>
      <p:cxnSp>
        <p:nvCxnSpPr>
          <p:cNvPr id="937" name="Google Shape;937;p18"/>
          <p:cNvCxnSpPr/>
          <p:nvPr/>
        </p:nvCxnSpPr>
        <p:spPr>
          <a:xfrm>
            <a:off x="6456362" y="2490787"/>
            <a:ext cx="509587" cy="317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8" name="Google Shape;938;p18"/>
          <p:cNvCxnSpPr/>
          <p:nvPr/>
        </p:nvCxnSpPr>
        <p:spPr>
          <a:xfrm>
            <a:off x="7091362" y="4600575"/>
            <a:ext cx="390525" cy="1841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9" name="Google Shape;939;p18"/>
          <p:cNvCxnSpPr/>
          <p:nvPr/>
        </p:nvCxnSpPr>
        <p:spPr>
          <a:xfrm flipH="1" rot="10800000">
            <a:off x="6470650" y="4587875"/>
            <a:ext cx="322262" cy="1984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0" name="Google Shape;940;p18"/>
          <p:cNvCxnSpPr/>
          <p:nvPr/>
        </p:nvCxnSpPr>
        <p:spPr>
          <a:xfrm flipH="1">
            <a:off x="7029450" y="2836862"/>
            <a:ext cx="98425" cy="7048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41" name="Google Shape;941;p18"/>
          <p:cNvGrpSpPr/>
          <p:nvPr/>
        </p:nvGrpSpPr>
        <p:grpSpPr>
          <a:xfrm>
            <a:off x="6943725" y="2416175"/>
            <a:ext cx="382588" cy="171449"/>
            <a:chOff x="6119812" y="2359025"/>
            <a:chExt cx="382588" cy="171449"/>
          </a:xfrm>
        </p:grpSpPr>
        <p:sp>
          <p:nvSpPr>
            <p:cNvPr id="942" name="Google Shape;942;p18"/>
            <p:cNvSpPr/>
            <p:nvPr/>
          </p:nvSpPr>
          <p:spPr>
            <a:xfrm>
              <a:off x="6121400" y="2433637"/>
              <a:ext cx="381000" cy="96837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3" name="Google Shape;943;p18"/>
            <p:cNvSpPr txBox="1"/>
            <p:nvPr/>
          </p:nvSpPr>
          <p:spPr>
            <a:xfrm>
              <a:off x="6119812" y="2424112"/>
              <a:ext cx="382587" cy="587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6121400" y="2359025"/>
              <a:ext cx="381000" cy="1127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945" name="Google Shape;945;p18"/>
            <p:cNvGrpSpPr/>
            <p:nvPr/>
          </p:nvGrpSpPr>
          <p:grpSpPr>
            <a:xfrm>
              <a:off x="6199187" y="2387600"/>
              <a:ext cx="212725" cy="52387"/>
              <a:chOff x="3917950" y="2114550"/>
              <a:chExt cx="492125" cy="95250"/>
            </a:xfrm>
          </p:grpSpPr>
          <p:sp>
            <p:nvSpPr>
              <p:cNvPr id="946" name="Google Shape;946;p18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948" name="Google Shape;948;p18"/>
            <p:cNvCxnSpPr/>
            <p:nvPr/>
          </p:nvCxnSpPr>
          <p:spPr>
            <a:xfrm>
              <a:off x="6121400" y="2413000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9" name="Google Shape;949;p18"/>
            <p:cNvCxnSpPr/>
            <p:nvPr/>
          </p:nvCxnSpPr>
          <p:spPr>
            <a:xfrm>
              <a:off x="6502400" y="24145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50" name="Google Shape;950;p18"/>
          <p:cNvGrpSpPr/>
          <p:nvPr/>
        </p:nvGrpSpPr>
        <p:grpSpPr>
          <a:xfrm>
            <a:off x="6969125" y="2660650"/>
            <a:ext cx="382588" cy="171449"/>
            <a:chOff x="6119812" y="2359025"/>
            <a:chExt cx="382588" cy="171449"/>
          </a:xfrm>
        </p:grpSpPr>
        <p:sp>
          <p:nvSpPr>
            <p:cNvPr id="951" name="Google Shape;951;p18"/>
            <p:cNvSpPr/>
            <p:nvPr/>
          </p:nvSpPr>
          <p:spPr>
            <a:xfrm>
              <a:off x="6121400" y="2433637"/>
              <a:ext cx="381000" cy="96837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2" name="Google Shape;952;p18"/>
            <p:cNvSpPr txBox="1"/>
            <p:nvPr/>
          </p:nvSpPr>
          <p:spPr>
            <a:xfrm>
              <a:off x="6119812" y="2424112"/>
              <a:ext cx="382587" cy="587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6121400" y="2359025"/>
              <a:ext cx="381000" cy="1127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954" name="Google Shape;954;p18"/>
            <p:cNvGrpSpPr/>
            <p:nvPr/>
          </p:nvGrpSpPr>
          <p:grpSpPr>
            <a:xfrm>
              <a:off x="6199187" y="2387600"/>
              <a:ext cx="212725" cy="52387"/>
              <a:chOff x="3917950" y="2114550"/>
              <a:chExt cx="492125" cy="95250"/>
            </a:xfrm>
          </p:grpSpPr>
          <p:sp>
            <p:nvSpPr>
              <p:cNvPr id="955" name="Google Shape;955;p18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957" name="Google Shape;957;p18"/>
            <p:cNvCxnSpPr/>
            <p:nvPr/>
          </p:nvCxnSpPr>
          <p:spPr>
            <a:xfrm>
              <a:off x="6121400" y="2413000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8" name="Google Shape;958;p18"/>
            <p:cNvCxnSpPr/>
            <p:nvPr/>
          </p:nvCxnSpPr>
          <p:spPr>
            <a:xfrm>
              <a:off x="6502400" y="24145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59" name="Google Shape;959;p18"/>
          <p:cNvGrpSpPr/>
          <p:nvPr/>
        </p:nvGrpSpPr>
        <p:grpSpPr>
          <a:xfrm>
            <a:off x="6824662" y="3557587"/>
            <a:ext cx="427038" cy="177799"/>
            <a:chOff x="6119812" y="2359025"/>
            <a:chExt cx="382588" cy="171449"/>
          </a:xfrm>
        </p:grpSpPr>
        <p:sp>
          <p:nvSpPr>
            <p:cNvPr id="960" name="Google Shape;960;p18"/>
            <p:cNvSpPr/>
            <p:nvPr/>
          </p:nvSpPr>
          <p:spPr>
            <a:xfrm>
              <a:off x="6121400" y="2433637"/>
              <a:ext cx="381000" cy="96837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1" name="Google Shape;961;p18"/>
            <p:cNvSpPr txBox="1"/>
            <p:nvPr/>
          </p:nvSpPr>
          <p:spPr>
            <a:xfrm>
              <a:off x="6119812" y="2424112"/>
              <a:ext cx="382587" cy="587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6121400" y="2359025"/>
              <a:ext cx="381000" cy="1127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963" name="Google Shape;963;p18"/>
            <p:cNvGrpSpPr/>
            <p:nvPr/>
          </p:nvGrpSpPr>
          <p:grpSpPr>
            <a:xfrm>
              <a:off x="6199187" y="2387600"/>
              <a:ext cx="212725" cy="52387"/>
              <a:chOff x="3917950" y="2114550"/>
              <a:chExt cx="492125" cy="95250"/>
            </a:xfrm>
          </p:grpSpPr>
          <p:sp>
            <p:nvSpPr>
              <p:cNvPr id="964" name="Google Shape;964;p18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5" name="Google Shape;965;p18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966" name="Google Shape;966;p18"/>
            <p:cNvCxnSpPr/>
            <p:nvPr/>
          </p:nvCxnSpPr>
          <p:spPr>
            <a:xfrm>
              <a:off x="6121400" y="2413000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7" name="Google Shape;967;p18"/>
            <p:cNvCxnSpPr/>
            <p:nvPr/>
          </p:nvCxnSpPr>
          <p:spPr>
            <a:xfrm>
              <a:off x="6502400" y="24145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68" name="Google Shape;968;p18"/>
          <p:cNvGrpSpPr/>
          <p:nvPr/>
        </p:nvGrpSpPr>
        <p:grpSpPr>
          <a:xfrm>
            <a:off x="7148512" y="3805237"/>
            <a:ext cx="484188" cy="196849"/>
            <a:chOff x="6119812" y="2359025"/>
            <a:chExt cx="382588" cy="171449"/>
          </a:xfrm>
        </p:grpSpPr>
        <p:sp>
          <p:nvSpPr>
            <p:cNvPr id="969" name="Google Shape;969;p18"/>
            <p:cNvSpPr/>
            <p:nvPr/>
          </p:nvSpPr>
          <p:spPr>
            <a:xfrm>
              <a:off x="6121400" y="2433637"/>
              <a:ext cx="381000" cy="96837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0" name="Google Shape;970;p18"/>
            <p:cNvSpPr txBox="1"/>
            <p:nvPr/>
          </p:nvSpPr>
          <p:spPr>
            <a:xfrm>
              <a:off x="6119812" y="2424112"/>
              <a:ext cx="382587" cy="587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6121400" y="2359025"/>
              <a:ext cx="381000" cy="1127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972" name="Google Shape;972;p18"/>
            <p:cNvGrpSpPr/>
            <p:nvPr/>
          </p:nvGrpSpPr>
          <p:grpSpPr>
            <a:xfrm>
              <a:off x="6199187" y="2387600"/>
              <a:ext cx="212725" cy="52387"/>
              <a:chOff x="3917950" y="2114550"/>
              <a:chExt cx="492125" cy="95250"/>
            </a:xfrm>
          </p:grpSpPr>
          <p:sp>
            <p:nvSpPr>
              <p:cNvPr id="973" name="Google Shape;973;p18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4" name="Google Shape;974;p18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975" name="Google Shape;975;p18"/>
            <p:cNvCxnSpPr/>
            <p:nvPr/>
          </p:nvCxnSpPr>
          <p:spPr>
            <a:xfrm>
              <a:off x="6121400" y="2413000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6" name="Google Shape;976;p18"/>
            <p:cNvCxnSpPr/>
            <p:nvPr/>
          </p:nvCxnSpPr>
          <p:spPr>
            <a:xfrm>
              <a:off x="6502400" y="24145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977" name="Google Shape;977;p18"/>
          <p:cNvCxnSpPr/>
          <p:nvPr/>
        </p:nvCxnSpPr>
        <p:spPr>
          <a:xfrm flipH="1" rot="10800000">
            <a:off x="7005637" y="3978275"/>
            <a:ext cx="227012" cy="43656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78" name="Google Shape;978;p18"/>
          <p:cNvGrpSpPr/>
          <p:nvPr/>
        </p:nvGrpSpPr>
        <p:grpSpPr>
          <a:xfrm>
            <a:off x="6653212" y="4414837"/>
            <a:ext cx="617538" cy="241298"/>
            <a:chOff x="6119812" y="2359025"/>
            <a:chExt cx="382588" cy="171449"/>
          </a:xfrm>
        </p:grpSpPr>
        <p:sp>
          <p:nvSpPr>
            <p:cNvPr id="979" name="Google Shape;979;p18"/>
            <p:cNvSpPr/>
            <p:nvPr/>
          </p:nvSpPr>
          <p:spPr>
            <a:xfrm>
              <a:off x="6121400" y="2433637"/>
              <a:ext cx="381000" cy="96837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0" name="Google Shape;980;p18"/>
            <p:cNvSpPr txBox="1"/>
            <p:nvPr/>
          </p:nvSpPr>
          <p:spPr>
            <a:xfrm>
              <a:off x="6119812" y="2424112"/>
              <a:ext cx="382587" cy="587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6121400" y="2359025"/>
              <a:ext cx="381000" cy="1127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982" name="Google Shape;982;p18"/>
            <p:cNvGrpSpPr/>
            <p:nvPr/>
          </p:nvGrpSpPr>
          <p:grpSpPr>
            <a:xfrm>
              <a:off x="6199187" y="2387600"/>
              <a:ext cx="212725" cy="52387"/>
              <a:chOff x="3917950" y="2114550"/>
              <a:chExt cx="492125" cy="95250"/>
            </a:xfrm>
          </p:grpSpPr>
          <p:sp>
            <p:nvSpPr>
              <p:cNvPr id="983" name="Google Shape;983;p18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4" name="Google Shape;984;p18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985" name="Google Shape;985;p18"/>
            <p:cNvCxnSpPr/>
            <p:nvPr/>
          </p:nvCxnSpPr>
          <p:spPr>
            <a:xfrm>
              <a:off x="6121400" y="2413000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6" name="Google Shape;986;p18"/>
            <p:cNvCxnSpPr/>
            <p:nvPr/>
          </p:nvCxnSpPr>
          <p:spPr>
            <a:xfrm>
              <a:off x="6502400" y="24145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87" name="Google Shape;987;p18"/>
          <p:cNvGrpSpPr/>
          <p:nvPr/>
        </p:nvGrpSpPr>
        <p:grpSpPr>
          <a:xfrm>
            <a:off x="7307262" y="4751387"/>
            <a:ext cx="617538" cy="241298"/>
            <a:chOff x="6119812" y="2359025"/>
            <a:chExt cx="382588" cy="171449"/>
          </a:xfrm>
        </p:grpSpPr>
        <p:sp>
          <p:nvSpPr>
            <p:cNvPr id="988" name="Google Shape;988;p18"/>
            <p:cNvSpPr/>
            <p:nvPr/>
          </p:nvSpPr>
          <p:spPr>
            <a:xfrm>
              <a:off x="6121400" y="2433637"/>
              <a:ext cx="381000" cy="96837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9" name="Google Shape;989;p18"/>
            <p:cNvSpPr txBox="1"/>
            <p:nvPr/>
          </p:nvSpPr>
          <p:spPr>
            <a:xfrm>
              <a:off x="6119812" y="2424112"/>
              <a:ext cx="382587" cy="587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6121400" y="2359025"/>
              <a:ext cx="381000" cy="1127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991" name="Google Shape;991;p18"/>
            <p:cNvGrpSpPr/>
            <p:nvPr/>
          </p:nvGrpSpPr>
          <p:grpSpPr>
            <a:xfrm>
              <a:off x="6199187" y="2387600"/>
              <a:ext cx="212725" cy="52387"/>
              <a:chOff x="3917950" y="2114550"/>
              <a:chExt cx="492125" cy="95250"/>
            </a:xfrm>
          </p:grpSpPr>
          <p:sp>
            <p:nvSpPr>
              <p:cNvPr id="992" name="Google Shape;992;p18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3" name="Google Shape;993;p18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994" name="Google Shape;994;p18"/>
            <p:cNvCxnSpPr/>
            <p:nvPr/>
          </p:nvCxnSpPr>
          <p:spPr>
            <a:xfrm>
              <a:off x="6121400" y="2413000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5" name="Google Shape;995;p18"/>
            <p:cNvCxnSpPr/>
            <p:nvPr/>
          </p:nvCxnSpPr>
          <p:spPr>
            <a:xfrm>
              <a:off x="6502400" y="24145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96" name="Google Shape;996;p18"/>
          <p:cNvGrpSpPr/>
          <p:nvPr/>
        </p:nvGrpSpPr>
        <p:grpSpPr>
          <a:xfrm>
            <a:off x="5359400" y="1330325"/>
            <a:ext cx="1057274" cy="957262"/>
            <a:chOff x="-242887" y="2667000"/>
            <a:chExt cx="1057274" cy="957262"/>
          </a:xfrm>
        </p:grpSpPr>
        <p:grpSp>
          <p:nvGrpSpPr>
            <p:cNvPr id="997" name="Google Shape;997;p18"/>
            <p:cNvGrpSpPr/>
            <p:nvPr/>
          </p:nvGrpSpPr>
          <p:grpSpPr>
            <a:xfrm>
              <a:off x="0" y="2667000"/>
              <a:ext cx="814387" cy="854075"/>
              <a:chOff x="6635750" y="1181100"/>
              <a:chExt cx="814387" cy="854075"/>
            </a:xfrm>
          </p:grpSpPr>
          <p:sp>
            <p:nvSpPr>
              <p:cNvPr id="998" name="Google Shape;998;p18"/>
              <p:cNvSpPr txBox="1"/>
              <p:nvPr/>
            </p:nvSpPr>
            <p:spPr>
              <a:xfrm>
                <a:off x="6734175" y="1185862"/>
                <a:ext cx="676275" cy="7762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9" name="Google Shape;999;p18"/>
              <p:cNvSpPr txBox="1"/>
              <p:nvPr/>
            </p:nvSpPr>
            <p:spPr>
              <a:xfrm>
                <a:off x="6700837" y="1209675"/>
                <a:ext cx="690562" cy="8001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0" name="Google Shape;1000;p18"/>
              <p:cNvSpPr txBox="1"/>
              <p:nvPr/>
            </p:nvSpPr>
            <p:spPr>
              <a:xfrm>
                <a:off x="6705600" y="1385887"/>
                <a:ext cx="676275" cy="1714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1" name="Google Shape;1001;p18"/>
              <p:cNvSpPr txBox="1"/>
              <p:nvPr/>
            </p:nvSpPr>
            <p:spPr>
              <a:xfrm>
                <a:off x="6635750" y="1181100"/>
                <a:ext cx="814387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transport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physical</a:t>
                </a:r>
                <a:endParaRPr/>
              </a:p>
            </p:txBody>
          </p:sp>
          <p:cxnSp>
            <p:nvCxnSpPr>
              <p:cNvPr id="1002" name="Google Shape;1002;p18"/>
              <p:cNvCxnSpPr/>
              <p:nvPr/>
            </p:nvCxnSpPr>
            <p:spPr>
              <a:xfrm>
                <a:off x="6700837" y="155257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03" name="Google Shape;1003;p18"/>
              <p:cNvCxnSpPr/>
              <p:nvPr/>
            </p:nvCxnSpPr>
            <p:spPr>
              <a:xfrm>
                <a:off x="6710362" y="16906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04" name="Google Shape;1004;p18"/>
              <p:cNvCxnSpPr/>
              <p:nvPr/>
            </p:nvCxnSpPr>
            <p:spPr>
              <a:xfrm>
                <a:off x="6710362" y="1828800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005" name="Google Shape;1005;p18"/>
            <p:cNvSpPr/>
            <p:nvPr/>
          </p:nvSpPr>
          <p:spPr>
            <a:xfrm>
              <a:off x="-242887" y="2681287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06" name="Google Shape;1006;p18"/>
          <p:cNvGrpSpPr/>
          <p:nvPr/>
        </p:nvGrpSpPr>
        <p:grpSpPr>
          <a:xfrm>
            <a:off x="7869237" y="4343400"/>
            <a:ext cx="1057274" cy="957262"/>
            <a:chOff x="-242887" y="2667000"/>
            <a:chExt cx="1057274" cy="957262"/>
          </a:xfrm>
        </p:grpSpPr>
        <p:grpSp>
          <p:nvGrpSpPr>
            <p:cNvPr id="1007" name="Google Shape;1007;p18"/>
            <p:cNvGrpSpPr/>
            <p:nvPr/>
          </p:nvGrpSpPr>
          <p:grpSpPr>
            <a:xfrm>
              <a:off x="0" y="2667000"/>
              <a:ext cx="814387" cy="854075"/>
              <a:chOff x="6635750" y="1181100"/>
              <a:chExt cx="814387" cy="854075"/>
            </a:xfrm>
          </p:grpSpPr>
          <p:sp>
            <p:nvSpPr>
              <p:cNvPr id="1008" name="Google Shape;1008;p18"/>
              <p:cNvSpPr txBox="1"/>
              <p:nvPr/>
            </p:nvSpPr>
            <p:spPr>
              <a:xfrm>
                <a:off x="6734175" y="1185862"/>
                <a:ext cx="676275" cy="7762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9" name="Google Shape;1009;p18"/>
              <p:cNvSpPr txBox="1"/>
              <p:nvPr/>
            </p:nvSpPr>
            <p:spPr>
              <a:xfrm>
                <a:off x="6700837" y="1209675"/>
                <a:ext cx="690562" cy="8001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0" name="Google Shape;1010;p18"/>
              <p:cNvSpPr txBox="1"/>
              <p:nvPr/>
            </p:nvSpPr>
            <p:spPr>
              <a:xfrm>
                <a:off x="6705600" y="1385887"/>
                <a:ext cx="676275" cy="1714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1" name="Google Shape;1011;p18"/>
              <p:cNvSpPr txBox="1"/>
              <p:nvPr/>
            </p:nvSpPr>
            <p:spPr>
              <a:xfrm>
                <a:off x="6635750" y="1181100"/>
                <a:ext cx="814387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transport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network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data link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physical</a:t>
                </a:r>
                <a:endParaRPr/>
              </a:p>
            </p:txBody>
          </p:sp>
          <p:cxnSp>
            <p:nvCxnSpPr>
              <p:cNvPr id="1012" name="Google Shape;1012;p18"/>
              <p:cNvCxnSpPr/>
              <p:nvPr/>
            </p:nvCxnSpPr>
            <p:spPr>
              <a:xfrm>
                <a:off x="6700837" y="155257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18"/>
              <p:cNvCxnSpPr/>
              <p:nvPr/>
            </p:nvCxnSpPr>
            <p:spPr>
              <a:xfrm>
                <a:off x="6710362" y="16906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18"/>
              <p:cNvCxnSpPr/>
              <p:nvPr/>
            </p:nvCxnSpPr>
            <p:spPr>
              <a:xfrm>
                <a:off x="6710362" y="1828800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015" name="Google Shape;1015;p18"/>
            <p:cNvSpPr/>
            <p:nvPr/>
          </p:nvSpPr>
          <p:spPr>
            <a:xfrm>
              <a:off x="-242887" y="2681287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16" name="Google Shape;1016;p18"/>
          <p:cNvGrpSpPr/>
          <p:nvPr/>
        </p:nvGrpSpPr>
        <p:grpSpPr>
          <a:xfrm>
            <a:off x="5913437" y="2057400"/>
            <a:ext cx="814387" cy="701675"/>
            <a:chOff x="4640262" y="5310187"/>
            <a:chExt cx="814387" cy="701675"/>
          </a:xfrm>
        </p:grpSpPr>
        <p:sp>
          <p:nvSpPr>
            <p:cNvPr id="1017" name="Google Shape;1017;p18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8" name="Google Shape;1018;p18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9" name="Google Shape;1019;p18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20" name="Google Shape;1020;p18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1" name="Google Shape;1021;p18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22" name="Google Shape;1022;p18"/>
          <p:cNvGrpSpPr/>
          <p:nvPr/>
        </p:nvGrpSpPr>
        <p:grpSpPr>
          <a:xfrm>
            <a:off x="6729412" y="2479675"/>
            <a:ext cx="814387" cy="701675"/>
            <a:chOff x="4640262" y="5310187"/>
            <a:chExt cx="814387" cy="701675"/>
          </a:xfrm>
        </p:grpSpPr>
        <p:sp>
          <p:nvSpPr>
            <p:cNvPr id="1023" name="Google Shape;1023;p18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4" name="Google Shape;1024;p18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5" name="Google Shape;1025;p18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26" name="Google Shape;1026;p18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7" name="Google Shape;1027;p18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28" name="Google Shape;1028;p18"/>
          <p:cNvGrpSpPr/>
          <p:nvPr/>
        </p:nvGrpSpPr>
        <p:grpSpPr>
          <a:xfrm>
            <a:off x="6738937" y="1901825"/>
            <a:ext cx="814387" cy="701675"/>
            <a:chOff x="4640262" y="5310187"/>
            <a:chExt cx="814387" cy="701675"/>
          </a:xfrm>
        </p:grpSpPr>
        <p:sp>
          <p:nvSpPr>
            <p:cNvPr id="1029" name="Google Shape;1029;p18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0" name="Google Shape;1030;p18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1" name="Google Shape;1031;p18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32" name="Google Shape;1032;p18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3" name="Google Shape;1033;p18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34" name="Google Shape;1034;p18"/>
          <p:cNvGrpSpPr/>
          <p:nvPr/>
        </p:nvGrpSpPr>
        <p:grpSpPr>
          <a:xfrm>
            <a:off x="6513512" y="3089275"/>
            <a:ext cx="814387" cy="701675"/>
            <a:chOff x="4640262" y="5310187"/>
            <a:chExt cx="814387" cy="701675"/>
          </a:xfrm>
        </p:grpSpPr>
        <p:sp>
          <p:nvSpPr>
            <p:cNvPr id="1035" name="Google Shape;1035;p18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6" name="Google Shape;1036;p18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7" name="Google Shape;1037;p18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38" name="Google Shape;1038;p18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9" name="Google Shape;1039;p18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40" name="Google Shape;1040;p18"/>
          <p:cNvGrpSpPr/>
          <p:nvPr/>
        </p:nvGrpSpPr>
        <p:grpSpPr>
          <a:xfrm>
            <a:off x="7100887" y="3594100"/>
            <a:ext cx="814387" cy="701675"/>
            <a:chOff x="4640262" y="5310187"/>
            <a:chExt cx="814387" cy="701675"/>
          </a:xfrm>
        </p:grpSpPr>
        <p:sp>
          <p:nvSpPr>
            <p:cNvPr id="1041" name="Google Shape;1041;p18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2" name="Google Shape;1042;p18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3" name="Google Shape;1043;p18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44" name="Google Shape;1044;p18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5" name="Google Shape;1045;p18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46" name="Google Shape;1046;p18"/>
          <p:cNvGrpSpPr/>
          <p:nvPr/>
        </p:nvGrpSpPr>
        <p:grpSpPr>
          <a:xfrm>
            <a:off x="6589712" y="4003675"/>
            <a:ext cx="814387" cy="701675"/>
            <a:chOff x="4640262" y="5310187"/>
            <a:chExt cx="814387" cy="701675"/>
          </a:xfrm>
        </p:grpSpPr>
        <p:sp>
          <p:nvSpPr>
            <p:cNvPr id="1047" name="Google Shape;1047;p18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8" name="Google Shape;1048;p18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9" name="Google Shape;1049;p18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50" name="Google Shape;1050;p18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1" name="Google Shape;1051;p18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52" name="Google Shape;1052;p18"/>
          <p:cNvGrpSpPr/>
          <p:nvPr/>
        </p:nvGrpSpPr>
        <p:grpSpPr>
          <a:xfrm>
            <a:off x="7237412" y="4400550"/>
            <a:ext cx="814387" cy="701675"/>
            <a:chOff x="4640262" y="5310187"/>
            <a:chExt cx="814387" cy="701675"/>
          </a:xfrm>
        </p:grpSpPr>
        <p:sp>
          <p:nvSpPr>
            <p:cNvPr id="1053" name="Google Shape;1053;p18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4" name="Google Shape;1054;p18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5" name="Google Shape;1055;p18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56" name="Google Shape;1056;p18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7" name="Google Shape;1057;p18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58" name="Google Shape;1058;p18"/>
          <p:cNvGrpSpPr/>
          <p:nvPr/>
        </p:nvGrpSpPr>
        <p:grpSpPr>
          <a:xfrm rot="2880000">
            <a:off x="5389562" y="2911475"/>
            <a:ext cx="3781425" cy="434975"/>
            <a:chOff x="4662487" y="5681662"/>
            <a:chExt cx="3781425" cy="434975"/>
          </a:xfrm>
        </p:grpSpPr>
        <p:sp>
          <p:nvSpPr>
            <p:cNvPr id="1059" name="Google Shape;1059;p18"/>
            <p:cNvSpPr txBox="1"/>
            <p:nvPr/>
          </p:nvSpPr>
          <p:spPr>
            <a:xfrm>
              <a:off x="5024437" y="5764212"/>
              <a:ext cx="3048000" cy="2762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0" name="Google Shape;1060;p18"/>
            <p:cNvSpPr txBox="1"/>
            <p:nvPr/>
          </p:nvSpPr>
          <p:spPr>
            <a:xfrm>
              <a:off x="5372100" y="5734050"/>
              <a:ext cx="24272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logical end-end transport</a:t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4662487" y="5681662"/>
              <a:ext cx="447675" cy="419100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2" name="Google Shape;1062;p18"/>
            <p:cNvSpPr/>
            <p:nvPr/>
          </p:nvSpPr>
          <p:spPr>
            <a:xfrm flipH="1">
              <a:off x="7996237" y="5697537"/>
              <a:ext cx="447675" cy="419100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72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102" name="Google Shape;3102;p7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03" name="Google Shape;3103;p7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3 outline</a:t>
            </a:r>
            <a:endParaRPr/>
          </a:p>
        </p:txBody>
      </p:sp>
      <p:sp>
        <p:nvSpPr>
          <p:cNvPr id="3104" name="Google Shape;3104;p72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3.1 transport-layer services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3.2 multiplexing and demultiplexing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3.3 connectionless transport: UDP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3.4 principles of reliable data transfer</a:t>
            </a:r>
            <a:endParaRPr/>
          </a:p>
        </p:txBody>
      </p:sp>
      <p:sp>
        <p:nvSpPr>
          <p:cNvPr id="3105" name="Google Shape;3105;p72"/>
          <p:cNvSpPr txBox="1"/>
          <p:nvPr>
            <p:ph idx="1" type="body"/>
          </p:nvPr>
        </p:nvSpPr>
        <p:spPr>
          <a:xfrm>
            <a:off x="4495800" y="1600200"/>
            <a:ext cx="42513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3.5 connection-oriented transport: TCP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segment structure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 data transfer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 management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3.6 principles of congestion control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3.7 TCP congestion control</a:t>
            </a:r>
            <a:endParaRPr/>
          </a:p>
        </p:txBody>
      </p:sp>
      <p:pic>
        <p:nvPicPr>
          <p:cNvPr descr="underline_base" id="3106" name="Google Shape;310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017587"/>
            <a:ext cx="4387850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0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73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112" name="Google Shape;3112;p7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13" name="Google Shape;3113;p73"/>
          <p:cNvSpPr txBox="1"/>
          <p:nvPr>
            <p:ph type="title"/>
          </p:nvPr>
        </p:nvSpPr>
        <p:spPr>
          <a:xfrm>
            <a:off x="355600" y="252412"/>
            <a:ext cx="8243887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Overview 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RFCs: 793,1122,1323, 2018, 2581</a:t>
            </a:r>
            <a:endParaRPr/>
          </a:p>
        </p:txBody>
      </p:sp>
      <p:sp>
        <p:nvSpPr>
          <p:cNvPr id="3114" name="Google Shape;3114;p73"/>
          <p:cNvSpPr txBox="1"/>
          <p:nvPr>
            <p:ph idx="1" type="body"/>
          </p:nvPr>
        </p:nvSpPr>
        <p:spPr>
          <a:xfrm>
            <a:off x="4810125" y="1552575"/>
            <a:ext cx="38957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full duplex data: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bi-directional data flow in same connection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MSS: maximum segment size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connection-oriented: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handshaking (exchange of control msgs) inits sender, receiver state before data exchange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flow controlled: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will not overwhelm receiver</a:t>
            </a:r>
            <a:endParaRPr/>
          </a:p>
        </p:txBody>
      </p:sp>
      <p:sp>
        <p:nvSpPr>
          <p:cNvPr id="3115" name="Google Shape;3115;p73"/>
          <p:cNvSpPr txBox="1"/>
          <p:nvPr>
            <p:ph idx="1" type="body"/>
          </p:nvPr>
        </p:nvSpPr>
        <p:spPr>
          <a:xfrm>
            <a:off x="571500" y="1543050"/>
            <a:ext cx="39814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point-to-point: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sender, one receiver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reliable, in-order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byte stream: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“message boundaries”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pipelined: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congestion and flow control set window size</a:t>
            </a:r>
            <a:endParaRPr b="0" i="1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3116" name="Google Shape;311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7" y="925512"/>
            <a:ext cx="8228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0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p74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122" name="Google Shape;3122;p7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123" name="Google Shape;312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237" y="773112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124" name="Google Shape;3124;p74"/>
          <p:cNvSpPr txBox="1"/>
          <p:nvPr>
            <p:ph type="title"/>
          </p:nvPr>
        </p:nvSpPr>
        <p:spPr>
          <a:xfrm>
            <a:off x="533400" y="190500"/>
            <a:ext cx="77724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segment structure</a:t>
            </a:r>
            <a:endParaRPr/>
          </a:p>
        </p:txBody>
      </p:sp>
      <p:sp>
        <p:nvSpPr>
          <p:cNvPr id="3125" name="Google Shape;3125;p74"/>
          <p:cNvSpPr txBox="1"/>
          <p:nvPr/>
        </p:nvSpPr>
        <p:spPr>
          <a:xfrm>
            <a:off x="2897187" y="1512887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6" name="Google Shape;3126;p74"/>
          <p:cNvSpPr txBox="1"/>
          <p:nvPr/>
        </p:nvSpPr>
        <p:spPr>
          <a:xfrm>
            <a:off x="2811462" y="1628775"/>
            <a:ext cx="3951287" cy="48053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7" name="Google Shape;3127;p74"/>
          <p:cNvSpPr txBox="1"/>
          <p:nvPr/>
        </p:nvSpPr>
        <p:spPr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port #</a:t>
            </a:r>
            <a:endParaRPr/>
          </a:p>
        </p:txBody>
      </p:sp>
      <p:sp>
        <p:nvSpPr>
          <p:cNvPr id="3128" name="Google Shape;3128;p74"/>
          <p:cNvSpPr txBox="1"/>
          <p:nvPr/>
        </p:nvSpPr>
        <p:spPr>
          <a:xfrm>
            <a:off x="5056187" y="1592262"/>
            <a:ext cx="13811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 port #</a:t>
            </a:r>
            <a:endParaRPr/>
          </a:p>
        </p:txBody>
      </p:sp>
      <p:cxnSp>
        <p:nvCxnSpPr>
          <p:cNvPr id="3129" name="Google Shape;3129;p74"/>
          <p:cNvCxnSpPr/>
          <p:nvPr/>
        </p:nvCxnSpPr>
        <p:spPr>
          <a:xfrm>
            <a:off x="2814637" y="2003425"/>
            <a:ext cx="3946525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30" name="Google Shape;3130;p74"/>
          <p:cNvCxnSpPr/>
          <p:nvPr/>
        </p:nvCxnSpPr>
        <p:spPr>
          <a:xfrm>
            <a:off x="2808287" y="2382837"/>
            <a:ext cx="3951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31" name="Google Shape;3131;p74"/>
          <p:cNvCxnSpPr/>
          <p:nvPr/>
        </p:nvCxnSpPr>
        <p:spPr>
          <a:xfrm rot="10800000">
            <a:off x="4754562" y="1628775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32" name="Google Shape;3132;p74"/>
          <p:cNvSpPr txBox="1"/>
          <p:nvPr/>
        </p:nvSpPr>
        <p:spPr>
          <a:xfrm>
            <a:off x="4297362" y="1098550"/>
            <a:ext cx="857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cxnSp>
        <p:nvCxnSpPr>
          <p:cNvPr id="3133" name="Google Shape;3133;p74"/>
          <p:cNvCxnSpPr/>
          <p:nvPr/>
        </p:nvCxnSpPr>
        <p:spPr>
          <a:xfrm>
            <a:off x="5297487" y="1344612"/>
            <a:ext cx="1427162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34" name="Google Shape;3134;p74"/>
          <p:cNvCxnSpPr/>
          <p:nvPr/>
        </p:nvCxnSpPr>
        <p:spPr>
          <a:xfrm rot="10800000">
            <a:off x="2789237" y="1355725"/>
            <a:ext cx="13414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35" name="Google Shape;3135;p74"/>
          <p:cNvSpPr txBox="1"/>
          <p:nvPr/>
        </p:nvSpPr>
        <p:spPr>
          <a:xfrm>
            <a:off x="3863975" y="4567237"/>
            <a:ext cx="200501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(variable length)</a:t>
            </a:r>
            <a:endParaRPr/>
          </a:p>
        </p:txBody>
      </p:sp>
      <p:sp>
        <p:nvSpPr>
          <p:cNvPr id="3136" name="Google Shape;3136;p74"/>
          <p:cNvSpPr txBox="1"/>
          <p:nvPr/>
        </p:nvSpPr>
        <p:spPr>
          <a:xfrm>
            <a:off x="3444875" y="1982787"/>
            <a:ext cx="24860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number</a:t>
            </a:r>
            <a:endParaRPr/>
          </a:p>
        </p:txBody>
      </p:sp>
      <p:cxnSp>
        <p:nvCxnSpPr>
          <p:cNvPr id="3137" name="Google Shape;3137;p74"/>
          <p:cNvCxnSpPr/>
          <p:nvPr/>
        </p:nvCxnSpPr>
        <p:spPr>
          <a:xfrm>
            <a:off x="2817812" y="2763837"/>
            <a:ext cx="3951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38" name="Google Shape;3138;p74"/>
          <p:cNvSpPr txBox="1"/>
          <p:nvPr/>
        </p:nvSpPr>
        <p:spPr>
          <a:xfrm>
            <a:off x="3044825" y="2382837"/>
            <a:ext cx="3409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 number</a:t>
            </a:r>
            <a:endParaRPr/>
          </a:p>
        </p:txBody>
      </p:sp>
      <p:cxnSp>
        <p:nvCxnSpPr>
          <p:cNvPr id="3139" name="Google Shape;3139;p74"/>
          <p:cNvCxnSpPr/>
          <p:nvPr/>
        </p:nvCxnSpPr>
        <p:spPr>
          <a:xfrm>
            <a:off x="2813050" y="3159125"/>
            <a:ext cx="3951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0" name="Google Shape;3140;p74"/>
          <p:cNvCxnSpPr/>
          <p:nvPr/>
        </p:nvCxnSpPr>
        <p:spPr>
          <a:xfrm>
            <a:off x="2808287" y="3549650"/>
            <a:ext cx="3951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1" name="Google Shape;3141;p74"/>
          <p:cNvCxnSpPr/>
          <p:nvPr/>
        </p:nvCxnSpPr>
        <p:spPr>
          <a:xfrm>
            <a:off x="2808287" y="4111625"/>
            <a:ext cx="39512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2" name="Google Shape;3142;p74"/>
          <p:cNvCxnSpPr/>
          <p:nvPr/>
        </p:nvCxnSpPr>
        <p:spPr>
          <a:xfrm rot="10800000">
            <a:off x="4768850" y="2767012"/>
            <a:ext cx="4762" cy="7778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43" name="Google Shape;3143;p74"/>
          <p:cNvSpPr txBox="1"/>
          <p:nvPr/>
        </p:nvSpPr>
        <p:spPr>
          <a:xfrm>
            <a:off x="4870450" y="2770187"/>
            <a:ext cx="1746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window</a:t>
            </a:r>
            <a:endParaRPr/>
          </a:p>
        </p:txBody>
      </p:sp>
      <p:sp>
        <p:nvSpPr>
          <p:cNvPr id="3144" name="Google Shape;3144;p74"/>
          <p:cNvSpPr txBox="1"/>
          <p:nvPr/>
        </p:nvSpPr>
        <p:spPr>
          <a:xfrm>
            <a:off x="4895850" y="3165475"/>
            <a:ext cx="1822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Urg data pointer</a:t>
            </a:r>
            <a:endParaRPr/>
          </a:p>
        </p:txBody>
      </p:sp>
      <p:sp>
        <p:nvSpPr>
          <p:cNvPr id="3145" name="Google Shape;3145;p74"/>
          <p:cNvSpPr txBox="1"/>
          <p:nvPr/>
        </p:nvSpPr>
        <p:spPr>
          <a:xfrm>
            <a:off x="3179762" y="3146425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checksum</a:t>
            </a:r>
            <a:endParaRPr/>
          </a:p>
        </p:txBody>
      </p:sp>
      <p:sp>
        <p:nvSpPr>
          <p:cNvPr id="3146" name="Google Shape;3146;p74"/>
          <p:cNvSpPr txBox="1"/>
          <p:nvPr/>
        </p:nvSpPr>
        <p:spPr>
          <a:xfrm>
            <a:off x="4532312" y="2798762"/>
            <a:ext cx="3079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3147" name="Google Shape;3147;p74"/>
          <p:cNvCxnSpPr/>
          <p:nvPr/>
        </p:nvCxnSpPr>
        <p:spPr>
          <a:xfrm rot="10800000">
            <a:off x="4611687" y="2757487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8" name="Google Shape;3148;p74"/>
          <p:cNvCxnSpPr/>
          <p:nvPr/>
        </p:nvCxnSpPr>
        <p:spPr>
          <a:xfrm rot="10800000">
            <a:off x="4449762" y="2762250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9" name="Google Shape;3149;p74"/>
          <p:cNvCxnSpPr/>
          <p:nvPr/>
        </p:nvCxnSpPr>
        <p:spPr>
          <a:xfrm rot="10800000">
            <a:off x="4283075" y="2762250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50" name="Google Shape;3150;p74"/>
          <p:cNvCxnSpPr/>
          <p:nvPr/>
        </p:nvCxnSpPr>
        <p:spPr>
          <a:xfrm rot="10800000">
            <a:off x="4121150" y="2767012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51" name="Google Shape;3151;p74"/>
          <p:cNvCxnSpPr/>
          <p:nvPr/>
        </p:nvCxnSpPr>
        <p:spPr>
          <a:xfrm rot="10800000">
            <a:off x="3963987" y="2762250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52" name="Google Shape;3152;p74"/>
          <p:cNvCxnSpPr/>
          <p:nvPr/>
        </p:nvCxnSpPr>
        <p:spPr>
          <a:xfrm rot="10800000">
            <a:off x="3792537" y="2771775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53" name="Google Shape;3153;p74"/>
          <p:cNvSpPr txBox="1"/>
          <p:nvPr/>
        </p:nvSpPr>
        <p:spPr>
          <a:xfrm>
            <a:off x="4365625" y="2794000"/>
            <a:ext cx="319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154" name="Google Shape;3154;p74"/>
          <p:cNvSpPr txBox="1"/>
          <p:nvPr/>
        </p:nvSpPr>
        <p:spPr>
          <a:xfrm>
            <a:off x="4192587" y="27940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155" name="Google Shape;3155;p74"/>
          <p:cNvSpPr txBox="1"/>
          <p:nvPr/>
        </p:nvSpPr>
        <p:spPr>
          <a:xfrm>
            <a:off x="4030662" y="2789237"/>
            <a:ext cx="319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3156" name="Google Shape;3156;p74"/>
          <p:cNvSpPr txBox="1"/>
          <p:nvPr/>
        </p:nvSpPr>
        <p:spPr>
          <a:xfrm>
            <a:off x="3878262" y="2789237"/>
            <a:ext cx="319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157" name="Google Shape;3157;p74"/>
          <p:cNvSpPr txBox="1"/>
          <p:nvPr/>
        </p:nvSpPr>
        <p:spPr>
          <a:xfrm>
            <a:off x="3711575" y="2789237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158" name="Google Shape;3158;p74"/>
          <p:cNvSpPr txBox="1"/>
          <p:nvPr/>
        </p:nvSpPr>
        <p:spPr>
          <a:xfrm>
            <a:off x="2759075" y="2697162"/>
            <a:ext cx="5778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endParaRPr/>
          </a:p>
        </p:txBody>
      </p:sp>
      <p:sp>
        <p:nvSpPr>
          <p:cNvPr id="3159" name="Google Shape;3159;p74"/>
          <p:cNvSpPr txBox="1"/>
          <p:nvPr/>
        </p:nvSpPr>
        <p:spPr>
          <a:xfrm>
            <a:off x="3238500" y="2697162"/>
            <a:ext cx="5683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endParaRPr/>
          </a:p>
        </p:txBody>
      </p:sp>
      <p:cxnSp>
        <p:nvCxnSpPr>
          <p:cNvPr id="3160" name="Google Shape;3160;p74"/>
          <p:cNvCxnSpPr/>
          <p:nvPr/>
        </p:nvCxnSpPr>
        <p:spPr>
          <a:xfrm rot="10800000">
            <a:off x="3287712" y="2762250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61" name="Google Shape;3161;p74"/>
          <p:cNvSpPr txBox="1"/>
          <p:nvPr/>
        </p:nvSpPr>
        <p:spPr>
          <a:xfrm>
            <a:off x="3317875" y="3648075"/>
            <a:ext cx="289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 (variable length)</a:t>
            </a:r>
            <a:endParaRPr/>
          </a:p>
        </p:txBody>
      </p:sp>
      <p:sp>
        <p:nvSpPr>
          <p:cNvPr id="3162" name="Google Shape;3162;p74"/>
          <p:cNvSpPr txBox="1"/>
          <p:nvPr/>
        </p:nvSpPr>
        <p:spPr>
          <a:xfrm>
            <a:off x="261937" y="1427162"/>
            <a:ext cx="220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URG: urgent data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(generally not used)</a:t>
            </a:r>
            <a:endParaRPr/>
          </a:p>
        </p:txBody>
      </p:sp>
      <p:sp>
        <p:nvSpPr>
          <p:cNvPr id="3163" name="Google Shape;3163;p74"/>
          <p:cNvSpPr txBox="1"/>
          <p:nvPr/>
        </p:nvSpPr>
        <p:spPr>
          <a:xfrm>
            <a:off x="976312" y="2151062"/>
            <a:ext cx="1441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ACK: ACK #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</a:t>
            </a:r>
            <a:endParaRPr/>
          </a:p>
        </p:txBody>
      </p:sp>
      <p:sp>
        <p:nvSpPr>
          <p:cNvPr id="3164" name="Google Shape;3164;p74"/>
          <p:cNvSpPr txBox="1"/>
          <p:nvPr/>
        </p:nvSpPr>
        <p:spPr>
          <a:xfrm>
            <a:off x="169862" y="2827337"/>
            <a:ext cx="2266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PSH: push data now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(generally not used)</a:t>
            </a:r>
            <a:endParaRPr/>
          </a:p>
        </p:txBody>
      </p:sp>
      <p:sp>
        <p:nvSpPr>
          <p:cNvPr id="3165" name="Google Shape;3165;p74"/>
          <p:cNvSpPr txBox="1"/>
          <p:nvPr/>
        </p:nvSpPr>
        <p:spPr>
          <a:xfrm>
            <a:off x="544512" y="3627437"/>
            <a:ext cx="19113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RST, SYN, FIN: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estab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(setup, teardown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commands)</a:t>
            </a:r>
            <a:endParaRPr/>
          </a:p>
        </p:txBody>
      </p:sp>
      <p:cxnSp>
        <p:nvCxnSpPr>
          <p:cNvPr id="3166" name="Google Shape;3166;p74"/>
          <p:cNvCxnSpPr/>
          <p:nvPr/>
        </p:nvCxnSpPr>
        <p:spPr>
          <a:xfrm>
            <a:off x="2371725" y="1800225"/>
            <a:ext cx="1495425" cy="10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67" name="Google Shape;3167;p74"/>
          <p:cNvCxnSpPr/>
          <p:nvPr/>
        </p:nvCxnSpPr>
        <p:spPr>
          <a:xfrm>
            <a:off x="2376487" y="2487612"/>
            <a:ext cx="1658937" cy="4413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68" name="Google Shape;3168;p74"/>
          <p:cNvCxnSpPr/>
          <p:nvPr/>
        </p:nvCxnSpPr>
        <p:spPr>
          <a:xfrm flipH="1" rot="10800000">
            <a:off x="2397125" y="3041650"/>
            <a:ext cx="1827212" cy="2444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69" name="Google Shape;3169;p74"/>
          <p:cNvSpPr/>
          <p:nvPr/>
        </p:nvSpPr>
        <p:spPr>
          <a:xfrm>
            <a:off x="2390775" y="3105150"/>
            <a:ext cx="2314575" cy="704850"/>
          </a:xfrm>
          <a:custGeom>
            <a:rect b="b" l="l" r="r" t="t"/>
            <a:pathLst>
              <a:path extrusionOk="0" h="444" w="1458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0" name="Google Shape;3170;p74"/>
          <p:cNvSpPr txBox="1"/>
          <p:nvPr/>
        </p:nvSpPr>
        <p:spPr>
          <a:xfrm>
            <a:off x="7439025" y="3008312"/>
            <a:ext cx="12509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bytes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rcvr willing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accept</a:t>
            </a:r>
            <a:endParaRPr/>
          </a:p>
        </p:txBody>
      </p:sp>
      <p:sp>
        <p:nvSpPr>
          <p:cNvPr id="3171" name="Google Shape;3171;p74"/>
          <p:cNvSpPr txBox="1"/>
          <p:nvPr/>
        </p:nvSpPr>
        <p:spPr>
          <a:xfrm>
            <a:off x="7132637" y="1522412"/>
            <a:ext cx="17716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bytes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 segments!)</a:t>
            </a:r>
            <a:endParaRPr/>
          </a:p>
        </p:txBody>
      </p:sp>
      <p:sp>
        <p:nvSpPr>
          <p:cNvPr id="3172" name="Google Shape;3172;p74"/>
          <p:cNvSpPr txBox="1"/>
          <p:nvPr/>
        </p:nvSpPr>
        <p:spPr>
          <a:xfrm>
            <a:off x="982662" y="4960937"/>
            <a:ext cx="13652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checksum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(as in UDP)</a:t>
            </a:r>
            <a:endParaRPr/>
          </a:p>
        </p:txBody>
      </p:sp>
      <p:cxnSp>
        <p:nvCxnSpPr>
          <p:cNvPr id="3173" name="Google Shape;3173;p74"/>
          <p:cNvCxnSpPr/>
          <p:nvPr/>
        </p:nvCxnSpPr>
        <p:spPr>
          <a:xfrm flipH="1" rot="10800000">
            <a:off x="2266950" y="3429000"/>
            <a:ext cx="2105025" cy="198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74" name="Google Shape;3174;p74"/>
          <p:cNvCxnSpPr/>
          <p:nvPr/>
        </p:nvCxnSpPr>
        <p:spPr>
          <a:xfrm rot="10800000">
            <a:off x="6686550" y="3019425"/>
            <a:ext cx="809625" cy="4667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75" name="Google Shape;3175;p74"/>
          <p:cNvCxnSpPr/>
          <p:nvPr/>
        </p:nvCxnSpPr>
        <p:spPr>
          <a:xfrm flipH="1">
            <a:off x="6619875" y="1724025"/>
            <a:ext cx="552450" cy="8858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76" name="Google Shape;3176;p74"/>
          <p:cNvCxnSpPr/>
          <p:nvPr/>
        </p:nvCxnSpPr>
        <p:spPr>
          <a:xfrm flipH="1">
            <a:off x="6581775" y="1714500"/>
            <a:ext cx="571500" cy="5238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75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182" name="Google Shape;3182;p7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183" name="Google Shape;318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815975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184" name="Google Shape;3184;p75"/>
          <p:cNvSpPr txBox="1"/>
          <p:nvPr>
            <p:ph type="title"/>
          </p:nvPr>
        </p:nvSpPr>
        <p:spPr>
          <a:xfrm>
            <a:off x="366712" y="150812"/>
            <a:ext cx="7772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seq. numbers, ACKs</a:t>
            </a:r>
            <a:endParaRPr/>
          </a:p>
        </p:txBody>
      </p:sp>
      <p:sp>
        <p:nvSpPr>
          <p:cNvPr id="3185" name="Google Shape;3185;p75"/>
          <p:cNvSpPr txBox="1"/>
          <p:nvPr>
            <p:ph idx="1" type="body"/>
          </p:nvPr>
        </p:nvSpPr>
        <p:spPr>
          <a:xfrm>
            <a:off x="355600" y="1339850"/>
            <a:ext cx="39274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3825" lvl="0" marL="234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sequence numbers:</a:t>
            </a:r>
            <a:endParaRPr b="0" i="0" sz="24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3512" lvl="1" marL="5127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byte stream “number” of first byte in segment’s data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23825" lvl="0" marL="234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acknowledgements:</a:t>
            </a:r>
            <a:endParaRPr b="0" i="0" sz="24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3512" lvl="1" marL="5127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seq # of next byte expected from other side</a:t>
            </a:r>
            <a:endParaRPr/>
          </a:p>
          <a:p>
            <a:pPr indent="-163512" lvl="1" marL="5127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cumulative ACK</a:t>
            </a:r>
            <a:endParaRPr/>
          </a:p>
          <a:p>
            <a:pPr indent="-123825" lvl="0" marL="234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how receiver handles out-of-order segments</a:t>
            </a:r>
            <a:endParaRPr/>
          </a:p>
          <a:p>
            <a:pPr indent="-163512" lvl="1" marL="5127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A: TCP spec doesn’t say, - up to implementor</a:t>
            </a:r>
            <a:endParaRPr/>
          </a:p>
        </p:txBody>
      </p:sp>
      <p:grpSp>
        <p:nvGrpSpPr>
          <p:cNvPr id="3186" name="Google Shape;3186;p75"/>
          <p:cNvGrpSpPr/>
          <p:nvPr/>
        </p:nvGrpSpPr>
        <p:grpSpPr>
          <a:xfrm>
            <a:off x="5770562" y="3816350"/>
            <a:ext cx="2897188" cy="2541587"/>
            <a:chOff x="5713412" y="3816350"/>
            <a:chExt cx="2897188" cy="2541587"/>
          </a:xfrm>
        </p:grpSpPr>
        <p:sp>
          <p:nvSpPr>
            <p:cNvPr id="3187" name="Google Shape;3187;p75"/>
            <p:cNvSpPr txBox="1"/>
            <p:nvPr/>
          </p:nvSpPr>
          <p:spPr>
            <a:xfrm>
              <a:off x="5957887" y="5694362"/>
              <a:ext cx="1908175" cy="206375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188" name="Google Shape;3188;p75"/>
            <p:cNvGrpSpPr/>
            <p:nvPr/>
          </p:nvGrpSpPr>
          <p:grpSpPr>
            <a:xfrm>
              <a:off x="5926137" y="5224462"/>
              <a:ext cx="1987550" cy="1133475"/>
              <a:chOff x="3136900" y="4737100"/>
              <a:chExt cx="1987550" cy="1133475"/>
            </a:xfrm>
          </p:grpSpPr>
          <p:sp>
            <p:nvSpPr>
              <p:cNvPr id="3189" name="Google Shape;3189;p75"/>
              <p:cNvSpPr txBox="1"/>
              <p:nvPr/>
            </p:nvSpPr>
            <p:spPr>
              <a:xfrm>
                <a:off x="3165475" y="4754562"/>
                <a:ext cx="1920875" cy="111601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0" name="Google Shape;3190;p75"/>
              <p:cNvSpPr txBox="1"/>
              <p:nvPr/>
            </p:nvSpPr>
            <p:spPr>
              <a:xfrm>
                <a:off x="3176587" y="4737100"/>
                <a:ext cx="920750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source port #</a:t>
                </a:r>
                <a:endParaRPr/>
              </a:p>
            </p:txBody>
          </p:sp>
          <p:sp>
            <p:nvSpPr>
              <p:cNvPr id="3191" name="Google Shape;3191;p75"/>
              <p:cNvSpPr txBox="1"/>
              <p:nvPr/>
            </p:nvSpPr>
            <p:spPr>
              <a:xfrm>
                <a:off x="4203700" y="4741862"/>
                <a:ext cx="779462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dest port #</a:t>
                </a:r>
                <a:endParaRPr/>
              </a:p>
            </p:txBody>
          </p:sp>
          <p:sp>
            <p:nvSpPr>
              <p:cNvPr id="3192" name="Google Shape;3192;p75"/>
              <p:cNvSpPr txBox="1"/>
              <p:nvPr/>
            </p:nvSpPr>
            <p:spPr>
              <a:xfrm>
                <a:off x="3419475" y="4948237"/>
                <a:ext cx="1447800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sequence number</a:t>
                </a:r>
                <a:endParaRPr/>
              </a:p>
            </p:txBody>
          </p:sp>
          <p:sp>
            <p:nvSpPr>
              <p:cNvPr id="3193" name="Google Shape;3193;p75"/>
              <p:cNvSpPr txBox="1"/>
              <p:nvPr/>
            </p:nvSpPr>
            <p:spPr>
              <a:xfrm>
                <a:off x="3136900" y="5170487"/>
                <a:ext cx="1987550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acknowledgement number</a:t>
                </a:r>
                <a:endParaRPr/>
              </a:p>
            </p:txBody>
          </p:sp>
          <p:sp>
            <p:nvSpPr>
              <p:cNvPr id="3194" name="Google Shape;3194;p75"/>
              <p:cNvSpPr txBox="1"/>
              <p:nvPr/>
            </p:nvSpPr>
            <p:spPr>
              <a:xfrm>
                <a:off x="3259137" y="5626100"/>
                <a:ext cx="754062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checksum</a:t>
                </a:r>
                <a:endParaRPr/>
              </a:p>
            </p:txBody>
          </p:sp>
          <p:cxnSp>
            <p:nvCxnSpPr>
              <p:cNvPr id="3195" name="Google Shape;3195;p75"/>
              <p:cNvCxnSpPr/>
              <p:nvPr/>
            </p:nvCxnSpPr>
            <p:spPr>
              <a:xfrm>
                <a:off x="3165475" y="4981575"/>
                <a:ext cx="19240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96" name="Google Shape;3196;p75"/>
              <p:cNvCxnSpPr/>
              <p:nvPr/>
            </p:nvCxnSpPr>
            <p:spPr>
              <a:xfrm>
                <a:off x="3165475" y="5197475"/>
                <a:ext cx="19240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97" name="Google Shape;3197;p75"/>
              <p:cNvCxnSpPr/>
              <p:nvPr/>
            </p:nvCxnSpPr>
            <p:spPr>
              <a:xfrm>
                <a:off x="3162300" y="5419725"/>
                <a:ext cx="19240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98" name="Google Shape;3198;p75"/>
              <p:cNvCxnSpPr/>
              <p:nvPr/>
            </p:nvCxnSpPr>
            <p:spPr>
              <a:xfrm>
                <a:off x="4108450" y="4752975"/>
                <a:ext cx="0" cy="2254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99" name="Google Shape;3199;p75"/>
              <p:cNvCxnSpPr/>
              <p:nvPr/>
            </p:nvCxnSpPr>
            <p:spPr>
              <a:xfrm>
                <a:off x="4108450" y="5422900"/>
                <a:ext cx="0" cy="44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00" name="Google Shape;3200;p75"/>
              <p:cNvCxnSpPr/>
              <p:nvPr/>
            </p:nvCxnSpPr>
            <p:spPr>
              <a:xfrm>
                <a:off x="3165475" y="5632450"/>
                <a:ext cx="19240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201" name="Google Shape;3201;p75"/>
              <p:cNvSpPr txBox="1"/>
              <p:nvPr/>
            </p:nvSpPr>
            <p:spPr>
              <a:xfrm>
                <a:off x="4298950" y="5381625"/>
                <a:ext cx="512762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rwnd</a:t>
                </a:r>
                <a:endParaRPr/>
              </a:p>
            </p:txBody>
          </p:sp>
          <p:sp>
            <p:nvSpPr>
              <p:cNvPr id="3202" name="Google Shape;3202;p75"/>
              <p:cNvSpPr txBox="1"/>
              <p:nvPr/>
            </p:nvSpPr>
            <p:spPr>
              <a:xfrm>
                <a:off x="4208462" y="5626100"/>
                <a:ext cx="787400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urg pointer</a:t>
                </a:r>
                <a:endParaRPr/>
              </a:p>
            </p:txBody>
          </p:sp>
          <p:cxnSp>
            <p:nvCxnSpPr>
              <p:cNvPr id="3203" name="Google Shape;3203;p75"/>
              <p:cNvCxnSpPr/>
              <p:nvPr/>
            </p:nvCxnSpPr>
            <p:spPr>
              <a:xfrm>
                <a:off x="3806825" y="5418137"/>
                <a:ext cx="0" cy="2127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04" name="Google Shape;3204;p75"/>
              <p:cNvCxnSpPr/>
              <p:nvPr/>
            </p:nvCxnSpPr>
            <p:spPr>
              <a:xfrm>
                <a:off x="3402012" y="5416550"/>
                <a:ext cx="0" cy="2127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205" name="Google Shape;3205;p75"/>
            <p:cNvSpPr txBox="1"/>
            <p:nvPr/>
          </p:nvSpPr>
          <p:spPr>
            <a:xfrm>
              <a:off x="5880100" y="4908550"/>
              <a:ext cx="27305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incoming segment to sender</a:t>
              </a:r>
              <a:endParaRPr/>
            </a:p>
          </p:txBody>
        </p:sp>
        <p:sp>
          <p:nvSpPr>
            <p:cNvPr id="3206" name="Google Shape;3206;p75"/>
            <p:cNvSpPr/>
            <p:nvPr/>
          </p:nvSpPr>
          <p:spPr>
            <a:xfrm rot="10800000">
              <a:off x="5713412" y="3816350"/>
              <a:ext cx="169862" cy="1895475"/>
            </a:xfrm>
            <a:custGeom>
              <a:rect b="b" l="l" r="r" t="t"/>
              <a:pathLst>
                <a:path extrusionOk="0" h="910" w="107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207" name="Google Shape;3207;p75"/>
          <p:cNvGrpSpPr/>
          <p:nvPr/>
        </p:nvGrpSpPr>
        <p:grpSpPr>
          <a:xfrm>
            <a:off x="6546850" y="5849937"/>
            <a:ext cx="358775" cy="304800"/>
            <a:chOff x="8166100" y="5837237"/>
            <a:chExt cx="358775" cy="304800"/>
          </a:xfrm>
        </p:grpSpPr>
        <p:sp>
          <p:nvSpPr>
            <p:cNvPr id="3208" name="Google Shape;3208;p75"/>
            <p:cNvSpPr txBox="1"/>
            <p:nvPr/>
          </p:nvSpPr>
          <p:spPr>
            <a:xfrm>
              <a:off x="8274050" y="5899150"/>
              <a:ext cx="139700" cy="206375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09" name="Google Shape;3209;p75"/>
            <p:cNvSpPr txBox="1"/>
            <p:nvPr/>
          </p:nvSpPr>
          <p:spPr>
            <a:xfrm>
              <a:off x="8166100" y="5837237"/>
              <a:ext cx="3587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Narrow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</a:t>
              </a:r>
              <a:endParaRPr/>
            </a:p>
          </p:txBody>
        </p:sp>
      </p:grpSp>
      <p:sp>
        <p:nvSpPr>
          <p:cNvPr id="3210" name="Google Shape;3210;p75"/>
          <p:cNvSpPr txBox="1"/>
          <p:nvPr/>
        </p:nvSpPr>
        <p:spPr>
          <a:xfrm>
            <a:off x="4697412" y="3038475"/>
            <a:ext cx="65087" cy="622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33CC3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1" name="Google Shape;3211;p75"/>
          <p:cNvSpPr txBox="1"/>
          <p:nvPr/>
        </p:nvSpPr>
        <p:spPr>
          <a:xfrm>
            <a:off x="4794250" y="3040062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2" name="Google Shape;3212;p75"/>
          <p:cNvSpPr txBox="1"/>
          <p:nvPr/>
        </p:nvSpPr>
        <p:spPr>
          <a:xfrm>
            <a:off x="4892675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3" name="Google Shape;3213;p75"/>
          <p:cNvSpPr txBox="1"/>
          <p:nvPr/>
        </p:nvSpPr>
        <p:spPr>
          <a:xfrm>
            <a:off x="4989512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4" name="Google Shape;3214;p75"/>
          <p:cNvSpPr txBox="1"/>
          <p:nvPr/>
        </p:nvSpPr>
        <p:spPr>
          <a:xfrm>
            <a:off x="5084762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5" name="Google Shape;3215;p75"/>
          <p:cNvSpPr txBox="1"/>
          <p:nvPr/>
        </p:nvSpPr>
        <p:spPr>
          <a:xfrm>
            <a:off x="5181600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6" name="Google Shape;3216;p75"/>
          <p:cNvSpPr txBox="1"/>
          <p:nvPr/>
        </p:nvSpPr>
        <p:spPr>
          <a:xfrm>
            <a:off x="5273675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7" name="Google Shape;3217;p75"/>
          <p:cNvSpPr txBox="1"/>
          <p:nvPr/>
        </p:nvSpPr>
        <p:spPr>
          <a:xfrm>
            <a:off x="5368925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8" name="Google Shape;3218;p75"/>
          <p:cNvSpPr txBox="1"/>
          <p:nvPr/>
        </p:nvSpPr>
        <p:spPr>
          <a:xfrm>
            <a:off x="5464175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9" name="Google Shape;3219;p75"/>
          <p:cNvSpPr txBox="1"/>
          <p:nvPr/>
        </p:nvSpPr>
        <p:spPr>
          <a:xfrm>
            <a:off x="5570537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0" name="Google Shape;3220;p75"/>
          <p:cNvSpPr txBox="1"/>
          <p:nvPr/>
        </p:nvSpPr>
        <p:spPr>
          <a:xfrm>
            <a:off x="5668962" y="3040062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1" name="Google Shape;3221;p75"/>
          <p:cNvSpPr txBox="1"/>
          <p:nvPr/>
        </p:nvSpPr>
        <p:spPr>
          <a:xfrm>
            <a:off x="5765800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2" name="Google Shape;3222;p75"/>
          <p:cNvSpPr txBox="1"/>
          <p:nvPr/>
        </p:nvSpPr>
        <p:spPr>
          <a:xfrm>
            <a:off x="5862637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3" name="Google Shape;3223;p75"/>
          <p:cNvSpPr txBox="1"/>
          <p:nvPr/>
        </p:nvSpPr>
        <p:spPr>
          <a:xfrm>
            <a:off x="5959475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4" name="Google Shape;3224;p75"/>
          <p:cNvSpPr txBox="1"/>
          <p:nvPr/>
        </p:nvSpPr>
        <p:spPr>
          <a:xfrm>
            <a:off x="6054725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5" name="Google Shape;3225;p75"/>
          <p:cNvSpPr txBox="1"/>
          <p:nvPr/>
        </p:nvSpPr>
        <p:spPr>
          <a:xfrm>
            <a:off x="6146800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6" name="Google Shape;3226;p75"/>
          <p:cNvSpPr txBox="1"/>
          <p:nvPr/>
        </p:nvSpPr>
        <p:spPr>
          <a:xfrm>
            <a:off x="6242050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7" name="Google Shape;3227;p75"/>
          <p:cNvSpPr txBox="1"/>
          <p:nvPr/>
        </p:nvSpPr>
        <p:spPr>
          <a:xfrm>
            <a:off x="6338887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8" name="Google Shape;3228;p75"/>
          <p:cNvSpPr txBox="1"/>
          <p:nvPr/>
        </p:nvSpPr>
        <p:spPr>
          <a:xfrm>
            <a:off x="6427787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9" name="Google Shape;3229;p75"/>
          <p:cNvSpPr txBox="1"/>
          <p:nvPr/>
        </p:nvSpPr>
        <p:spPr>
          <a:xfrm>
            <a:off x="6523037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0" name="Google Shape;3230;p75"/>
          <p:cNvSpPr txBox="1"/>
          <p:nvPr/>
        </p:nvSpPr>
        <p:spPr>
          <a:xfrm>
            <a:off x="6616700" y="3036887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1" name="Google Shape;3231;p75"/>
          <p:cNvSpPr txBox="1"/>
          <p:nvPr/>
        </p:nvSpPr>
        <p:spPr>
          <a:xfrm>
            <a:off x="6708775" y="3036887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2" name="Google Shape;3232;p75"/>
          <p:cNvSpPr txBox="1"/>
          <p:nvPr/>
        </p:nvSpPr>
        <p:spPr>
          <a:xfrm>
            <a:off x="6805612" y="3036887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3" name="Google Shape;3233;p75"/>
          <p:cNvSpPr txBox="1"/>
          <p:nvPr/>
        </p:nvSpPr>
        <p:spPr>
          <a:xfrm>
            <a:off x="6900862" y="3036887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4" name="Google Shape;3234;p75"/>
          <p:cNvSpPr txBox="1"/>
          <p:nvPr/>
        </p:nvSpPr>
        <p:spPr>
          <a:xfrm>
            <a:off x="6989762" y="3036887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5" name="Google Shape;3235;p75"/>
          <p:cNvSpPr txBox="1"/>
          <p:nvPr/>
        </p:nvSpPr>
        <p:spPr>
          <a:xfrm>
            <a:off x="7085012" y="3036887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6" name="Google Shape;3236;p75"/>
          <p:cNvSpPr txBox="1"/>
          <p:nvPr/>
        </p:nvSpPr>
        <p:spPr>
          <a:xfrm>
            <a:off x="7181850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7" name="Google Shape;3237;p75"/>
          <p:cNvSpPr txBox="1"/>
          <p:nvPr/>
        </p:nvSpPr>
        <p:spPr>
          <a:xfrm>
            <a:off x="7278687" y="3040062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8" name="Google Shape;3238;p75"/>
          <p:cNvSpPr txBox="1"/>
          <p:nvPr/>
        </p:nvSpPr>
        <p:spPr>
          <a:xfrm>
            <a:off x="7375525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9" name="Google Shape;3239;p75"/>
          <p:cNvSpPr txBox="1"/>
          <p:nvPr/>
        </p:nvSpPr>
        <p:spPr>
          <a:xfrm>
            <a:off x="7473950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0" name="Google Shape;3240;p75"/>
          <p:cNvSpPr txBox="1"/>
          <p:nvPr/>
        </p:nvSpPr>
        <p:spPr>
          <a:xfrm>
            <a:off x="7569200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1" name="Google Shape;3241;p75"/>
          <p:cNvSpPr txBox="1"/>
          <p:nvPr/>
        </p:nvSpPr>
        <p:spPr>
          <a:xfrm>
            <a:off x="7664450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2" name="Google Shape;3242;p75"/>
          <p:cNvSpPr txBox="1"/>
          <p:nvPr/>
        </p:nvSpPr>
        <p:spPr>
          <a:xfrm>
            <a:off x="7756525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3" name="Google Shape;3243;p75"/>
          <p:cNvSpPr txBox="1"/>
          <p:nvPr/>
        </p:nvSpPr>
        <p:spPr>
          <a:xfrm>
            <a:off x="7853362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4" name="Google Shape;3244;p75"/>
          <p:cNvSpPr txBox="1"/>
          <p:nvPr/>
        </p:nvSpPr>
        <p:spPr>
          <a:xfrm>
            <a:off x="7948612" y="3038475"/>
            <a:ext cx="65087" cy="6223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5" name="Google Shape;3245;p75"/>
          <p:cNvSpPr txBox="1"/>
          <p:nvPr/>
        </p:nvSpPr>
        <p:spPr>
          <a:xfrm>
            <a:off x="4654550" y="3776662"/>
            <a:ext cx="3408362" cy="8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6" name="Google Shape;3246;p75"/>
          <p:cNvSpPr txBox="1"/>
          <p:nvPr/>
        </p:nvSpPr>
        <p:spPr>
          <a:xfrm>
            <a:off x="4740275" y="2928937"/>
            <a:ext cx="3408362" cy="8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47" name="Google Shape;3247;p75"/>
          <p:cNvCxnSpPr/>
          <p:nvPr/>
        </p:nvCxnSpPr>
        <p:spPr>
          <a:xfrm>
            <a:off x="4762500" y="3890962"/>
            <a:ext cx="86836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8" name="Google Shape;3248;p75"/>
          <p:cNvCxnSpPr/>
          <p:nvPr/>
        </p:nvCxnSpPr>
        <p:spPr>
          <a:xfrm>
            <a:off x="5697537" y="3892550"/>
            <a:ext cx="86836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9" name="Google Shape;3249;p75"/>
          <p:cNvCxnSpPr/>
          <p:nvPr/>
        </p:nvCxnSpPr>
        <p:spPr>
          <a:xfrm>
            <a:off x="7191375" y="3890962"/>
            <a:ext cx="801687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50" name="Google Shape;3250;p75"/>
          <p:cNvCxnSpPr/>
          <p:nvPr/>
        </p:nvCxnSpPr>
        <p:spPr>
          <a:xfrm>
            <a:off x="6621462" y="3892550"/>
            <a:ext cx="528637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51" name="Google Shape;3251;p75"/>
          <p:cNvCxnSpPr/>
          <p:nvPr/>
        </p:nvCxnSpPr>
        <p:spPr>
          <a:xfrm>
            <a:off x="4854575" y="3914775"/>
            <a:ext cx="0" cy="23336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52" name="Google Shape;3252;p75"/>
          <p:cNvCxnSpPr/>
          <p:nvPr/>
        </p:nvCxnSpPr>
        <p:spPr>
          <a:xfrm>
            <a:off x="6083300" y="3910012"/>
            <a:ext cx="0" cy="23336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53" name="Google Shape;3253;p75"/>
          <p:cNvCxnSpPr/>
          <p:nvPr/>
        </p:nvCxnSpPr>
        <p:spPr>
          <a:xfrm>
            <a:off x="6902450" y="3910012"/>
            <a:ext cx="0" cy="23336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54" name="Google Shape;3254;p75"/>
          <p:cNvCxnSpPr/>
          <p:nvPr/>
        </p:nvCxnSpPr>
        <p:spPr>
          <a:xfrm>
            <a:off x="7559675" y="3910012"/>
            <a:ext cx="0" cy="23336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55" name="Google Shape;3255;p75"/>
          <p:cNvSpPr txBox="1"/>
          <p:nvPr/>
        </p:nvSpPr>
        <p:spPr>
          <a:xfrm>
            <a:off x="4730750" y="4138612"/>
            <a:ext cx="6937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ACKed</a:t>
            </a:r>
            <a:endParaRPr/>
          </a:p>
        </p:txBody>
      </p:sp>
      <p:sp>
        <p:nvSpPr>
          <p:cNvPr id="3256" name="Google Shape;3256;p75"/>
          <p:cNvSpPr txBox="1"/>
          <p:nvPr/>
        </p:nvSpPr>
        <p:spPr>
          <a:xfrm>
            <a:off x="5711825" y="4144962"/>
            <a:ext cx="1066800" cy="66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sent, not-yet ACKed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(“in-flight”)</a:t>
            </a:r>
            <a:endParaRPr/>
          </a:p>
        </p:txBody>
      </p:sp>
      <p:sp>
        <p:nvSpPr>
          <p:cNvPr id="3257" name="Google Shape;3257;p75"/>
          <p:cNvSpPr txBox="1"/>
          <p:nvPr/>
        </p:nvSpPr>
        <p:spPr>
          <a:xfrm>
            <a:off x="6691312" y="4140200"/>
            <a:ext cx="1066800" cy="66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usable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not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yet sent</a:t>
            </a:r>
            <a:endParaRPr/>
          </a:p>
        </p:txBody>
      </p:sp>
      <p:sp>
        <p:nvSpPr>
          <p:cNvPr id="3258" name="Google Shape;3258;p75"/>
          <p:cNvSpPr txBox="1"/>
          <p:nvPr/>
        </p:nvSpPr>
        <p:spPr>
          <a:xfrm>
            <a:off x="7448550" y="4144962"/>
            <a:ext cx="8191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usable</a:t>
            </a:r>
            <a:endParaRPr/>
          </a:p>
        </p:txBody>
      </p:sp>
      <p:sp>
        <p:nvSpPr>
          <p:cNvPr id="3259" name="Google Shape;3259;p75"/>
          <p:cNvSpPr txBox="1"/>
          <p:nvPr/>
        </p:nvSpPr>
        <p:spPr>
          <a:xfrm>
            <a:off x="5791200" y="2573337"/>
            <a:ext cx="11318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 size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1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</a:t>
            </a:r>
            <a:endParaRPr/>
          </a:p>
        </p:txBody>
      </p:sp>
      <p:grpSp>
        <p:nvGrpSpPr>
          <p:cNvPr id="3260" name="Google Shape;3260;p75"/>
          <p:cNvGrpSpPr/>
          <p:nvPr/>
        </p:nvGrpSpPr>
        <p:grpSpPr>
          <a:xfrm>
            <a:off x="6557962" y="2797175"/>
            <a:ext cx="593725" cy="136525"/>
            <a:chOff x="6746875" y="2686050"/>
            <a:chExt cx="593725" cy="136525"/>
          </a:xfrm>
        </p:grpSpPr>
        <p:cxnSp>
          <p:nvCxnSpPr>
            <p:cNvPr id="3261" name="Google Shape;3261;p75"/>
            <p:cNvCxnSpPr/>
            <p:nvPr/>
          </p:nvCxnSpPr>
          <p:spPr>
            <a:xfrm>
              <a:off x="6746875" y="2759075"/>
              <a:ext cx="593725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262" name="Google Shape;3262;p75"/>
            <p:cNvCxnSpPr/>
            <p:nvPr/>
          </p:nvCxnSpPr>
          <p:spPr>
            <a:xfrm>
              <a:off x="7337425" y="2686050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263" name="Google Shape;3263;p75"/>
          <p:cNvGrpSpPr/>
          <p:nvPr/>
        </p:nvGrpSpPr>
        <p:grpSpPr>
          <a:xfrm rot="10800000">
            <a:off x="5654675" y="2811463"/>
            <a:ext cx="593725" cy="136525"/>
            <a:chOff x="6757987" y="2697162"/>
            <a:chExt cx="593725" cy="136525"/>
          </a:xfrm>
        </p:grpSpPr>
        <p:cxnSp>
          <p:nvCxnSpPr>
            <p:cNvPr id="3264" name="Google Shape;3264;p75"/>
            <p:cNvCxnSpPr/>
            <p:nvPr/>
          </p:nvCxnSpPr>
          <p:spPr>
            <a:xfrm>
              <a:off x="6757987" y="2770187"/>
              <a:ext cx="593725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265" name="Google Shape;3265;p75"/>
            <p:cNvCxnSpPr/>
            <p:nvPr/>
          </p:nvCxnSpPr>
          <p:spPr>
            <a:xfrm>
              <a:off x="7348537" y="2697162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266" name="Google Shape;3266;p75"/>
          <p:cNvSpPr txBox="1"/>
          <p:nvPr/>
        </p:nvSpPr>
        <p:spPr>
          <a:xfrm>
            <a:off x="4946650" y="3592512"/>
            <a:ext cx="3178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sender sequence number space </a:t>
            </a:r>
            <a:endParaRPr/>
          </a:p>
        </p:txBody>
      </p:sp>
      <p:grpSp>
        <p:nvGrpSpPr>
          <p:cNvPr id="3267" name="Google Shape;3267;p75"/>
          <p:cNvGrpSpPr/>
          <p:nvPr/>
        </p:nvGrpSpPr>
        <p:grpSpPr>
          <a:xfrm>
            <a:off x="4449762" y="1068387"/>
            <a:ext cx="2952750" cy="1954213"/>
            <a:chOff x="4394200" y="1068387"/>
            <a:chExt cx="2952750" cy="1954213"/>
          </a:xfrm>
        </p:grpSpPr>
        <p:sp>
          <p:nvSpPr>
            <p:cNvPr id="3268" name="Google Shape;3268;p75"/>
            <p:cNvSpPr txBox="1"/>
            <p:nvPr/>
          </p:nvSpPr>
          <p:spPr>
            <a:xfrm>
              <a:off x="4508500" y="1631950"/>
              <a:ext cx="1908175" cy="206375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269" name="Google Shape;3269;p75"/>
            <p:cNvGrpSpPr/>
            <p:nvPr/>
          </p:nvGrpSpPr>
          <p:grpSpPr>
            <a:xfrm>
              <a:off x="4476750" y="1384300"/>
              <a:ext cx="1987550" cy="1133475"/>
              <a:chOff x="3136900" y="4737100"/>
              <a:chExt cx="1987550" cy="1133475"/>
            </a:xfrm>
          </p:grpSpPr>
          <p:sp>
            <p:nvSpPr>
              <p:cNvPr id="3270" name="Google Shape;3270;p75"/>
              <p:cNvSpPr txBox="1"/>
              <p:nvPr/>
            </p:nvSpPr>
            <p:spPr>
              <a:xfrm>
                <a:off x="3165475" y="4754562"/>
                <a:ext cx="1920875" cy="111601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71" name="Google Shape;3271;p75"/>
              <p:cNvSpPr txBox="1"/>
              <p:nvPr/>
            </p:nvSpPr>
            <p:spPr>
              <a:xfrm>
                <a:off x="3176587" y="4737100"/>
                <a:ext cx="920750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source port #</a:t>
                </a:r>
                <a:endParaRPr/>
              </a:p>
            </p:txBody>
          </p:sp>
          <p:sp>
            <p:nvSpPr>
              <p:cNvPr id="3272" name="Google Shape;3272;p75"/>
              <p:cNvSpPr txBox="1"/>
              <p:nvPr/>
            </p:nvSpPr>
            <p:spPr>
              <a:xfrm>
                <a:off x="4203700" y="4741862"/>
                <a:ext cx="779462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dest port #</a:t>
                </a:r>
                <a:endParaRPr/>
              </a:p>
            </p:txBody>
          </p:sp>
          <p:sp>
            <p:nvSpPr>
              <p:cNvPr id="3273" name="Google Shape;3273;p75"/>
              <p:cNvSpPr txBox="1"/>
              <p:nvPr/>
            </p:nvSpPr>
            <p:spPr>
              <a:xfrm>
                <a:off x="3419475" y="4948237"/>
                <a:ext cx="1447800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sequence number</a:t>
                </a:r>
                <a:endParaRPr/>
              </a:p>
            </p:txBody>
          </p:sp>
          <p:sp>
            <p:nvSpPr>
              <p:cNvPr id="3274" name="Google Shape;3274;p75"/>
              <p:cNvSpPr txBox="1"/>
              <p:nvPr/>
            </p:nvSpPr>
            <p:spPr>
              <a:xfrm>
                <a:off x="3136900" y="5170487"/>
                <a:ext cx="1987550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acknowledgement number</a:t>
                </a:r>
                <a:endParaRPr/>
              </a:p>
            </p:txBody>
          </p:sp>
          <p:sp>
            <p:nvSpPr>
              <p:cNvPr id="3275" name="Google Shape;3275;p75"/>
              <p:cNvSpPr txBox="1"/>
              <p:nvPr/>
            </p:nvSpPr>
            <p:spPr>
              <a:xfrm>
                <a:off x="3259137" y="5626100"/>
                <a:ext cx="754062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checksum</a:t>
                </a:r>
                <a:endParaRPr/>
              </a:p>
            </p:txBody>
          </p:sp>
          <p:cxnSp>
            <p:nvCxnSpPr>
              <p:cNvPr id="3276" name="Google Shape;3276;p75"/>
              <p:cNvCxnSpPr/>
              <p:nvPr/>
            </p:nvCxnSpPr>
            <p:spPr>
              <a:xfrm>
                <a:off x="3165475" y="4981575"/>
                <a:ext cx="19240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77" name="Google Shape;3277;p75"/>
              <p:cNvCxnSpPr/>
              <p:nvPr/>
            </p:nvCxnSpPr>
            <p:spPr>
              <a:xfrm>
                <a:off x="3165475" y="5197475"/>
                <a:ext cx="19240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78" name="Google Shape;3278;p75"/>
              <p:cNvCxnSpPr/>
              <p:nvPr/>
            </p:nvCxnSpPr>
            <p:spPr>
              <a:xfrm>
                <a:off x="3162300" y="5419725"/>
                <a:ext cx="19240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79" name="Google Shape;3279;p75"/>
              <p:cNvCxnSpPr/>
              <p:nvPr/>
            </p:nvCxnSpPr>
            <p:spPr>
              <a:xfrm>
                <a:off x="4108450" y="4752975"/>
                <a:ext cx="0" cy="2254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80" name="Google Shape;3280;p75"/>
              <p:cNvCxnSpPr/>
              <p:nvPr/>
            </p:nvCxnSpPr>
            <p:spPr>
              <a:xfrm>
                <a:off x="4108450" y="5422900"/>
                <a:ext cx="0" cy="44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81" name="Google Shape;3281;p75"/>
              <p:cNvCxnSpPr/>
              <p:nvPr/>
            </p:nvCxnSpPr>
            <p:spPr>
              <a:xfrm>
                <a:off x="3165475" y="5632450"/>
                <a:ext cx="19240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282" name="Google Shape;3282;p75"/>
              <p:cNvSpPr txBox="1"/>
              <p:nvPr/>
            </p:nvSpPr>
            <p:spPr>
              <a:xfrm>
                <a:off x="4298950" y="5381625"/>
                <a:ext cx="512762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rwnd</a:t>
                </a:r>
                <a:endParaRPr/>
              </a:p>
            </p:txBody>
          </p:sp>
          <p:sp>
            <p:nvSpPr>
              <p:cNvPr id="3283" name="Google Shape;3283;p75"/>
              <p:cNvSpPr txBox="1"/>
              <p:nvPr/>
            </p:nvSpPr>
            <p:spPr>
              <a:xfrm>
                <a:off x="4208462" y="5626100"/>
                <a:ext cx="787400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urg pointer</a:t>
                </a:r>
                <a:endParaRPr/>
              </a:p>
            </p:txBody>
          </p:sp>
          <p:cxnSp>
            <p:nvCxnSpPr>
              <p:cNvPr id="3284" name="Google Shape;3284;p75"/>
              <p:cNvCxnSpPr/>
              <p:nvPr/>
            </p:nvCxnSpPr>
            <p:spPr>
              <a:xfrm>
                <a:off x="3806825" y="5418137"/>
                <a:ext cx="0" cy="2127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85" name="Google Shape;3285;p75"/>
              <p:cNvCxnSpPr/>
              <p:nvPr/>
            </p:nvCxnSpPr>
            <p:spPr>
              <a:xfrm>
                <a:off x="3402012" y="5416550"/>
                <a:ext cx="0" cy="2127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286" name="Google Shape;3286;p75"/>
            <p:cNvSpPr txBox="1"/>
            <p:nvPr/>
          </p:nvSpPr>
          <p:spPr>
            <a:xfrm>
              <a:off x="4394200" y="1068387"/>
              <a:ext cx="2952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outgoing segment from sender</a:t>
              </a:r>
              <a:endParaRPr/>
            </a:p>
          </p:txBody>
        </p:sp>
        <p:sp>
          <p:nvSpPr>
            <p:cNvPr id="3287" name="Google Shape;3287;p75"/>
            <p:cNvSpPr/>
            <p:nvPr/>
          </p:nvSpPr>
          <p:spPr>
            <a:xfrm>
              <a:off x="6429375" y="1714500"/>
              <a:ext cx="169862" cy="1308100"/>
            </a:xfrm>
            <a:custGeom>
              <a:rect b="b" l="l" r="r" t="t"/>
              <a:pathLst>
                <a:path extrusionOk="0" h="910" w="107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p76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293" name="Google Shape;3293;p7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294" name="Google Shape;329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815975"/>
            <a:ext cx="59420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5" name="Google Shape;3295;p76"/>
          <p:cNvCxnSpPr/>
          <p:nvPr/>
        </p:nvCxnSpPr>
        <p:spPr>
          <a:xfrm>
            <a:off x="3279775" y="4483100"/>
            <a:ext cx="2590800" cy="50641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96" name="Google Shape;3296;p76"/>
          <p:cNvCxnSpPr/>
          <p:nvPr/>
        </p:nvCxnSpPr>
        <p:spPr>
          <a:xfrm>
            <a:off x="3294062" y="2714625"/>
            <a:ext cx="2586037" cy="57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97" name="Google Shape;3297;p76"/>
          <p:cNvSpPr txBox="1"/>
          <p:nvPr>
            <p:ph type="title"/>
          </p:nvPr>
        </p:nvSpPr>
        <p:spPr>
          <a:xfrm>
            <a:off x="366712" y="150812"/>
            <a:ext cx="7772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seq. numbers, </a:t>
            </a: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ACK</a:t>
            </a: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endParaRPr/>
          </a:p>
        </p:txBody>
      </p:sp>
      <p:sp>
        <p:nvSpPr>
          <p:cNvPr id="3298" name="Google Shape;3298;p76"/>
          <p:cNvSpPr txBox="1"/>
          <p:nvPr/>
        </p:nvSpPr>
        <p:spPr>
          <a:xfrm>
            <a:off x="2484437" y="2320925"/>
            <a:ext cx="809625" cy="75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‘C’</a:t>
            </a:r>
            <a:endParaRPr/>
          </a:p>
        </p:txBody>
      </p:sp>
      <p:sp>
        <p:nvSpPr>
          <p:cNvPr id="3299" name="Google Shape;3299;p76"/>
          <p:cNvSpPr txBox="1"/>
          <p:nvPr/>
        </p:nvSpPr>
        <p:spPr>
          <a:xfrm>
            <a:off x="2233612" y="3933825"/>
            <a:ext cx="1084262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ACKs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receipt 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echoed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‘C’</a:t>
            </a:r>
            <a:endParaRPr/>
          </a:p>
        </p:txBody>
      </p:sp>
      <p:sp>
        <p:nvSpPr>
          <p:cNvPr id="3300" name="Google Shape;3300;p76"/>
          <p:cNvSpPr txBox="1"/>
          <p:nvPr/>
        </p:nvSpPr>
        <p:spPr>
          <a:xfrm>
            <a:off x="5894387" y="3055937"/>
            <a:ext cx="1138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ACKs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receipt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‘C’, echoes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 ‘C’</a:t>
            </a:r>
            <a:endParaRPr/>
          </a:p>
        </p:txBody>
      </p:sp>
      <p:cxnSp>
        <p:nvCxnSpPr>
          <p:cNvPr id="3301" name="Google Shape;3301;p76"/>
          <p:cNvCxnSpPr/>
          <p:nvPr/>
        </p:nvCxnSpPr>
        <p:spPr>
          <a:xfrm flipH="1">
            <a:off x="3284537" y="3487737"/>
            <a:ext cx="2554287" cy="80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02" name="Google Shape;3302;p76"/>
          <p:cNvSpPr txBox="1"/>
          <p:nvPr/>
        </p:nvSpPr>
        <p:spPr>
          <a:xfrm>
            <a:off x="3478212" y="5291137"/>
            <a:ext cx="23796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simple telnet scenario</a:t>
            </a:r>
            <a:endParaRPr/>
          </a:p>
        </p:txBody>
      </p:sp>
      <p:sp>
        <p:nvSpPr>
          <p:cNvPr id="3303" name="Google Shape;3303;p76"/>
          <p:cNvSpPr txBox="1"/>
          <p:nvPr/>
        </p:nvSpPr>
        <p:spPr>
          <a:xfrm>
            <a:off x="5468937" y="1430337"/>
            <a:ext cx="773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/>
          </a:p>
        </p:txBody>
      </p:sp>
      <p:sp>
        <p:nvSpPr>
          <p:cNvPr id="3304" name="Google Shape;3304;p76"/>
          <p:cNvSpPr txBox="1"/>
          <p:nvPr/>
        </p:nvSpPr>
        <p:spPr>
          <a:xfrm>
            <a:off x="2898775" y="1436687"/>
            <a:ext cx="773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/>
          </a:p>
        </p:txBody>
      </p:sp>
      <p:sp>
        <p:nvSpPr>
          <p:cNvPr id="3305" name="Google Shape;3305;p76"/>
          <p:cNvSpPr txBox="1"/>
          <p:nvPr/>
        </p:nvSpPr>
        <p:spPr>
          <a:xfrm>
            <a:off x="4106862" y="2806700"/>
            <a:ext cx="814387" cy="379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6" name="Google Shape;3306;p76"/>
          <p:cNvSpPr txBox="1"/>
          <p:nvPr/>
        </p:nvSpPr>
        <p:spPr>
          <a:xfrm>
            <a:off x="3398837" y="2859087"/>
            <a:ext cx="24225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Seq=42, ACK=79, data = ‘C’</a:t>
            </a:r>
            <a:endParaRPr/>
          </a:p>
        </p:txBody>
      </p:sp>
      <p:sp>
        <p:nvSpPr>
          <p:cNvPr id="3307" name="Google Shape;3307;p76"/>
          <p:cNvSpPr txBox="1"/>
          <p:nvPr/>
        </p:nvSpPr>
        <p:spPr>
          <a:xfrm>
            <a:off x="4141787" y="3765550"/>
            <a:ext cx="823912" cy="246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8" name="Google Shape;3308;p76"/>
          <p:cNvSpPr txBox="1"/>
          <p:nvPr/>
        </p:nvSpPr>
        <p:spPr>
          <a:xfrm>
            <a:off x="3402012" y="3754437"/>
            <a:ext cx="24177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Seq=79, ACK=43, data = ‘C’</a:t>
            </a:r>
            <a:endParaRPr/>
          </a:p>
        </p:txBody>
      </p:sp>
      <p:sp>
        <p:nvSpPr>
          <p:cNvPr id="3309" name="Google Shape;3309;p76"/>
          <p:cNvSpPr txBox="1"/>
          <p:nvPr/>
        </p:nvSpPr>
        <p:spPr>
          <a:xfrm>
            <a:off x="4208462" y="4613275"/>
            <a:ext cx="958850" cy="357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0" name="Google Shape;3310;p76"/>
          <p:cNvSpPr txBox="1"/>
          <p:nvPr/>
        </p:nvSpPr>
        <p:spPr>
          <a:xfrm>
            <a:off x="3887787" y="4627562"/>
            <a:ext cx="1565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Seq=43, ACK=80</a:t>
            </a:r>
            <a:endParaRPr/>
          </a:p>
        </p:txBody>
      </p:sp>
      <p:cxnSp>
        <p:nvCxnSpPr>
          <p:cNvPr id="3311" name="Google Shape;3311;p76"/>
          <p:cNvCxnSpPr/>
          <p:nvPr/>
        </p:nvCxnSpPr>
        <p:spPr>
          <a:xfrm>
            <a:off x="3271837" y="2473325"/>
            <a:ext cx="0" cy="258762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12" name="Google Shape;3312;p76"/>
          <p:cNvCxnSpPr/>
          <p:nvPr/>
        </p:nvCxnSpPr>
        <p:spPr>
          <a:xfrm>
            <a:off x="5934075" y="2525712"/>
            <a:ext cx="0" cy="258762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313" name="Google Shape;3313;p76"/>
          <p:cNvGrpSpPr/>
          <p:nvPr/>
        </p:nvGrpSpPr>
        <p:grpSpPr>
          <a:xfrm>
            <a:off x="2763837" y="1652587"/>
            <a:ext cx="755650" cy="782637"/>
            <a:chOff x="-69850" y="2338387"/>
            <a:chExt cx="1557337" cy="1754187"/>
          </a:xfrm>
        </p:grpSpPr>
        <p:pic>
          <p:nvPicPr>
            <p:cNvPr descr="desktop_computer_stylized_medium" id="3314" name="Google Shape;3314;p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5" name="Google Shape;3315;p7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16" name="Google Shape;3316;p76"/>
          <p:cNvGrpSpPr/>
          <p:nvPr/>
        </p:nvGrpSpPr>
        <p:grpSpPr>
          <a:xfrm flipH="1">
            <a:off x="5626100" y="1692275"/>
            <a:ext cx="788987" cy="862012"/>
            <a:chOff x="-69850" y="2338387"/>
            <a:chExt cx="1557337" cy="1754187"/>
          </a:xfrm>
        </p:grpSpPr>
        <p:pic>
          <p:nvPicPr>
            <p:cNvPr descr="desktop_computer_stylized_medium" id="3317" name="Google Shape;3317;p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8" name="Google Shape;3318;p7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p77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324" name="Google Shape;3324;p7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325" name="Google Shape;332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947737"/>
            <a:ext cx="6935787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6" name="Google Shape;3326;p77"/>
          <p:cNvSpPr txBox="1"/>
          <p:nvPr>
            <p:ph type="title"/>
          </p:nvPr>
        </p:nvSpPr>
        <p:spPr>
          <a:xfrm>
            <a:off x="542925" y="233362"/>
            <a:ext cx="77724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round trip time, timeout</a:t>
            </a:r>
            <a:endParaRPr/>
          </a:p>
        </p:txBody>
      </p:sp>
      <p:sp>
        <p:nvSpPr>
          <p:cNvPr id="3327" name="Google Shape;3327;p77"/>
          <p:cNvSpPr txBox="1"/>
          <p:nvPr>
            <p:ph idx="1" type="body"/>
          </p:nvPr>
        </p:nvSpPr>
        <p:spPr>
          <a:xfrm>
            <a:off x="581025" y="1436687"/>
            <a:ext cx="37163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b="0" i="0" lang="en-US" sz="3200" u="sng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how to set TCP timeout value?</a:t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longer than RTT</a:t>
            </a:r>
            <a:endParaRPr/>
          </a:p>
          <a:p>
            <a:pPr indent="-230187" lvl="1" marL="68738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but RTT varies</a:t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too short: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premature timeout, unnecessary retransmissions</a:t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too long: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slow reaction to segment loss</a:t>
            </a:r>
            <a:endParaRPr/>
          </a:p>
        </p:txBody>
      </p:sp>
      <p:sp>
        <p:nvSpPr>
          <p:cNvPr id="3328" name="Google Shape;3328;p77"/>
          <p:cNvSpPr txBox="1"/>
          <p:nvPr>
            <p:ph idx="1" type="body"/>
          </p:nvPr>
        </p:nvSpPr>
        <p:spPr>
          <a:xfrm>
            <a:off x="4646612" y="1485900"/>
            <a:ext cx="40592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how to estimate RTT?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SampleRTT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measured time from segment transmission until ACK receipt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ignore retransmissions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SampleRTT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will vary, want estimated RTT “smoother”</a:t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several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measurements, not just current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SampleRTT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2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p78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334" name="Google Shape;3334;p7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3335" name="Google Shape;3335;p78"/>
          <p:cNvGrpSpPr/>
          <p:nvPr/>
        </p:nvGrpSpPr>
        <p:grpSpPr>
          <a:xfrm>
            <a:off x="1708150" y="2565400"/>
            <a:ext cx="6272212" cy="4292600"/>
            <a:chOff x="1241425" y="2960687"/>
            <a:chExt cx="6272212" cy="4292600"/>
          </a:xfrm>
        </p:grpSpPr>
        <p:pic>
          <p:nvPicPr>
            <p:cNvPr id="3336" name="Google Shape;3336;p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1425" y="2960687"/>
              <a:ext cx="6272212" cy="429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7" name="Google Shape;3337;p78"/>
            <p:cNvSpPr txBox="1"/>
            <p:nvPr/>
          </p:nvSpPr>
          <p:spPr>
            <a:xfrm>
              <a:off x="3286125" y="3057525"/>
              <a:ext cx="2228850" cy="26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338" name="Google Shape;3338;p78"/>
          <p:cNvSpPr txBox="1"/>
          <p:nvPr/>
        </p:nvSpPr>
        <p:spPr>
          <a:xfrm>
            <a:off x="533400" y="1362075"/>
            <a:ext cx="7515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EstimatedRTT = (1- α)*EstimatedRTT + α*SampleRTT</a:t>
            </a:r>
            <a:endParaRPr/>
          </a:p>
        </p:txBody>
      </p:sp>
      <p:sp>
        <p:nvSpPr>
          <p:cNvPr id="3339" name="Google Shape;3339;p78"/>
          <p:cNvSpPr txBox="1"/>
          <p:nvPr/>
        </p:nvSpPr>
        <p:spPr>
          <a:xfrm>
            <a:off x="1163637" y="1836737"/>
            <a:ext cx="7067550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exponential weighted moving average</a:t>
            </a:r>
            <a:endParaRPr/>
          </a:p>
          <a:p>
            <a:pPr indent="-292100" lvl="0" marL="2921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influence of past sample decreases exponentially fast</a:t>
            </a:r>
            <a:endParaRPr/>
          </a:p>
          <a:p>
            <a:pPr indent="-292100" lvl="0" marL="2921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typical value: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α =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0.125</a:t>
            </a:r>
            <a:endParaRPr/>
          </a:p>
        </p:txBody>
      </p:sp>
      <p:pic>
        <p:nvPicPr>
          <p:cNvPr descr="underline_base" id="3340" name="Google Shape;3340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" y="947737"/>
            <a:ext cx="6935787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1" name="Google Shape;3341;p78"/>
          <p:cNvSpPr txBox="1"/>
          <p:nvPr>
            <p:ph type="title"/>
          </p:nvPr>
        </p:nvSpPr>
        <p:spPr>
          <a:xfrm>
            <a:off x="542925" y="233362"/>
            <a:ext cx="77724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round trip time, timeout</a:t>
            </a:r>
            <a:endParaRPr/>
          </a:p>
        </p:txBody>
      </p:sp>
      <p:sp>
        <p:nvSpPr>
          <p:cNvPr id="3342" name="Google Shape;3342;p78"/>
          <p:cNvSpPr txBox="1"/>
          <p:nvPr/>
        </p:nvSpPr>
        <p:spPr>
          <a:xfrm rot="-5400000">
            <a:off x="872331" y="4194968"/>
            <a:ext cx="1747837" cy="428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RTT (milliseconds)</a:t>
            </a:r>
            <a:endParaRPr/>
          </a:p>
        </p:txBody>
      </p:sp>
      <p:sp>
        <p:nvSpPr>
          <p:cNvPr id="3343" name="Google Shape;3343;p78"/>
          <p:cNvSpPr txBox="1"/>
          <p:nvPr/>
        </p:nvSpPr>
        <p:spPr>
          <a:xfrm>
            <a:off x="2265362" y="3168650"/>
            <a:ext cx="3867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RTT:</a:t>
            </a: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fantasia.eurecom.fr</a:t>
            </a:r>
            <a:endParaRPr/>
          </a:p>
        </p:txBody>
      </p:sp>
      <p:sp>
        <p:nvSpPr>
          <p:cNvPr id="3344" name="Google Shape;3344;p78"/>
          <p:cNvSpPr txBox="1"/>
          <p:nvPr/>
        </p:nvSpPr>
        <p:spPr>
          <a:xfrm>
            <a:off x="6221412" y="5230812"/>
            <a:ext cx="11811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sampleRTT</a:t>
            </a:r>
            <a:endParaRPr/>
          </a:p>
        </p:txBody>
      </p:sp>
      <p:sp>
        <p:nvSpPr>
          <p:cNvPr id="3345" name="Google Shape;3345;p78"/>
          <p:cNvSpPr txBox="1"/>
          <p:nvPr/>
        </p:nvSpPr>
        <p:spPr>
          <a:xfrm>
            <a:off x="6215062" y="5548312"/>
            <a:ext cx="1431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EstimatedRTT</a:t>
            </a:r>
            <a:endParaRPr/>
          </a:p>
        </p:txBody>
      </p:sp>
      <p:sp>
        <p:nvSpPr>
          <p:cNvPr id="3346" name="Google Shape;3346;p78"/>
          <p:cNvSpPr/>
          <p:nvPr/>
        </p:nvSpPr>
        <p:spPr>
          <a:xfrm>
            <a:off x="6005512" y="5343525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7" name="Google Shape;3347;p78"/>
          <p:cNvSpPr/>
          <p:nvPr/>
        </p:nvSpPr>
        <p:spPr>
          <a:xfrm rot="2760000">
            <a:off x="6011068" y="5633243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8" name="Google Shape;3348;p78"/>
          <p:cNvSpPr txBox="1"/>
          <p:nvPr/>
        </p:nvSpPr>
        <p:spPr>
          <a:xfrm>
            <a:off x="4108450" y="6389687"/>
            <a:ext cx="1863725" cy="468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349" name="Google Shape;3349;p78"/>
          <p:cNvGrpSpPr/>
          <p:nvPr/>
        </p:nvGrpSpPr>
        <p:grpSpPr>
          <a:xfrm>
            <a:off x="4041775" y="6386512"/>
            <a:ext cx="1512887" cy="336550"/>
            <a:chOff x="3719512" y="5786437"/>
            <a:chExt cx="1512887" cy="336550"/>
          </a:xfrm>
        </p:grpSpPr>
        <p:sp>
          <p:nvSpPr>
            <p:cNvPr id="3350" name="Google Shape;3350;p78"/>
            <p:cNvSpPr txBox="1"/>
            <p:nvPr/>
          </p:nvSpPr>
          <p:spPr>
            <a:xfrm>
              <a:off x="4114800" y="5865812"/>
              <a:ext cx="836612" cy="1555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51" name="Google Shape;3351;p78"/>
            <p:cNvSpPr txBox="1"/>
            <p:nvPr/>
          </p:nvSpPr>
          <p:spPr>
            <a:xfrm>
              <a:off x="3719512" y="5786437"/>
              <a:ext cx="15128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time (seconds)</a:t>
              </a:r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5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79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357" name="Google Shape;3357;p7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58" name="Google Shape;3358;p79"/>
          <p:cNvSpPr txBox="1"/>
          <p:nvPr>
            <p:ph idx="1" type="body"/>
          </p:nvPr>
        </p:nvSpPr>
        <p:spPr>
          <a:xfrm>
            <a:off x="555625" y="1595437"/>
            <a:ext cx="79184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timeout interval: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EstimatedRTT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plus “safety margin”</a:t>
            </a:r>
            <a:endParaRPr/>
          </a:p>
          <a:p>
            <a:pPr indent="-230187" lvl="1" marL="6873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large variation in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EstimatedRTT -&gt;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larger safety margin</a:t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estimate SampleRTT deviation from EstimatedRTT: </a:t>
            </a:r>
            <a:endParaRPr/>
          </a:p>
        </p:txBody>
      </p:sp>
      <p:sp>
        <p:nvSpPr>
          <p:cNvPr id="3359" name="Google Shape;3359;p79"/>
          <p:cNvSpPr txBox="1"/>
          <p:nvPr/>
        </p:nvSpPr>
        <p:spPr>
          <a:xfrm>
            <a:off x="1169987" y="2871787"/>
            <a:ext cx="69754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DevRTT = (1-β)*DevRTT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β*|SampleRTT-EstimatedRTT|</a:t>
            </a:r>
            <a:endParaRPr/>
          </a:p>
        </p:txBody>
      </p:sp>
      <p:pic>
        <p:nvPicPr>
          <p:cNvPr descr="underline_base" id="3360" name="Google Shape;336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947737"/>
            <a:ext cx="6935787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1" name="Google Shape;3361;p79"/>
          <p:cNvSpPr txBox="1"/>
          <p:nvPr>
            <p:ph type="title"/>
          </p:nvPr>
        </p:nvSpPr>
        <p:spPr>
          <a:xfrm>
            <a:off x="542925" y="233362"/>
            <a:ext cx="77724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round trip time, timeout</a:t>
            </a:r>
            <a:endParaRPr/>
          </a:p>
        </p:txBody>
      </p:sp>
      <p:sp>
        <p:nvSpPr>
          <p:cNvPr id="3362" name="Google Shape;3362;p79"/>
          <p:cNvSpPr txBox="1"/>
          <p:nvPr/>
        </p:nvSpPr>
        <p:spPr>
          <a:xfrm>
            <a:off x="3084512" y="3592512"/>
            <a:ext cx="33861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(typically, β = 0.25)</a:t>
            </a:r>
            <a:endParaRPr/>
          </a:p>
        </p:txBody>
      </p:sp>
      <p:sp>
        <p:nvSpPr>
          <p:cNvPr id="3363" name="Google Shape;3363;p79"/>
          <p:cNvSpPr txBox="1"/>
          <p:nvPr/>
        </p:nvSpPr>
        <p:spPr>
          <a:xfrm>
            <a:off x="565150" y="4368800"/>
            <a:ext cx="7918450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TimeoutInterval = EstimatedRTT + 4*DevRTT</a:t>
            </a:r>
            <a:endParaRPr/>
          </a:p>
        </p:txBody>
      </p:sp>
      <p:sp>
        <p:nvSpPr>
          <p:cNvPr id="3364" name="Google Shape;3364;p79"/>
          <p:cNvSpPr txBox="1"/>
          <p:nvPr/>
        </p:nvSpPr>
        <p:spPr>
          <a:xfrm>
            <a:off x="4010025" y="5122862"/>
            <a:ext cx="18113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estimated RTT</a:t>
            </a:r>
            <a:endParaRPr/>
          </a:p>
        </p:txBody>
      </p:sp>
      <p:sp>
        <p:nvSpPr>
          <p:cNvPr id="3365" name="Google Shape;3365;p79"/>
          <p:cNvSpPr txBox="1"/>
          <p:nvPr/>
        </p:nvSpPr>
        <p:spPr>
          <a:xfrm>
            <a:off x="6442075" y="5141912"/>
            <a:ext cx="1917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“safety margin”</a:t>
            </a:r>
            <a:endParaRPr/>
          </a:p>
        </p:txBody>
      </p:sp>
      <p:cxnSp>
        <p:nvCxnSpPr>
          <p:cNvPr id="3366" name="Google Shape;3366;p79"/>
          <p:cNvCxnSpPr/>
          <p:nvPr/>
        </p:nvCxnSpPr>
        <p:spPr>
          <a:xfrm rot="10800000">
            <a:off x="4806950" y="4762500"/>
            <a:ext cx="0" cy="446087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67" name="Google Shape;3367;p79"/>
          <p:cNvCxnSpPr/>
          <p:nvPr/>
        </p:nvCxnSpPr>
        <p:spPr>
          <a:xfrm rot="10800000">
            <a:off x="7378700" y="4768850"/>
            <a:ext cx="0" cy="446087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alarm_clock_ringing" id="3368" name="Google Shape;336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1162" y="4773612"/>
            <a:ext cx="7524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9" name="Google Shape;3369;p79"/>
          <p:cNvSpPr txBox="1"/>
          <p:nvPr/>
        </p:nvSpPr>
        <p:spPr>
          <a:xfrm>
            <a:off x="339725" y="6199187"/>
            <a:ext cx="450691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p8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80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Add a Knowledge Check question Here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7" name="Google Shape;3377;p80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8" name="Google Shape;3378;p80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2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81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384" name="Google Shape;3384;p8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85" name="Google Shape;3385;p8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3 outline</a:t>
            </a:r>
            <a:endParaRPr/>
          </a:p>
        </p:txBody>
      </p:sp>
      <p:sp>
        <p:nvSpPr>
          <p:cNvPr id="3386" name="Google Shape;3386;p81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3.1 transport-layer services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3.2 multiplexing and demultiplexing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3.3 connectionless transport: UDP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3.4 principles of reliable data transfer</a:t>
            </a:r>
            <a:endParaRPr/>
          </a:p>
        </p:txBody>
      </p:sp>
      <p:sp>
        <p:nvSpPr>
          <p:cNvPr id="3387" name="Google Shape;3387;p81"/>
          <p:cNvSpPr txBox="1"/>
          <p:nvPr>
            <p:ph idx="1" type="body"/>
          </p:nvPr>
        </p:nvSpPr>
        <p:spPr>
          <a:xfrm>
            <a:off x="4495800" y="1600200"/>
            <a:ext cx="42513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3.5 connection-oriented transport: TCP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segment structure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reliable data transfer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 management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3.6 principles of congestion control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3.7 TCP congestion control</a:t>
            </a:r>
            <a:endParaRPr/>
          </a:p>
        </p:txBody>
      </p:sp>
      <p:pic>
        <p:nvPicPr>
          <p:cNvPr descr="underline_base" id="3388" name="Google Shape;338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039812"/>
            <a:ext cx="4387850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9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Add a Knowledge Check question Here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9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9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2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p82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394" name="Google Shape;3394;p8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95" name="Google Shape;3395;p82"/>
          <p:cNvSpPr txBox="1"/>
          <p:nvPr>
            <p:ph type="title"/>
          </p:nvPr>
        </p:nvSpPr>
        <p:spPr>
          <a:xfrm>
            <a:off x="533400" y="1730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reliable data transfer</a:t>
            </a:r>
            <a:endParaRPr/>
          </a:p>
        </p:txBody>
      </p:sp>
      <p:sp>
        <p:nvSpPr>
          <p:cNvPr id="3396" name="Google Shape;3396;p82"/>
          <p:cNvSpPr txBox="1"/>
          <p:nvPr>
            <p:ph idx="1" type="body"/>
          </p:nvPr>
        </p:nvSpPr>
        <p:spPr>
          <a:xfrm>
            <a:off x="533400" y="1500187"/>
            <a:ext cx="40703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creates rdt service on top of IP’s unreliable service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pipelined segments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cumulative acks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single retransmission timer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retransmissions  triggered by: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timeout events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duplicate acks</a:t>
            </a:r>
            <a:endParaRPr/>
          </a:p>
          <a:p>
            <a:pPr indent="-106361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6363" lvl="0" marL="284163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97" name="Google Shape;3397;p82"/>
          <p:cNvSpPr txBox="1"/>
          <p:nvPr>
            <p:ph idx="1" type="body"/>
          </p:nvPr>
        </p:nvSpPr>
        <p:spPr>
          <a:xfrm>
            <a:off x="4654550" y="2911475"/>
            <a:ext cx="3933825" cy="2119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let’s initially consider simplified TCP sender: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ignore duplicate acks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ignore flow control, congestion control</a:t>
            </a:r>
            <a:endParaRPr/>
          </a:p>
        </p:txBody>
      </p:sp>
      <p:pic>
        <p:nvPicPr>
          <p:cNvPr descr="underline_base" id="3398" name="Google Shape;339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912" y="996950"/>
            <a:ext cx="5942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2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83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404" name="Google Shape;3404;p8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05" name="Google Shape;3405;p83"/>
          <p:cNvSpPr txBox="1"/>
          <p:nvPr>
            <p:ph type="title"/>
          </p:nvPr>
        </p:nvSpPr>
        <p:spPr>
          <a:xfrm>
            <a:off x="533400" y="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sender events:</a:t>
            </a:r>
            <a:endParaRPr/>
          </a:p>
        </p:txBody>
      </p:sp>
      <p:sp>
        <p:nvSpPr>
          <p:cNvPr id="3406" name="Google Shape;3406;p83"/>
          <p:cNvSpPr txBox="1"/>
          <p:nvPr>
            <p:ph idx="1" type="body"/>
          </p:nvPr>
        </p:nvSpPr>
        <p:spPr>
          <a:xfrm>
            <a:off x="533400" y="11668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data rcvd from app: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segment with seq #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seq # is byte-stream number of first data byte in  segment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 timer if not already running 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think of timer as for oldest unacked segment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expiration interval: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TimeOutInterval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407" name="Google Shape;3407;p83"/>
          <p:cNvSpPr txBox="1"/>
          <p:nvPr>
            <p:ph idx="1" type="body"/>
          </p:nvPr>
        </p:nvSpPr>
        <p:spPr>
          <a:xfrm>
            <a:off x="4419600" y="11668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timeout: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retransmit segment that caused timeout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restart timer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ack rcvd: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ack acknowledges previously unacked segments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 what is known to be ACKed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 timer if there are  still unacked segments</a:t>
            </a:r>
            <a:endParaRPr/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3408" name="Google Shape;3408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" y="808037"/>
            <a:ext cx="5027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2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3" name="Google Shape;3413;p84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414" name="Google Shape;3414;p8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415" name="Google Shape;341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898525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6" name="Google Shape;3416;p84"/>
          <p:cNvSpPr/>
          <p:nvPr/>
        </p:nvSpPr>
        <p:spPr>
          <a:xfrm>
            <a:off x="2897187" y="2730500"/>
            <a:ext cx="1071562" cy="971550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17" name="Google Shape;3417;p84"/>
          <p:cNvSpPr/>
          <p:nvPr/>
        </p:nvSpPr>
        <p:spPr>
          <a:xfrm>
            <a:off x="2822575" y="2778125"/>
            <a:ext cx="1071562" cy="97155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18" name="Google Shape;3418;p84"/>
          <p:cNvSpPr txBox="1"/>
          <p:nvPr>
            <p:ph type="title"/>
          </p:nvPr>
        </p:nvSpPr>
        <p:spPr>
          <a:xfrm>
            <a:off x="374650" y="187325"/>
            <a:ext cx="77343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sender </a:t>
            </a:r>
            <a:r>
              <a:rPr b="0" i="0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(simplified)</a:t>
            </a:r>
            <a:endParaRPr/>
          </a:p>
        </p:txBody>
      </p:sp>
      <p:sp>
        <p:nvSpPr>
          <p:cNvPr id="3419" name="Google Shape;3419;p84"/>
          <p:cNvSpPr txBox="1"/>
          <p:nvPr/>
        </p:nvSpPr>
        <p:spPr>
          <a:xfrm>
            <a:off x="2979737" y="2781300"/>
            <a:ext cx="7429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endParaRPr/>
          </a:p>
        </p:txBody>
      </p:sp>
      <p:cxnSp>
        <p:nvCxnSpPr>
          <p:cNvPr id="3420" name="Google Shape;3420;p84"/>
          <p:cNvCxnSpPr/>
          <p:nvPr/>
        </p:nvCxnSpPr>
        <p:spPr>
          <a:xfrm>
            <a:off x="1855787" y="2247900"/>
            <a:ext cx="1071562" cy="68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21" name="Google Shape;3421;p84"/>
          <p:cNvSpPr txBox="1"/>
          <p:nvPr/>
        </p:nvSpPr>
        <p:spPr>
          <a:xfrm>
            <a:off x="314325" y="2874962"/>
            <a:ext cx="25463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NextSeqNum = InitialSeqNum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SendBase = InitialSeqNum</a:t>
            </a:r>
            <a:endParaRPr/>
          </a:p>
        </p:txBody>
      </p:sp>
      <p:cxnSp>
        <p:nvCxnSpPr>
          <p:cNvPr id="3422" name="Google Shape;3422;p84"/>
          <p:cNvCxnSpPr/>
          <p:nvPr/>
        </p:nvCxnSpPr>
        <p:spPr>
          <a:xfrm>
            <a:off x="417512" y="2889250"/>
            <a:ext cx="21796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23" name="Google Shape;3423;p84"/>
          <p:cNvSpPr txBox="1"/>
          <p:nvPr/>
        </p:nvSpPr>
        <p:spPr>
          <a:xfrm>
            <a:off x="1287462" y="2571750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grpSp>
        <p:nvGrpSpPr>
          <p:cNvPr id="3424" name="Google Shape;3424;p84"/>
          <p:cNvGrpSpPr/>
          <p:nvPr/>
        </p:nvGrpSpPr>
        <p:grpSpPr>
          <a:xfrm>
            <a:off x="4605337" y="1333500"/>
            <a:ext cx="4251325" cy="1928813"/>
            <a:chOff x="4767262" y="2005012"/>
            <a:chExt cx="4251325" cy="1928813"/>
          </a:xfrm>
        </p:grpSpPr>
        <p:sp>
          <p:nvSpPr>
            <p:cNvPr id="3425" name="Google Shape;3425;p84"/>
            <p:cNvSpPr txBox="1"/>
            <p:nvPr/>
          </p:nvSpPr>
          <p:spPr>
            <a:xfrm>
              <a:off x="4792662" y="2311400"/>
              <a:ext cx="4225925" cy="162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create segment, seq. #: NextSeqNum</a:t>
              </a:r>
              <a:endParaRPr/>
            </a:p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pass segment to IP (i.e., “send”)</a:t>
              </a:r>
              <a:endParaRPr/>
            </a:p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NextSeqNum = NextSeqNum + length(data) </a:t>
              </a:r>
              <a:endParaRPr/>
            </a:p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if (timer currently not running)</a:t>
              </a:r>
              <a:endParaRPr/>
            </a:p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start timer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            </a:t>
              </a:r>
              <a:endParaRPr/>
            </a:p>
          </p:txBody>
        </p:sp>
        <p:sp>
          <p:nvSpPr>
            <p:cNvPr id="3426" name="Google Shape;3426;p84"/>
            <p:cNvSpPr txBox="1"/>
            <p:nvPr/>
          </p:nvSpPr>
          <p:spPr>
            <a:xfrm>
              <a:off x="4767262" y="2005012"/>
              <a:ext cx="34988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received from application above</a:t>
              </a:r>
              <a:endParaRPr/>
            </a:p>
          </p:txBody>
        </p:sp>
        <p:cxnSp>
          <p:nvCxnSpPr>
            <p:cNvPr id="3427" name="Google Shape;3427;p84"/>
            <p:cNvCxnSpPr/>
            <p:nvPr/>
          </p:nvCxnSpPr>
          <p:spPr>
            <a:xfrm>
              <a:off x="4891087" y="2365375"/>
              <a:ext cx="27670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428" name="Google Shape;3428;p84"/>
          <p:cNvGrpSpPr/>
          <p:nvPr/>
        </p:nvGrpSpPr>
        <p:grpSpPr>
          <a:xfrm>
            <a:off x="4805362" y="3406775"/>
            <a:ext cx="3298824" cy="1147762"/>
            <a:chOff x="2016125" y="5584825"/>
            <a:chExt cx="3298824" cy="1147762"/>
          </a:xfrm>
        </p:grpSpPr>
        <p:sp>
          <p:nvSpPr>
            <p:cNvPr id="3429" name="Google Shape;3429;p84"/>
            <p:cNvSpPr txBox="1"/>
            <p:nvPr/>
          </p:nvSpPr>
          <p:spPr>
            <a:xfrm>
              <a:off x="2024062" y="5907087"/>
              <a:ext cx="3290887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retransmit not-yet-acked segment         	with smallest seq. #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 timer</a:t>
              </a:r>
              <a:endParaRPr/>
            </a:p>
          </p:txBody>
        </p:sp>
        <p:sp>
          <p:nvSpPr>
            <p:cNvPr id="3430" name="Google Shape;3430;p84"/>
            <p:cNvSpPr txBox="1"/>
            <p:nvPr/>
          </p:nvSpPr>
          <p:spPr>
            <a:xfrm>
              <a:off x="2016125" y="5584825"/>
              <a:ext cx="8683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</p:txBody>
        </p:sp>
        <p:cxnSp>
          <p:nvCxnSpPr>
            <p:cNvPr id="3431" name="Google Shape;3431;p84"/>
            <p:cNvCxnSpPr/>
            <p:nvPr/>
          </p:nvCxnSpPr>
          <p:spPr>
            <a:xfrm>
              <a:off x="2130425" y="5938837"/>
              <a:ext cx="29860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432" name="Google Shape;3432;p84"/>
          <p:cNvGrpSpPr/>
          <p:nvPr/>
        </p:nvGrpSpPr>
        <p:grpSpPr>
          <a:xfrm>
            <a:off x="952500" y="4513262"/>
            <a:ext cx="4703762" cy="2181225"/>
            <a:chOff x="1076325" y="4114800"/>
            <a:chExt cx="4703762" cy="2181225"/>
          </a:xfrm>
        </p:grpSpPr>
        <p:sp>
          <p:nvSpPr>
            <p:cNvPr id="3433" name="Google Shape;3433;p84"/>
            <p:cNvSpPr txBox="1"/>
            <p:nvPr/>
          </p:nvSpPr>
          <p:spPr>
            <a:xfrm>
              <a:off x="1076325" y="4492625"/>
              <a:ext cx="4703762" cy="18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(y &gt; SendBase) {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SendBase = y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/* SendBase–1: last cumulatively ACKed byte */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if (there are currently not-yet-acked segments)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start timer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else stop timer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} </a:t>
              </a:r>
              <a:endParaRPr/>
            </a:p>
          </p:txBody>
        </p:sp>
        <p:sp>
          <p:nvSpPr>
            <p:cNvPr id="3434" name="Google Shape;3434;p84"/>
            <p:cNvSpPr txBox="1"/>
            <p:nvPr/>
          </p:nvSpPr>
          <p:spPr>
            <a:xfrm>
              <a:off x="1119187" y="4114800"/>
              <a:ext cx="34925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 received, with ACK field value y </a:t>
              </a:r>
              <a:endParaRPr/>
            </a:p>
          </p:txBody>
        </p:sp>
        <p:cxnSp>
          <p:nvCxnSpPr>
            <p:cNvPr id="3435" name="Google Shape;3435;p84"/>
            <p:cNvCxnSpPr/>
            <p:nvPr/>
          </p:nvCxnSpPr>
          <p:spPr>
            <a:xfrm>
              <a:off x="1187450" y="4468812"/>
              <a:ext cx="32988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436" name="Google Shape;3436;p84"/>
          <p:cNvSpPr/>
          <p:nvPr/>
        </p:nvSpPr>
        <p:spPr>
          <a:xfrm>
            <a:off x="3649662" y="1644650"/>
            <a:ext cx="1254125" cy="1258887"/>
          </a:xfrm>
          <a:custGeom>
            <a:rect b="b" l="l" r="r" t="t"/>
            <a:pathLst>
              <a:path extrusionOk="0" h="990" w="1052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7" name="Google Shape;3437;p84"/>
          <p:cNvSpPr/>
          <p:nvPr/>
        </p:nvSpPr>
        <p:spPr>
          <a:xfrm rot="4440000">
            <a:off x="3972718" y="3117056"/>
            <a:ext cx="1254125" cy="1258887"/>
          </a:xfrm>
          <a:custGeom>
            <a:rect b="b" l="l" r="r" t="t"/>
            <a:pathLst>
              <a:path extrusionOk="0" h="990" w="1052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8" name="Google Shape;3438;p84"/>
          <p:cNvSpPr/>
          <p:nvPr/>
        </p:nvSpPr>
        <p:spPr>
          <a:xfrm rot="10620000">
            <a:off x="1914525" y="3616325"/>
            <a:ext cx="1254125" cy="1258887"/>
          </a:xfrm>
          <a:custGeom>
            <a:rect b="b" l="l" r="r" t="t"/>
            <a:pathLst>
              <a:path extrusionOk="0" h="990" w="1052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85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444" name="Google Shape;3444;p8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45" name="Google Shape;3445;p85"/>
          <p:cNvSpPr txBox="1"/>
          <p:nvPr>
            <p:ph type="title"/>
          </p:nvPr>
        </p:nvSpPr>
        <p:spPr>
          <a:xfrm>
            <a:off x="476250" y="238125"/>
            <a:ext cx="77724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retransmission scenarios</a:t>
            </a:r>
            <a:endParaRPr/>
          </a:p>
        </p:txBody>
      </p:sp>
      <p:sp>
        <p:nvSpPr>
          <p:cNvPr id="3446" name="Google Shape;3446;p85"/>
          <p:cNvSpPr txBox="1"/>
          <p:nvPr/>
        </p:nvSpPr>
        <p:spPr>
          <a:xfrm>
            <a:off x="1282700" y="5946775"/>
            <a:ext cx="19224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lost ACK scenario</a:t>
            </a:r>
            <a:endParaRPr/>
          </a:p>
        </p:txBody>
      </p:sp>
      <p:cxnSp>
        <p:nvCxnSpPr>
          <p:cNvPr id="3447" name="Google Shape;3447;p85"/>
          <p:cNvCxnSpPr/>
          <p:nvPr/>
        </p:nvCxnSpPr>
        <p:spPr>
          <a:xfrm>
            <a:off x="1065212" y="4184650"/>
            <a:ext cx="2351087" cy="50641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48" name="Google Shape;3448;p85"/>
          <p:cNvCxnSpPr/>
          <p:nvPr/>
        </p:nvCxnSpPr>
        <p:spPr>
          <a:xfrm>
            <a:off x="1077912" y="2416175"/>
            <a:ext cx="2346325" cy="57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49" name="Google Shape;3449;p85"/>
          <p:cNvCxnSpPr/>
          <p:nvPr/>
        </p:nvCxnSpPr>
        <p:spPr>
          <a:xfrm flipH="1">
            <a:off x="2114550" y="3078162"/>
            <a:ext cx="1273175" cy="42703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50" name="Google Shape;3450;p85"/>
          <p:cNvSpPr txBox="1"/>
          <p:nvPr/>
        </p:nvSpPr>
        <p:spPr>
          <a:xfrm>
            <a:off x="3016250" y="1257300"/>
            <a:ext cx="773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/>
          </a:p>
        </p:txBody>
      </p:sp>
      <p:sp>
        <p:nvSpPr>
          <p:cNvPr id="3451" name="Google Shape;3451;p85"/>
          <p:cNvSpPr txBox="1"/>
          <p:nvPr/>
        </p:nvSpPr>
        <p:spPr>
          <a:xfrm>
            <a:off x="682625" y="1274762"/>
            <a:ext cx="776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/>
          </a:p>
        </p:txBody>
      </p:sp>
      <p:sp>
        <p:nvSpPr>
          <p:cNvPr id="3452" name="Google Shape;3452;p85"/>
          <p:cNvSpPr txBox="1"/>
          <p:nvPr/>
        </p:nvSpPr>
        <p:spPr>
          <a:xfrm>
            <a:off x="1781175" y="2497137"/>
            <a:ext cx="869950" cy="401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3" name="Google Shape;3453;p85"/>
          <p:cNvSpPr txBox="1"/>
          <p:nvPr/>
        </p:nvSpPr>
        <p:spPr>
          <a:xfrm>
            <a:off x="1222375" y="2549525"/>
            <a:ext cx="208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Seq=92, 8 bytes of data</a:t>
            </a:r>
            <a:endParaRPr/>
          </a:p>
        </p:txBody>
      </p:sp>
      <p:sp>
        <p:nvSpPr>
          <p:cNvPr id="3454" name="Google Shape;3454;p85"/>
          <p:cNvSpPr txBox="1"/>
          <p:nvPr/>
        </p:nvSpPr>
        <p:spPr>
          <a:xfrm>
            <a:off x="2349500" y="3163887"/>
            <a:ext cx="747712" cy="246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5" name="Google Shape;3455;p85"/>
          <p:cNvSpPr txBox="1"/>
          <p:nvPr/>
        </p:nvSpPr>
        <p:spPr>
          <a:xfrm>
            <a:off x="2270125" y="3119437"/>
            <a:ext cx="949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ACK=100</a:t>
            </a:r>
            <a:endParaRPr/>
          </a:p>
        </p:txBody>
      </p:sp>
      <p:cxnSp>
        <p:nvCxnSpPr>
          <p:cNvPr id="3456" name="Google Shape;3456;p85"/>
          <p:cNvCxnSpPr/>
          <p:nvPr/>
        </p:nvCxnSpPr>
        <p:spPr>
          <a:xfrm>
            <a:off x="1057275" y="2174875"/>
            <a:ext cx="0" cy="35258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57" name="Google Shape;3457;p85"/>
          <p:cNvCxnSpPr/>
          <p:nvPr/>
        </p:nvCxnSpPr>
        <p:spPr>
          <a:xfrm>
            <a:off x="3484562" y="2170112"/>
            <a:ext cx="0" cy="35385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58" name="Google Shape;3458;p85"/>
          <p:cNvSpPr txBox="1"/>
          <p:nvPr/>
        </p:nvSpPr>
        <p:spPr>
          <a:xfrm>
            <a:off x="1674812" y="4178300"/>
            <a:ext cx="989012" cy="4302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9" name="Google Shape;3459;p85"/>
          <p:cNvSpPr txBox="1"/>
          <p:nvPr/>
        </p:nvSpPr>
        <p:spPr>
          <a:xfrm>
            <a:off x="1211262" y="4259262"/>
            <a:ext cx="208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Seq=92, 8 bytes of data</a:t>
            </a:r>
            <a:endParaRPr/>
          </a:p>
        </p:txBody>
      </p:sp>
      <p:sp>
        <p:nvSpPr>
          <p:cNvPr id="3460" name="Google Shape;3460;p85"/>
          <p:cNvSpPr txBox="1"/>
          <p:nvPr/>
        </p:nvSpPr>
        <p:spPr>
          <a:xfrm>
            <a:off x="1903412" y="3309937"/>
            <a:ext cx="358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3461" name="Google Shape;3461;p85"/>
          <p:cNvSpPr txBox="1"/>
          <p:nvPr/>
        </p:nvSpPr>
        <p:spPr>
          <a:xfrm rot="-5400000">
            <a:off x="538162" y="3109912"/>
            <a:ext cx="6889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timeout</a:t>
            </a:r>
            <a:endParaRPr/>
          </a:p>
        </p:txBody>
      </p:sp>
      <p:cxnSp>
        <p:nvCxnSpPr>
          <p:cNvPr id="3462" name="Google Shape;3462;p85"/>
          <p:cNvCxnSpPr/>
          <p:nvPr/>
        </p:nvCxnSpPr>
        <p:spPr>
          <a:xfrm flipH="1">
            <a:off x="1054100" y="4776787"/>
            <a:ext cx="2338387" cy="78263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63" name="Google Shape;3463;p85"/>
          <p:cNvSpPr txBox="1"/>
          <p:nvPr/>
        </p:nvSpPr>
        <p:spPr>
          <a:xfrm>
            <a:off x="1887537" y="5033962"/>
            <a:ext cx="747712" cy="246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64" name="Google Shape;3464;p85"/>
          <p:cNvSpPr txBox="1"/>
          <p:nvPr/>
        </p:nvSpPr>
        <p:spPr>
          <a:xfrm>
            <a:off x="1808162" y="4989512"/>
            <a:ext cx="949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ACK=100</a:t>
            </a:r>
            <a:endParaRPr/>
          </a:p>
        </p:txBody>
      </p:sp>
      <p:grpSp>
        <p:nvGrpSpPr>
          <p:cNvPr id="3465" name="Google Shape;3465;p85"/>
          <p:cNvGrpSpPr/>
          <p:nvPr/>
        </p:nvGrpSpPr>
        <p:grpSpPr>
          <a:xfrm>
            <a:off x="825500" y="2420937"/>
            <a:ext cx="104775" cy="508000"/>
            <a:chOff x="4919662" y="2776537"/>
            <a:chExt cx="104775" cy="508000"/>
          </a:xfrm>
        </p:grpSpPr>
        <p:cxnSp>
          <p:nvCxnSpPr>
            <p:cNvPr id="3466" name="Google Shape;3466;p85"/>
            <p:cNvCxnSpPr/>
            <p:nvPr/>
          </p:nvCxnSpPr>
          <p:spPr>
            <a:xfrm rot="10800000">
              <a:off x="4967287" y="2776537"/>
              <a:ext cx="0" cy="50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67" name="Google Shape;3467;p85"/>
            <p:cNvCxnSpPr/>
            <p:nvPr/>
          </p:nvCxnSpPr>
          <p:spPr>
            <a:xfrm>
              <a:off x="4919662" y="2781300"/>
              <a:ext cx="1047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468" name="Google Shape;3468;p85"/>
          <p:cNvGrpSpPr/>
          <p:nvPr/>
        </p:nvGrpSpPr>
        <p:grpSpPr>
          <a:xfrm rot="10800000">
            <a:off x="809624" y="3652837"/>
            <a:ext cx="104775" cy="508000"/>
            <a:chOff x="4930775" y="2787650"/>
            <a:chExt cx="104775" cy="508000"/>
          </a:xfrm>
        </p:grpSpPr>
        <p:cxnSp>
          <p:nvCxnSpPr>
            <p:cNvPr id="3469" name="Google Shape;3469;p85"/>
            <p:cNvCxnSpPr/>
            <p:nvPr/>
          </p:nvCxnSpPr>
          <p:spPr>
            <a:xfrm rot="10800000">
              <a:off x="4978400" y="2787650"/>
              <a:ext cx="0" cy="50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70" name="Google Shape;3470;p85"/>
            <p:cNvCxnSpPr/>
            <p:nvPr/>
          </p:nvCxnSpPr>
          <p:spPr>
            <a:xfrm>
              <a:off x="4930775" y="2792412"/>
              <a:ext cx="1047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471" name="Google Shape;3471;p85"/>
          <p:cNvSpPr txBox="1"/>
          <p:nvPr/>
        </p:nvSpPr>
        <p:spPr>
          <a:xfrm>
            <a:off x="5945187" y="5953125"/>
            <a:ext cx="20732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premature timeout</a:t>
            </a:r>
            <a:endParaRPr/>
          </a:p>
        </p:txBody>
      </p:sp>
      <p:cxnSp>
        <p:nvCxnSpPr>
          <p:cNvPr id="3472" name="Google Shape;3472;p85"/>
          <p:cNvCxnSpPr/>
          <p:nvPr/>
        </p:nvCxnSpPr>
        <p:spPr>
          <a:xfrm>
            <a:off x="5781675" y="4191000"/>
            <a:ext cx="2441575" cy="66516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73" name="Google Shape;3473;p85"/>
          <p:cNvCxnSpPr/>
          <p:nvPr/>
        </p:nvCxnSpPr>
        <p:spPr>
          <a:xfrm>
            <a:off x="5815012" y="2422525"/>
            <a:ext cx="2346325" cy="57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74" name="Google Shape;3474;p85"/>
          <p:cNvCxnSpPr/>
          <p:nvPr/>
        </p:nvCxnSpPr>
        <p:spPr>
          <a:xfrm flipH="1">
            <a:off x="5789612" y="3084512"/>
            <a:ext cx="2335212" cy="158908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75" name="Google Shape;3475;p85"/>
          <p:cNvSpPr txBox="1"/>
          <p:nvPr/>
        </p:nvSpPr>
        <p:spPr>
          <a:xfrm>
            <a:off x="7753350" y="1263650"/>
            <a:ext cx="773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/>
          </a:p>
        </p:txBody>
      </p:sp>
      <p:sp>
        <p:nvSpPr>
          <p:cNvPr id="3476" name="Google Shape;3476;p85"/>
          <p:cNvSpPr txBox="1"/>
          <p:nvPr/>
        </p:nvSpPr>
        <p:spPr>
          <a:xfrm>
            <a:off x="5419725" y="1281112"/>
            <a:ext cx="776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/>
          </a:p>
        </p:txBody>
      </p:sp>
      <p:sp>
        <p:nvSpPr>
          <p:cNvPr id="3477" name="Google Shape;3477;p85"/>
          <p:cNvSpPr txBox="1"/>
          <p:nvPr/>
        </p:nvSpPr>
        <p:spPr>
          <a:xfrm>
            <a:off x="6518275" y="2503487"/>
            <a:ext cx="869950" cy="401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8" name="Google Shape;3478;p85"/>
          <p:cNvSpPr txBox="1"/>
          <p:nvPr/>
        </p:nvSpPr>
        <p:spPr>
          <a:xfrm>
            <a:off x="5959475" y="2555875"/>
            <a:ext cx="208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Seq=92, 8 bytes of data</a:t>
            </a:r>
            <a:endParaRPr/>
          </a:p>
        </p:txBody>
      </p:sp>
      <p:grpSp>
        <p:nvGrpSpPr>
          <p:cNvPr id="3479" name="Google Shape;3479;p85"/>
          <p:cNvGrpSpPr/>
          <p:nvPr/>
        </p:nvGrpSpPr>
        <p:grpSpPr>
          <a:xfrm>
            <a:off x="6691312" y="3576637"/>
            <a:ext cx="949325" cy="304800"/>
            <a:chOff x="6691312" y="3576637"/>
            <a:chExt cx="949325" cy="304800"/>
          </a:xfrm>
        </p:grpSpPr>
        <p:sp>
          <p:nvSpPr>
            <p:cNvPr id="3480" name="Google Shape;3480;p85"/>
            <p:cNvSpPr txBox="1"/>
            <p:nvPr/>
          </p:nvSpPr>
          <p:spPr>
            <a:xfrm>
              <a:off x="6770687" y="3609975"/>
              <a:ext cx="747712" cy="2460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81" name="Google Shape;3481;p85"/>
            <p:cNvSpPr txBox="1"/>
            <p:nvPr/>
          </p:nvSpPr>
          <p:spPr>
            <a:xfrm>
              <a:off x="6691312" y="357663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/>
            </a:p>
          </p:txBody>
        </p:sp>
      </p:grpSp>
      <p:cxnSp>
        <p:nvCxnSpPr>
          <p:cNvPr id="3482" name="Google Shape;3482;p85"/>
          <p:cNvCxnSpPr/>
          <p:nvPr/>
        </p:nvCxnSpPr>
        <p:spPr>
          <a:xfrm>
            <a:off x="5794375" y="2181225"/>
            <a:ext cx="0" cy="35258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83" name="Google Shape;3483;p85"/>
          <p:cNvCxnSpPr/>
          <p:nvPr/>
        </p:nvCxnSpPr>
        <p:spPr>
          <a:xfrm>
            <a:off x="8199437" y="2176462"/>
            <a:ext cx="0" cy="35385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84" name="Google Shape;3484;p85"/>
          <p:cNvSpPr txBox="1"/>
          <p:nvPr/>
        </p:nvSpPr>
        <p:spPr>
          <a:xfrm>
            <a:off x="6807200" y="4308475"/>
            <a:ext cx="1057275" cy="5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5" name="Google Shape;3485;p85"/>
          <p:cNvSpPr txBox="1"/>
          <p:nvPr/>
        </p:nvSpPr>
        <p:spPr>
          <a:xfrm>
            <a:off x="6727825" y="4341812"/>
            <a:ext cx="12128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Seq=92, 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bytes of data</a:t>
            </a:r>
            <a:endParaRPr/>
          </a:p>
        </p:txBody>
      </p:sp>
      <p:sp>
        <p:nvSpPr>
          <p:cNvPr id="3486" name="Google Shape;3486;p85"/>
          <p:cNvSpPr txBox="1"/>
          <p:nvPr/>
        </p:nvSpPr>
        <p:spPr>
          <a:xfrm rot="-5400000">
            <a:off x="5275262" y="3116262"/>
            <a:ext cx="6889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timeout</a:t>
            </a:r>
            <a:endParaRPr/>
          </a:p>
        </p:txBody>
      </p:sp>
      <p:cxnSp>
        <p:nvCxnSpPr>
          <p:cNvPr id="3487" name="Google Shape;3487;p85"/>
          <p:cNvCxnSpPr/>
          <p:nvPr/>
        </p:nvCxnSpPr>
        <p:spPr>
          <a:xfrm flipH="1">
            <a:off x="5813425" y="4894262"/>
            <a:ext cx="2338387" cy="78263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88" name="Google Shape;3488;p85"/>
          <p:cNvSpPr txBox="1"/>
          <p:nvPr/>
        </p:nvSpPr>
        <p:spPr>
          <a:xfrm>
            <a:off x="6646862" y="5151437"/>
            <a:ext cx="747712" cy="246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9" name="Google Shape;3489;p85"/>
          <p:cNvSpPr txBox="1"/>
          <p:nvPr/>
        </p:nvSpPr>
        <p:spPr>
          <a:xfrm>
            <a:off x="6567487" y="5106987"/>
            <a:ext cx="949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ACK=120</a:t>
            </a:r>
            <a:endParaRPr/>
          </a:p>
        </p:txBody>
      </p:sp>
      <p:grpSp>
        <p:nvGrpSpPr>
          <p:cNvPr id="3490" name="Google Shape;3490;p85"/>
          <p:cNvGrpSpPr/>
          <p:nvPr/>
        </p:nvGrpSpPr>
        <p:grpSpPr>
          <a:xfrm>
            <a:off x="5562600" y="2427287"/>
            <a:ext cx="104775" cy="508000"/>
            <a:chOff x="4919662" y="2776537"/>
            <a:chExt cx="104775" cy="508000"/>
          </a:xfrm>
        </p:grpSpPr>
        <p:cxnSp>
          <p:nvCxnSpPr>
            <p:cNvPr id="3491" name="Google Shape;3491;p85"/>
            <p:cNvCxnSpPr/>
            <p:nvPr/>
          </p:nvCxnSpPr>
          <p:spPr>
            <a:xfrm rot="10800000">
              <a:off x="4967287" y="2776537"/>
              <a:ext cx="0" cy="50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92" name="Google Shape;3492;p85"/>
            <p:cNvCxnSpPr/>
            <p:nvPr/>
          </p:nvCxnSpPr>
          <p:spPr>
            <a:xfrm>
              <a:off x="4919662" y="2781300"/>
              <a:ext cx="1047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493" name="Google Shape;3493;p85"/>
          <p:cNvGrpSpPr/>
          <p:nvPr/>
        </p:nvGrpSpPr>
        <p:grpSpPr>
          <a:xfrm rot="10800000">
            <a:off x="5545137" y="3659187"/>
            <a:ext cx="104775" cy="508000"/>
            <a:chOff x="4932362" y="2787650"/>
            <a:chExt cx="104775" cy="508000"/>
          </a:xfrm>
        </p:grpSpPr>
        <p:cxnSp>
          <p:nvCxnSpPr>
            <p:cNvPr id="3494" name="Google Shape;3494;p85"/>
            <p:cNvCxnSpPr/>
            <p:nvPr/>
          </p:nvCxnSpPr>
          <p:spPr>
            <a:xfrm rot="10800000">
              <a:off x="4979987" y="2787650"/>
              <a:ext cx="0" cy="50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95" name="Google Shape;3495;p85"/>
            <p:cNvCxnSpPr/>
            <p:nvPr/>
          </p:nvCxnSpPr>
          <p:spPr>
            <a:xfrm>
              <a:off x="4932362" y="2792412"/>
              <a:ext cx="1047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496" name="Google Shape;3496;p85"/>
          <p:cNvGrpSpPr/>
          <p:nvPr/>
        </p:nvGrpSpPr>
        <p:grpSpPr>
          <a:xfrm>
            <a:off x="5800725" y="2808287"/>
            <a:ext cx="2346325" cy="571500"/>
            <a:chOff x="5967412" y="2574925"/>
            <a:chExt cx="2346325" cy="571500"/>
          </a:xfrm>
        </p:grpSpPr>
        <p:cxnSp>
          <p:nvCxnSpPr>
            <p:cNvPr id="3497" name="Google Shape;3497;p85"/>
            <p:cNvCxnSpPr/>
            <p:nvPr/>
          </p:nvCxnSpPr>
          <p:spPr>
            <a:xfrm>
              <a:off x="5967412" y="2574925"/>
              <a:ext cx="2346325" cy="571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498" name="Google Shape;3498;p85"/>
            <p:cNvSpPr txBox="1"/>
            <p:nvPr/>
          </p:nvSpPr>
          <p:spPr>
            <a:xfrm>
              <a:off x="6670675" y="2655887"/>
              <a:ext cx="869950" cy="4016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99" name="Google Shape;3499;p85"/>
            <p:cNvSpPr txBox="1"/>
            <p:nvPr/>
          </p:nvSpPr>
          <p:spPr>
            <a:xfrm>
              <a:off x="6016625" y="2708275"/>
              <a:ext cx="22812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Seq=100, 20 bytes of data</a:t>
              </a:r>
              <a:endParaRPr/>
            </a:p>
          </p:txBody>
        </p:sp>
      </p:grpSp>
      <p:cxnSp>
        <p:nvCxnSpPr>
          <p:cNvPr id="3500" name="Google Shape;3500;p85"/>
          <p:cNvCxnSpPr/>
          <p:nvPr/>
        </p:nvCxnSpPr>
        <p:spPr>
          <a:xfrm flipH="1">
            <a:off x="5794375" y="3440112"/>
            <a:ext cx="2335212" cy="158908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3501" name="Google Shape;3501;p85"/>
          <p:cNvGrpSpPr/>
          <p:nvPr/>
        </p:nvGrpSpPr>
        <p:grpSpPr>
          <a:xfrm>
            <a:off x="6931025" y="3852862"/>
            <a:ext cx="949325" cy="304800"/>
            <a:chOff x="6691312" y="3576637"/>
            <a:chExt cx="949325" cy="304800"/>
          </a:xfrm>
        </p:grpSpPr>
        <p:sp>
          <p:nvSpPr>
            <p:cNvPr id="3502" name="Google Shape;3502;p85"/>
            <p:cNvSpPr txBox="1"/>
            <p:nvPr/>
          </p:nvSpPr>
          <p:spPr>
            <a:xfrm>
              <a:off x="6770687" y="3609975"/>
              <a:ext cx="747712" cy="2460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03" name="Google Shape;3503;p85"/>
            <p:cNvSpPr txBox="1"/>
            <p:nvPr/>
          </p:nvSpPr>
          <p:spPr>
            <a:xfrm>
              <a:off x="6691312" y="357663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ACK=120</a:t>
              </a:r>
              <a:endParaRPr/>
            </a:p>
          </p:txBody>
        </p:sp>
      </p:grpSp>
      <p:sp>
        <p:nvSpPr>
          <p:cNvPr id="3504" name="Google Shape;3504;p85"/>
          <p:cNvSpPr txBox="1"/>
          <p:nvPr/>
        </p:nvSpPr>
        <p:spPr>
          <a:xfrm>
            <a:off x="4427537" y="4495800"/>
            <a:ext cx="13636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SendBase=100</a:t>
            </a:r>
            <a:endParaRPr/>
          </a:p>
        </p:txBody>
      </p:sp>
      <p:sp>
        <p:nvSpPr>
          <p:cNvPr id="3505" name="Google Shape;3505;p85"/>
          <p:cNvSpPr txBox="1"/>
          <p:nvPr/>
        </p:nvSpPr>
        <p:spPr>
          <a:xfrm>
            <a:off x="4446587" y="4837112"/>
            <a:ext cx="13636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SendBase=120</a:t>
            </a:r>
            <a:endParaRPr/>
          </a:p>
        </p:txBody>
      </p:sp>
      <p:sp>
        <p:nvSpPr>
          <p:cNvPr id="3506" name="Google Shape;3506;p85"/>
          <p:cNvSpPr txBox="1"/>
          <p:nvPr/>
        </p:nvSpPr>
        <p:spPr>
          <a:xfrm>
            <a:off x="4465637" y="5511800"/>
            <a:ext cx="13636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SendBase=120</a:t>
            </a:r>
            <a:endParaRPr/>
          </a:p>
        </p:txBody>
      </p:sp>
      <p:sp>
        <p:nvSpPr>
          <p:cNvPr id="3507" name="Google Shape;3507;p85"/>
          <p:cNvSpPr txBox="1"/>
          <p:nvPr/>
        </p:nvSpPr>
        <p:spPr>
          <a:xfrm>
            <a:off x="4492625" y="2266950"/>
            <a:ext cx="1266825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SendBase=92</a:t>
            </a:r>
            <a:endParaRPr/>
          </a:p>
        </p:txBody>
      </p:sp>
      <p:pic>
        <p:nvPicPr>
          <p:cNvPr descr="underline_base" id="3508" name="Google Shape;3508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7" y="912812"/>
            <a:ext cx="63992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9" name="Google Shape;3509;p85"/>
          <p:cNvGrpSpPr/>
          <p:nvPr/>
        </p:nvGrpSpPr>
        <p:grpSpPr>
          <a:xfrm>
            <a:off x="5372100" y="1543050"/>
            <a:ext cx="630237" cy="533400"/>
            <a:chOff x="-69850" y="2338387"/>
            <a:chExt cx="1557337" cy="1754187"/>
          </a:xfrm>
        </p:grpSpPr>
        <p:pic>
          <p:nvPicPr>
            <p:cNvPr descr="desktop_computer_stylized_medium" id="3510" name="Google Shape;3510;p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1" name="Google Shape;3511;p8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12" name="Google Shape;3512;p85"/>
          <p:cNvGrpSpPr/>
          <p:nvPr/>
        </p:nvGrpSpPr>
        <p:grpSpPr>
          <a:xfrm flipH="1">
            <a:off x="7939087" y="1549400"/>
            <a:ext cx="631825" cy="622300"/>
            <a:chOff x="-69850" y="2338387"/>
            <a:chExt cx="1557337" cy="1754187"/>
          </a:xfrm>
        </p:grpSpPr>
        <p:pic>
          <p:nvPicPr>
            <p:cNvPr descr="desktop_computer_stylized_medium" id="3513" name="Google Shape;3513;p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4" name="Google Shape;3514;p8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15" name="Google Shape;3515;p85"/>
          <p:cNvGrpSpPr/>
          <p:nvPr/>
        </p:nvGrpSpPr>
        <p:grpSpPr>
          <a:xfrm>
            <a:off x="647700" y="1547812"/>
            <a:ext cx="630237" cy="533400"/>
            <a:chOff x="-69850" y="2338387"/>
            <a:chExt cx="1557337" cy="1754187"/>
          </a:xfrm>
        </p:grpSpPr>
        <p:pic>
          <p:nvPicPr>
            <p:cNvPr descr="desktop_computer_stylized_medium" id="3516" name="Google Shape;3516;p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7" name="Google Shape;3517;p8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18" name="Google Shape;3518;p85"/>
          <p:cNvGrpSpPr/>
          <p:nvPr/>
        </p:nvGrpSpPr>
        <p:grpSpPr>
          <a:xfrm flipH="1">
            <a:off x="3225800" y="1531937"/>
            <a:ext cx="709612" cy="600075"/>
            <a:chOff x="-69850" y="2338387"/>
            <a:chExt cx="1557337" cy="1754187"/>
          </a:xfrm>
        </p:grpSpPr>
        <p:pic>
          <p:nvPicPr>
            <p:cNvPr descr="desktop_computer_stylized_medium" id="3519" name="Google Shape;3519;p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0" name="Google Shape;3520;p8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4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86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526" name="Google Shape;3526;p8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27" name="Google Shape;3527;p86"/>
          <p:cNvSpPr txBox="1"/>
          <p:nvPr>
            <p:ph type="title"/>
          </p:nvPr>
        </p:nvSpPr>
        <p:spPr>
          <a:xfrm>
            <a:off x="476250" y="238125"/>
            <a:ext cx="77724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retransmission scenarios</a:t>
            </a:r>
            <a:endParaRPr/>
          </a:p>
        </p:txBody>
      </p:sp>
      <p:sp>
        <p:nvSpPr>
          <p:cNvPr id="3528" name="Google Shape;3528;p86"/>
          <p:cNvSpPr txBox="1"/>
          <p:nvPr/>
        </p:nvSpPr>
        <p:spPr>
          <a:xfrm>
            <a:off x="1958975" y="3468687"/>
            <a:ext cx="358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3529" name="Google Shape;3529;p86"/>
          <p:cNvSpPr txBox="1"/>
          <p:nvPr/>
        </p:nvSpPr>
        <p:spPr>
          <a:xfrm>
            <a:off x="1639887" y="5975350"/>
            <a:ext cx="17510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cumulative ACK</a:t>
            </a:r>
            <a:endParaRPr/>
          </a:p>
        </p:txBody>
      </p:sp>
      <p:cxnSp>
        <p:nvCxnSpPr>
          <p:cNvPr id="3530" name="Google Shape;3530;p86"/>
          <p:cNvCxnSpPr/>
          <p:nvPr/>
        </p:nvCxnSpPr>
        <p:spPr>
          <a:xfrm>
            <a:off x="1368425" y="4540250"/>
            <a:ext cx="2441575" cy="66516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31" name="Google Shape;3531;p86"/>
          <p:cNvCxnSpPr/>
          <p:nvPr/>
        </p:nvCxnSpPr>
        <p:spPr>
          <a:xfrm>
            <a:off x="1344612" y="2444750"/>
            <a:ext cx="2346325" cy="571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32" name="Google Shape;3532;p86"/>
          <p:cNvCxnSpPr/>
          <p:nvPr/>
        </p:nvCxnSpPr>
        <p:spPr>
          <a:xfrm flipH="1">
            <a:off x="2222500" y="3106737"/>
            <a:ext cx="1431925" cy="57308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33" name="Google Shape;3533;p86"/>
          <p:cNvSpPr txBox="1"/>
          <p:nvPr/>
        </p:nvSpPr>
        <p:spPr>
          <a:xfrm>
            <a:off x="3270250" y="1273175"/>
            <a:ext cx="773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/>
          </a:p>
        </p:txBody>
      </p:sp>
      <p:sp>
        <p:nvSpPr>
          <p:cNvPr id="3534" name="Google Shape;3534;p86"/>
          <p:cNvSpPr txBox="1"/>
          <p:nvPr/>
        </p:nvSpPr>
        <p:spPr>
          <a:xfrm>
            <a:off x="949325" y="1303337"/>
            <a:ext cx="776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/>
          </a:p>
        </p:txBody>
      </p:sp>
      <p:sp>
        <p:nvSpPr>
          <p:cNvPr id="3535" name="Google Shape;3535;p86"/>
          <p:cNvSpPr txBox="1"/>
          <p:nvPr/>
        </p:nvSpPr>
        <p:spPr>
          <a:xfrm>
            <a:off x="2047875" y="2525712"/>
            <a:ext cx="869950" cy="401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6" name="Google Shape;3536;p86"/>
          <p:cNvSpPr txBox="1"/>
          <p:nvPr/>
        </p:nvSpPr>
        <p:spPr>
          <a:xfrm>
            <a:off x="1489075" y="2578100"/>
            <a:ext cx="208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Seq=92, 8 bytes of data</a:t>
            </a:r>
            <a:endParaRPr/>
          </a:p>
        </p:txBody>
      </p:sp>
      <p:grpSp>
        <p:nvGrpSpPr>
          <p:cNvPr id="3537" name="Google Shape;3537;p86"/>
          <p:cNvGrpSpPr/>
          <p:nvPr/>
        </p:nvGrpSpPr>
        <p:grpSpPr>
          <a:xfrm>
            <a:off x="2244725" y="3306762"/>
            <a:ext cx="949325" cy="304800"/>
            <a:chOff x="6691312" y="3576637"/>
            <a:chExt cx="949325" cy="304800"/>
          </a:xfrm>
        </p:grpSpPr>
        <p:sp>
          <p:nvSpPr>
            <p:cNvPr id="3538" name="Google Shape;3538;p86"/>
            <p:cNvSpPr txBox="1"/>
            <p:nvPr/>
          </p:nvSpPr>
          <p:spPr>
            <a:xfrm>
              <a:off x="6770687" y="3609975"/>
              <a:ext cx="747712" cy="2460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39" name="Google Shape;3539;p86"/>
            <p:cNvSpPr txBox="1"/>
            <p:nvPr/>
          </p:nvSpPr>
          <p:spPr>
            <a:xfrm>
              <a:off x="6691312" y="357663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/>
            </a:p>
          </p:txBody>
        </p:sp>
      </p:grpSp>
      <p:cxnSp>
        <p:nvCxnSpPr>
          <p:cNvPr id="3540" name="Google Shape;3540;p86"/>
          <p:cNvCxnSpPr/>
          <p:nvPr/>
        </p:nvCxnSpPr>
        <p:spPr>
          <a:xfrm>
            <a:off x="1323975" y="2203450"/>
            <a:ext cx="0" cy="35258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41" name="Google Shape;3541;p86"/>
          <p:cNvCxnSpPr/>
          <p:nvPr/>
        </p:nvCxnSpPr>
        <p:spPr>
          <a:xfrm>
            <a:off x="3729037" y="2198687"/>
            <a:ext cx="0" cy="35385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42" name="Google Shape;3542;p86"/>
          <p:cNvSpPr txBox="1"/>
          <p:nvPr/>
        </p:nvSpPr>
        <p:spPr>
          <a:xfrm>
            <a:off x="2065337" y="4613275"/>
            <a:ext cx="933450" cy="5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43" name="Google Shape;3543;p86"/>
          <p:cNvSpPr txBox="1"/>
          <p:nvPr/>
        </p:nvSpPr>
        <p:spPr>
          <a:xfrm>
            <a:off x="1339850" y="4700587"/>
            <a:ext cx="2652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Seq=120,  15 bytes of data</a:t>
            </a:r>
            <a:endParaRPr/>
          </a:p>
        </p:txBody>
      </p:sp>
      <p:sp>
        <p:nvSpPr>
          <p:cNvPr id="3544" name="Google Shape;3544;p86"/>
          <p:cNvSpPr txBox="1"/>
          <p:nvPr/>
        </p:nvSpPr>
        <p:spPr>
          <a:xfrm>
            <a:off x="2176462" y="5173662"/>
            <a:ext cx="747712" cy="246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45" name="Google Shape;3545;p86"/>
          <p:cNvGrpSpPr/>
          <p:nvPr/>
        </p:nvGrpSpPr>
        <p:grpSpPr>
          <a:xfrm>
            <a:off x="949325" y="2449512"/>
            <a:ext cx="396875" cy="2404468"/>
            <a:chOff x="5419725" y="2427287"/>
            <a:chExt cx="396875" cy="1749425"/>
          </a:xfrm>
        </p:grpSpPr>
        <p:sp>
          <p:nvSpPr>
            <p:cNvPr id="3546" name="Google Shape;3546;p86"/>
            <p:cNvSpPr txBox="1"/>
            <p:nvPr/>
          </p:nvSpPr>
          <p:spPr>
            <a:xfrm rot="-5400000">
              <a:off x="5367337" y="3117850"/>
              <a:ext cx="5016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</p:txBody>
        </p:sp>
        <p:grpSp>
          <p:nvGrpSpPr>
            <p:cNvPr id="3547" name="Google Shape;3547;p86"/>
            <p:cNvGrpSpPr/>
            <p:nvPr/>
          </p:nvGrpSpPr>
          <p:grpSpPr>
            <a:xfrm>
              <a:off x="5562600" y="2427287"/>
              <a:ext cx="104775" cy="508000"/>
              <a:chOff x="4919662" y="2776537"/>
              <a:chExt cx="104775" cy="508000"/>
            </a:xfrm>
          </p:grpSpPr>
          <p:cxnSp>
            <p:nvCxnSpPr>
              <p:cNvPr id="3548" name="Google Shape;3548;p86"/>
              <p:cNvCxnSpPr/>
              <p:nvPr/>
            </p:nvCxnSpPr>
            <p:spPr>
              <a:xfrm rot="10800000">
                <a:off x="4967287" y="2776537"/>
                <a:ext cx="0" cy="50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49" name="Google Shape;3549;p86"/>
              <p:cNvCxnSpPr/>
              <p:nvPr/>
            </p:nvCxnSpPr>
            <p:spPr>
              <a:xfrm>
                <a:off x="4919662" y="2781300"/>
                <a:ext cx="1047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550" name="Google Shape;3550;p86"/>
            <p:cNvGrpSpPr/>
            <p:nvPr/>
          </p:nvGrpSpPr>
          <p:grpSpPr>
            <a:xfrm rot="10800000">
              <a:off x="5546724" y="3668712"/>
              <a:ext cx="104775" cy="508000"/>
              <a:chOff x="4930775" y="2778125"/>
              <a:chExt cx="104775" cy="508000"/>
            </a:xfrm>
          </p:grpSpPr>
          <p:cxnSp>
            <p:nvCxnSpPr>
              <p:cNvPr id="3551" name="Google Shape;3551;p86"/>
              <p:cNvCxnSpPr/>
              <p:nvPr/>
            </p:nvCxnSpPr>
            <p:spPr>
              <a:xfrm rot="10800000">
                <a:off x="4978400" y="2778125"/>
                <a:ext cx="0" cy="50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52" name="Google Shape;3552;p86"/>
              <p:cNvCxnSpPr/>
              <p:nvPr/>
            </p:nvCxnSpPr>
            <p:spPr>
              <a:xfrm>
                <a:off x="4930775" y="2790825"/>
                <a:ext cx="1047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553" name="Google Shape;3553;p86"/>
          <p:cNvGrpSpPr/>
          <p:nvPr/>
        </p:nvGrpSpPr>
        <p:grpSpPr>
          <a:xfrm>
            <a:off x="1330325" y="2830512"/>
            <a:ext cx="2346325" cy="571500"/>
            <a:chOff x="5967412" y="2574925"/>
            <a:chExt cx="2346325" cy="571500"/>
          </a:xfrm>
        </p:grpSpPr>
        <p:cxnSp>
          <p:nvCxnSpPr>
            <p:cNvPr id="3554" name="Google Shape;3554;p86"/>
            <p:cNvCxnSpPr/>
            <p:nvPr/>
          </p:nvCxnSpPr>
          <p:spPr>
            <a:xfrm>
              <a:off x="5967412" y="2574925"/>
              <a:ext cx="2346325" cy="571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55" name="Google Shape;3555;p86"/>
            <p:cNvSpPr txBox="1"/>
            <p:nvPr/>
          </p:nvSpPr>
          <p:spPr>
            <a:xfrm>
              <a:off x="6670675" y="2655887"/>
              <a:ext cx="869950" cy="4016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56" name="Google Shape;3556;p86"/>
            <p:cNvSpPr txBox="1"/>
            <p:nvPr/>
          </p:nvSpPr>
          <p:spPr>
            <a:xfrm>
              <a:off x="6016625" y="2708275"/>
              <a:ext cx="22812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Seq=100, 20 bytes of data</a:t>
              </a:r>
              <a:endParaRPr/>
            </a:p>
          </p:txBody>
        </p:sp>
      </p:grpSp>
      <p:cxnSp>
        <p:nvCxnSpPr>
          <p:cNvPr id="3557" name="Google Shape;3557;p86"/>
          <p:cNvCxnSpPr/>
          <p:nvPr/>
        </p:nvCxnSpPr>
        <p:spPr>
          <a:xfrm flipH="1">
            <a:off x="1335087" y="3462337"/>
            <a:ext cx="2324100" cy="10255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3558" name="Google Shape;3558;p86"/>
          <p:cNvGrpSpPr/>
          <p:nvPr/>
        </p:nvGrpSpPr>
        <p:grpSpPr>
          <a:xfrm>
            <a:off x="1978025" y="3863975"/>
            <a:ext cx="949325" cy="304800"/>
            <a:chOff x="6691312" y="3576637"/>
            <a:chExt cx="949325" cy="304800"/>
          </a:xfrm>
        </p:grpSpPr>
        <p:sp>
          <p:nvSpPr>
            <p:cNvPr id="3559" name="Google Shape;3559;p86"/>
            <p:cNvSpPr txBox="1"/>
            <p:nvPr/>
          </p:nvSpPr>
          <p:spPr>
            <a:xfrm>
              <a:off x="6770687" y="3609975"/>
              <a:ext cx="747712" cy="2460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60" name="Google Shape;3560;p86"/>
            <p:cNvSpPr txBox="1"/>
            <p:nvPr/>
          </p:nvSpPr>
          <p:spPr>
            <a:xfrm>
              <a:off x="6691312" y="357663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ACK=120</a:t>
              </a:r>
              <a:endParaRPr/>
            </a:p>
          </p:txBody>
        </p:sp>
      </p:grpSp>
      <p:pic>
        <p:nvPicPr>
          <p:cNvPr descr="underline_base" id="3561" name="Google Shape;356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7" y="912812"/>
            <a:ext cx="63992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2" name="Google Shape;3562;p86"/>
          <p:cNvGrpSpPr/>
          <p:nvPr/>
        </p:nvGrpSpPr>
        <p:grpSpPr>
          <a:xfrm>
            <a:off x="903287" y="1565275"/>
            <a:ext cx="630237" cy="533400"/>
            <a:chOff x="-69850" y="2338387"/>
            <a:chExt cx="1557337" cy="1754187"/>
          </a:xfrm>
        </p:grpSpPr>
        <p:pic>
          <p:nvPicPr>
            <p:cNvPr descr="desktop_computer_stylized_medium" id="3563" name="Google Shape;3563;p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4" name="Google Shape;3564;p8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65" name="Google Shape;3565;p86"/>
          <p:cNvGrpSpPr/>
          <p:nvPr/>
        </p:nvGrpSpPr>
        <p:grpSpPr>
          <a:xfrm flipH="1">
            <a:off x="3481387" y="1560512"/>
            <a:ext cx="674687" cy="590550"/>
            <a:chOff x="-69850" y="2338387"/>
            <a:chExt cx="1557337" cy="1754187"/>
          </a:xfrm>
        </p:grpSpPr>
        <p:pic>
          <p:nvPicPr>
            <p:cNvPr descr="desktop_computer_stylized_medium" id="3566" name="Google Shape;3566;p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7" name="Google Shape;3567;p8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87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573" name="Google Shape;3573;p8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74" name="Google Shape;3574;p87"/>
          <p:cNvSpPr txBox="1"/>
          <p:nvPr>
            <p:ph type="title"/>
          </p:nvPr>
        </p:nvSpPr>
        <p:spPr>
          <a:xfrm>
            <a:off x="500062" y="350837"/>
            <a:ext cx="77724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ACK generation</a:t>
            </a: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1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[RFC 1122, RFC 2581]</a:t>
            </a:r>
            <a:endParaRPr/>
          </a:p>
        </p:txBody>
      </p:sp>
      <p:sp>
        <p:nvSpPr>
          <p:cNvPr id="3575" name="Google Shape;3575;p87"/>
          <p:cNvSpPr txBox="1"/>
          <p:nvPr/>
        </p:nvSpPr>
        <p:spPr>
          <a:xfrm>
            <a:off x="752475" y="1554162"/>
            <a:ext cx="3333750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event at receiver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1" sz="18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 of in-order segment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seq #. All data up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seq # already ACKed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 of in-order segment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seq #. One other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 has ACK pending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 of out-of-order segment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higher-than-expect seq. #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Gap detected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 of segment that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partially or completely fills gap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6" name="Google Shape;3576;p87"/>
          <p:cNvSpPr txBox="1"/>
          <p:nvPr/>
        </p:nvSpPr>
        <p:spPr>
          <a:xfrm>
            <a:off x="4514850" y="1544637"/>
            <a:ext cx="4070350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receiver action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1" sz="18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delayed ACK. Wait up to 500ms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next segment. If no next segment,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immediately send single cumulative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ACK, ACKing both in-order segments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immediately send </a:t>
            </a: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duplicate ACK</a:t>
            </a: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indicating seq. # of next expected byte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 send ACK, provided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 starts at lower end of gap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7" name="Google Shape;3577;p87"/>
          <p:cNvCxnSpPr/>
          <p:nvPr/>
        </p:nvCxnSpPr>
        <p:spPr>
          <a:xfrm>
            <a:off x="4324350" y="1704975"/>
            <a:ext cx="0" cy="435292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3578" name="Google Shape;3578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952500"/>
            <a:ext cx="73136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9" name="Google Shape;3579;p87"/>
          <p:cNvCxnSpPr/>
          <p:nvPr/>
        </p:nvCxnSpPr>
        <p:spPr>
          <a:xfrm>
            <a:off x="768350" y="2144712"/>
            <a:ext cx="749458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80" name="Google Shape;3580;p87"/>
          <p:cNvCxnSpPr/>
          <p:nvPr/>
        </p:nvCxnSpPr>
        <p:spPr>
          <a:xfrm>
            <a:off x="752475" y="3198812"/>
            <a:ext cx="749458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81" name="Google Shape;3581;p87"/>
          <p:cNvCxnSpPr/>
          <p:nvPr/>
        </p:nvCxnSpPr>
        <p:spPr>
          <a:xfrm>
            <a:off x="769937" y="4297362"/>
            <a:ext cx="749458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82" name="Google Shape;3582;p87"/>
          <p:cNvCxnSpPr/>
          <p:nvPr/>
        </p:nvCxnSpPr>
        <p:spPr>
          <a:xfrm>
            <a:off x="763587" y="5386387"/>
            <a:ext cx="749458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6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" name="Google Shape;3587;p88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588" name="Google Shape;3588;p8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89" name="Google Shape;3589;p88"/>
          <p:cNvSpPr txBox="1"/>
          <p:nvPr>
            <p:ph type="title"/>
          </p:nvPr>
        </p:nvSpPr>
        <p:spPr>
          <a:xfrm>
            <a:off x="533400" y="220662"/>
            <a:ext cx="5040312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fast retransmit</a:t>
            </a:r>
            <a:endParaRPr/>
          </a:p>
        </p:txBody>
      </p:sp>
      <p:sp>
        <p:nvSpPr>
          <p:cNvPr id="3590" name="Google Shape;3590;p88"/>
          <p:cNvSpPr txBox="1"/>
          <p:nvPr>
            <p:ph idx="1" type="body"/>
          </p:nvPr>
        </p:nvSpPr>
        <p:spPr>
          <a:xfrm>
            <a:off x="488950" y="1397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time-out period  often relatively long: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long delay before resending lost packet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detect lost segments via duplicate ACKs.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often sends many segments back-to-back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segment is lost, there will likely be many duplicate ACKs.</a:t>
            </a:r>
            <a:endParaRPr/>
          </a:p>
          <a:p>
            <a:pPr indent="-777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91" name="Google Shape;3591;p88"/>
          <p:cNvSpPr txBox="1"/>
          <p:nvPr/>
        </p:nvSpPr>
        <p:spPr>
          <a:xfrm>
            <a:off x="4827587" y="2143125"/>
            <a:ext cx="3567112" cy="3813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sender receives 3 ACKs for same data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(“triple duplicate ACKs”),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resend unacked segment with smallest seq #</a:t>
            </a:r>
            <a:endParaRPr/>
          </a:p>
          <a:p>
            <a:pPr indent="-238125" lvl="1" marL="4635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likely that unacked segment lost, so don’t wait for timeout</a:t>
            </a:r>
            <a:endParaRPr/>
          </a:p>
        </p:txBody>
      </p:sp>
      <p:sp>
        <p:nvSpPr>
          <p:cNvPr id="3592" name="Google Shape;3592;p88"/>
          <p:cNvSpPr txBox="1"/>
          <p:nvPr/>
        </p:nvSpPr>
        <p:spPr>
          <a:xfrm>
            <a:off x="4751387" y="1914525"/>
            <a:ext cx="3509962" cy="3681412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93" name="Google Shape;3593;p88"/>
          <p:cNvSpPr txBox="1"/>
          <p:nvPr/>
        </p:nvSpPr>
        <p:spPr>
          <a:xfrm>
            <a:off x="4883150" y="1679575"/>
            <a:ext cx="2773362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1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TCP fast retransmit</a:t>
            </a:r>
            <a:endParaRPr/>
          </a:p>
        </p:txBody>
      </p:sp>
      <p:sp>
        <p:nvSpPr>
          <p:cNvPr id="3594" name="Google Shape;3594;p88"/>
          <p:cNvSpPr txBox="1"/>
          <p:nvPr/>
        </p:nvSpPr>
        <p:spPr>
          <a:xfrm>
            <a:off x="4794250" y="2925762"/>
            <a:ext cx="3408362" cy="541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(“triple duplicate ACKs”),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pic>
        <p:nvPicPr>
          <p:cNvPr descr="underline_base" id="3595" name="Google Shape;3595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903287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9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89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601" name="Google Shape;3601;p8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cxnSp>
        <p:nvCxnSpPr>
          <p:cNvPr id="3602" name="Google Shape;3602;p89"/>
          <p:cNvCxnSpPr/>
          <p:nvPr/>
        </p:nvCxnSpPr>
        <p:spPr>
          <a:xfrm>
            <a:off x="3068637" y="2319337"/>
            <a:ext cx="2533650" cy="590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03" name="Google Shape;3603;p89"/>
          <p:cNvCxnSpPr/>
          <p:nvPr/>
        </p:nvCxnSpPr>
        <p:spPr>
          <a:xfrm>
            <a:off x="3068637" y="2547937"/>
            <a:ext cx="1757362" cy="41433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04" name="Google Shape;3604;p89"/>
          <p:cNvCxnSpPr/>
          <p:nvPr/>
        </p:nvCxnSpPr>
        <p:spPr>
          <a:xfrm flipH="1">
            <a:off x="3065462" y="2014537"/>
            <a:ext cx="3175" cy="3994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05" name="Google Shape;3605;p89"/>
          <p:cNvCxnSpPr/>
          <p:nvPr/>
        </p:nvCxnSpPr>
        <p:spPr>
          <a:xfrm>
            <a:off x="5583237" y="2090737"/>
            <a:ext cx="11112" cy="3903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06" name="Google Shape;3606;p89"/>
          <p:cNvCxnSpPr/>
          <p:nvPr/>
        </p:nvCxnSpPr>
        <p:spPr>
          <a:xfrm flipH="1">
            <a:off x="3032125" y="2962275"/>
            <a:ext cx="2519362" cy="8096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07" name="Google Shape;3607;p89"/>
          <p:cNvCxnSpPr/>
          <p:nvPr/>
        </p:nvCxnSpPr>
        <p:spPr>
          <a:xfrm>
            <a:off x="3068637" y="2776537"/>
            <a:ext cx="2533650" cy="590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08" name="Google Shape;3608;p89"/>
          <p:cNvCxnSpPr/>
          <p:nvPr/>
        </p:nvCxnSpPr>
        <p:spPr>
          <a:xfrm>
            <a:off x="3068637" y="3233737"/>
            <a:ext cx="2533650" cy="590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09" name="Google Shape;3609;p89"/>
          <p:cNvCxnSpPr/>
          <p:nvPr/>
        </p:nvCxnSpPr>
        <p:spPr>
          <a:xfrm>
            <a:off x="3068637" y="3005137"/>
            <a:ext cx="2533650" cy="590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10" name="Google Shape;3610;p89"/>
          <p:cNvCxnSpPr/>
          <p:nvPr/>
        </p:nvCxnSpPr>
        <p:spPr>
          <a:xfrm flipH="1">
            <a:off x="3033712" y="3386137"/>
            <a:ext cx="2530475" cy="83026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11" name="Google Shape;3611;p89"/>
          <p:cNvCxnSpPr/>
          <p:nvPr/>
        </p:nvCxnSpPr>
        <p:spPr>
          <a:xfrm flipH="1">
            <a:off x="3068637" y="3614737"/>
            <a:ext cx="2506662" cy="88741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12" name="Google Shape;3612;p89"/>
          <p:cNvCxnSpPr/>
          <p:nvPr/>
        </p:nvCxnSpPr>
        <p:spPr>
          <a:xfrm flipH="1">
            <a:off x="3068637" y="3843337"/>
            <a:ext cx="2495550" cy="900112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13" name="Google Shape;3613;p89"/>
          <p:cNvSpPr txBox="1"/>
          <p:nvPr/>
        </p:nvSpPr>
        <p:spPr>
          <a:xfrm>
            <a:off x="4741862" y="2714625"/>
            <a:ext cx="2825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3614" name="Google Shape;3614;p89"/>
          <p:cNvCxnSpPr/>
          <p:nvPr/>
        </p:nvCxnSpPr>
        <p:spPr>
          <a:xfrm>
            <a:off x="3094037" y="4784725"/>
            <a:ext cx="2533650" cy="590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15" name="Google Shape;3615;p89"/>
          <p:cNvSpPr txBox="1"/>
          <p:nvPr/>
        </p:nvSpPr>
        <p:spPr>
          <a:xfrm>
            <a:off x="2806700" y="5986462"/>
            <a:ext cx="31781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fast retransmit after sender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receipt of triple duplicate ACK</a:t>
            </a:r>
            <a:endParaRPr/>
          </a:p>
        </p:txBody>
      </p:sp>
      <p:sp>
        <p:nvSpPr>
          <p:cNvPr id="3616" name="Google Shape;3616;p89"/>
          <p:cNvSpPr txBox="1"/>
          <p:nvPr/>
        </p:nvSpPr>
        <p:spPr>
          <a:xfrm>
            <a:off x="5110162" y="1139825"/>
            <a:ext cx="773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/>
          </a:p>
        </p:txBody>
      </p:sp>
      <p:sp>
        <p:nvSpPr>
          <p:cNvPr id="3617" name="Google Shape;3617;p89"/>
          <p:cNvSpPr txBox="1"/>
          <p:nvPr/>
        </p:nvSpPr>
        <p:spPr>
          <a:xfrm>
            <a:off x="2776537" y="1157287"/>
            <a:ext cx="776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/>
          </a:p>
        </p:txBody>
      </p:sp>
      <p:sp>
        <p:nvSpPr>
          <p:cNvPr id="3618" name="Google Shape;3618;p89"/>
          <p:cNvSpPr txBox="1"/>
          <p:nvPr/>
        </p:nvSpPr>
        <p:spPr>
          <a:xfrm>
            <a:off x="3216275" y="2239962"/>
            <a:ext cx="2085975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Seq=92, 8 bytes of data</a:t>
            </a:r>
            <a:endParaRPr/>
          </a:p>
        </p:txBody>
      </p:sp>
      <p:grpSp>
        <p:nvGrpSpPr>
          <p:cNvPr id="3619" name="Google Shape;3619;p89"/>
          <p:cNvGrpSpPr/>
          <p:nvPr/>
        </p:nvGrpSpPr>
        <p:grpSpPr>
          <a:xfrm>
            <a:off x="3170237" y="3489325"/>
            <a:ext cx="949325" cy="304800"/>
            <a:chOff x="6691312" y="3576637"/>
            <a:chExt cx="949325" cy="304800"/>
          </a:xfrm>
        </p:grpSpPr>
        <p:sp>
          <p:nvSpPr>
            <p:cNvPr id="3620" name="Google Shape;3620;p89"/>
            <p:cNvSpPr txBox="1"/>
            <p:nvPr/>
          </p:nvSpPr>
          <p:spPr>
            <a:xfrm>
              <a:off x="6770687" y="3609975"/>
              <a:ext cx="747712" cy="2460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1" name="Google Shape;3621;p89"/>
            <p:cNvSpPr txBox="1"/>
            <p:nvPr/>
          </p:nvSpPr>
          <p:spPr>
            <a:xfrm>
              <a:off x="6691312" y="357663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/>
            </a:p>
          </p:txBody>
        </p:sp>
      </p:grpSp>
      <p:grpSp>
        <p:nvGrpSpPr>
          <p:cNvPr id="3622" name="Google Shape;3622;p89"/>
          <p:cNvGrpSpPr/>
          <p:nvPr/>
        </p:nvGrpSpPr>
        <p:grpSpPr>
          <a:xfrm>
            <a:off x="2684462" y="2292350"/>
            <a:ext cx="396875" cy="3524250"/>
            <a:chOff x="630237" y="1377950"/>
            <a:chExt cx="396875" cy="3524250"/>
          </a:xfrm>
        </p:grpSpPr>
        <p:sp>
          <p:nvSpPr>
            <p:cNvPr id="3623" name="Google Shape;3623;p89"/>
            <p:cNvSpPr txBox="1"/>
            <p:nvPr/>
          </p:nvSpPr>
          <p:spPr>
            <a:xfrm rot="-5400000">
              <a:off x="484187" y="2968625"/>
              <a:ext cx="6889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</p:txBody>
        </p:sp>
        <p:grpSp>
          <p:nvGrpSpPr>
            <p:cNvPr id="3624" name="Google Shape;3624;p89"/>
            <p:cNvGrpSpPr/>
            <p:nvPr/>
          </p:nvGrpSpPr>
          <p:grpSpPr>
            <a:xfrm>
              <a:off x="774700" y="1377950"/>
              <a:ext cx="104775" cy="1417637"/>
              <a:chOff x="4919662" y="2776537"/>
              <a:chExt cx="104775" cy="508000"/>
            </a:xfrm>
          </p:grpSpPr>
          <p:cxnSp>
            <p:nvCxnSpPr>
              <p:cNvPr id="3625" name="Google Shape;3625;p89"/>
              <p:cNvCxnSpPr/>
              <p:nvPr/>
            </p:nvCxnSpPr>
            <p:spPr>
              <a:xfrm rot="10800000">
                <a:off x="4967287" y="2776537"/>
                <a:ext cx="0" cy="50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626" name="Google Shape;3626;p89"/>
              <p:cNvCxnSpPr/>
              <p:nvPr/>
            </p:nvCxnSpPr>
            <p:spPr>
              <a:xfrm>
                <a:off x="4919662" y="2781300"/>
                <a:ext cx="1047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627" name="Google Shape;3627;p89"/>
            <p:cNvGrpSpPr/>
            <p:nvPr/>
          </p:nvGrpSpPr>
          <p:grpSpPr>
            <a:xfrm rot="10800000">
              <a:off x="758824" y="3530600"/>
              <a:ext cx="104775" cy="1371600"/>
              <a:chOff x="4930775" y="2776537"/>
              <a:chExt cx="104775" cy="508000"/>
            </a:xfrm>
          </p:grpSpPr>
          <p:cxnSp>
            <p:nvCxnSpPr>
              <p:cNvPr id="3628" name="Google Shape;3628;p89"/>
              <p:cNvCxnSpPr/>
              <p:nvPr/>
            </p:nvCxnSpPr>
            <p:spPr>
              <a:xfrm rot="10800000">
                <a:off x="4972050" y="2776537"/>
                <a:ext cx="0" cy="50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629" name="Google Shape;3629;p89"/>
              <p:cNvCxnSpPr/>
              <p:nvPr/>
            </p:nvCxnSpPr>
            <p:spPr>
              <a:xfrm>
                <a:off x="4930775" y="2781300"/>
                <a:ext cx="1047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630" name="Google Shape;3630;p89"/>
          <p:cNvGrpSpPr/>
          <p:nvPr/>
        </p:nvGrpSpPr>
        <p:grpSpPr>
          <a:xfrm>
            <a:off x="3181350" y="3800475"/>
            <a:ext cx="949325" cy="304800"/>
            <a:chOff x="55562" y="2897187"/>
            <a:chExt cx="949325" cy="304800"/>
          </a:xfrm>
        </p:grpSpPr>
        <p:sp>
          <p:nvSpPr>
            <p:cNvPr id="3631" name="Google Shape;3631;p89"/>
            <p:cNvSpPr txBox="1"/>
            <p:nvPr/>
          </p:nvSpPr>
          <p:spPr>
            <a:xfrm>
              <a:off x="160337" y="2951162"/>
              <a:ext cx="747712" cy="2016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32" name="Google Shape;3632;p89"/>
            <p:cNvSpPr txBox="1"/>
            <p:nvPr/>
          </p:nvSpPr>
          <p:spPr>
            <a:xfrm>
              <a:off x="55562" y="289718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/>
            </a:p>
          </p:txBody>
        </p:sp>
      </p:grpSp>
      <p:grpSp>
        <p:nvGrpSpPr>
          <p:cNvPr id="3633" name="Google Shape;3633;p89"/>
          <p:cNvGrpSpPr/>
          <p:nvPr/>
        </p:nvGrpSpPr>
        <p:grpSpPr>
          <a:xfrm>
            <a:off x="3167062" y="4130675"/>
            <a:ext cx="949325" cy="304800"/>
            <a:chOff x="55562" y="2897187"/>
            <a:chExt cx="949325" cy="304800"/>
          </a:xfrm>
        </p:grpSpPr>
        <p:sp>
          <p:nvSpPr>
            <p:cNvPr id="3634" name="Google Shape;3634;p89"/>
            <p:cNvSpPr txBox="1"/>
            <p:nvPr/>
          </p:nvSpPr>
          <p:spPr>
            <a:xfrm>
              <a:off x="160337" y="2951162"/>
              <a:ext cx="747712" cy="2016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35" name="Google Shape;3635;p89"/>
            <p:cNvSpPr txBox="1"/>
            <p:nvPr/>
          </p:nvSpPr>
          <p:spPr>
            <a:xfrm>
              <a:off x="55562" y="289718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/>
            </a:p>
          </p:txBody>
        </p:sp>
      </p:grpSp>
      <p:grpSp>
        <p:nvGrpSpPr>
          <p:cNvPr id="3636" name="Google Shape;3636;p89"/>
          <p:cNvGrpSpPr/>
          <p:nvPr/>
        </p:nvGrpSpPr>
        <p:grpSpPr>
          <a:xfrm>
            <a:off x="3175000" y="4427537"/>
            <a:ext cx="949325" cy="304800"/>
            <a:chOff x="55562" y="2897187"/>
            <a:chExt cx="949325" cy="304800"/>
          </a:xfrm>
        </p:grpSpPr>
        <p:sp>
          <p:nvSpPr>
            <p:cNvPr id="3637" name="Google Shape;3637;p89"/>
            <p:cNvSpPr txBox="1"/>
            <p:nvPr/>
          </p:nvSpPr>
          <p:spPr>
            <a:xfrm>
              <a:off x="160337" y="2951162"/>
              <a:ext cx="747712" cy="2016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38" name="Google Shape;3638;p89"/>
            <p:cNvSpPr txBox="1"/>
            <p:nvPr/>
          </p:nvSpPr>
          <p:spPr>
            <a:xfrm>
              <a:off x="55562" y="2897187"/>
              <a:ext cx="949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/>
            </a:p>
          </p:txBody>
        </p:sp>
      </p:grpSp>
      <p:sp>
        <p:nvSpPr>
          <p:cNvPr id="3639" name="Google Shape;3639;p89"/>
          <p:cNvSpPr txBox="1"/>
          <p:nvPr>
            <p:ph type="title"/>
          </p:nvPr>
        </p:nvSpPr>
        <p:spPr>
          <a:xfrm>
            <a:off x="533400" y="220662"/>
            <a:ext cx="5040312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fast retransmit</a:t>
            </a:r>
            <a:endParaRPr/>
          </a:p>
        </p:txBody>
      </p:sp>
      <p:pic>
        <p:nvPicPr>
          <p:cNvPr descr="underline_base" id="3640" name="Google Shape;364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903287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641" name="Google Shape;3641;p89"/>
          <p:cNvSpPr txBox="1"/>
          <p:nvPr/>
        </p:nvSpPr>
        <p:spPr>
          <a:xfrm>
            <a:off x="3284537" y="2562225"/>
            <a:ext cx="757237" cy="225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2" name="Google Shape;3642;p89"/>
          <p:cNvSpPr txBox="1"/>
          <p:nvPr/>
        </p:nvSpPr>
        <p:spPr>
          <a:xfrm>
            <a:off x="3192462" y="2506662"/>
            <a:ext cx="22812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Seq=100, 20 bytes of data</a:t>
            </a:r>
            <a:endParaRPr/>
          </a:p>
        </p:txBody>
      </p:sp>
      <p:sp>
        <p:nvSpPr>
          <p:cNvPr id="3643" name="Google Shape;3643;p89"/>
          <p:cNvSpPr txBox="1"/>
          <p:nvPr/>
        </p:nvSpPr>
        <p:spPr>
          <a:xfrm>
            <a:off x="3246437" y="4770437"/>
            <a:ext cx="757237" cy="225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4" name="Google Shape;3644;p89"/>
          <p:cNvSpPr txBox="1"/>
          <p:nvPr/>
        </p:nvSpPr>
        <p:spPr>
          <a:xfrm>
            <a:off x="3154362" y="4714875"/>
            <a:ext cx="22812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Seq=100, 20 bytes of data</a:t>
            </a:r>
            <a:endParaRPr/>
          </a:p>
        </p:txBody>
      </p:sp>
      <p:grpSp>
        <p:nvGrpSpPr>
          <p:cNvPr id="3645" name="Google Shape;3645;p89"/>
          <p:cNvGrpSpPr/>
          <p:nvPr/>
        </p:nvGrpSpPr>
        <p:grpSpPr>
          <a:xfrm>
            <a:off x="2686050" y="1397000"/>
            <a:ext cx="630237" cy="533400"/>
            <a:chOff x="-69850" y="2338387"/>
            <a:chExt cx="1557337" cy="1754187"/>
          </a:xfrm>
        </p:grpSpPr>
        <p:pic>
          <p:nvPicPr>
            <p:cNvPr descr="desktop_computer_stylized_medium" id="3646" name="Google Shape;3646;p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7" name="Google Shape;3647;p8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648" name="Google Shape;3648;p89"/>
          <p:cNvGrpSpPr/>
          <p:nvPr/>
        </p:nvGrpSpPr>
        <p:grpSpPr>
          <a:xfrm flipH="1">
            <a:off x="5264150" y="1423987"/>
            <a:ext cx="654050" cy="579437"/>
            <a:chOff x="-69850" y="2338387"/>
            <a:chExt cx="1557337" cy="1754187"/>
          </a:xfrm>
        </p:grpSpPr>
        <p:pic>
          <p:nvPicPr>
            <p:cNvPr descr="desktop_computer_stylized_medium" id="3649" name="Google Shape;3649;p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0" name="Google Shape;3650;p8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5" name="Shape 3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" name="Google Shape;3656;p90"/>
          <p:cNvSpPr txBox="1"/>
          <p:nvPr>
            <p:ph type="title"/>
          </p:nvPr>
        </p:nvSpPr>
        <p:spPr>
          <a:xfrm>
            <a:off x="533400" y="228600"/>
            <a:ext cx="7772400" cy="178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Knowledge Check question Here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Google Shape;3657;p90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91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663" name="Google Shape;3663;p9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64" name="Google Shape;3664;p9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3 outline</a:t>
            </a:r>
            <a:endParaRPr/>
          </a:p>
        </p:txBody>
      </p:sp>
      <p:sp>
        <p:nvSpPr>
          <p:cNvPr id="3665" name="Google Shape;3665;p91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3.1 transport-layer services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3.2 multiplexing and demultiplexing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3.3 connectionless transport: UDP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3.4 principles of reliable data transfer</a:t>
            </a:r>
            <a:endParaRPr/>
          </a:p>
        </p:txBody>
      </p:sp>
      <p:sp>
        <p:nvSpPr>
          <p:cNvPr id="3666" name="Google Shape;3666;p91"/>
          <p:cNvSpPr txBox="1"/>
          <p:nvPr>
            <p:ph idx="1" type="body"/>
          </p:nvPr>
        </p:nvSpPr>
        <p:spPr>
          <a:xfrm>
            <a:off x="4495800" y="1600200"/>
            <a:ext cx="42513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3.5 connection-oriented transport: TCP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segment structure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 data transfer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 management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3.6 principles of congestion control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3.7 TCP congestion control</a:t>
            </a:r>
            <a:endParaRPr/>
          </a:p>
        </p:txBody>
      </p:sp>
      <p:pic>
        <p:nvPicPr>
          <p:cNvPr descr="underline_base" id="3667" name="Google Shape;3667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039812"/>
            <a:ext cx="4387850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0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077" name="Google Shape;1077;p2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78" name="Google Shape;1078;p2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3 outline</a:t>
            </a:r>
            <a:endParaRPr/>
          </a:p>
        </p:txBody>
      </p:sp>
      <p:sp>
        <p:nvSpPr>
          <p:cNvPr id="1079" name="Google Shape;1079;p20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3.1 transport-layer services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3.2 multiplexing and demultiplexing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3.3 connectionless transport: UDP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3.4 principles of reliable data transfer</a:t>
            </a:r>
            <a:endParaRPr/>
          </a:p>
        </p:txBody>
      </p:sp>
      <p:sp>
        <p:nvSpPr>
          <p:cNvPr id="1080" name="Google Shape;1080;p20"/>
          <p:cNvSpPr txBox="1"/>
          <p:nvPr>
            <p:ph idx="1" type="body"/>
          </p:nvPr>
        </p:nvSpPr>
        <p:spPr>
          <a:xfrm>
            <a:off x="4495800" y="1600200"/>
            <a:ext cx="42513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3.5 connection-oriented transport: TCP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segment structure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 data transfer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 management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3.6 principles of congestion control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3.7 TCP congestion control</a:t>
            </a:r>
            <a:endParaRPr/>
          </a:p>
        </p:txBody>
      </p:sp>
      <p:pic>
        <p:nvPicPr>
          <p:cNvPr descr="underline_base" id="1081" name="Google Shape;10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017587"/>
            <a:ext cx="4387850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Google Shape;3672;p92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673" name="Google Shape;3673;p9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74" name="Google Shape;3674;p92"/>
          <p:cNvSpPr txBox="1"/>
          <p:nvPr>
            <p:ph type="title"/>
          </p:nvPr>
        </p:nvSpPr>
        <p:spPr>
          <a:xfrm>
            <a:off x="341312" y="171450"/>
            <a:ext cx="77724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flow control</a:t>
            </a:r>
            <a:endParaRPr/>
          </a:p>
        </p:txBody>
      </p:sp>
      <p:sp>
        <p:nvSpPr>
          <p:cNvPr id="3675" name="Google Shape;3675;p92"/>
          <p:cNvSpPr txBox="1"/>
          <p:nvPr/>
        </p:nvSpPr>
        <p:spPr>
          <a:xfrm>
            <a:off x="5410200" y="855662"/>
            <a:ext cx="2524125" cy="3854450"/>
          </a:xfrm>
          <a:prstGeom prst="rect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6" name="Google Shape;3676;p92"/>
          <p:cNvSpPr/>
          <p:nvPr/>
        </p:nvSpPr>
        <p:spPr>
          <a:xfrm>
            <a:off x="7851775" y="849312"/>
            <a:ext cx="581025" cy="4206875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7" name="Google Shape;3677;p92"/>
          <p:cNvSpPr txBox="1"/>
          <p:nvPr/>
        </p:nvSpPr>
        <p:spPr>
          <a:xfrm>
            <a:off x="5324475" y="957262"/>
            <a:ext cx="2533650" cy="38147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8" name="Google Shape;3678;p92"/>
          <p:cNvSpPr/>
          <p:nvPr/>
        </p:nvSpPr>
        <p:spPr>
          <a:xfrm>
            <a:off x="5864225" y="1014412"/>
            <a:ext cx="1377950" cy="5969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grpSp>
        <p:nvGrpSpPr>
          <p:cNvPr id="3679" name="Google Shape;3679;p92"/>
          <p:cNvGrpSpPr/>
          <p:nvPr/>
        </p:nvGrpSpPr>
        <p:grpSpPr>
          <a:xfrm>
            <a:off x="5632450" y="2082800"/>
            <a:ext cx="1795462" cy="688975"/>
            <a:chOff x="1862137" y="3722687"/>
            <a:chExt cx="1795462" cy="688975"/>
          </a:xfrm>
        </p:grpSpPr>
        <p:sp>
          <p:nvSpPr>
            <p:cNvPr id="3680" name="Google Shape;3680;p92"/>
            <p:cNvSpPr txBox="1"/>
            <p:nvPr/>
          </p:nvSpPr>
          <p:spPr>
            <a:xfrm>
              <a:off x="1862137" y="3722687"/>
              <a:ext cx="1795462" cy="6889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81" name="Google Shape;3681;p92"/>
            <p:cNvSpPr txBox="1"/>
            <p:nvPr/>
          </p:nvSpPr>
          <p:spPr>
            <a:xfrm>
              <a:off x="1960562" y="3759200"/>
              <a:ext cx="1579562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TCP socket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receiver buffers</a:t>
              </a:r>
              <a:endParaRPr/>
            </a:p>
          </p:txBody>
        </p:sp>
      </p:grpSp>
      <p:sp>
        <p:nvSpPr>
          <p:cNvPr id="3682" name="Google Shape;3682;p92"/>
          <p:cNvSpPr/>
          <p:nvPr/>
        </p:nvSpPr>
        <p:spPr>
          <a:xfrm>
            <a:off x="5800725" y="3106737"/>
            <a:ext cx="1562100" cy="5969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83" name="Google Shape;3683;p92"/>
          <p:cNvSpPr txBox="1"/>
          <p:nvPr/>
        </p:nvSpPr>
        <p:spPr>
          <a:xfrm>
            <a:off x="6704012" y="3130550"/>
            <a:ext cx="5556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/>
          </a:p>
        </p:txBody>
      </p:sp>
      <p:sp>
        <p:nvSpPr>
          <p:cNvPr id="3684" name="Google Shape;3684;p92"/>
          <p:cNvSpPr/>
          <p:nvPr/>
        </p:nvSpPr>
        <p:spPr>
          <a:xfrm>
            <a:off x="5808662" y="4092575"/>
            <a:ext cx="1562100" cy="5969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85" name="Google Shape;3685;p92"/>
          <p:cNvSpPr txBox="1"/>
          <p:nvPr/>
        </p:nvSpPr>
        <p:spPr>
          <a:xfrm>
            <a:off x="6711950" y="4116387"/>
            <a:ext cx="5556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/>
          </a:p>
        </p:txBody>
      </p:sp>
      <p:sp>
        <p:nvSpPr>
          <p:cNvPr id="3686" name="Google Shape;3686;p92"/>
          <p:cNvSpPr/>
          <p:nvPr/>
        </p:nvSpPr>
        <p:spPr>
          <a:xfrm>
            <a:off x="6310312" y="2649537"/>
            <a:ext cx="530225" cy="2505075"/>
          </a:xfrm>
          <a:custGeom>
            <a:rect b="b" l="l" r="r" t="t"/>
            <a:pathLst>
              <a:path extrusionOk="0" h="2005" w="412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687" name="Google Shape;3687;p92"/>
          <p:cNvCxnSpPr/>
          <p:nvPr/>
        </p:nvCxnSpPr>
        <p:spPr>
          <a:xfrm>
            <a:off x="5318125" y="3841750"/>
            <a:ext cx="25463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88" name="Google Shape;3688;p92"/>
          <p:cNvCxnSpPr/>
          <p:nvPr/>
        </p:nvCxnSpPr>
        <p:spPr>
          <a:xfrm>
            <a:off x="5330825" y="1990725"/>
            <a:ext cx="25463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689" name="Google Shape;3689;p92"/>
          <p:cNvGrpSpPr/>
          <p:nvPr/>
        </p:nvGrpSpPr>
        <p:grpSpPr>
          <a:xfrm>
            <a:off x="6307137" y="1874837"/>
            <a:ext cx="533400" cy="206375"/>
            <a:chOff x="3179762" y="2882900"/>
            <a:chExt cx="533400" cy="206375"/>
          </a:xfrm>
        </p:grpSpPr>
        <p:sp>
          <p:nvSpPr>
            <p:cNvPr id="3690" name="Google Shape;3690;p92"/>
            <p:cNvSpPr txBox="1"/>
            <p:nvPr/>
          </p:nvSpPr>
          <p:spPr>
            <a:xfrm>
              <a:off x="3179762" y="2882900"/>
              <a:ext cx="533400" cy="2063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91" name="Google Shape;3691;p92"/>
            <p:cNvSpPr txBox="1"/>
            <p:nvPr/>
          </p:nvSpPr>
          <p:spPr>
            <a:xfrm>
              <a:off x="3341687" y="2909887"/>
              <a:ext cx="174625" cy="157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92" name="Google Shape;3692;p92"/>
            <p:cNvSpPr txBox="1"/>
            <p:nvPr/>
          </p:nvSpPr>
          <p:spPr>
            <a:xfrm>
              <a:off x="3538537" y="3001962"/>
              <a:ext cx="46037" cy="555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93" name="Google Shape;3693;p92"/>
            <p:cNvSpPr txBox="1"/>
            <p:nvPr/>
          </p:nvSpPr>
          <p:spPr>
            <a:xfrm>
              <a:off x="3267075" y="3003550"/>
              <a:ext cx="46037" cy="555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694" name="Google Shape;3694;p92"/>
          <p:cNvSpPr/>
          <p:nvPr/>
        </p:nvSpPr>
        <p:spPr>
          <a:xfrm rot="10800000">
            <a:off x="6299200" y="1544637"/>
            <a:ext cx="530225" cy="595312"/>
          </a:xfrm>
          <a:custGeom>
            <a:rect b="b" l="l" r="r" t="t"/>
            <a:pathLst>
              <a:path extrusionOk="0" h="2005" w="412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95" name="Google Shape;3695;p92"/>
          <p:cNvGrpSpPr/>
          <p:nvPr/>
        </p:nvGrpSpPr>
        <p:grpSpPr>
          <a:xfrm>
            <a:off x="5489575" y="4827587"/>
            <a:ext cx="1006475" cy="211138"/>
            <a:chOff x="498475" y="2525712"/>
            <a:chExt cx="1006475" cy="211138"/>
          </a:xfrm>
        </p:grpSpPr>
        <p:sp>
          <p:nvSpPr>
            <p:cNvPr id="3696" name="Google Shape;3696;p92"/>
            <p:cNvSpPr txBox="1"/>
            <p:nvPr/>
          </p:nvSpPr>
          <p:spPr>
            <a:xfrm>
              <a:off x="498475" y="2525712"/>
              <a:ext cx="1006475" cy="209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697" name="Google Shape;3697;p92"/>
            <p:cNvCxnSpPr/>
            <p:nvPr/>
          </p:nvCxnSpPr>
          <p:spPr>
            <a:xfrm>
              <a:off x="615950" y="2530475"/>
              <a:ext cx="0" cy="20637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8" name="Google Shape;3698;p92"/>
            <p:cNvCxnSpPr/>
            <p:nvPr/>
          </p:nvCxnSpPr>
          <p:spPr>
            <a:xfrm>
              <a:off x="768350" y="2530475"/>
              <a:ext cx="0" cy="20637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699" name="Google Shape;3699;p92"/>
          <p:cNvSpPr txBox="1"/>
          <p:nvPr/>
        </p:nvSpPr>
        <p:spPr>
          <a:xfrm>
            <a:off x="5608637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0" name="Google Shape;3700;p92"/>
          <p:cNvSpPr txBox="1"/>
          <p:nvPr/>
        </p:nvSpPr>
        <p:spPr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1" name="Google Shape;3701;p92"/>
          <p:cNvSpPr txBox="1"/>
          <p:nvPr/>
        </p:nvSpPr>
        <p:spPr>
          <a:xfrm>
            <a:off x="5773737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2" name="Google Shape;3702;p92"/>
          <p:cNvSpPr txBox="1"/>
          <p:nvPr/>
        </p:nvSpPr>
        <p:spPr>
          <a:xfrm>
            <a:off x="5768975" y="4824412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703" name="Google Shape;3703;p92"/>
          <p:cNvGrpSpPr/>
          <p:nvPr/>
        </p:nvGrpSpPr>
        <p:grpSpPr>
          <a:xfrm>
            <a:off x="8002587" y="1657350"/>
            <a:ext cx="1146175" cy="703263"/>
            <a:chOff x="1012825" y="2620962"/>
            <a:chExt cx="1146175" cy="703263"/>
          </a:xfrm>
        </p:grpSpPr>
        <p:sp>
          <p:nvSpPr>
            <p:cNvPr id="3704" name="Google Shape;3704;p92"/>
            <p:cNvSpPr txBox="1"/>
            <p:nvPr/>
          </p:nvSpPr>
          <p:spPr>
            <a:xfrm>
              <a:off x="1012825" y="2620962"/>
              <a:ext cx="11461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3705" name="Google Shape;3705;p92"/>
            <p:cNvSpPr txBox="1"/>
            <p:nvPr/>
          </p:nvSpPr>
          <p:spPr>
            <a:xfrm>
              <a:off x="1027112" y="2987675"/>
              <a:ext cx="441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OS</a:t>
              </a:r>
              <a:endParaRPr/>
            </a:p>
          </p:txBody>
        </p:sp>
        <p:cxnSp>
          <p:nvCxnSpPr>
            <p:cNvPr id="3706" name="Google Shape;3706;p92"/>
            <p:cNvCxnSpPr/>
            <p:nvPr/>
          </p:nvCxnSpPr>
          <p:spPr>
            <a:xfrm>
              <a:off x="1128712" y="2968625"/>
              <a:ext cx="86995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707" name="Google Shape;3707;p92"/>
          <p:cNvSpPr txBox="1"/>
          <p:nvPr/>
        </p:nvSpPr>
        <p:spPr>
          <a:xfrm>
            <a:off x="5305425" y="5637212"/>
            <a:ext cx="2714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receiver protocol stack</a:t>
            </a:r>
            <a:endParaRPr/>
          </a:p>
        </p:txBody>
      </p:sp>
      <p:sp>
        <p:nvSpPr>
          <p:cNvPr id="3708" name="Google Shape;3708;p92"/>
          <p:cNvSpPr txBox="1"/>
          <p:nvPr/>
        </p:nvSpPr>
        <p:spPr>
          <a:xfrm>
            <a:off x="2014537" y="1314450"/>
            <a:ext cx="319246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may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remove data from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 socket buffers …. </a:t>
            </a:r>
            <a:endParaRPr/>
          </a:p>
        </p:txBody>
      </p:sp>
      <p:cxnSp>
        <p:nvCxnSpPr>
          <p:cNvPr id="3709" name="Google Shape;3709;p92"/>
          <p:cNvCxnSpPr/>
          <p:nvPr/>
        </p:nvCxnSpPr>
        <p:spPr>
          <a:xfrm>
            <a:off x="5224462" y="1730375"/>
            <a:ext cx="10414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10" name="Google Shape;3710;p92"/>
          <p:cNvSpPr txBox="1"/>
          <p:nvPr/>
        </p:nvSpPr>
        <p:spPr>
          <a:xfrm>
            <a:off x="3098800" y="2525712"/>
            <a:ext cx="208121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 slower than TCP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receiver is delivering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(sender is sending)</a:t>
            </a:r>
            <a:endParaRPr/>
          </a:p>
        </p:txBody>
      </p:sp>
      <p:cxnSp>
        <p:nvCxnSpPr>
          <p:cNvPr id="3711" name="Google Shape;3711;p92"/>
          <p:cNvCxnSpPr/>
          <p:nvPr/>
        </p:nvCxnSpPr>
        <p:spPr>
          <a:xfrm>
            <a:off x="5145087" y="2935287"/>
            <a:ext cx="544512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12" name="Google Shape;3712;p92"/>
          <p:cNvCxnSpPr/>
          <p:nvPr/>
        </p:nvCxnSpPr>
        <p:spPr>
          <a:xfrm>
            <a:off x="6383337" y="5189537"/>
            <a:ext cx="0" cy="3492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13" name="Google Shape;3713;p92"/>
          <p:cNvSpPr txBox="1"/>
          <p:nvPr/>
        </p:nvSpPr>
        <p:spPr>
          <a:xfrm>
            <a:off x="5291137" y="5249862"/>
            <a:ext cx="1133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sender</a:t>
            </a:r>
            <a:endParaRPr/>
          </a:p>
        </p:txBody>
      </p:sp>
      <p:grpSp>
        <p:nvGrpSpPr>
          <p:cNvPr id="3714" name="Google Shape;3714;p92"/>
          <p:cNvGrpSpPr/>
          <p:nvPr/>
        </p:nvGrpSpPr>
        <p:grpSpPr>
          <a:xfrm>
            <a:off x="363537" y="4194175"/>
            <a:ext cx="5395913" cy="1755775"/>
            <a:chOff x="350837" y="3319462"/>
            <a:chExt cx="5395913" cy="1755775"/>
          </a:xfrm>
        </p:grpSpPr>
        <p:cxnSp>
          <p:nvCxnSpPr>
            <p:cNvPr id="3715" name="Google Shape;3715;p92"/>
            <p:cNvCxnSpPr/>
            <p:nvPr/>
          </p:nvCxnSpPr>
          <p:spPr>
            <a:xfrm>
              <a:off x="5746750" y="3897312"/>
              <a:ext cx="0" cy="20637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16" name="Google Shape;3716;p92"/>
            <p:cNvSpPr txBox="1"/>
            <p:nvPr/>
          </p:nvSpPr>
          <p:spPr>
            <a:xfrm>
              <a:off x="350837" y="3522662"/>
              <a:ext cx="3643312" cy="1552575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17" name="Google Shape;3717;p92"/>
            <p:cNvSpPr txBox="1"/>
            <p:nvPr/>
          </p:nvSpPr>
          <p:spPr>
            <a:xfrm>
              <a:off x="442912" y="3675062"/>
              <a:ext cx="3592512" cy="1311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receiver controls sender, so sender won’t overflow receiver’s buffer by transmitting too much, too fast</a:t>
              </a:r>
              <a:endParaRPr/>
            </a:p>
          </p:txBody>
        </p:sp>
        <p:grpSp>
          <p:nvGrpSpPr>
            <p:cNvPr id="3718" name="Google Shape;3718;p92"/>
            <p:cNvGrpSpPr/>
            <p:nvPr/>
          </p:nvGrpSpPr>
          <p:grpSpPr>
            <a:xfrm>
              <a:off x="809625" y="3319462"/>
              <a:ext cx="1931987" cy="519112"/>
              <a:chOff x="5534025" y="431800"/>
              <a:chExt cx="1800225" cy="519112"/>
            </a:xfrm>
          </p:grpSpPr>
          <p:sp>
            <p:nvSpPr>
              <p:cNvPr id="3719" name="Google Shape;3719;p92"/>
              <p:cNvSpPr txBox="1"/>
              <p:nvPr/>
            </p:nvSpPr>
            <p:spPr>
              <a:xfrm>
                <a:off x="5534025" y="523875"/>
                <a:ext cx="1800225" cy="35242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20" name="Google Shape;3720;p92"/>
              <p:cNvSpPr txBox="1"/>
              <p:nvPr/>
            </p:nvSpPr>
            <p:spPr>
              <a:xfrm>
                <a:off x="5618162" y="431800"/>
                <a:ext cx="1604962" cy="519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bin"/>
                  <a:buNone/>
                </a:pPr>
                <a:r>
                  <a:rPr b="0" i="1" lang="en-US" sz="2800" u="none">
                    <a:solidFill>
                      <a:srgbClr val="CC0000"/>
                    </a:solidFill>
                    <a:latin typeface="Cabin"/>
                    <a:ea typeface="Cabin"/>
                    <a:cs typeface="Cabin"/>
                    <a:sym typeface="Cabin"/>
                  </a:rPr>
                  <a:t>flow control</a:t>
                </a:r>
                <a:endParaRPr/>
              </a:p>
            </p:txBody>
          </p:sp>
        </p:grpSp>
        <p:cxnSp>
          <p:nvCxnSpPr>
            <p:cNvPr id="3721" name="Google Shape;3721;p92"/>
            <p:cNvCxnSpPr/>
            <p:nvPr/>
          </p:nvCxnSpPr>
          <p:spPr>
            <a:xfrm>
              <a:off x="5468937" y="4092575"/>
              <a:ext cx="0" cy="4635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3722" name="Google Shape;3722;p92"/>
          <p:cNvCxnSpPr/>
          <p:nvPr/>
        </p:nvCxnSpPr>
        <p:spPr>
          <a:xfrm>
            <a:off x="7847012" y="4767262"/>
            <a:ext cx="0" cy="4635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3723" name="Google Shape;3723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893762"/>
            <a:ext cx="45704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4" name="Google Shape;3724;p92"/>
          <p:cNvGrpSpPr/>
          <p:nvPr/>
        </p:nvGrpSpPr>
        <p:grpSpPr>
          <a:xfrm flipH="1">
            <a:off x="8085137" y="4360862"/>
            <a:ext cx="869950" cy="906462"/>
            <a:chOff x="-69850" y="2338387"/>
            <a:chExt cx="1557337" cy="1754187"/>
          </a:xfrm>
        </p:grpSpPr>
        <p:pic>
          <p:nvPicPr>
            <p:cNvPr descr="desktop_computer_stylized_medium" id="3725" name="Google Shape;3725;p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6" name="Google Shape;3726;p9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0" name="Shape 3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1" name="Google Shape;3731;p93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732" name="Google Shape;3732;p9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33" name="Google Shape;3733;p93"/>
          <p:cNvSpPr txBox="1"/>
          <p:nvPr>
            <p:ph type="title"/>
          </p:nvPr>
        </p:nvSpPr>
        <p:spPr>
          <a:xfrm>
            <a:off x="341312" y="171450"/>
            <a:ext cx="77724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flow control</a:t>
            </a:r>
            <a:endParaRPr/>
          </a:p>
        </p:txBody>
      </p:sp>
      <p:pic>
        <p:nvPicPr>
          <p:cNvPr descr="underline_base" id="3734" name="Google Shape;3734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893762"/>
            <a:ext cx="45704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5" name="Google Shape;3735;p93"/>
          <p:cNvGrpSpPr/>
          <p:nvPr/>
        </p:nvGrpSpPr>
        <p:grpSpPr>
          <a:xfrm>
            <a:off x="5995987" y="2230437"/>
            <a:ext cx="2578100" cy="2155825"/>
            <a:chOff x="812800" y="2054225"/>
            <a:chExt cx="2997200" cy="2155825"/>
          </a:xfrm>
        </p:grpSpPr>
        <p:grpSp>
          <p:nvGrpSpPr>
            <p:cNvPr id="3736" name="Google Shape;3736;p93"/>
            <p:cNvGrpSpPr/>
            <p:nvPr/>
          </p:nvGrpSpPr>
          <p:grpSpPr>
            <a:xfrm>
              <a:off x="1955800" y="2238375"/>
              <a:ext cx="533400" cy="206375"/>
              <a:chOff x="3179762" y="2882900"/>
              <a:chExt cx="533400" cy="206375"/>
            </a:xfrm>
          </p:grpSpPr>
          <p:sp>
            <p:nvSpPr>
              <p:cNvPr id="3737" name="Google Shape;3737;p93"/>
              <p:cNvSpPr txBox="1"/>
              <p:nvPr/>
            </p:nvSpPr>
            <p:spPr>
              <a:xfrm>
                <a:off x="3179762" y="2882900"/>
                <a:ext cx="533400" cy="206375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38" name="Google Shape;3738;p93"/>
              <p:cNvSpPr txBox="1"/>
              <p:nvPr/>
            </p:nvSpPr>
            <p:spPr>
              <a:xfrm>
                <a:off x="3341687" y="2909887"/>
                <a:ext cx="171450" cy="1571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39" name="Google Shape;3739;p93"/>
              <p:cNvSpPr txBox="1"/>
              <p:nvPr/>
            </p:nvSpPr>
            <p:spPr>
              <a:xfrm>
                <a:off x="3536950" y="3001962"/>
                <a:ext cx="44450" cy="55562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40" name="Google Shape;3740;p93"/>
              <p:cNvSpPr txBox="1"/>
              <p:nvPr/>
            </p:nvSpPr>
            <p:spPr>
              <a:xfrm>
                <a:off x="3263900" y="3003550"/>
                <a:ext cx="46037" cy="55562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41" name="Google Shape;3741;p93"/>
            <p:cNvSpPr txBox="1"/>
            <p:nvPr/>
          </p:nvSpPr>
          <p:spPr>
            <a:xfrm>
              <a:off x="835025" y="2416175"/>
              <a:ext cx="2970212" cy="14224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742" name="Google Shape;3742;p93"/>
            <p:cNvCxnSpPr/>
            <p:nvPr/>
          </p:nvCxnSpPr>
          <p:spPr>
            <a:xfrm>
              <a:off x="812800" y="2957512"/>
              <a:ext cx="29924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43" name="Google Shape;3743;p93"/>
            <p:cNvSpPr/>
            <p:nvPr/>
          </p:nvSpPr>
          <p:spPr>
            <a:xfrm>
              <a:off x="2079625" y="2054225"/>
              <a:ext cx="249237" cy="45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descr="Dark upward diagonal" id="3744" name="Google Shape;3744;p93"/>
            <p:cNvSpPr txBox="1"/>
            <p:nvPr/>
          </p:nvSpPr>
          <p:spPr>
            <a:xfrm>
              <a:off x="847725" y="2946400"/>
              <a:ext cx="2933700" cy="8810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5" name="Google Shape;3745;p93"/>
            <p:cNvSpPr/>
            <p:nvPr/>
          </p:nvSpPr>
          <p:spPr>
            <a:xfrm>
              <a:off x="2082800" y="3752850"/>
              <a:ext cx="249237" cy="45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6" name="Google Shape;3746;p93"/>
            <p:cNvSpPr txBox="1"/>
            <p:nvPr/>
          </p:nvSpPr>
          <p:spPr>
            <a:xfrm>
              <a:off x="1292225" y="2489200"/>
              <a:ext cx="19732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buffered data</a:t>
              </a:r>
              <a:endParaRPr/>
            </a:p>
          </p:txBody>
        </p:sp>
        <p:cxnSp>
          <p:nvCxnSpPr>
            <p:cNvPr id="3747" name="Google Shape;3747;p93"/>
            <p:cNvCxnSpPr/>
            <p:nvPr/>
          </p:nvCxnSpPr>
          <p:spPr>
            <a:xfrm>
              <a:off x="828675" y="2947987"/>
              <a:ext cx="2981325" cy="1111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48" name="Google Shape;3748;p93"/>
            <p:cNvSpPr txBox="1"/>
            <p:nvPr/>
          </p:nvSpPr>
          <p:spPr>
            <a:xfrm>
              <a:off x="1036637" y="3206750"/>
              <a:ext cx="24272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free buffer space</a:t>
              </a:r>
              <a:endParaRPr/>
            </a:p>
          </p:txBody>
        </p:sp>
      </p:grpSp>
      <p:sp>
        <p:nvSpPr>
          <p:cNvPr id="3749" name="Google Shape;3749;p93"/>
          <p:cNvSpPr txBox="1"/>
          <p:nvPr/>
        </p:nvSpPr>
        <p:spPr>
          <a:xfrm>
            <a:off x="5108575" y="3375025"/>
            <a:ext cx="6731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endParaRPr/>
          </a:p>
        </p:txBody>
      </p:sp>
      <p:cxnSp>
        <p:nvCxnSpPr>
          <p:cNvPr id="3750" name="Google Shape;3750;p93"/>
          <p:cNvCxnSpPr/>
          <p:nvPr/>
        </p:nvCxnSpPr>
        <p:spPr>
          <a:xfrm>
            <a:off x="5619750" y="3108325"/>
            <a:ext cx="0" cy="322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751" name="Google Shape;3751;p93"/>
          <p:cNvCxnSpPr/>
          <p:nvPr/>
        </p:nvCxnSpPr>
        <p:spPr>
          <a:xfrm rot="10800000">
            <a:off x="5619750" y="3633787"/>
            <a:ext cx="0" cy="322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752" name="Google Shape;3752;p93"/>
          <p:cNvCxnSpPr/>
          <p:nvPr/>
        </p:nvCxnSpPr>
        <p:spPr>
          <a:xfrm>
            <a:off x="5465762" y="3965575"/>
            <a:ext cx="4762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3" name="Google Shape;3753;p93"/>
          <p:cNvCxnSpPr/>
          <p:nvPr/>
        </p:nvCxnSpPr>
        <p:spPr>
          <a:xfrm>
            <a:off x="5514975" y="3097212"/>
            <a:ext cx="196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4" name="Google Shape;3754;p93"/>
          <p:cNvCxnSpPr/>
          <p:nvPr/>
        </p:nvCxnSpPr>
        <p:spPr>
          <a:xfrm>
            <a:off x="5487987" y="2571750"/>
            <a:ext cx="4762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5" name="Google Shape;3755;p93"/>
          <p:cNvCxnSpPr/>
          <p:nvPr/>
        </p:nvCxnSpPr>
        <p:spPr>
          <a:xfrm>
            <a:off x="5876925" y="2576512"/>
            <a:ext cx="0" cy="1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756" name="Google Shape;3756;p93"/>
          <p:cNvCxnSpPr/>
          <p:nvPr/>
        </p:nvCxnSpPr>
        <p:spPr>
          <a:xfrm>
            <a:off x="5875337" y="3000375"/>
            <a:ext cx="0" cy="954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57" name="Google Shape;3757;p93"/>
          <p:cNvSpPr txBox="1"/>
          <p:nvPr/>
        </p:nvSpPr>
        <p:spPr>
          <a:xfrm>
            <a:off x="4722812" y="2736850"/>
            <a:ext cx="1284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endParaRPr/>
          </a:p>
        </p:txBody>
      </p:sp>
      <p:sp>
        <p:nvSpPr>
          <p:cNvPr id="3758" name="Google Shape;3758;p93"/>
          <p:cNvSpPr txBox="1"/>
          <p:nvPr/>
        </p:nvSpPr>
        <p:spPr>
          <a:xfrm>
            <a:off x="6153150" y="4365625"/>
            <a:ext cx="2220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 segment payloads</a:t>
            </a:r>
            <a:endParaRPr/>
          </a:p>
        </p:txBody>
      </p:sp>
      <p:sp>
        <p:nvSpPr>
          <p:cNvPr id="3759" name="Google Shape;3759;p93"/>
          <p:cNvSpPr txBox="1"/>
          <p:nvPr/>
        </p:nvSpPr>
        <p:spPr>
          <a:xfrm>
            <a:off x="6226175" y="1865312"/>
            <a:ext cx="21304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application process</a:t>
            </a:r>
            <a:endParaRPr/>
          </a:p>
        </p:txBody>
      </p:sp>
      <p:sp>
        <p:nvSpPr>
          <p:cNvPr id="3760" name="Google Shape;3760;p93"/>
          <p:cNvSpPr txBox="1"/>
          <p:nvPr>
            <p:ph idx="1" type="body"/>
          </p:nvPr>
        </p:nvSpPr>
        <p:spPr>
          <a:xfrm>
            <a:off x="493712" y="1549400"/>
            <a:ext cx="4054475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“advertises” free buffer space by including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value in TCP header of receiver-to-sender segments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RcvBuffer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size set via socket options (typical default is 4096 bytes)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many operating systems autoadjust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limits amount of unacked (“in-flight”) data to receiver’s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rwnd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value 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guarantees receive buffer will not overflow</a:t>
            </a:r>
            <a:endParaRPr/>
          </a:p>
        </p:txBody>
      </p:sp>
      <p:sp>
        <p:nvSpPr>
          <p:cNvPr id="3761" name="Google Shape;3761;p93"/>
          <p:cNvSpPr txBox="1"/>
          <p:nvPr/>
        </p:nvSpPr>
        <p:spPr>
          <a:xfrm>
            <a:off x="5837237" y="5018087"/>
            <a:ext cx="2695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receiver-side buffering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5" name="Shape 3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6" name="Google Shape;3766;p94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767" name="Google Shape;3767;p9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68" name="Google Shape;3768;p9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3 outline</a:t>
            </a:r>
            <a:endParaRPr/>
          </a:p>
        </p:txBody>
      </p:sp>
      <p:sp>
        <p:nvSpPr>
          <p:cNvPr id="3769" name="Google Shape;3769;p94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3.1 transport-layer services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3.2 multiplexing and demultiplexing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3.3 connectionless transport: UDP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3.4 principles of reliable data transfer</a:t>
            </a:r>
            <a:endParaRPr/>
          </a:p>
        </p:txBody>
      </p:sp>
      <p:sp>
        <p:nvSpPr>
          <p:cNvPr id="3770" name="Google Shape;3770;p94"/>
          <p:cNvSpPr txBox="1"/>
          <p:nvPr>
            <p:ph idx="1" type="body"/>
          </p:nvPr>
        </p:nvSpPr>
        <p:spPr>
          <a:xfrm>
            <a:off x="4495800" y="1600200"/>
            <a:ext cx="42513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3.5 connection-oriented transport: TCP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segment structure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 data transfer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connection management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3.6 principles of congestion control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3.7 TCP congestion control</a:t>
            </a:r>
            <a:endParaRPr/>
          </a:p>
        </p:txBody>
      </p:sp>
      <p:pic>
        <p:nvPicPr>
          <p:cNvPr descr="underline_base" id="3771" name="Google Shape;377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039812"/>
            <a:ext cx="4387850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5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p95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777" name="Google Shape;3777;p9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778" name="Google Shape;3778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75" y="833437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779" name="Google Shape;3779;p95"/>
          <p:cNvSpPr txBox="1"/>
          <p:nvPr/>
        </p:nvSpPr>
        <p:spPr>
          <a:xfrm>
            <a:off x="1249362" y="2936875"/>
            <a:ext cx="2279650" cy="2414587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80" name="Google Shape;3780;p95"/>
          <p:cNvSpPr txBox="1"/>
          <p:nvPr/>
        </p:nvSpPr>
        <p:spPr>
          <a:xfrm>
            <a:off x="1209675" y="2990850"/>
            <a:ext cx="2270125" cy="24717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81" name="Google Shape;3781;p95"/>
          <p:cNvSpPr txBox="1"/>
          <p:nvPr>
            <p:ph type="title"/>
          </p:nvPr>
        </p:nvSpPr>
        <p:spPr>
          <a:xfrm>
            <a:off x="511175" y="193675"/>
            <a:ext cx="7772400" cy="911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Connection Management</a:t>
            </a:r>
            <a:endParaRPr/>
          </a:p>
        </p:txBody>
      </p:sp>
      <p:sp>
        <p:nvSpPr>
          <p:cNvPr id="3782" name="Google Shape;3782;p95"/>
          <p:cNvSpPr txBox="1"/>
          <p:nvPr>
            <p:ph idx="1" type="body"/>
          </p:nvPr>
        </p:nvSpPr>
        <p:spPr>
          <a:xfrm>
            <a:off x="660400" y="1073150"/>
            <a:ext cx="8335962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before exchanging data, sender/receiver “handshake”: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agree to establish connection (each knowing the other willing to establish connection)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agree on connection parameters</a:t>
            </a:r>
            <a:endParaRPr/>
          </a:p>
        </p:txBody>
      </p:sp>
      <p:cxnSp>
        <p:nvCxnSpPr>
          <p:cNvPr id="3783" name="Google Shape;3783;p95"/>
          <p:cNvCxnSpPr/>
          <p:nvPr/>
        </p:nvCxnSpPr>
        <p:spPr>
          <a:xfrm>
            <a:off x="1209675" y="3432175"/>
            <a:ext cx="2270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84" name="Google Shape;3784;p95"/>
          <p:cNvSpPr txBox="1"/>
          <p:nvPr/>
        </p:nvSpPr>
        <p:spPr>
          <a:xfrm>
            <a:off x="1223962" y="3544887"/>
            <a:ext cx="2335212" cy="15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connection state: ESTAB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connection variables:</a:t>
            </a:r>
            <a:endParaRPr/>
          </a:p>
          <a:p>
            <a:pPr indent="0" lvl="1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 # client-to-server</a:t>
            </a:r>
            <a:endParaRPr/>
          </a:p>
          <a:p>
            <a:pPr indent="0" lvl="1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server-to-client</a:t>
            </a:r>
            <a:endParaRPr/>
          </a:p>
          <a:p>
            <a:pPr indent="0" lvl="1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size</a:t>
            </a:r>
            <a:endParaRPr/>
          </a:p>
          <a:p>
            <a:pPr indent="0" lvl="1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at server,client </a:t>
            </a:r>
            <a:endParaRPr/>
          </a:p>
          <a:p>
            <a:pPr indent="0" lvl="1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endParaRPr/>
          </a:p>
        </p:txBody>
      </p:sp>
      <p:grpSp>
        <p:nvGrpSpPr>
          <p:cNvPr id="3785" name="Google Shape;3785;p95"/>
          <p:cNvGrpSpPr/>
          <p:nvPr/>
        </p:nvGrpSpPr>
        <p:grpSpPr>
          <a:xfrm>
            <a:off x="2157412" y="3346450"/>
            <a:ext cx="438150" cy="206375"/>
            <a:chOff x="546100" y="2930525"/>
            <a:chExt cx="533400" cy="206375"/>
          </a:xfrm>
        </p:grpSpPr>
        <p:sp>
          <p:nvSpPr>
            <p:cNvPr id="3786" name="Google Shape;3786;p95"/>
            <p:cNvSpPr txBox="1"/>
            <p:nvPr/>
          </p:nvSpPr>
          <p:spPr>
            <a:xfrm>
              <a:off x="546100" y="2930525"/>
              <a:ext cx="533400" cy="2063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7" name="Google Shape;3787;p95"/>
            <p:cNvSpPr txBox="1"/>
            <p:nvPr/>
          </p:nvSpPr>
          <p:spPr>
            <a:xfrm>
              <a:off x="720725" y="2957512"/>
              <a:ext cx="177800" cy="157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8" name="Google Shape;3788;p95"/>
            <p:cNvSpPr txBox="1"/>
            <p:nvPr/>
          </p:nvSpPr>
          <p:spPr>
            <a:xfrm>
              <a:off x="917575" y="3049587"/>
              <a:ext cx="46037" cy="555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9" name="Google Shape;3789;p95"/>
            <p:cNvSpPr txBox="1"/>
            <p:nvPr/>
          </p:nvSpPr>
          <p:spPr>
            <a:xfrm>
              <a:off x="646112" y="3051175"/>
              <a:ext cx="46037" cy="555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790" name="Google Shape;3790;p95"/>
          <p:cNvSpPr txBox="1"/>
          <p:nvPr/>
        </p:nvSpPr>
        <p:spPr>
          <a:xfrm>
            <a:off x="1154112" y="3048000"/>
            <a:ext cx="1146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cxnSp>
        <p:nvCxnSpPr>
          <p:cNvPr id="3791" name="Google Shape;3791;p95"/>
          <p:cNvCxnSpPr/>
          <p:nvPr/>
        </p:nvCxnSpPr>
        <p:spPr>
          <a:xfrm>
            <a:off x="1216025" y="4927600"/>
            <a:ext cx="2268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92" name="Google Shape;3792;p95"/>
          <p:cNvSpPr txBox="1"/>
          <p:nvPr/>
        </p:nvSpPr>
        <p:spPr>
          <a:xfrm>
            <a:off x="1168400" y="4995862"/>
            <a:ext cx="908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3793" name="Google Shape;3793;p95"/>
          <p:cNvSpPr txBox="1"/>
          <p:nvPr/>
        </p:nvSpPr>
        <p:spPr>
          <a:xfrm>
            <a:off x="1181100" y="5349875"/>
            <a:ext cx="2335212" cy="180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94" name="Google Shape;3794;p95"/>
          <p:cNvCxnSpPr/>
          <p:nvPr/>
        </p:nvCxnSpPr>
        <p:spPr>
          <a:xfrm>
            <a:off x="1209675" y="5338762"/>
            <a:ext cx="0" cy="2365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95" name="Google Shape;3795;p95"/>
          <p:cNvCxnSpPr/>
          <p:nvPr/>
        </p:nvCxnSpPr>
        <p:spPr>
          <a:xfrm>
            <a:off x="3473450" y="5310187"/>
            <a:ext cx="0" cy="2365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96" name="Google Shape;3796;p95"/>
          <p:cNvSpPr/>
          <p:nvPr/>
        </p:nvSpPr>
        <p:spPr>
          <a:xfrm flipH="1">
            <a:off x="736600" y="2994025"/>
            <a:ext cx="468312" cy="249078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97" name="Google Shape;3797;p95"/>
          <p:cNvSpPr txBox="1"/>
          <p:nvPr/>
        </p:nvSpPr>
        <p:spPr>
          <a:xfrm>
            <a:off x="5551487" y="2943225"/>
            <a:ext cx="2279650" cy="2414587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98" name="Google Shape;3798;p95"/>
          <p:cNvSpPr txBox="1"/>
          <p:nvPr/>
        </p:nvSpPr>
        <p:spPr>
          <a:xfrm>
            <a:off x="5511800" y="2997200"/>
            <a:ext cx="2270125" cy="24717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99" name="Google Shape;3799;p95"/>
          <p:cNvCxnSpPr/>
          <p:nvPr/>
        </p:nvCxnSpPr>
        <p:spPr>
          <a:xfrm>
            <a:off x="5511800" y="3438525"/>
            <a:ext cx="2270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00" name="Google Shape;3800;p95"/>
          <p:cNvSpPr txBox="1"/>
          <p:nvPr/>
        </p:nvSpPr>
        <p:spPr>
          <a:xfrm>
            <a:off x="5526087" y="3551237"/>
            <a:ext cx="2335212" cy="15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connection state: ESTAB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connection Variables:</a:t>
            </a:r>
            <a:endParaRPr/>
          </a:p>
          <a:p>
            <a:pPr indent="0" lvl="1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 # client-to-server</a:t>
            </a:r>
            <a:endParaRPr/>
          </a:p>
          <a:p>
            <a:pPr indent="0" lvl="1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server-to-client</a:t>
            </a:r>
            <a:endParaRPr/>
          </a:p>
          <a:p>
            <a:pPr indent="0" lvl="1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size</a:t>
            </a:r>
            <a:endParaRPr/>
          </a:p>
          <a:p>
            <a:pPr indent="0" lvl="1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at server,client </a:t>
            </a:r>
            <a:endParaRPr/>
          </a:p>
          <a:p>
            <a:pPr indent="0" lvl="1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endParaRPr/>
          </a:p>
        </p:txBody>
      </p:sp>
      <p:grpSp>
        <p:nvGrpSpPr>
          <p:cNvPr id="3801" name="Google Shape;3801;p95"/>
          <p:cNvGrpSpPr/>
          <p:nvPr/>
        </p:nvGrpSpPr>
        <p:grpSpPr>
          <a:xfrm>
            <a:off x="6459537" y="3352800"/>
            <a:ext cx="438150" cy="206375"/>
            <a:chOff x="546100" y="2930525"/>
            <a:chExt cx="533400" cy="206375"/>
          </a:xfrm>
        </p:grpSpPr>
        <p:sp>
          <p:nvSpPr>
            <p:cNvPr id="3802" name="Google Shape;3802;p95"/>
            <p:cNvSpPr txBox="1"/>
            <p:nvPr/>
          </p:nvSpPr>
          <p:spPr>
            <a:xfrm>
              <a:off x="546100" y="2930525"/>
              <a:ext cx="533400" cy="2063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03" name="Google Shape;3803;p95"/>
            <p:cNvSpPr txBox="1"/>
            <p:nvPr/>
          </p:nvSpPr>
          <p:spPr>
            <a:xfrm>
              <a:off x="720725" y="2957512"/>
              <a:ext cx="177800" cy="157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04" name="Google Shape;3804;p95"/>
            <p:cNvSpPr txBox="1"/>
            <p:nvPr/>
          </p:nvSpPr>
          <p:spPr>
            <a:xfrm>
              <a:off x="917575" y="3049587"/>
              <a:ext cx="46037" cy="555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05" name="Google Shape;3805;p95"/>
            <p:cNvSpPr txBox="1"/>
            <p:nvPr/>
          </p:nvSpPr>
          <p:spPr>
            <a:xfrm>
              <a:off x="646112" y="3051175"/>
              <a:ext cx="46037" cy="555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806" name="Google Shape;3806;p95"/>
          <p:cNvSpPr txBox="1"/>
          <p:nvPr/>
        </p:nvSpPr>
        <p:spPr>
          <a:xfrm>
            <a:off x="5456237" y="3054350"/>
            <a:ext cx="1146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cxnSp>
        <p:nvCxnSpPr>
          <p:cNvPr id="3807" name="Google Shape;3807;p95"/>
          <p:cNvCxnSpPr/>
          <p:nvPr/>
        </p:nvCxnSpPr>
        <p:spPr>
          <a:xfrm>
            <a:off x="5518150" y="4933950"/>
            <a:ext cx="2268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08" name="Google Shape;3808;p95"/>
          <p:cNvSpPr txBox="1"/>
          <p:nvPr/>
        </p:nvSpPr>
        <p:spPr>
          <a:xfrm>
            <a:off x="5470525" y="5002212"/>
            <a:ext cx="908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3809" name="Google Shape;3809;p95"/>
          <p:cNvSpPr txBox="1"/>
          <p:nvPr/>
        </p:nvSpPr>
        <p:spPr>
          <a:xfrm>
            <a:off x="5483225" y="5356225"/>
            <a:ext cx="2335212" cy="180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10" name="Google Shape;3810;p95"/>
          <p:cNvCxnSpPr/>
          <p:nvPr/>
        </p:nvCxnSpPr>
        <p:spPr>
          <a:xfrm>
            <a:off x="5511800" y="5345112"/>
            <a:ext cx="0" cy="2365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11" name="Google Shape;3811;p95"/>
          <p:cNvCxnSpPr/>
          <p:nvPr/>
        </p:nvCxnSpPr>
        <p:spPr>
          <a:xfrm>
            <a:off x="7775575" y="5316537"/>
            <a:ext cx="0" cy="2365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12" name="Google Shape;3812;p95"/>
          <p:cNvSpPr/>
          <p:nvPr/>
        </p:nvSpPr>
        <p:spPr>
          <a:xfrm>
            <a:off x="7793037" y="2933700"/>
            <a:ext cx="468312" cy="249078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3" name="Google Shape;3813;p95"/>
          <p:cNvSpPr txBox="1"/>
          <p:nvPr/>
        </p:nvSpPr>
        <p:spPr>
          <a:xfrm>
            <a:off x="1087437" y="5815012"/>
            <a:ext cx="2894012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 clientSocket =   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newSocket("hostname","port number");</a:t>
            </a:r>
            <a:endParaRPr/>
          </a:p>
        </p:txBody>
      </p:sp>
      <p:sp>
        <p:nvSpPr>
          <p:cNvPr id="3814" name="Google Shape;3814;p95"/>
          <p:cNvSpPr txBox="1"/>
          <p:nvPr/>
        </p:nvSpPr>
        <p:spPr>
          <a:xfrm>
            <a:off x="5387975" y="5829300"/>
            <a:ext cx="289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 connectionSocket = welcomeSocket.accept();</a:t>
            </a:r>
            <a:endParaRPr/>
          </a:p>
        </p:txBody>
      </p:sp>
      <p:grpSp>
        <p:nvGrpSpPr>
          <p:cNvPr id="3815" name="Google Shape;3815;p95"/>
          <p:cNvGrpSpPr/>
          <p:nvPr/>
        </p:nvGrpSpPr>
        <p:grpSpPr>
          <a:xfrm>
            <a:off x="260350" y="5026025"/>
            <a:ext cx="698500" cy="612775"/>
            <a:chOff x="-69850" y="2338387"/>
            <a:chExt cx="1557337" cy="1754187"/>
          </a:xfrm>
        </p:grpSpPr>
        <p:pic>
          <p:nvPicPr>
            <p:cNvPr descr="desktop_computer_stylized_medium" id="3816" name="Google Shape;3816;p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7" name="Google Shape;3817;p9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18" name="Google Shape;3818;p95"/>
          <p:cNvGrpSpPr/>
          <p:nvPr/>
        </p:nvGrpSpPr>
        <p:grpSpPr>
          <a:xfrm>
            <a:off x="8075612" y="4924425"/>
            <a:ext cx="415925" cy="627062"/>
            <a:chOff x="6572250" y="681037"/>
            <a:chExt cx="2262187" cy="3803650"/>
          </a:xfrm>
        </p:grpSpPr>
        <p:sp>
          <p:nvSpPr>
            <p:cNvPr id="3819" name="Google Shape;3819;p95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0" name="Google Shape;3820;p95"/>
            <p:cNvSpPr txBox="1"/>
            <p:nvPr/>
          </p:nvSpPr>
          <p:spPr>
            <a:xfrm>
              <a:off x="6675437" y="681037"/>
              <a:ext cx="1666875" cy="363061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1" name="Google Shape;3821;p95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2" name="Google Shape;3822;p95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3" name="Google Shape;3823;p95"/>
            <p:cNvSpPr txBox="1"/>
            <p:nvPr/>
          </p:nvSpPr>
          <p:spPr>
            <a:xfrm>
              <a:off x="6684962" y="1104900"/>
              <a:ext cx="949325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824" name="Google Shape;3824;p95"/>
            <p:cNvGrpSpPr/>
            <p:nvPr/>
          </p:nvGrpSpPr>
          <p:grpSpPr>
            <a:xfrm>
              <a:off x="7539037" y="1057138"/>
              <a:ext cx="923610" cy="231844"/>
              <a:chOff x="974725" y="4073525"/>
              <a:chExt cx="1152525" cy="222250"/>
            </a:xfrm>
          </p:grpSpPr>
          <p:sp>
            <p:nvSpPr>
              <p:cNvPr id="3825" name="Google Shape;3825;p95"/>
              <p:cNvSpPr/>
              <p:nvPr/>
            </p:nvSpPr>
            <p:spPr>
              <a:xfrm>
                <a:off x="974725" y="4073525"/>
                <a:ext cx="1152525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26" name="Google Shape;3826;p95"/>
              <p:cNvSpPr/>
              <p:nvPr/>
            </p:nvSpPr>
            <p:spPr>
              <a:xfrm>
                <a:off x="996950" y="4100512"/>
                <a:ext cx="1098550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827" name="Google Shape;3827;p95"/>
            <p:cNvSpPr txBox="1"/>
            <p:nvPr/>
          </p:nvSpPr>
          <p:spPr>
            <a:xfrm>
              <a:off x="6702425" y="1614487"/>
              <a:ext cx="949325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828" name="Google Shape;3828;p95"/>
            <p:cNvGrpSpPr/>
            <p:nvPr/>
          </p:nvGrpSpPr>
          <p:grpSpPr>
            <a:xfrm>
              <a:off x="7539678" y="1576444"/>
              <a:ext cx="914704" cy="211195"/>
              <a:chOff x="979487" y="4075112"/>
              <a:chExt cx="1141412" cy="219075"/>
            </a:xfrm>
          </p:grpSpPr>
          <p:sp>
            <p:nvSpPr>
              <p:cNvPr id="3829" name="Google Shape;3829;p95"/>
              <p:cNvSpPr/>
              <p:nvPr/>
            </p:nvSpPr>
            <p:spPr>
              <a:xfrm>
                <a:off x="979487" y="4075112"/>
                <a:ext cx="114141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30" name="Google Shape;3830;p95"/>
              <p:cNvSpPr/>
              <p:nvPr/>
            </p:nvSpPr>
            <p:spPr>
              <a:xfrm>
                <a:off x="1000125" y="4105275"/>
                <a:ext cx="107791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831" name="Google Shape;3831;p95"/>
            <p:cNvSpPr txBox="1"/>
            <p:nvPr/>
          </p:nvSpPr>
          <p:spPr>
            <a:xfrm>
              <a:off x="6692900" y="2154237"/>
              <a:ext cx="949325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32" name="Google Shape;3832;p95"/>
            <p:cNvSpPr txBox="1"/>
            <p:nvPr/>
          </p:nvSpPr>
          <p:spPr>
            <a:xfrm>
              <a:off x="6710362" y="2625725"/>
              <a:ext cx="949325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833" name="Google Shape;3833;p95"/>
            <p:cNvGrpSpPr/>
            <p:nvPr/>
          </p:nvGrpSpPr>
          <p:grpSpPr>
            <a:xfrm>
              <a:off x="7512989" y="2596658"/>
              <a:ext cx="923925" cy="212119"/>
              <a:chOff x="969962" y="4089400"/>
              <a:chExt cx="1150937" cy="195262"/>
            </a:xfrm>
          </p:grpSpPr>
          <p:sp>
            <p:nvSpPr>
              <p:cNvPr id="3834" name="Google Shape;3834;p95"/>
              <p:cNvSpPr/>
              <p:nvPr/>
            </p:nvSpPr>
            <p:spPr>
              <a:xfrm>
                <a:off x="969962" y="4089400"/>
                <a:ext cx="1150937" cy="1952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35" name="Google Shape;3835;p95"/>
              <p:cNvSpPr/>
              <p:nvPr/>
            </p:nvSpPr>
            <p:spPr>
              <a:xfrm>
                <a:off x="992187" y="4108450"/>
                <a:ext cx="109696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836" name="Google Shape;3836;p95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837" name="Google Shape;3837;p95"/>
            <p:cNvGrpSpPr/>
            <p:nvPr/>
          </p:nvGrpSpPr>
          <p:grpSpPr>
            <a:xfrm>
              <a:off x="7521887" y="2106612"/>
              <a:ext cx="923925" cy="222250"/>
              <a:chOff x="973137" y="4076700"/>
              <a:chExt cx="1150937" cy="222250"/>
            </a:xfrm>
          </p:grpSpPr>
          <p:sp>
            <p:nvSpPr>
              <p:cNvPr id="3838" name="Google Shape;3838;p95"/>
              <p:cNvSpPr/>
              <p:nvPr/>
            </p:nvSpPr>
            <p:spPr>
              <a:xfrm>
                <a:off x="973137" y="4076700"/>
                <a:ext cx="1150937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39" name="Google Shape;3839;p95"/>
              <p:cNvSpPr/>
              <p:nvPr/>
            </p:nvSpPr>
            <p:spPr>
              <a:xfrm>
                <a:off x="995362" y="4105275"/>
                <a:ext cx="1096962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840" name="Google Shape;3840;p95"/>
            <p:cNvSpPr txBox="1"/>
            <p:nvPr/>
          </p:nvSpPr>
          <p:spPr>
            <a:xfrm>
              <a:off x="8334375" y="681037"/>
              <a:ext cx="112712" cy="363061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1" name="Google Shape;3841;p95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2" name="Google Shape;3842;p95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3" name="Google Shape;3843;p95"/>
            <p:cNvSpPr/>
            <p:nvPr/>
          </p:nvSpPr>
          <p:spPr>
            <a:xfrm>
              <a:off x="8756650" y="4148137"/>
              <a:ext cx="77787" cy="15398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4" name="Google Shape;3844;p95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5" name="Google Shape;3845;p95"/>
            <p:cNvSpPr/>
            <p:nvPr/>
          </p:nvSpPr>
          <p:spPr>
            <a:xfrm>
              <a:off x="6572250" y="4252912"/>
              <a:ext cx="1900237" cy="23177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6" name="Google Shape;3846;p95"/>
            <p:cNvSpPr/>
            <p:nvPr/>
          </p:nvSpPr>
          <p:spPr>
            <a:xfrm>
              <a:off x="6675437" y="4302125"/>
              <a:ext cx="1700212" cy="134937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7" name="Google Shape;3847;p95"/>
            <p:cNvSpPr/>
            <p:nvPr/>
          </p:nvSpPr>
          <p:spPr>
            <a:xfrm>
              <a:off x="6840537" y="3781425"/>
              <a:ext cx="250825" cy="2317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8" name="Google Shape;3848;p95"/>
            <p:cNvSpPr/>
            <p:nvPr/>
          </p:nvSpPr>
          <p:spPr>
            <a:xfrm>
              <a:off x="7124700" y="3781425"/>
              <a:ext cx="250825" cy="2317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9" name="Google Shape;3849;p95"/>
            <p:cNvSpPr/>
            <p:nvPr/>
          </p:nvSpPr>
          <p:spPr>
            <a:xfrm>
              <a:off x="7400925" y="3781425"/>
              <a:ext cx="250825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50" name="Google Shape;3850;p95"/>
            <p:cNvSpPr txBox="1"/>
            <p:nvPr/>
          </p:nvSpPr>
          <p:spPr>
            <a:xfrm>
              <a:off x="8040687" y="2914650"/>
              <a:ext cx="130175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96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856" name="Google Shape;3856;p9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57" name="Google Shape;3857;p96"/>
          <p:cNvSpPr txBox="1"/>
          <p:nvPr>
            <p:ph idx="1" type="body"/>
          </p:nvPr>
        </p:nvSpPr>
        <p:spPr>
          <a:xfrm>
            <a:off x="4508500" y="1674812"/>
            <a:ext cx="4014787" cy="250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will 2-way handshake always work in network?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variable delays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retransmitted messages (e.g. req_conn(x)) due to message loss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message reordering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can’t “see” other side</a:t>
            </a:r>
            <a:endParaRPr/>
          </a:p>
        </p:txBody>
      </p:sp>
      <p:pic>
        <p:nvPicPr>
          <p:cNvPr descr="Alice" id="3858" name="Google Shape;3858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112" y="1957387"/>
            <a:ext cx="508000" cy="627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3859" name="Google Shape;3859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0350" y="1992312"/>
            <a:ext cx="6223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0" name="Google Shape;3860;p96"/>
          <p:cNvSpPr txBox="1"/>
          <p:nvPr/>
        </p:nvSpPr>
        <p:spPr>
          <a:xfrm>
            <a:off x="541337" y="1335087"/>
            <a:ext cx="2652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2-way handshake:</a:t>
            </a:r>
            <a:endParaRPr/>
          </a:p>
        </p:txBody>
      </p:sp>
      <p:cxnSp>
        <p:nvCxnSpPr>
          <p:cNvPr id="3861" name="Google Shape;3861;p96"/>
          <p:cNvCxnSpPr/>
          <p:nvPr/>
        </p:nvCxnSpPr>
        <p:spPr>
          <a:xfrm>
            <a:off x="1590675" y="2689225"/>
            <a:ext cx="1479550" cy="3159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62" name="Google Shape;3862;p96"/>
          <p:cNvCxnSpPr/>
          <p:nvPr/>
        </p:nvCxnSpPr>
        <p:spPr>
          <a:xfrm>
            <a:off x="1546225" y="2606675"/>
            <a:ext cx="0" cy="1095375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3" name="Google Shape;3863;p96"/>
          <p:cNvCxnSpPr/>
          <p:nvPr/>
        </p:nvCxnSpPr>
        <p:spPr>
          <a:xfrm>
            <a:off x="3076575" y="2633662"/>
            <a:ext cx="0" cy="1095375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4" name="Google Shape;3864;p96"/>
          <p:cNvCxnSpPr/>
          <p:nvPr/>
        </p:nvCxnSpPr>
        <p:spPr>
          <a:xfrm flipH="1">
            <a:off x="1543050" y="3086100"/>
            <a:ext cx="1479550" cy="3159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65" name="Google Shape;3865;p96"/>
          <p:cNvSpPr txBox="1"/>
          <p:nvPr/>
        </p:nvSpPr>
        <p:spPr>
          <a:xfrm>
            <a:off x="1828800" y="2674937"/>
            <a:ext cx="890587" cy="327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6" name="Google Shape;3866;p96"/>
          <p:cNvSpPr txBox="1"/>
          <p:nvPr/>
        </p:nvSpPr>
        <p:spPr>
          <a:xfrm>
            <a:off x="1795462" y="2652712"/>
            <a:ext cx="979487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Let’s talk</a:t>
            </a:r>
            <a:endParaRPr/>
          </a:p>
        </p:txBody>
      </p:sp>
      <p:sp>
        <p:nvSpPr>
          <p:cNvPr id="3867" name="Google Shape;3867;p96"/>
          <p:cNvSpPr txBox="1"/>
          <p:nvPr/>
        </p:nvSpPr>
        <p:spPr>
          <a:xfrm>
            <a:off x="2085975" y="3098800"/>
            <a:ext cx="439737" cy="327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8" name="Google Shape;3868;p96"/>
          <p:cNvSpPr txBox="1"/>
          <p:nvPr/>
        </p:nvSpPr>
        <p:spPr>
          <a:xfrm>
            <a:off x="2070100" y="3076575"/>
            <a:ext cx="447675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OK</a:t>
            </a:r>
            <a:endParaRPr/>
          </a:p>
        </p:txBody>
      </p:sp>
      <p:sp>
        <p:nvSpPr>
          <p:cNvPr id="3869" name="Google Shape;3869;p96"/>
          <p:cNvSpPr txBox="1"/>
          <p:nvPr/>
        </p:nvSpPr>
        <p:spPr>
          <a:xfrm>
            <a:off x="3081337" y="2909887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/>
          </a:p>
        </p:txBody>
      </p:sp>
      <p:sp>
        <p:nvSpPr>
          <p:cNvPr id="3870" name="Google Shape;3870;p96"/>
          <p:cNvSpPr txBox="1"/>
          <p:nvPr/>
        </p:nvSpPr>
        <p:spPr>
          <a:xfrm>
            <a:off x="688975" y="3243262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/>
          </a:p>
        </p:txBody>
      </p:sp>
      <p:sp>
        <p:nvSpPr>
          <p:cNvPr id="3871" name="Google Shape;3871;p96"/>
          <p:cNvSpPr/>
          <p:nvPr/>
        </p:nvSpPr>
        <p:spPr>
          <a:xfrm>
            <a:off x="1500187" y="3360737"/>
            <a:ext cx="90487" cy="88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72" name="Google Shape;3872;p96"/>
          <p:cNvSpPr/>
          <p:nvPr/>
        </p:nvSpPr>
        <p:spPr>
          <a:xfrm>
            <a:off x="3028950" y="3017837"/>
            <a:ext cx="90487" cy="88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73" name="Google Shape;3873;p96"/>
          <p:cNvSpPr txBox="1"/>
          <p:nvPr/>
        </p:nvSpPr>
        <p:spPr>
          <a:xfrm>
            <a:off x="512762" y="4645025"/>
            <a:ext cx="9731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74" name="Google Shape;3874;p96"/>
          <p:cNvCxnSpPr/>
          <p:nvPr/>
        </p:nvCxnSpPr>
        <p:spPr>
          <a:xfrm>
            <a:off x="1619250" y="4818062"/>
            <a:ext cx="1479550" cy="3159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75" name="Google Shape;3875;p96"/>
          <p:cNvCxnSpPr/>
          <p:nvPr/>
        </p:nvCxnSpPr>
        <p:spPr>
          <a:xfrm>
            <a:off x="1574800" y="4735512"/>
            <a:ext cx="0" cy="1095375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76" name="Google Shape;3876;p96"/>
          <p:cNvCxnSpPr/>
          <p:nvPr/>
        </p:nvCxnSpPr>
        <p:spPr>
          <a:xfrm>
            <a:off x="3105150" y="4762500"/>
            <a:ext cx="0" cy="1095375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77" name="Google Shape;3877;p96"/>
          <p:cNvCxnSpPr/>
          <p:nvPr/>
        </p:nvCxnSpPr>
        <p:spPr>
          <a:xfrm flipH="1">
            <a:off x="1571625" y="5214937"/>
            <a:ext cx="1479550" cy="3159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78" name="Google Shape;3878;p96"/>
          <p:cNvSpPr txBox="1"/>
          <p:nvPr/>
        </p:nvSpPr>
        <p:spPr>
          <a:xfrm>
            <a:off x="1936750" y="4803775"/>
            <a:ext cx="777875" cy="327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79" name="Google Shape;3879;p96"/>
          <p:cNvSpPr txBox="1"/>
          <p:nvPr/>
        </p:nvSpPr>
        <p:spPr>
          <a:xfrm>
            <a:off x="1706562" y="4770437"/>
            <a:ext cx="1273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req_conn(x)</a:t>
            </a:r>
            <a:endParaRPr/>
          </a:p>
        </p:txBody>
      </p:sp>
      <p:sp>
        <p:nvSpPr>
          <p:cNvPr id="3880" name="Google Shape;3880;p96"/>
          <p:cNvSpPr txBox="1"/>
          <p:nvPr/>
        </p:nvSpPr>
        <p:spPr>
          <a:xfrm>
            <a:off x="2114550" y="5227637"/>
            <a:ext cx="439737" cy="327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1" name="Google Shape;3881;p96"/>
          <p:cNvSpPr txBox="1"/>
          <p:nvPr/>
        </p:nvSpPr>
        <p:spPr>
          <a:xfrm>
            <a:off x="3109912" y="5038725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/>
          </a:p>
        </p:txBody>
      </p:sp>
      <p:sp>
        <p:nvSpPr>
          <p:cNvPr id="3882" name="Google Shape;3882;p96"/>
          <p:cNvSpPr txBox="1"/>
          <p:nvPr/>
        </p:nvSpPr>
        <p:spPr>
          <a:xfrm>
            <a:off x="717550" y="5372100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/>
          </a:p>
        </p:txBody>
      </p:sp>
      <p:sp>
        <p:nvSpPr>
          <p:cNvPr id="3883" name="Google Shape;3883;p96"/>
          <p:cNvSpPr/>
          <p:nvPr/>
        </p:nvSpPr>
        <p:spPr>
          <a:xfrm>
            <a:off x="1528762" y="5489575"/>
            <a:ext cx="90487" cy="88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4" name="Google Shape;3884;p96"/>
          <p:cNvSpPr/>
          <p:nvPr/>
        </p:nvSpPr>
        <p:spPr>
          <a:xfrm>
            <a:off x="3057525" y="5146675"/>
            <a:ext cx="90487" cy="88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5" name="Google Shape;3885;p96"/>
          <p:cNvSpPr txBox="1"/>
          <p:nvPr/>
        </p:nvSpPr>
        <p:spPr>
          <a:xfrm>
            <a:off x="1816100" y="5233987"/>
            <a:ext cx="1071562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6" name="Google Shape;3886;p96"/>
          <p:cNvSpPr txBox="1"/>
          <p:nvPr/>
        </p:nvSpPr>
        <p:spPr>
          <a:xfrm>
            <a:off x="1700212" y="5195887"/>
            <a:ext cx="1274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acc_conn(x)</a:t>
            </a:r>
            <a:endParaRPr/>
          </a:p>
        </p:txBody>
      </p:sp>
      <p:pic>
        <p:nvPicPr>
          <p:cNvPr descr="underline_base" id="3887" name="Google Shape;3887;p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425" y="733425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888" name="Google Shape;3888;p96"/>
          <p:cNvSpPr txBox="1"/>
          <p:nvPr>
            <p:ph type="title"/>
          </p:nvPr>
        </p:nvSpPr>
        <p:spPr>
          <a:xfrm>
            <a:off x="533400" y="133350"/>
            <a:ext cx="77724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Agreeing to establish a connection</a:t>
            </a:r>
            <a:endParaRPr/>
          </a:p>
        </p:txBody>
      </p:sp>
      <p:grpSp>
        <p:nvGrpSpPr>
          <p:cNvPr id="3889" name="Google Shape;3889;p96"/>
          <p:cNvGrpSpPr/>
          <p:nvPr/>
        </p:nvGrpSpPr>
        <p:grpSpPr>
          <a:xfrm>
            <a:off x="1209675" y="4202112"/>
            <a:ext cx="574675" cy="520700"/>
            <a:chOff x="-69850" y="2338387"/>
            <a:chExt cx="1557337" cy="1754187"/>
          </a:xfrm>
        </p:grpSpPr>
        <p:pic>
          <p:nvPicPr>
            <p:cNvPr descr="desktop_computer_stylized_medium" id="3890" name="Google Shape;3890;p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1" name="Google Shape;3891;p9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92" name="Google Shape;3892;p96"/>
          <p:cNvGrpSpPr/>
          <p:nvPr/>
        </p:nvGrpSpPr>
        <p:grpSpPr>
          <a:xfrm>
            <a:off x="2971800" y="4183062"/>
            <a:ext cx="336550" cy="512762"/>
            <a:chOff x="6572250" y="681037"/>
            <a:chExt cx="2262187" cy="3803650"/>
          </a:xfrm>
        </p:grpSpPr>
        <p:sp>
          <p:nvSpPr>
            <p:cNvPr id="3893" name="Google Shape;3893;p96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94" name="Google Shape;3894;p96"/>
            <p:cNvSpPr txBox="1"/>
            <p:nvPr/>
          </p:nvSpPr>
          <p:spPr>
            <a:xfrm>
              <a:off x="6678612" y="681037"/>
              <a:ext cx="1665287" cy="362743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95" name="Google Shape;3895;p96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96" name="Google Shape;3896;p96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97" name="Google Shape;3897;p96"/>
            <p:cNvSpPr txBox="1"/>
            <p:nvPr/>
          </p:nvSpPr>
          <p:spPr>
            <a:xfrm>
              <a:off x="6689725" y="1104900"/>
              <a:ext cx="93980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898" name="Google Shape;3898;p96"/>
            <p:cNvGrpSpPr/>
            <p:nvPr/>
          </p:nvGrpSpPr>
          <p:grpSpPr>
            <a:xfrm>
              <a:off x="7542853" y="1057138"/>
              <a:ext cx="917248" cy="235156"/>
              <a:chOff x="979487" y="4073525"/>
              <a:chExt cx="1144587" cy="225425"/>
            </a:xfrm>
          </p:grpSpPr>
          <p:sp>
            <p:nvSpPr>
              <p:cNvPr id="3899" name="Google Shape;3899;p96"/>
              <p:cNvSpPr/>
              <p:nvPr/>
            </p:nvSpPr>
            <p:spPr>
              <a:xfrm>
                <a:off x="979487" y="4073525"/>
                <a:ext cx="1144587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00" name="Google Shape;3900;p96"/>
              <p:cNvSpPr/>
              <p:nvPr/>
            </p:nvSpPr>
            <p:spPr>
              <a:xfrm>
                <a:off x="1006475" y="4097337"/>
                <a:ext cx="1092200" cy="1809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01" name="Google Shape;3901;p96"/>
            <p:cNvSpPr txBox="1"/>
            <p:nvPr/>
          </p:nvSpPr>
          <p:spPr>
            <a:xfrm>
              <a:off x="6700837" y="1622425"/>
              <a:ext cx="949325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02" name="Google Shape;3902;p96"/>
            <p:cNvGrpSpPr/>
            <p:nvPr/>
          </p:nvGrpSpPr>
          <p:grpSpPr>
            <a:xfrm>
              <a:off x="7532045" y="1576444"/>
              <a:ext cx="928698" cy="212725"/>
              <a:chOff x="969962" y="4075112"/>
              <a:chExt cx="1158875" cy="220662"/>
            </a:xfrm>
          </p:grpSpPr>
          <p:sp>
            <p:nvSpPr>
              <p:cNvPr id="3903" name="Google Shape;3903;p96"/>
              <p:cNvSpPr/>
              <p:nvPr/>
            </p:nvSpPr>
            <p:spPr>
              <a:xfrm>
                <a:off x="969962" y="4075112"/>
                <a:ext cx="1158875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04" name="Google Shape;3904;p96"/>
              <p:cNvSpPr/>
              <p:nvPr/>
            </p:nvSpPr>
            <p:spPr>
              <a:xfrm>
                <a:off x="996950" y="4098925"/>
                <a:ext cx="1104900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05" name="Google Shape;3905;p96"/>
            <p:cNvSpPr txBox="1"/>
            <p:nvPr/>
          </p:nvSpPr>
          <p:spPr>
            <a:xfrm>
              <a:off x="6689725" y="2152650"/>
              <a:ext cx="949325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06" name="Google Shape;3906;p96"/>
            <p:cNvSpPr txBox="1"/>
            <p:nvPr/>
          </p:nvSpPr>
          <p:spPr>
            <a:xfrm>
              <a:off x="6710362" y="2624137"/>
              <a:ext cx="949325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07" name="Google Shape;3907;p96"/>
            <p:cNvGrpSpPr/>
            <p:nvPr/>
          </p:nvGrpSpPr>
          <p:grpSpPr>
            <a:xfrm>
              <a:off x="7521910" y="2588035"/>
              <a:ext cx="917554" cy="236263"/>
              <a:chOff x="981075" y="4081462"/>
              <a:chExt cx="1143000" cy="217487"/>
            </a:xfrm>
          </p:grpSpPr>
          <p:sp>
            <p:nvSpPr>
              <p:cNvPr id="3908" name="Google Shape;3908;p96"/>
              <p:cNvSpPr/>
              <p:nvPr/>
            </p:nvSpPr>
            <p:spPr>
              <a:xfrm>
                <a:off x="981075" y="4081462"/>
                <a:ext cx="11430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09" name="Google Shape;3909;p96"/>
              <p:cNvSpPr/>
              <p:nvPr/>
            </p:nvSpPr>
            <p:spPr>
              <a:xfrm>
                <a:off x="1008062" y="4103687"/>
                <a:ext cx="109061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10" name="Google Shape;3910;p96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11" name="Google Shape;3911;p96"/>
            <p:cNvGrpSpPr/>
            <p:nvPr/>
          </p:nvGrpSpPr>
          <p:grpSpPr>
            <a:xfrm>
              <a:off x="7521887" y="2106612"/>
              <a:ext cx="927749" cy="223837"/>
              <a:chOff x="973137" y="4076700"/>
              <a:chExt cx="1155700" cy="223837"/>
            </a:xfrm>
          </p:grpSpPr>
          <p:sp>
            <p:nvSpPr>
              <p:cNvPr id="3912" name="Google Shape;3912;p96"/>
              <p:cNvSpPr/>
              <p:nvPr/>
            </p:nvSpPr>
            <p:spPr>
              <a:xfrm>
                <a:off x="973137" y="4076700"/>
                <a:ext cx="1155700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13" name="Google Shape;3913;p96"/>
              <p:cNvSpPr/>
              <p:nvPr/>
            </p:nvSpPr>
            <p:spPr>
              <a:xfrm>
                <a:off x="1000125" y="4098925"/>
                <a:ext cx="1103312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14" name="Google Shape;3914;p96"/>
            <p:cNvSpPr txBox="1"/>
            <p:nvPr/>
          </p:nvSpPr>
          <p:spPr>
            <a:xfrm>
              <a:off x="8332787" y="681037"/>
              <a:ext cx="106362" cy="363855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5" name="Google Shape;3915;p96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6" name="Google Shape;3916;p96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7" name="Google Shape;3917;p96"/>
            <p:cNvSpPr/>
            <p:nvPr/>
          </p:nvSpPr>
          <p:spPr>
            <a:xfrm>
              <a:off x="8759825" y="4143375"/>
              <a:ext cx="74612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8" name="Google Shape;3918;p96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9" name="Google Shape;3919;p96"/>
            <p:cNvSpPr/>
            <p:nvPr/>
          </p:nvSpPr>
          <p:spPr>
            <a:xfrm>
              <a:off x="6572250" y="4249737"/>
              <a:ext cx="1898650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0" name="Google Shape;3920;p96"/>
            <p:cNvSpPr/>
            <p:nvPr/>
          </p:nvSpPr>
          <p:spPr>
            <a:xfrm>
              <a:off x="6678612" y="4308475"/>
              <a:ext cx="1697037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1" name="Google Shape;3921;p96"/>
            <p:cNvSpPr/>
            <p:nvPr/>
          </p:nvSpPr>
          <p:spPr>
            <a:xfrm>
              <a:off x="6838950" y="3778250"/>
              <a:ext cx="246062" cy="2349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2" name="Google Shape;3922;p96"/>
            <p:cNvSpPr/>
            <p:nvPr/>
          </p:nvSpPr>
          <p:spPr>
            <a:xfrm>
              <a:off x="7116762" y="3789362"/>
              <a:ext cx="255587" cy="2238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3" name="Google Shape;3923;p96"/>
            <p:cNvSpPr/>
            <p:nvPr/>
          </p:nvSpPr>
          <p:spPr>
            <a:xfrm>
              <a:off x="7404100" y="3778250"/>
              <a:ext cx="246062" cy="2238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4" name="Google Shape;3924;p96"/>
            <p:cNvSpPr txBox="1"/>
            <p:nvPr/>
          </p:nvSpPr>
          <p:spPr>
            <a:xfrm>
              <a:off x="8034337" y="2917825"/>
              <a:ext cx="138112" cy="1201737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97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3930" name="Google Shape;3930;p9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931" name="Google Shape;3931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425" y="733425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32" name="Google Shape;3932;p97"/>
          <p:cNvSpPr txBox="1"/>
          <p:nvPr>
            <p:ph type="title"/>
          </p:nvPr>
        </p:nvSpPr>
        <p:spPr>
          <a:xfrm>
            <a:off x="533400" y="133350"/>
            <a:ext cx="77724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Agreeing to establish a connection</a:t>
            </a:r>
            <a:endParaRPr/>
          </a:p>
        </p:txBody>
      </p:sp>
      <p:sp>
        <p:nvSpPr>
          <p:cNvPr id="3933" name="Google Shape;3933;p97"/>
          <p:cNvSpPr txBox="1"/>
          <p:nvPr/>
        </p:nvSpPr>
        <p:spPr>
          <a:xfrm>
            <a:off x="595312" y="1076325"/>
            <a:ext cx="4929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2-way handshake failure scenarios:</a:t>
            </a:r>
            <a:endParaRPr/>
          </a:p>
        </p:txBody>
      </p:sp>
      <p:cxnSp>
        <p:nvCxnSpPr>
          <p:cNvPr id="3934" name="Google Shape;3934;p97"/>
          <p:cNvCxnSpPr/>
          <p:nvPr/>
        </p:nvCxnSpPr>
        <p:spPr>
          <a:xfrm flipH="1">
            <a:off x="1793875" y="2301875"/>
            <a:ext cx="1587" cy="2470150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35" name="Google Shape;3935;p97"/>
          <p:cNvCxnSpPr/>
          <p:nvPr/>
        </p:nvCxnSpPr>
        <p:spPr>
          <a:xfrm flipH="1">
            <a:off x="3322637" y="2374900"/>
            <a:ext cx="1587" cy="3960812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936" name="Google Shape;3936;p97"/>
          <p:cNvGrpSpPr/>
          <p:nvPr/>
        </p:nvGrpSpPr>
        <p:grpSpPr>
          <a:xfrm>
            <a:off x="490537" y="2927350"/>
            <a:ext cx="3646488" cy="3549650"/>
            <a:chOff x="490537" y="2927350"/>
            <a:chExt cx="3646488" cy="3549650"/>
          </a:xfrm>
        </p:grpSpPr>
        <p:sp>
          <p:nvSpPr>
            <p:cNvPr id="3937" name="Google Shape;3937;p97"/>
            <p:cNvSpPr txBox="1"/>
            <p:nvPr/>
          </p:nvSpPr>
          <p:spPr>
            <a:xfrm>
              <a:off x="490537" y="2927350"/>
              <a:ext cx="1273175" cy="752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retransmit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req_conn(x)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8" name="Google Shape;3938;p97"/>
            <p:cNvSpPr/>
            <p:nvPr/>
          </p:nvSpPr>
          <p:spPr>
            <a:xfrm>
              <a:off x="1804987" y="3217862"/>
              <a:ext cx="1527175" cy="2559050"/>
            </a:xfrm>
            <a:custGeom>
              <a:rect b="b" l="l" r="r" t="t"/>
              <a:pathLst>
                <a:path extrusionOk="0" h="1612" w="96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9" name="Google Shape;3939;p97"/>
            <p:cNvSpPr txBox="1"/>
            <p:nvPr/>
          </p:nvSpPr>
          <p:spPr>
            <a:xfrm>
              <a:off x="3365500" y="5583237"/>
              <a:ext cx="7715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ESTAB</a:t>
              </a:r>
              <a:endParaRPr/>
            </a:p>
          </p:txBody>
        </p:sp>
        <p:sp>
          <p:nvSpPr>
            <p:cNvPr id="3940" name="Google Shape;3940;p97"/>
            <p:cNvSpPr/>
            <p:nvPr/>
          </p:nvSpPr>
          <p:spPr>
            <a:xfrm>
              <a:off x="3289300" y="5710237"/>
              <a:ext cx="90487" cy="889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41" name="Google Shape;3941;p97"/>
            <p:cNvGrpSpPr/>
            <p:nvPr/>
          </p:nvGrpSpPr>
          <p:grpSpPr>
            <a:xfrm>
              <a:off x="1901825" y="3821112"/>
              <a:ext cx="1273175" cy="336550"/>
              <a:chOff x="1690687" y="3309937"/>
              <a:chExt cx="1273175" cy="336550"/>
            </a:xfrm>
          </p:grpSpPr>
          <p:sp>
            <p:nvSpPr>
              <p:cNvPr id="3942" name="Google Shape;3942;p97"/>
              <p:cNvSpPr txBox="1"/>
              <p:nvPr/>
            </p:nvSpPr>
            <p:spPr>
              <a:xfrm>
                <a:off x="1804987" y="3370262"/>
                <a:ext cx="1071562" cy="2603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43" name="Google Shape;3943;p97"/>
              <p:cNvSpPr txBox="1"/>
              <p:nvPr/>
            </p:nvSpPr>
            <p:spPr>
              <a:xfrm>
                <a:off x="1690687" y="3309937"/>
                <a:ext cx="127317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req_conn(x)</a:t>
                </a:r>
                <a:endParaRPr/>
              </a:p>
            </p:txBody>
          </p:sp>
        </p:grpSp>
        <p:sp>
          <p:nvSpPr>
            <p:cNvPr id="3944" name="Google Shape;3944;p97"/>
            <p:cNvSpPr txBox="1"/>
            <p:nvPr/>
          </p:nvSpPr>
          <p:spPr>
            <a:xfrm>
              <a:off x="1555750" y="5895975"/>
              <a:ext cx="2120900" cy="5810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half open connection!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(no client!)</a:t>
              </a:r>
              <a:endParaRPr/>
            </a:p>
          </p:txBody>
        </p:sp>
      </p:grpSp>
      <p:grpSp>
        <p:nvGrpSpPr>
          <p:cNvPr id="3945" name="Google Shape;3945;p97"/>
          <p:cNvGrpSpPr/>
          <p:nvPr/>
        </p:nvGrpSpPr>
        <p:grpSpPr>
          <a:xfrm>
            <a:off x="622300" y="4456112"/>
            <a:ext cx="3830637" cy="715963"/>
            <a:chOff x="644525" y="4456112"/>
            <a:chExt cx="3830637" cy="715963"/>
          </a:xfrm>
        </p:grpSpPr>
        <p:cxnSp>
          <p:nvCxnSpPr>
            <p:cNvPr id="3946" name="Google Shape;3946;p97"/>
            <p:cNvCxnSpPr/>
            <p:nvPr/>
          </p:nvCxnSpPr>
          <p:spPr>
            <a:xfrm>
              <a:off x="1741487" y="4705350"/>
              <a:ext cx="2405062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47" name="Google Shape;3947;p97"/>
            <p:cNvSpPr txBox="1"/>
            <p:nvPr/>
          </p:nvSpPr>
          <p:spPr>
            <a:xfrm>
              <a:off x="644525" y="4662487"/>
              <a:ext cx="117157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client terminates</a:t>
              </a:r>
              <a:endParaRPr/>
            </a:p>
          </p:txBody>
        </p:sp>
        <p:sp>
          <p:nvSpPr>
            <p:cNvPr id="3948" name="Google Shape;3948;p97"/>
            <p:cNvSpPr txBox="1"/>
            <p:nvPr/>
          </p:nvSpPr>
          <p:spPr>
            <a:xfrm>
              <a:off x="3303587" y="4664075"/>
              <a:ext cx="117157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server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forgets x</a:t>
              </a:r>
              <a:endParaRPr/>
            </a:p>
          </p:txBody>
        </p:sp>
        <p:sp>
          <p:nvSpPr>
            <p:cNvPr id="3949" name="Google Shape;3949;p97"/>
            <p:cNvSpPr txBox="1"/>
            <p:nvPr/>
          </p:nvSpPr>
          <p:spPr>
            <a:xfrm>
              <a:off x="2014537" y="4456112"/>
              <a:ext cx="1120775" cy="476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connection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x completes</a:t>
              </a:r>
              <a:endParaRPr/>
            </a:p>
          </p:txBody>
        </p:sp>
      </p:grpSp>
      <p:grpSp>
        <p:nvGrpSpPr>
          <p:cNvPr id="3950" name="Google Shape;3950;p97"/>
          <p:cNvGrpSpPr/>
          <p:nvPr/>
        </p:nvGrpSpPr>
        <p:grpSpPr>
          <a:xfrm>
            <a:off x="4810125" y="2914650"/>
            <a:ext cx="4048125" cy="3417888"/>
            <a:chOff x="4810125" y="2906712"/>
            <a:chExt cx="4048125" cy="3417888"/>
          </a:xfrm>
        </p:grpSpPr>
        <p:sp>
          <p:nvSpPr>
            <p:cNvPr id="3951" name="Google Shape;3951;p97"/>
            <p:cNvSpPr txBox="1"/>
            <p:nvPr/>
          </p:nvSpPr>
          <p:spPr>
            <a:xfrm>
              <a:off x="4810125" y="2906712"/>
              <a:ext cx="1273175" cy="752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retransmit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req_conn(x)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2" name="Google Shape;3952;p97"/>
            <p:cNvSpPr/>
            <p:nvPr/>
          </p:nvSpPr>
          <p:spPr>
            <a:xfrm>
              <a:off x="6124575" y="3208337"/>
              <a:ext cx="1527175" cy="2559050"/>
            </a:xfrm>
            <a:custGeom>
              <a:rect b="b" l="l" r="r" t="t"/>
              <a:pathLst>
                <a:path extrusionOk="0" h="1612" w="96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3" name="Google Shape;3953;p97"/>
            <p:cNvSpPr txBox="1"/>
            <p:nvPr/>
          </p:nvSpPr>
          <p:spPr>
            <a:xfrm>
              <a:off x="7685087" y="5562600"/>
              <a:ext cx="7715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ESTAB</a:t>
              </a:r>
              <a:endParaRPr/>
            </a:p>
          </p:txBody>
        </p:sp>
        <p:sp>
          <p:nvSpPr>
            <p:cNvPr id="3954" name="Google Shape;3954;p97"/>
            <p:cNvSpPr/>
            <p:nvPr/>
          </p:nvSpPr>
          <p:spPr>
            <a:xfrm>
              <a:off x="7608887" y="5689600"/>
              <a:ext cx="90487" cy="889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5" name="Google Shape;3955;p97"/>
            <p:cNvSpPr txBox="1"/>
            <p:nvPr/>
          </p:nvSpPr>
          <p:spPr>
            <a:xfrm>
              <a:off x="6335712" y="5045075"/>
              <a:ext cx="1071562" cy="260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6" name="Google Shape;3956;p97"/>
            <p:cNvSpPr txBox="1"/>
            <p:nvPr/>
          </p:nvSpPr>
          <p:spPr>
            <a:xfrm>
              <a:off x="6443662" y="4984750"/>
              <a:ext cx="12731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req_conn(x)</a:t>
              </a:r>
              <a:endParaRPr/>
            </a:p>
          </p:txBody>
        </p:sp>
        <p:sp>
          <p:nvSpPr>
            <p:cNvPr id="3957" name="Google Shape;3957;p97"/>
            <p:cNvSpPr/>
            <p:nvPr/>
          </p:nvSpPr>
          <p:spPr>
            <a:xfrm>
              <a:off x="6107112" y="4198937"/>
              <a:ext cx="1501775" cy="1897062"/>
            </a:xfrm>
            <a:custGeom>
              <a:rect b="b" l="l" r="r" t="t"/>
              <a:pathLst>
                <a:path extrusionOk="0" h="1195" w="946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8" name="Google Shape;3958;p97"/>
            <p:cNvSpPr txBox="1"/>
            <p:nvPr/>
          </p:nvSpPr>
          <p:spPr>
            <a:xfrm>
              <a:off x="6457950" y="5734050"/>
              <a:ext cx="711200" cy="2825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9" name="Google Shape;3959;p97"/>
            <p:cNvSpPr txBox="1"/>
            <p:nvPr/>
          </p:nvSpPr>
          <p:spPr>
            <a:xfrm>
              <a:off x="6143625" y="5689600"/>
              <a:ext cx="1092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data(x+1)</a:t>
              </a:r>
              <a:endParaRPr/>
            </a:p>
          </p:txBody>
        </p:sp>
        <p:sp>
          <p:nvSpPr>
            <p:cNvPr id="3960" name="Google Shape;3960;p97"/>
            <p:cNvSpPr txBox="1"/>
            <p:nvPr/>
          </p:nvSpPr>
          <p:spPr>
            <a:xfrm>
              <a:off x="4860925" y="3959225"/>
              <a:ext cx="1273175" cy="752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retransmit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data(x+1)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1" name="Google Shape;3961;p97"/>
            <p:cNvSpPr txBox="1"/>
            <p:nvPr/>
          </p:nvSpPr>
          <p:spPr>
            <a:xfrm>
              <a:off x="7686675" y="5816600"/>
              <a:ext cx="117157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accept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data(x+1)</a:t>
              </a:r>
              <a:endParaRPr/>
            </a:p>
          </p:txBody>
        </p:sp>
      </p:grpSp>
      <p:grpSp>
        <p:nvGrpSpPr>
          <p:cNvPr id="3962" name="Google Shape;3962;p97"/>
          <p:cNvGrpSpPr/>
          <p:nvPr/>
        </p:nvGrpSpPr>
        <p:grpSpPr>
          <a:xfrm>
            <a:off x="768350" y="1746250"/>
            <a:ext cx="3389312" cy="2136775"/>
            <a:chOff x="768350" y="1746250"/>
            <a:chExt cx="3389312" cy="2136775"/>
          </a:xfrm>
        </p:grpSpPr>
        <p:sp>
          <p:nvSpPr>
            <p:cNvPr id="3963" name="Google Shape;3963;p97"/>
            <p:cNvSpPr txBox="1"/>
            <p:nvPr/>
          </p:nvSpPr>
          <p:spPr>
            <a:xfrm>
              <a:off x="768350" y="2211387"/>
              <a:ext cx="973137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choose x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964" name="Google Shape;3964;p97"/>
            <p:cNvCxnSpPr/>
            <p:nvPr/>
          </p:nvCxnSpPr>
          <p:spPr>
            <a:xfrm>
              <a:off x="1839912" y="2406650"/>
              <a:ext cx="1479550" cy="315912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65" name="Google Shape;3965;p97"/>
            <p:cNvCxnSpPr/>
            <p:nvPr/>
          </p:nvCxnSpPr>
          <p:spPr>
            <a:xfrm flipH="1">
              <a:off x="1779587" y="2760662"/>
              <a:ext cx="1571625" cy="955675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966" name="Google Shape;3966;p97"/>
            <p:cNvSpPr txBox="1"/>
            <p:nvPr/>
          </p:nvSpPr>
          <p:spPr>
            <a:xfrm>
              <a:off x="2157412" y="2392362"/>
              <a:ext cx="777875" cy="3270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7" name="Google Shape;3967;p97"/>
            <p:cNvSpPr txBox="1"/>
            <p:nvPr/>
          </p:nvSpPr>
          <p:spPr>
            <a:xfrm>
              <a:off x="1927225" y="2359025"/>
              <a:ext cx="12731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req_conn(x)</a:t>
              </a:r>
              <a:endParaRPr/>
            </a:p>
          </p:txBody>
        </p:sp>
        <p:sp>
          <p:nvSpPr>
            <p:cNvPr id="3968" name="Google Shape;3968;p97"/>
            <p:cNvSpPr txBox="1"/>
            <p:nvPr/>
          </p:nvSpPr>
          <p:spPr>
            <a:xfrm>
              <a:off x="2335212" y="2816225"/>
              <a:ext cx="439737" cy="3270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9" name="Google Shape;3969;p97"/>
            <p:cNvSpPr txBox="1"/>
            <p:nvPr/>
          </p:nvSpPr>
          <p:spPr>
            <a:xfrm>
              <a:off x="3386137" y="2617787"/>
              <a:ext cx="7715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ESTAB</a:t>
              </a:r>
              <a:endParaRPr/>
            </a:p>
          </p:txBody>
        </p:sp>
        <p:sp>
          <p:nvSpPr>
            <p:cNvPr id="3970" name="Google Shape;3970;p97"/>
            <p:cNvSpPr txBox="1"/>
            <p:nvPr/>
          </p:nvSpPr>
          <p:spPr>
            <a:xfrm>
              <a:off x="925512" y="3546475"/>
              <a:ext cx="7715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ESTAB</a:t>
              </a:r>
              <a:endParaRPr/>
            </a:p>
          </p:txBody>
        </p:sp>
        <p:sp>
          <p:nvSpPr>
            <p:cNvPr id="3971" name="Google Shape;3971;p97"/>
            <p:cNvSpPr/>
            <p:nvPr/>
          </p:nvSpPr>
          <p:spPr>
            <a:xfrm>
              <a:off x="1738312" y="3648075"/>
              <a:ext cx="90487" cy="889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72" name="Google Shape;3972;p97"/>
            <p:cNvSpPr/>
            <p:nvPr/>
          </p:nvSpPr>
          <p:spPr>
            <a:xfrm>
              <a:off x="3278187" y="2735262"/>
              <a:ext cx="90487" cy="889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73" name="Google Shape;3973;p97"/>
            <p:cNvGrpSpPr/>
            <p:nvPr/>
          </p:nvGrpSpPr>
          <p:grpSpPr>
            <a:xfrm>
              <a:off x="2027237" y="2954337"/>
              <a:ext cx="1274762" cy="336550"/>
              <a:chOff x="1690687" y="3309937"/>
              <a:chExt cx="1274762" cy="336550"/>
            </a:xfrm>
          </p:grpSpPr>
          <p:sp>
            <p:nvSpPr>
              <p:cNvPr id="3974" name="Google Shape;3974;p97"/>
              <p:cNvSpPr txBox="1"/>
              <p:nvPr/>
            </p:nvSpPr>
            <p:spPr>
              <a:xfrm>
                <a:off x="1804987" y="3370262"/>
                <a:ext cx="1071562" cy="2603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75" name="Google Shape;3975;p97"/>
              <p:cNvSpPr txBox="1"/>
              <p:nvPr/>
            </p:nvSpPr>
            <p:spPr>
              <a:xfrm>
                <a:off x="1690687" y="3309937"/>
                <a:ext cx="1274762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acc_conn(x)</a:t>
                </a:r>
                <a:endParaRPr/>
              </a:p>
            </p:txBody>
          </p:sp>
        </p:grpSp>
        <p:grpSp>
          <p:nvGrpSpPr>
            <p:cNvPr id="3976" name="Google Shape;3976;p97"/>
            <p:cNvGrpSpPr/>
            <p:nvPr/>
          </p:nvGrpSpPr>
          <p:grpSpPr>
            <a:xfrm>
              <a:off x="1323975" y="1765300"/>
              <a:ext cx="620712" cy="487362"/>
              <a:chOff x="-69850" y="2338387"/>
              <a:chExt cx="1557337" cy="1754187"/>
            </a:xfrm>
          </p:grpSpPr>
          <p:pic>
            <p:nvPicPr>
              <p:cNvPr descr="desktop_computer_stylized_medium" id="3977" name="Google Shape;3977;p9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78" name="Google Shape;3978;p97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3979" name="Google Shape;3979;p97"/>
            <p:cNvGrpSpPr/>
            <p:nvPr/>
          </p:nvGrpSpPr>
          <p:grpSpPr>
            <a:xfrm>
              <a:off x="3132137" y="1746250"/>
              <a:ext cx="336550" cy="512762"/>
              <a:chOff x="6572250" y="681037"/>
              <a:chExt cx="2262187" cy="3803650"/>
            </a:xfrm>
          </p:grpSpPr>
          <p:sp>
            <p:nvSpPr>
              <p:cNvPr id="3980" name="Google Shape;3980;p97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81" name="Google Shape;3981;p97"/>
              <p:cNvSpPr txBox="1"/>
              <p:nvPr/>
            </p:nvSpPr>
            <p:spPr>
              <a:xfrm>
                <a:off x="6678612" y="681037"/>
                <a:ext cx="1665287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82" name="Google Shape;3982;p97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83" name="Google Shape;3983;p97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84" name="Google Shape;3984;p97"/>
              <p:cNvSpPr txBox="1"/>
              <p:nvPr/>
            </p:nvSpPr>
            <p:spPr>
              <a:xfrm>
                <a:off x="6689725" y="1104900"/>
                <a:ext cx="939800" cy="714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985" name="Google Shape;3985;p97"/>
              <p:cNvGrpSpPr/>
              <p:nvPr/>
            </p:nvGrpSpPr>
            <p:grpSpPr>
              <a:xfrm>
                <a:off x="7542853" y="1057138"/>
                <a:ext cx="917248" cy="235156"/>
                <a:chOff x="979487" y="4073525"/>
                <a:chExt cx="1144587" cy="225425"/>
              </a:xfrm>
            </p:grpSpPr>
            <p:sp>
              <p:nvSpPr>
                <p:cNvPr id="3986" name="Google Shape;3986;p97"/>
                <p:cNvSpPr/>
                <p:nvPr/>
              </p:nvSpPr>
              <p:spPr>
                <a:xfrm>
                  <a:off x="979487" y="4073525"/>
                  <a:ext cx="1144587" cy="2254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987" name="Google Shape;3987;p97"/>
                <p:cNvSpPr/>
                <p:nvPr/>
              </p:nvSpPr>
              <p:spPr>
                <a:xfrm>
                  <a:off x="1006475" y="4097337"/>
                  <a:ext cx="10922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988" name="Google Shape;3988;p97"/>
              <p:cNvSpPr txBox="1"/>
              <p:nvPr/>
            </p:nvSpPr>
            <p:spPr>
              <a:xfrm>
                <a:off x="6700837" y="1622425"/>
                <a:ext cx="949325" cy="714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989" name="Google Shape;3989;p97"/>
              <p:cNvGrpSpPr/>
              <p:nvPr/>
            </p:nvGrpSpPr>
            <p:grpSpPr>
              <a:xfrm>
                <a:off x="7532045" y="1576444"/>
                <a:ext cx="928698" cy="212725"/>
                <a:chOff x="969962" y="4075112"/>
                <a:chExt cx="1158875" cy="220662"/>
              </a:xfrm>
            </p:grpSpPr>
            <p:sp>
              <p:nvSpPr>
                <p:cNvPr id="3990" name="Google Shape;3990;p97"/>
                <p:cNvSpPr/>
                <p:nvPr/>
              </p:nvSpPr>
              <p:spPr>
                <a:xfrm>
                  <a:off x="969962" y="4075112"/>
                  <a:ext cx="1158875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991" name="Google Shape;3991;p97"/>
                <p:cNvSpPr/>
                <p:nvPr/>
              </p:nvSpPr>
              <p:spPr>
                <a:xfrm>
                  <a:off x="996950" y="4098925"/>
                  <a:ext cx="1104900" cy="17145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992" name="Google Shape;3992;p97"/>
              <p:cNvSpPr txBox="1"/>
              <p:nvPr/>
            </p:nvSpPr>
            <p:spPr>
              <a:xfrm>
                <a:off x="6689725" y="2152650"/>
                <a:ext cx="949325" cy="714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93" name="Google Shape;3993;p97"/>
              <p:cNvSpPr txBox="1"/>
              <p:nvPr/>
            </p:nvSpPr>
            <p:spPr>
              <a:xfrm>
                <a:off x="6710362" y="2624137"/>
                <a:ext cx="949325" cy="8255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994" name="Google Shape;3994;p97"/>
              <p:cNvGrpSpPr/>
              <p:nvPr/>
            </p:nvGrpSpPr>
            <p:grpSpPr>
              <a:xfrm>
                <a:off x="7521910" y="2588035"/>
                <a:ext cx="917554" cy="236263"/>
                <a:chOff x="981075" y="4081462"/>
                <a:chExt cx="1143000" cy="217487"/>
              </a:xfrm>
            </p:grpSpPr>
            <p:sp>
              <p:nvSpPr>
                <p:cNvPr id="3995" name="Google Shape;3995;p97"/>
                <p:cNvSpPr/>
                <p:nvPr/>
              </p:nvSpPr>
              <p:spPr>
                <a:xfrm>
                  <a:off x="981075" y="4081462"/>
                  <a:ext cx="1143000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996" name="Google Shape;3996;p97"/>
                <p:cNvSpPr/>
                <p:nvPr/>
              </p:nvSpPr>
              <p:spPr>
                <a:xfrm>
                  <a:off x="1008062" y="4103687"/>
                  <a:ext cx="10906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997" name="Google Shape;3997;p97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998" name="Google Shape;3998;p97"/>
              <p:cNvGrpSpPr/>
              <p:nvPr/>
            </p:nvGrpSpPr>
            <p:grpSpPr>
              <a:xfrm>
                <a:off x="7521887" y="2106612"/>
                <a:ext cx="927749" cy="223837"/>
                <a:chOff x="973137" y="4076700"/>
                <a:chExt cx="1155700" cy="223837"/>
              </a:xfrm>
            </p:grpSpPr>
            <p:sp>
              <p:nvSpPr>
                <p:cNvPr id="3999" name="Google Shape;3999;p97"/>
                <p:cNvSpPr/>
                <p:nvPr/>
              </p:nvSpPr>
              <p:spPr>
                <a:xfrm>
                  <a:off x="973137" y="4076700"/>
                  <a:ext cx="1155700" cy="22383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000" name="Google Shape;4000;p97"/>
                <p:cNvSpPr/>
                <p:nvPr/>
              </p:nvSpPr>
              <p:spPr>
                <a:xfrm>
                  <a:off x="1000125" y="4098925"/>
                  <a:ext cx="1103312" cy="1762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001" name="Google Shape;4001;p97"/>
              <p:cNvSpPr txBox="1"/>
              <p:nvPr/>
            </p:nvSpPr>
            <p:spPr>
              <a:xfrm>
                <a:off x="8332787" y="681037"/>
                <a:ext cx="106362" cy="363855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02" name="Google Shape;4002;p97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03" name="Google Shape;4003;p97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04" name="Google Shape;4004;p97"/>
              <p:cNvSpPr/>
              <p:nvPr/>
            </p:nvSpPr>
            <p:spPr>
              <a:xfrm>
                <a:off x="8759825" y="4143375"/>
                <a:ext cx="74612" cy="1524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05" name="Google Shape;4005;p97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06" name="Google Shape;4006;p97"/>
              <p:cNvSpPr/>
              <p:nvPr/>
            </p:nvSpPr>
            <p:spPr>
              <a:xfrm>
                <a:off x="6572250" y="4249737"/>
                <a:ext cx="1898650" cy="23495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07" name="Google Shape;4007;p97"/>
              <p:cNvSpPr/>
              <p:nvPr/>
            </p:nvSpPr>
            <p:spPr>
              <a:xfrm>
                <a:off x="6678612" y="4308475"/>
                <a:ext cx="1697037" cy="1301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08" name="Google Shape;4008;p97"/>
              <p:cNvSpPr/>
              <p:nvPr/>
            </p:nvSpPr>
            <p:spPr>
              <a:xfrm>
                <a:off x="6838950" y="3778250"/>
                <a:ext cx="246062" cy="23495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09" name="Google Shape;4009;p97"/>
              <p:cNvSpPr/>
              <p:nvPr/>
            </p:nvSpPr>
            <p:spPr>
              <a:xfrm>
                <a:off x="7116762" y="3789362"/>
                <a:ext cx="255587" cy="22383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10" name="Google Shape;4010;p97"/>
              <p:cNvSpPr/>
              <p:nvPr/>
            </p:nvSpPr>
            <p:spPr>
              <a:xfrm>
                <a:off x="7404100" y="3778250"/>
                <a:ext cx="246062" cy="2238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11" name="Google Shape;4011;p97"/>
              <p:cNvSpPr txBox="1"/>
              <p:nvPr/>
            </p:nvSpPr>
            <p:spPr>
              <a:xfrm>
                <a:off x="8034337" y="2917825"/>
                <a:ext cx="138112" cy="1201737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4012" name="Google Shape;4012;p97"/>
          <p:cNvGrpSpPr/>
          <p:nvPr/>
        </p:nvGrpSpPr>
        <p:grpSpPr>
          <a:xfrm>
            <a:off x="5000625" y="1757362"/>
            <a:ext cx="3933825" cy="4568825"/>
            <a:chOff x="5000625" y="1757362"/>
            <a:chExt cx="3933825" cy="4568825"/>
          </a:xfrm>
        </p:grpSpPr>
        <p:cxnSp>
          <p:nvCxnSpPr>
            <p:cNvPr id="4013" name="Google Shape;4013;p97"/>
            <p:cNvCxnSpPr/>
            <p:nvPr/>
          </p:nvCxnSpPr>
          <p:spPr>
            <a:xfrm flipH="1">
              <a:off x="7654925" y="2365375"/>
              <a:ext cx="1587" cy="3960812"/>
            </a:xfrm>
            <a:prstGeom prst="straightConnector1">
              <a:avLst/>
            </a:prstGeom>
            <a:noFill/>
            <a:ln cap="flat" cmpd="sng" w="9525">
              <a:solidFill>
                <a:srgbClr val="77777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14" name="Google Shape;4014;p97"/>
            <p:cNvSpPr txBox="1"/>
            <p:nvPr/>
          </p:nvSpPr>
          <p:spPr>
            <a:xfrm>
              <a:off x="5000625" y="4735512"/>
              <a:ext cx="117157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client terminates</a:t>
              </a:r>
              <a:endParaRPr/>
            </a:p>
          </p:txBody>
        </p:sp>
        <p:cxnSp>
          <p:nvCxnSpPr>
            <p:cNvPr id="4015" name="Google Shape;4015;p97"/>
            <p:cNvCxnSpPr/>
            <p:nvPr/>
          </p:nvCxnSpPr>
          <p:spPr>
            <a:xfrm flipH="1">
              <a:off x="6103937" y="2303462"/>
              <a:ext cx="23812" cy="2459037"/>
            </a:xfrm>
            <a:prstGeom prst="straightConnector1">
              <a:avLst/>
            </a:prstGeom>
            <a:noFill/>
            <a:ln cap="flat" cmpd="sng" w="9525">
              <a:solidFill>
                <a:srgbClr val="77777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6" name="Google Shape;4016;p97"/>
            <p:cNvCxnSpPr/>
            <p:nvPr/>
          </p:nvCxnSpPr>
          <p:spPr>
            <a:xfrm flipH="1">
              <a:off x="6111875" y="2740025"/>
              <a:ext cx="1571625" cy="955675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17" name="Google Shape;4017;p97"/>
            <p:cNvSpPr txBox="1"/>
            <p:nvPr/>
          </p:nvSpPr>
          <p:spPr>
            <a:xfrm>
              <a:off x="6667500" y="2795587"/>
              <a:ext cx="439737" cy="3270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18" name="Google Shape;4018;p97"/>
            <p:cNvSpPr txBox="1"/>
            <p:nvPr/>
          </p:nvSpPr>
          <p:spPr>
            <a:xfrm>
              <a:off x="5257800" y="3525837"/>
              <a:ext cx="7715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ESTAB</a:t>
              </a:r>
              <a:endParaRPr/>
            </a:p>
          </p:txBody>
        </p:sp>
        <p:sp>
          <p:nvSpPr>
            <p:cNvPr id="4019" name="Google Shape;4019;p97"/>
            <p:cNvSpPr/>
            <p:nvPr/>
          </p:nvSpPr>
          <p:spPr>
            <a:xfrm>
              <a:off x="6059487" y="3649662"/>
              <a:ext cx="90487" cy="889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20" name="Google Shape;4020;p97"/>
            <p:cNvSpPr txBox="1"/>
            <p:nvPr/>
          </p:nvSpPr>
          <p:spPr>
            <a:xfrm>
              <a:off x="5100637" y="2190750"/>
              <a:ext cx="973137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choose x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021" name="Google Shape;4021;p97"/>
            <p:cNvCxnSpPr/>
            <p:nvPr/>
          </p:nvCxnSpPr>
          <p:spPr>
            <a:xfrm>
              <a:off x="6172200" y="2386012"/>
              <a:ext cx="1479550" cy="315912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22" name="Google Shape;4022;p97"/>
            <p:cNvSpPr txBox="1"/>
            <p:nvPr/>
          </p:nvSpPr>
          <p:spPr>
            <a:xfrm>
              <a:off x="6489700" y="2371725"/>
              <a:ext cx="777875" cy="3270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23" name="Google Shape;4023;p97"/>
            <p:cNvSpPr txBox="1"/>
            <p:nvPr/>
          </p:nvSpPr>
          <p:spPr>
            <a:xfrm>
              <a:off x="6259512" y="2338387"/>
              <a:ext cx="12731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req_conn(x)</a:t>
              </a:r>
              <a:endParaRPr/>
            </a:p>
          </p:txBody>
        </p:sp>
        <p:sp>
          <p:nvSpPr>
            <p:cNvPr id="4024" name="Google Shape;4024;p97"/>
            <p:cNvSpPr txBox="1"/>
            <p:nvPr/>
          </p:nvSpPr>
          <p:spPr>
            <a:xfrm>
              <a:off x="7718425" y="2597150"/>
              <a:ext cx="7715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ESTAB</a:t>
              </a:r>
              <a:endParaRPr/>
            </a:p>
          </p:txBody>
        </p:sp>
        <p:sp>
          <p:nvSpPr>
            <p:cNvPr id="4025" name="Google Shape;4025;p97"/>
            <p:cNvSpPr/>
            <p:nvPr/>
          </p:nvSpPr>
          <p:spPr>
            <a:xfrm>
              <a:off x="7610475" y="2714625"/>
              <a:ext cx="90487" cy="889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026" name="Google Shape;4026;p97"/>
            <p:cNvGrpSpPr/>
            <p:nvPr/>
          </p:nvGrpSpPr>
          <p:grpSpPr>
            <a:xfrm>
              <a:off x="6359525" y="2933700"/>
              <a:ext cx="1274762" cy="336550"/>
              <a:chOff x="1690687" y="3309937"/>
              <a:chExt cx="1274762" cy="336550"/>
            </a:xfrm>
          </p:grpSpPr>
          <p:sp>
            <p:nvSpPr>
              <p:cNvPr id="4027" name="Google Shape;4027;p97"/>
              <p:cNvSpPr txBox="1"/>
              <p:nvPr/>
            </p:nvSpPr>
            <p:spPr>
              <a:xfrm>
                <a:off x="1804987" y="3370262"/>
                <a:ext cx="1071562" cy="2603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28" name="Google Shape;4028;p97"/>
              <p:cNvSpPr txBox="1"/>
              <p:nvPr/>
            </p:nvSpPr>
            <p:spPr>
              <a:xfrm>
                <a:off x="1690687" y="3309937"/>
                <a:ext cx="1274762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acc_conn(x)</a:t>
                </a:r>
                <a:endParaRPr/>
              </a:p>
            </p:txBody>
          </p:sp>
        </p:grpSp>
        <p:cxnSp>
          <p:nvCxnSpPr>
            <p:cNvPr id="4029" name="Google Shape;4029;p97"/>
            <p:cNvCxnSpPr/>
            <p:nvPr/>
          </p:nvCxnSpPr>
          <p:spPr>
            <a:xfrm>
              <a:off x="6154737" y="3722687"/>
              <a:ext cx="1479550" cy="315912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30" name="Google Shape;4030;p97"/>
            <p:cNvSpPr txBox="1"/>
            <p:nvPr/>
          </p:nvSpPr>
          <p:spPr>
            <a:xfrm>
              <a:off x="6472237" y="3708400"/>
              <a:ext cx="777875" cy="3270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31" name="Google Shape;4031;p97"/>
            <p:cNvSpPr txBox="1"/>
            <p:nvPr/>
          </p:nvSpPr>
          <p:spPr>
            <a:xfrm>
              <a:off x="6332537" y="3675062"/>
              <a:ext cx="1092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data(x+1)</a:t>
              </a:r>
              <a:endParaRPr/>
            </a:p>
          </p:txBody>
        </p:sp>
        <p:sp>
          <p:nvSpPr>
            <p:cNvPr id="4032" name="Google Shape;4032;p97"/>
            <p:cNvSpPr/>
            <p:nvPr/>
          </p:nvSpPr>
          <p:spPr>
            <a:xfrm>
              <a:off x="7604125" y="4006850"/>
              <a:ext cx="90487" cy="889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33" name="Google Shape;4033;p97"/>
            <p:cNvSpPr txBox="1"/>
            <p:nvPr/>
          </p:nvSpPr>
          <p:spPr>
            <a:xfrm>
              <a:off x="7762875" y="3767137"/>
              <a:ext cx="117157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accept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data(x+1)</a:t>
              </a:r>
              <a:endParaRPr/>
            </a:p>
          </p:txBody>
        </p:sp>
        <p:grpSp>
          <p:nvGrpSpPr>
            <p:cNvPr id="4034" name="Google Shape;4034;p97"/>
            <p:cNvGrpSpPr/>
            <p:nvPr/>
          </p:nvGrpSpPr>
          <p:grpSpPr>
            <a:xfrm>
              <a:off x="6073775" y="4449762"/>
              <a:ext cx="2405062" cy="476250"/>
              <a:chOff x="6061075" y="4438650"/>
              <a:chExt cx="2405062" cy="476250"/>
            </a:xfrm>
          </p:grpSpPr>
          <p:cxnSp>
            <p:nvCxnSpPr>
              <p:cNvPr id="4035" name="Google Shape;4035;p97"/>
              <p:cNvCxnSpPr/>
              <p:nvPr/>
            </p:nvCxnSpPr>
            <p:spPr>
              <a:xfrm>
                <a:off x="6061075" y="4684712"/>
                <a:ext cx="2405062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036" name="Google Shape;4036;p97"/>
              <p:cNvSpPr txBox="1"/>
              <p:nvPr/>
            </p:nvSpPr>
            <p:spPr>
              <a:xfrm>
                <a:off x="6332537" y="4438650"/>
                <a:ext cx="1120775" cy="476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connection 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x completes</a:t>
                </a:r>
                <a:endParaRPr/>
              </a:p>
            </p:txBody>
          </p:sp>
        </p:grpSp>
        <p:sp>
          <p:nvSpPr>
            <p:cNvPr id="4037" name="Google Shape;4037;p97"/>
            <p:cNvSpPr txBox="1"/>
            <p:nvPr/>
          </p:nvSpPr>
          <p:spPr>
            <a:xfrm>
              <a:off x="7667625" y="4702175"/>
              <a:ext cx="117157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server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forgets x</a:t>
              </a:r>
              <a:endParaRPr/>
            </a:p>
          </p:txBody>
        </p:sp>
        <p:grpSp>
          <p:nvGrpSpPr>
            <p:cNvPr id="4038" name="Google Shape;4038;p97"/>
            <p:cNvGrpSpPr/>
            <p:nvPr/>
          </p:nvGrpSpPr>
          <p:grpSpPr>
            <a:xfrm>
              <a:off x="5667375" y="1776412"/>
              <a:ext cx="620712" cy="487362"/>
              <a:chOff x="-69850" y="2338387"/>
              <a:chExt cx="1557337" cy="1754187"/>
            </a:xfrm>
          </p:grpSpPr>
          <p:pic>
            <p:nvPicPr>
              <p:cNvPr descr="desktop_computer_stylized_medium" id="4039" name="Google Shape;4039;p9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40" name="Google Shape;4040;p97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041" name="Google Shape;4041;p97"/>
            <p:cNvGrpSpPr/>
            <p:nvPr/>
          </p:nvGrpSpPr>
          <p:grpSpPr>
            <a:xfrm>
              <a:off x="7475537" y="1757362"/>
              <a:ext cx="336550" cy="512762"/>
              <a:chOff x="6572250" y="681037"/>
              <a:chExt cx="2262187" cy="3803650"/>
            </a:xfrm>
          </p:grpSpPr>
          <p:sp>
            <p:nvSpPr>
              <p:cNvPr id="4042" name="Google Shape;4042;p97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43" name="Google Shape;4043;p97"/>
              <p:cNvSpPr txBox="1"/>
              <p:nvPr/>
            </p:nvSpPr>
            <p:spPr>
              <a:xfrm>
                <a:off x="6678612" y="681037"/>
                <a:ext cx="1665287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44" name="Google Shape;4044;p97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45" name="Google Shape;4045;p97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46" name="Google Shape;4046;p97"/>
              <p:cNvSpPr txBox="1"/>
              <p:nvPr/>
            </p:nvSpPr>
            <p:spPr>
              <a:xfrm>
                <a:off x="6689725" y="1104900"/>
                <a:ext cx="939800" cy="714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047" name="Google Shape;4047;p97"/>
              <p:cNvGrpSpPr/>
              <p:nvPr/>
            </p:nvGrpSpPr>
            <p:grpSpPr>
              <a:xfrm>
                <a:off x="7542853" y="1057138"/>
                <a:ext cx="917248" cy="235156"/>
                <a:chOff x="979487" y="4073525"/>
                <a:chExt cx="1144587" cy="225425"/>
              </a:xfrm>
            </p:grpSpPr>
            <p:sp>
              <p:nvSpPr>
                <p:cNvPr id="4048" name="Google Shape;4048;p97"/>
                <p:cNvSpPr/>
                <p:nvPr/>
              </p:nvSpPr>
              <p:spPr>
                <a:xfrm>
                  <a:off x="979487" y="4073525"/>
                  <a:ext cx="1144587" cy="2254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049" name="Google Shape;4049;p97"/>
                <p:cNvSpPr/>
                <p:nvPr/>
              </p:nvSpPr>
              <p:spPr>
                <a:xfrm>
                  <a:off x="1006475" y="4097337"/>
                  <a:ext cx="10922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050" name="Google Shape;4050;p97"/>
              <p:cNvSpPr txBox="1"/>
              <p:nvPr/>
            </p:nvSpPr>
            <p:spPr>
              <a:xfrm>
                <a:off x="6700837" y="1622425"/>
                <a:ext cx="949325" cy="714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051" name="Google Shape;4051;p97"/>
              <p:cNvGrpSpPr/>
              <p:nvPr/>
            </p:nvGrpSpPr>
            <p:grpSpPr>
              <a:xfrm>
                <a:off x="7532045" y="1576444"/>
                <a:ext cx="928698" cy="212725"/>
                <a:chOff x="969962" y="4075112"/>
                <a:chExt cx="1158875" cy="220662"/>
              </a:xfrm>
            </p:grpSpPr>
            <p:sp>
              <p:nvSpPr>
                <p:cNvPr id="4052" name="Google Shape;4052;p97"/>
                <p:cNvSpPr/>
                <p:nvPr/>
              </p:nvSpPr>
              <p:spPr>
                <a:xfrm>
                  <a:off x="969962" y="4075112"/>
                  <a:ext cx="1158875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053" name="Google Shape;4053;p97"/>
                <p:cNvSpPr/>
                <p:nvPr/>
              </p:nvSpPr>
              <p:spPr>
                <a:xfrm>
                  <a:off x="996950" y="4098925"/>
                  <a:ext cx="1104900" cy="17145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054" name="Google Shape;4054;p97"/>
              <p:cNvSpPr txBox="1"/>
              <p:nvPr/>
            </p:nvSpPr>
            <p:spPr>
              <a:xfrm>
                <a:off x="6689725" y="2152650"/>
                <a:ext cx="949325" cy="714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55" name="Google Shape;4055;p97"/>
              <p:cNvSpPr txBox="1"/>
              <p:nvPr/>
            </p:nvSpPr>
            <p:spPr>
              <a:xfrm>
                <a:off x="6710362" y="2624137"/>
                <a:ext cx="949325" cy="8255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056" name="Google Shape;4056;p97"/>
              <p:cNvGrpSpPr/>
              <p:nvPr/>
            </p:nvGrpSpPr>
            <p:grpSpPr>
              <a:xfrm>
                <a:off x="7521910" y="2588035"/>
                <a:ext cx="917554" cy="236263"/>
                <a:chOff x="981075" y="4081462"/>
                <a:chExt cx="1143000" cy="217487"/>
              </a:xfrm>
            </p:grpSpPr>
            <p:sp>
              <p:nvSpPr>
                <p:cNvPr id="4057" name="Google Shape;4057;p97"/>
                <p:cNvSpPr/>
                <p:nvPr/>
              </p:nvSpPr>
              <p:spPr>
                <a:xfrm>
                  <a:off x="981075" y="4081462"/>
                  <a:ext cx="1143000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058" name="Google Shape;4058;p97"/>
                <p:cNvSpPr/>
                <p:nvPr/>
              </p:nvSpPr>
              <p:spPr>
                <a:xfrm>
                  <a:off x="1008062" y="4103687"/>
                  <a:ext cx="10906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059" name="Google Shape;4059;p97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060" name="Google Shape;4060;p97"/>
              <p:cNvGrpSpPr/>
              <p:nvPr/>
            </p:nvGrpSpPr>
            <p:grpSpPr>
              <a:xfrm>
                <a:off x="7521887" y="2106612"/>
                <a:ext cx="927749" cy="223837"/>
                <a:chOff x="973137" y="4076700"/>
                <a:chExt cx="1155700" cy="223837"/>
              </a:xfrm>
            </p:grpSpPr>
            <p:sp>
              <p:nvSpPr>
                <p:cNvPr id="4061" name="Google Shape;4061;p97"/>
                <p:cNvSpPr/>
                <p:nvPr/>
              </p:nvSpPr>
              <p:spPr>
                <a:xfrm>
                  <a:off x="973137" y="4076700"/>
                  <a:ext cx="1155700" cy="22383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062" name="Google Shape;4062;p97"/>
                <p:cNvSpPr/>
                <p:nvPr/>
              </p:nvSpPr>
              <p:spPr>
                <a:xfrm>
                  <a:off x="1000125" y="4098925"/>
                  <a:ext cx="1103312" cy="1762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063" name="Google Shape;4063;p97"/>
              <p:cNvSpPr txBox="1"/>
              <p:nvPr/>
            </p:nvSpPr>
            <p:spPr>
              <a:xfrm>
                <a:off x="8332787" y="681037"/>
                <a:ext cx="106362" cy="363855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4" name="Google Shape;4064;p97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5" name="Google Shape;4065;p97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6" name="Google Shape;4066;p97"/>
              <p:cNvSpPr/>
              <p:nvPr/>
            </p:nvSpPr>
            <p:spPr>
              <a:xfrm>
                <a:off x="8759825" y="4143375"/>
                <a:ext cx="74612" cy="1524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7" name="Google Shape;4067;p97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8" name="Google Shape;4068;p97"/>
              <p:cNvSpPr/>
              <p:nvPr/>
            </p:nvSpPr>
            <p:spPr>
              <a:xfrm>
                <a:off x="6572250" y="4249737"/>
                <a:ext cx="1898650" cy="23495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9" name="Google Shape;4069;p97"/>
              <p:cNvSpPr/>
              <p:nvPr/>
            </p:nvSpPr>
            <p:spPr>
              <a:xfrm>
                <a:off x="6678612" y="4308475"/>
                <a:ext cx="1697037" cy="1301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70" name="Google Shape;4070;p97"/>
              <p:cNvSpPr/>
              <p:nvPr/>
            </p:nvSpPr>
            <p:spPr>
              <a:xfrm>
                <a:off x="6838950" y="3778250"/>
                <a:ext cx="246062" cy="23495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71" name="Google Shape;4071;p97"/>
              <p:cNvSpPr/>
              <p:nvPr/>
            </p:nvSpPr>
            <p:spPr>
              <a:xfrm>
                <a:off x="7116762" y="3789362"/>
                <a:ext cx="255587" cy="22383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72" name="Google Shape;4072;p97"/>
              <p:cNvSpPr/>
              <p:nvPr/>
            </p:nvSpPr>
            <p:spPr>
              <a:xfrm>
                <a:off x="7404100" y="3778250"/>
                <a:ext cx="246062" cy="2238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73" name="Google Shape;4073;p97"/>
              <p:cNvSpPr txBox="1"/>
              <p:nvPr/>
            </p:nvSpPr>
            <p:spPr>
              <a:xfrm>
                <a:off x="8034337" y="2917825"/>
                <a:ext cx="138112" cy="1201737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7" name="Shape 4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8" name="Google Shape;4078;p98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4079" name="Google Shape;4079;p9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080" name="Google Shape;4080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77946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81" name="Google Shape;4081;p98"/>
          <p:cNvSpPr txBox="1"/>
          <p:nvPr>
            <p:ph type="title"/>
          </p:nvPr>
        </p:nvSpPr>
        <p:spPr>
          <a:xfrm>
            <a:off x="500062" y="166687"/>
            <a:ext cx="5356225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3-way handshake</a:t>
            </a:r>
            <a:endParaRPr/>
          </a:p>
        </p:txBody>
      </p:sp>
      <p:cxnSp>
        <p:nvCxnSpPr>
          <p:cNvPr id="4082" name="Google Shape;4082;p98"/>
          <p:cNvCxnSpPr/>
          <p:nvPr/>
        </p:nvCxnSpPr>
        <p:spPr>
          <a:xfrm flipH="1">
            <a:off x="3282950" y="2314575"/>
            <a:ext cx="1587" cy="2470150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083" name="Google Shape;4083;p98"/>
          <p:cNvGrpSpPr/>
          <p:nvPr/>
        </p:nvGrpSpPr>
        <p:grpSpPr>
          <a:xfrm>
            <a:off x="1296987" y="2241550"/>
            <a:ext cx="4494212" cy="955675"/>
            <a:chOff x="1285875" y="2163762"/>
            <a:chExt cx="4494212" cy="955675"/>
          </a:xfrm>
        </p:grpSpPr>
        <p:cxnSp>
          <p:nvCxnSpPr>
            <p:cNvPr id="4084" name="Google Shape;4084;p98"/>
            <p:cNvCxnSpPr/>
            <p:nvPr/>
          </p:nvCxnSpPr>
          <p:spPr>
            <a:xfrm>
              <a:off x="3273425" y="2384425"/>
              <a:ext cx="2506662" cy="735012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85" name="Google Shape;4085;p98"/>
            <p:cNvSpPr txBox="1"/>
            <p:nvPr/>
          </p:nvSpPr>
          <p:spPr>
            <a:xfrm>
              <a:off x="3997325" y="2484437"/>
              <a:ext cx="936625" cy="4286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6" name="Google Shape;4086;p98"/>
            <p:cNvSpPr txBox="1"/>
            <p:nvPr/>
          </p:nvSpPr>
          <p:spPr>
            <a:xfrm>
              <a:off x="3667125" y="2578100"/>
              <a:ext cx="17399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SYNbit=1, Seq=x</a:t>
              </a:r>
              <a:endParaRPr/>
            </a:p>
          </p:txBody>
        </p:sp>
        <p:sp>
          <p:nvSpPr>
            <p:cNvPr id="4087" name="Google Shape;4087;p98"/>
            <p:cNvSpPr txBox="1"/>
            <p:nvPr/>
          </p:nvSpPr>
          <p:spPr>
            <a:xfrm>
              <a:off x="1285875" y="2163762"/>
              <a:ext cx="1952625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choose init seq num, x</a:t>
              </a:r>
              <a:endParaRPr/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TCP SYN msg</a:t>
              </a:r>
              <a:endParaRPr/>
            </a:p>
          </p:txBody>
        </p:sp>
      </p:grpSp>
      <p:cxnSp>
        <p:nvCxnSpPr>
          <p:cNvPr id="4088" name="Google Shape;4088;p98"/>
          <p:cNvCxnSpPr/>
          <p:nvPr/>
        </p:nvCxnSpPr>
        <p:spPr>
          <a:xfrm flipH="1">
            <a:off x="5872162" y="2384425"/>
            <a:ext cx="1587" cy="3417887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89" name="Google Shape;4089;p98"/>
          <p:cNvSpPr txBox="1"/>
          <p:nvPr/>
        </p:nvSpPr>
        <p:spPr>
          <a:xfrm>
            <a:off x="8058150" y="5222875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/>
          </a:p>
        </p:txBody>
      </p:sp>
      <p:grpSp>
        <p:nvGrpSpPr>
          <p:cNvPr id="4090" name="Google Shape;4090;p98"/>
          <p:cNvGrpSpPr/>
          <p:nvPr/>
        </p:nvGrpSpPr>
        <p:grpSpPr>
          <a:xfrm>
            <a:off x="3281362" y="2911475"/>
            <a:ext cx="4519612" cy="1425575"/>
            <a:chOff x="3270250" y="2833687"/>
            <a:chExt cx="4519612" cy="1425575"/>
          </a:xfrm>
        </p:grpSpPr>
        <p:cxnSp>
          <p:nvCxnSpPr>
            <p:cNvPr id="4091" name="Google Shape;4091;p98"/>
            <p:cNvCxnSpPr/>
            <p:nvPr/>
          </p:nvCxnSpPr>
          <p:spPr>
            <a:xfrm flipH="1">
              <a:off x="3270250" y="3224212"/>
              <a:ext cx="2508250" cy="103505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92" name="Google Shape;4092;p98"/>
            <p:cNvSpPr txBox="1"/>
            <p:nvPr/>
          </p:nvSpPr>
          <p:spPr>
            <a:xfrm>
              <a:off x="3779837" y="3502025"/>
              <a:ext cx="1422400" cy="519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3" name="Google Shape;4093;p98"/>
            <p:cNvSpPr txBox="1"/>
            <p:nvPr/>
          </p:nvSpPr>
          <p:spPr>
            <a:xfrm>
              <a:off x="3427412" y="3443287"/>
              <a:ext cx="2435225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SYNbit=1, Seq=y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ACKbit=1; ACKnum=x+1</a:t>
              </a:r>
              <a:endParaRPr/>
            </a:p>
          </p:txBody>
        </p:sp>
        <p:sp>
          <p:nvSpPr>
            <p:cNvPr id="4094" name="Google Shape;4094;p98"/>
            <p:cNvSpPr txBox="1"/>
            <p:nvPr/>
          </p:nvSpPr>
          <p:spPr>
            <a:xfrm>
              <a:off x="5835650" y="2833687"/>
              <a:ext cx="1954212" cy="668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choose init seq num, y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TCP SYNACK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msg, acking SYN</a:t>
              </a:r>
              <a:endParaRPr/>
            </a:p>
          </p:txBody>
        </p:sp>
      </p:grpSp>
      <p:grpSp>
        <p:nvGrpSpPr>
          <p:cNvPr id="4095" name="Google Shape;4095;p98"/>
          <p:cNvGrpSpPr/>
          <p:nvPr/>
        </p:nvGrpSpPr>
        <p:grpSpPr>
          <a:xfrm>
            <a:off x="998537" y="4010025"/>
            <a:ext cx="6630987" cy="1373188"/>
            <a:chOff x="987425" y="3932237"/>
            <a:chExt cx="6630987" cy="1373188"/>
          </a:xfrm>
        </p:grpSpPr>
        <p:cxnSp>
          <p:nvCxnSpPr>
            <p:cNvPr id="4096" name="Google Shape;4096;p98"/>
            <p:cNvCxnSpPr/>
            <p:nvPr/>
          </p:nvCxnSpPr>
          <p:spPr>
            <a:xfrm>
              <a:off x="3290887" y="4330700"/>
              <a:ext cx="2506662" cy="735012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97" name="Google Shape;4097;p98"/>
            <p:cNvSpPr txBox="1"/>
            <p:nvPr/>
          </p:nvSpPr>
          <p:spPr>
            <a:xfrm>
              <a:off x="3946525" y="4454525"/>
              <a:ext cx="1230312" cy="4286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8" name="Google Shape;4098;p98"/>
            <p:cNvSpPr txBox="1"/>
            <p:nvPr/>
          </p:nvSpPr>
          <p:spPr>
            <a:xfrm>
              <a:off x="3321050" y="4527550"/>
              <a:ext cx="24272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ACKbit=1, ACKnum=y+1</a:t>
              </a:r>
              <a:endParaRPr/>
            </a:p>
          </p:txBody>
        </p:sp>
        <p:sp>
          <p:nvSpPr>
            <p:cNvPr id="4099" name="Google Shape;4099;p98"/>
            <p:cNvSpPr txBox="1"/>
            <p:nvPr/>
          </p:nvSpPr>
          <p:spPr>
            <a:xfrm>
              <a:off x="987425" y="3932237"/>
              <a:ext cx="2257425" cy="1052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received SYNACK(x) </a:t>
              </a:r>
              <a:endParaRPr/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indicates server is live;</a:t>
              </a:r>
              <a:endParaRPr/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ACK for SYNACK;</a:t>
              </a:r>
              <a:endParaRPr/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this segment may contain </a:t>
              </a:r>
              <a:endParaRPr/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client-to-server data</a:t>
              </a:r>
              <a:endParaRPr/>
            </a:p>
          </p:txBody>
        </p:sp>
        <p:sp>
          <p:nvSpPr>
            <p:cNvPr id="4100" name="Google Shape;4100;p98"/>
            <p:cNvSpPr txBox="1"/>
            <p:nvPr/>
          </p:nvSpPr>
          <p:spPr>
            <a:xfrm>
              <a:off x="5778500" y="4829175"/>
              <a:ext cx="1839912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received ACK(y)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indicates client is live</a:t>
              </a:r>
              <a:endParaRPr/>
            </a:p>
          </p:txBody>
        </p:sp>
      </p:grpSp>
      <p:grpSp>
        <p:nvGrpSpPr>
          <p:cNvPr id="4101" name="Google Shape;4101;p98"/>
          <p:cNvGrpSpPr/>
          <p:nvPr/>
        </p:nvGrpSpPr>
        <p:grpSpPr>
          <a:xfrm>
            <a:off x="300037" y="2279650"/>
            <a:ext cx="1030287" cy="700088"/>
            <a:chOff x="288925" y="2201862"/>
            <a:chExt cx="1030287" cy="700088"/>
          </a:xfrm>
        </p:grpSpPr>
        <p:sp>
          <p:nvSpPr>
            <p:cNvPr id="4102" name="Google Shape;4102;p98"/>
            <p:cNvSpPr txBox="1"/>
            <p:nvPr/>
          </p:nvSpPr>
          <p:spPr>
            <a:xfrm>
              <a:off x="288925" y="2565400"/>
              <a:ext cx="10302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SYNSENT</a:t>
              </a:r>
              <a:endParaRPr/>
            </a:p>
          </p:txBody>
        </p:sp>
        <p:cxnSp>
          <p:nvCxnSpPr>
            <p:cNvPr id="4103" name="Google Shape;4103;p98"/>
            <p:cNvCxnSpPr/>
            <p:nvPr/>
          </p:nvCxnSpPr>
          <p:spPr>
            <a:xfrm>
              <a:off x="733425" y="2201862"/>
              <a:ext cx="0" cy="4397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104" name="Google Shape;4104;p98"/>
          <p:cNvGrpSpPr/>
          <p:nvPr/>
        </p:nvGrpSpPr>
        <p:grpSpPr>
          <a:xfrm>
            <a:off x="301625" y="2940050"/>
            <a:ext cx="771525" cy="1622425"/>
            <a:chOff x="290512" y="2862262"/>
            <a:chExt cx="771525" cy="1622425"/>
          </a:xfrm>
        </p:grpSpPr>
        <p:sp>
          <p:nvSpPr>
            <p:cNvPr id="4105" name="Google Shape;4105;p98"/>
            <p:cNvSpPr txBox="1"/>
            <p:nvPr/>
          </p:nvSpPr>
          <p:spPr>
            <a:xfrm>
              <a:off x="290512" y="4148137"/>
              <a:ext cx="7715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ESTAB</a:t>
              </a:r>
              <a:endParaRPr/>
            </a:p>
          </p:txBody>
        </p:sp>
        <p:cxnSp>
          <p:nvCxnSpPr>
            <p:cNvPr id="4106" name="Google Shape;4106;p98"/>
            <p:cNvCxnSpPr/>
            <p:nvPr/>
          </p:nvCxnSpPr>
          <p:spPr>
            <a:xfrm>
              <a:off x="738187" y="2862262"/>
              <a:ext cx="0" cy="12652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107" name="Google Shape;4107;p98"/>
          <p:cNvGrpSpPr/>
          <p:nvPr/>
        </p:nvGrpSpPr>
        <p:grpSpPr>
          <a:xfrm>
            <a:off x="7754937" y="2335212"/>
            <a:ext cx="1119187" cy="1192212"/>
            <a:chOff x="7743825" y="2257425"/>
            <a:chExt cx="1119187" cy="1192212"/>
          </a:xfrm>
        </p:grpSpPr>
        <p:sp>
          <p:nvSpPr>
            <p:cNvPr id="4108" name="Google Shape;4108;p98"/>
            <p:cNvSpPr txBox="1"/>
            <p:nvPr/>
          </p:nvSpPr>
          <p:spPr>
            <a:xfrm>
              <a:off x="7743825" y="3113087"/>
              <a:ext cx="11191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SYN RCVD</a:t>
              </a:r>
              <a:endParaRPr/>
            </a:p>
          </p:txBody>
        </p:sp>
        <p:cxnSp>
          <p:nvCxnSpPr>
            <p:cNvPr id="4109" name="Google Shape;4109;p98"/>
            <p:cNvCxnSpPr/>
            <p:nvPr/>
          </p:nvCxnSpPr>
          <p:spPr>
            <a:xfrm>
              <a:off x="8475662" y="2257425"/>
              <a:ext cx="0" cy="9032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4110" name="Google Shape;4110;p98"/>
          <p:cNvCxnSpPr/>
          <p:nvPr/>
        </p:nvCxnSpPr>
        <p:spPr>
          <a:xfrm>
            <a:off x="8469312" y="3536950"/>
            <a:ext cx="0" cy="1704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111" name="Google Shape;4111;p98"/>
          <p:cNvGrpSpPr/>
          <p:nvPr/>
        </p:nvGrpSpPr>
        <p:grpSpPr>
          <a:xfrm>
            <a:off x="306387" y="1590675"/>
            <a:ext cx="8551863" cy="736600"/>
            <a:chOff x="306387" y="1590675"/>
            <a:chExt cx="8551863" cy="736600"/>
          </a:xfrm>
        </p:grpSpPr>
        <p:sp>
          <p:nvSpPr>
            <p:cNvPr id="4112" name="Google Shape;4112;p98"/>
            <p:cNvSpPr txBox="1"/>
            <p:nvPr/>
          </p:nvSpPr>
          <p:spPr>
            <a:xfrm>
              <a:off x="309562" y="1590675"/>
              <a:ext cx="1160462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Tahoma"/>
                <a:buNone/>
              </a:pPr>
              <a:r>
                <a:rPr b="0" i="1" lang="en-US" sz="1600" u="none">
                  <a:solidFill>
                    <a:srgbClr val="000099"/>
                  </a:solidFill>
                  <a:latin typeface="Tahoma"/>
                  <a:ea typeface="Tahoma"/>
                  <a:cs typeface="Tahoma"/>
                  <a:sym typeface="Tahoma"/>
                </a:rPr>
                <a:t>client state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1600" u="non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3" name="Google Shape;4113;p98"/>
            <p:cNvSpPr txBox="1"/>
            <p:nvPr/>
          </p:nvSpPr>
          <p:spPr>
            <a:xfrm>
              <a:off x="306387" y="1973262"/>
              <a:ext cx="8429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LISTEN</a:t>
              </a:r>
              <a:endParaRPr/>
            </a:p>
          </p:txBody>
        </p:sp>
        <p:sp>
          <p:nvSpPr>
            <p:cNvPr id="4114" name="Google Shape;4114;p98"/>
            <p:cNvSpPr txBox="1"/>
            <p:nvPr/>
          </p:nvSpPr>
          <p:spPr>
            <a:xfrm>
              <a:off x="7620000" y="1608137"/>
              <a:ext cx="12382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Tahoma"/>
                <a:buNone/>
              </a:pPr>
              <a:r>
                <a:rPr b="0" i="1" lang="en-US" sz="1600" u="none">
                  <a:solidFill>
                    <a:srgbClr val="000099"/>
                  </a:solidFill>
                  <a:latin typeface="Tahoma"/>
                  <a:ea typeface="Tahoma"/>
                  <a:cs typeface="Tahoma"/>
                  <a:sym typeface="Tahoma"/>
                </a:rPr>
                <a:t>server state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1600" u="non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5" name="Google Shape;4115;p98"/>
            <p:cNvSpPr txBox="1"/>
            <p:nvPr/>
          </p:nvSpPr>
          <p:spPr>
            <a:xfrm>
              <a:off x="7997825" y="1990725"/>
              <a:ext cx="8429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LISTEN</a:t>
              </a:r>
              <a:endParaRPr/>
            </a:p>
          </p:txBody>
        </p:sp>
        <p:grpSp>
          <p:nvGrpSpPr>
            <p:cNvPr id="4116" name="Google Shape;4116;p98"/>
            <p:cNvGrpSpPr/>
            <p:nvPr/>
          </p:nvGrpSpPr>
          <p:grpSpPr>
            <a:xfrm>
              <a:off x="3038475" y="1665287"/>
              <a:ext cx="642937" cy="600075"/>
              <a:chOff x="-69850" y="2338387"/>
              <a:chExt cx="1557337" cy="1754187"/>
            </a:xfrm>
          </p:grpSpPr>
          <p:pic>
            <p:nvPicPr>
              <p:cNvPr descr="desktop_computer_stylized_medium" id="4117" name="Google Shape;4117;p9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8" name="Google Shape;4118;p98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119" name="Google Shape;4119;p98"/>
            <p:cNvGrpSpPr/>
            <p:nvPr/>
          </p:nvGrpSpPr>
          <p:grpSpPr>
            <a:xfrm>
              <a:off x="5670550" y="1668462"/>
              <a:ext cx="336550" cy="512762"/>
              <a:chOff x="6572250" y="681037"/>
              <a:chExt cx="2262187" cy="3803650"/>
            </a:xfrm>
          </p:grpSpPr>
          <p:sp>
            <p:nvSpPr>
              <p:cNvPr id="4120" name="Google Shape;4120;p98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21" name="Google Shape;4121;p98"/>
              <p:cNvSpPr txBox="1"/>
              <p:nvPr/>
            </p:nvSpPr>
            <p:spPr>
              <a:xfrm>
                <a:off x="6678612" y="681037"/>
                <a:ext cx="1665287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22" name="Google Shape;4122;p98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23" name="Google Shape;4123;p98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24" name="Google Shape;4124;p98"/>
              <p:cNvSpPr txBox="1"/>
              <p:nvPr/>
            </p:nvSpPr>
            <p:spPr>
              <a:xfrm>
                <a:off x="6689725" y="1104900"/>
                <a:ext cx="939800" cy="714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125" name="Google Shape;4125;p98"/>
              <p:cNvGrpSpPr/>
              <p:nvPr/>
            </p:nvGrpSpPr>
            <p:grpSpPr>
              <a:xfrm>
                <a:off x="7542853" y="1057138"/>
                <a:ext cx="917248" cy="235156"/>
                <a:chOff x="979487" y="4073525"/>
                <a:chExt cx="1144587" cy="225425"/>
              </a:xfrm>
            </p:grpSpPr>
            <p:sp>
              <p:nvSpPr>
                <p:cNvPr id="4126" name="Google Shape;4126;p98"/>
                <p:cNvSpPr/>
                <p:nvPr/>
              </p:nvSpPr>
              <p:spPr>
                <a:xfrm>
                  <a:off x="979487" y="4073525"/>
                  <a:ext cx="1144587" cy="2254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127" name="Google Shape;4127;p98"/>
                <p:cNvSpPr/>
                <p:nvPr/>
              </p:nvSpPr>
              <p:spPr>
                <a:xfrm>
                  <a:off x="1006475" y="4097337"/>
                  <a:ext cx="10922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128" name="Google Shape;4128;p98"/>
              <p:cNvSpPr txBox="1"/>
              <p:nvPr/>
            </p:nvSpPr>
            <p:spPr>
              <a:xfrm>
                <a:off x="6700837" y="1622425"/>
                <a:ext cx="949325" cy="714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129" name="Google Shape;4129;p98"/>
              <p:cNvGrpSpPr/>
              <p:nvPr/>
            </p:nvGrpSpPr>
            <p:grpSpPr>
              <a:xfrm>
                <a:off x="7532045" y="1576444"/>
                <a:ext cx="928698" cy="212725"/>
                <a:chOff x="969962" y="4075112"/>
                <a:chExt cx="1158875" cy="220662"/>
              </a:xfrm>
            </p:grpSpPr>
            <p:sp>
              <p:nvSpPr>
                <p:cNvPr id="4130" name="Google Shape;4130;p98"/>
                <p:cNvSpPr/>
                <p:nvPr/>
              </p:nvSpPr>
              <p:spPr>
                <a:xfrm>
                  <a:off x="969962" y="4075112"/>
                  <a:ext cx="1158875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131" name="Google Shape;4131;p98"/>
                <p:cNvSpPr/>
                <p:nvPr/>
              </p:nvSpPr>
              <p:spPr>
                <a:xfrm>
                  <a:off x="996950" y="4098925"/>
                  <a:ext cx="1104900" cy="17145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132" name="Google Shape;4132;p98"/>
              <p:cNvSpPr txBox="1"/>
              <p:nvPr/>
            </p:nvSpPr>
            <p:spPr>
              <a:xfrm>
                <a:off x="6689725" y="2152650"/>
                <a:ext cx="949325" cy="714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33" name="Google Shape;4133;p98"/>
              <p:cNvSpPr txBox="1"/>
              <p:nvPr/>
            </p:nvSpPr>
            <p:spPr>
              <a:xfrm>
                <a:off x="6710362" y="2624137"/>
                <a:ext cx="949325" cy="8255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134" name="Google Shape;4134;p98"/>
              <p:cNvGrpSpPr/>
              <p:nvPr/>
            </p:nvGrpSpPr>
            <p:grpSpPr>
              <a:xfrm>
                <a:off x="7521910" y="2588035"/>
                <a:ext cx="917554" cy="236263"/>
                <a:chOff x="981075" y="4081462"/>
                <a:chExt cx="1143000" cy="217487"/>
              </a:xfrm>
            </p:grpSpPr>
            <p:sp>
              <p:nvSpPr>
                <p:cNvPr id="4135" name="Google Shape;4135;p98"/>
                <p:cNvSpPr/>
                <p:nvPr/>
              </p:nvSpPr>
              <p:spPr>
                <a:xfrm>
                  <a:off x="981075" y="4081462"/>
                  <a:ext cx="1143000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136" name="Google Shape;4136;p98"/>
                <p:cNvSpPr/>
                <p:nvPr/>
              </p:nvSpPr>
              <p:spPr>
                <a:xfrm>
                  <a:off x="1008062" y="4103687"/>
                  <a:ext cx="10906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137" name="Google Shape;4137;p98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138" name="Google Shape;4138;p98"/>
              <p:cNvGrpSpPr/>
              <p:nvPr/>
            </p:nvGrpSpPr>
            <p:grpSpPr>
              <a:xfrm>
                <a:off x="7521887" y="2106612"/>
                <a:ext cx="927749" cy="223837"/>
                <a:chOff x="973137" y="4076700"/>
                <a:chExt cx="1155700" cy="223837"/>
              </a:xfrm>
            </p:grpSpPr>
            <p:sp>
              <p:nvSpPr>
                <p:cNvPr id="4139" name="Google Shape;4139;p98"/>
                <p:cNvSpPr/>
                <p:nvPr/>
              </p:nvSpPr>
              <p:spPr>
                <a:xfrm>
                  <a:off x="973137" y="4076700"/>
                  <a:ext cx="1155700" cy="22383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140" name="Google Shape;4140;p98"/>
                <p:cNvSpPr/>
                <p:nvPr/>
              </p:nvSpPr>
              <p:spPr>
                <a:xfrm>
                  <a:off x="1000125" y="4098925"/>
                  <a:ext cx="1103312" cy="1762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141" name="Google Shape;4141;p98"/>
              <p:cNvSpPr txBox="1"/>
              <p:nvPr/>
            </p:nvSpPr>
            <p:spPr>
              <a:xfrm>
                <a:off x="8332787" y="681037"/>
                <a:ext cx="106362" cy="363855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42" name="Google Shape;4142;p98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43" name="Google Shape;4143;p98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44" name="Google Shape;4144;p98"/>
              <p:cNvSpPr/>
              <p:nvPr/>
            </p:nvSpPr>
            <p:spPr>
              <a:xfrm>
                <a:off x="8759825" y="4143375"/>
                <a:ext cx="74612" cy="1524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45" name="Google Shape;4145;p98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46" name="Google Shape;4146;p98"/>
              <p:cNvSpPr/>
              <p:nvPr/>
            </p:nvSpPr>
            <p:spPr>
              <a:xfrm>
                <a:off x="6572250" y="4249737"/>
                <a:ext cx="1898650" cy="23495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47" name="Google Shape;4147;p98"/>
              <p:cNvSpPr/>
              <p:nvPr/>
            </p:nvSpPr>
            <p:spPr>
              <a:xfrm>
                <a:off x="6678612" y="4308475"/>
                <a:ext cx="1697037" cy="1301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48" name="Google Shape;4148;p98"/>
              <p:cNvSpPr/>
              <p:nvPr/>
            </p:nvSpPr>
            <p:spPr>
              <a:xfrm>
                <a:off x="6838950" y="3778250"/>
                <a:ext cx="246062" cy="23495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49" name="Google Shape;4149;p98"/>
              <p:cNvSpPr/>
              <p:nvPr/>
            </p:nvSpPr>
            <p:spPr>
              <a:xfrm>
                <a:off x="7116762" y="3789362"/>
                <a:ext cx="255587" cy="22383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50" name="Google Shape;4150;p98"/>
              <p:cNvSpPr/>
              <p:nvPr/>
            </p:nvSpPr>
            <p:spPr>
              <a:xfrm>
                <a:off x="7404100" y="3778250"/>
                <a:ext cx="246062" cy="2238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51" name="Google Shape;4151;p98"/>
              <p:cNvSpPr txBox="1"/>
              <p:nvPr/>
            </p:nvSpPr>
            <p:spPr>
              <a:xfrm>
                <a:off x="8034337" y="2917825"/>
                <a:ext cx="138112" cy="1201737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5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p99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4157" name="Google Shape;4157;p9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58" name="Google Shape;4158;p99"/>
          <p:cNvSpPr txBox="1"/>
          <p:nvPr>
            <p:ph type="title"/>
          </p:nvPr>
        </p:nvSpPr>
        <p:spPr>
          <a:xfrm>
            <a:off x="500062" y="166687"/>
            <a:ext cx="5356225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3-way handshake: FSM</a:t>
            </a:r>
            <a:endParaRPr/>
          </a:p>
        </p:txBody>
      </p:sp>
      <p:pic>
        <p:nvPicPr>
          <p:cNvPr descr="underline_base" id="4159" name="Google Shape;4159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050" y="827087"/>
            <a:ext cx="59420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0" name="Google Shape;4160;p99"/>
          <p:cNvGrpSpPr/>
          <p:nvPr/>
        </p:nvGrpSpPr>
        <p:grpSpPr>
          <a:xfrm>
            <a:off x="3690937" y="1246187"/>
            <a:ext cx="876299" cy="827087"/>
            <a:chOff x="2822575" y="2730500"/>
            <a:chExt cx="1146174" cy="1019175"/>
          </a:xfrm>
        </p:grpSpPr>
        <p:sp>
          <p:nvSpPr>
            <p:cNvPr id="4161" name="Google Shape;4161;p99"/>
            <p:cNvSpPr/>
            <p:nvPr/>
          </p:nvSpPr>
          <p:spPr>
            <a:xfrm>
              <a:off x="2897187" y="2730500"/>
              <a:ext cx="1071562" cy="971550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62" name="Google Shape;4162;p99"/>
            <p:cNvSpPr/>
            <p:nvPr/>
          </p:nvSpPr>
          <p:spPr>
            <a:xfrm>
              <a:off x="2822575" y="2778125"/>
              <a:ext cx="1071562" cy="97155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163" name="Google Shape;4163;p99"/>
          <p:cNvSpPr txBox="1"/>
          <p:nvPr/>
        </p:nvSpPr>
        <p:spPr>
          <a:xfrm>
            <a:off x="3686175" y="1466850"/>
            <a:ext cx="844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</a:t>
            </a:r>
            <a:endParaRPr/>
          </a:p>
        </p:txBody>
      </p:sp>
      <p:sp>
        <p:nvSpPr>
          <p:cNvPr id="4164" name="Google Shape;4164;p99"/>
          <p:cNvSpPr txBox="1"/>
          <p:nvPr/>
        </p:nvSpPr>
        <p:spPr>
          <a:xfrm>
            <a:off x="3597275" y="2498725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grpSp>
        <p:nvGrpSpPr>
          <p:cNvPr id="4165" name="Google Shape;4165;p99"/>
          <p:cNvGrpSpPr/>
          <p:nvPr/>
        </p:nvGrpSpPr>
        <p:grpSpPr>
          <a:xfrm>
            <a:off x="3652837" y="3175000"/>
            <a:ext cx="876299" cy="827087"/>
            <a:chOff x="2822575" y="2730500"/>
            <a:chExt cx="1146174" cy="1019175"/>
          </a:xfrm>
        </p:grpSpPr>
        <p:sp>
          <p:nvSpPr>
            <p:cNvPr id="4166" name="Google Shape;4166;p99"/>
            <p:cNvSpPr/>
            <p:nvPr/>
          </p:nvSpPr>
          <p:spPr>
            <a:xfrm>
              <a:off x="2897187" y="2730500"/>
              <a:ext cx="1071562" cy="971550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67" name="Google Shape;4167;p99"/>
            <p:cNvSpPr/>
            <p:nvPr/>
          </p:nvSpPr>
          <p:spPr>
            <a:xfrm>
              <a:off x="2822575" y="2778125"/>
              <a:ext cx="1071562" cy="97155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168" name="Google Shape;4168;p99"/>
          <p:cNvSpPr txBox="1"/>
          <p:nvPr/>
        </p:nvSpPr>
        <p:spPr>
          <a:xfrm>
            <a:off x="3711575" y="3395662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listen</a:t>
            </a:r>
            <a:endParaRPr/>
          </a:p>
        </p:txBody>
      </p:sp>
      <p:grpSp>
        <p:nvGrpSpPr>
          <p:cNvPr id="4169" name="Google Shape;4169;p99"/>
          <p:cNvGrpSpPr/>
          <p:nvPr/>
        </p:nvGrpSpPr>
        <p:grpSpPr>
          <a:xfrm>
            <a:off x="1643062" y="4227512"/>
            <a:ext cx="876299" cy="827087"/>
            <a:chOff x="2822575" y="2730500"/>
            <a:chExt cx="1146174" cy="1019175"/>
          </a:xfrm>
        </p:grpSpPr>
        <p:sp>
          <p:nvSpPr>
            <p:cNvPr id="4170" name="Google Shape;4170;p99"/>
            <p:cNvSpPr/>
            <p:nvPr/>
          </p:nvSpPr>
          <p:spPr>
            <a:xfrm>
              <a:off x="2897187" y="2730500"/>
              <a:ext cx="1071562" cy="971550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71" name="Google Shape;4171;p99"/>
            <p:cNvSpPr/>
            <p:nvPr/>
          </p:nvSpPr>
          <p:spPr>
            <a:xfrm>
              <a:off x="2822575" y="2778125"/>
              <a:ext cx="1071562" cy="97155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172" name="Google Shape;4172;p99"/>
          <p:cNvSpPr txBox="1"/>
          <p:nvPr/>
        </p:nvSpPr>
        <p:spPr>
          <a:xfrm>
            <a:off x="1733550" y="4425950"/>
            <a:ext cx="6540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rcvd</a:t>
            </a:r>
            <a:endParaRPr/>
          </a:p>
        </p:txBody>
      </p:sp>
      <p:grpSp>
        <p:nvGrpSpPr>
          <p:cNvPr id="4173" name="Google Shape;4173;p99"/>
          <p:cNvGrpSpPr/>
          <p:nvPr/>
        </p:nvGrpSpPr>
        <p:grpSpPr>
          <a:xfrm>
            <a:off x="5119687" y="4189412"/>
            <a:ext cx="876299" cy="827087"/>
            <a:chOff x="2822575" y="2730500"/>
            <a:chExt cx="1146174" cy="1019175"/>
          </a:xfrm>
        </p:grpSpPr>
        <p:sp>
          <p:nvSpPr>
            <p:cNvPr id="4174" name="Google Shape;4174;p99"/>
            <p:cNvSpPr/>
            <p:nvPr/>
          </p:nvSpPr>
          <p:spPr>
            <a:xfrm>
              <a:off x="2897187" y="2730500"/>
              <a:ext cx="1071562" cy="971550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75" name="Google Shape;4175;p99"/>
            <p:cNvSpPr/>
            <p:nvPr/>
          </p:nvSpPr>
          <p:spPr>
            <a:xfrm>
              <a:off x="2822575" y="2778125"/>
              <a:ext cx="1071562" cy="97155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176" name="Google Shape;4176;p99"/>
          <p:cNvSpPr txBox="1"/>
          <p:nvPr/>
        </p:nvSpPr>
        <p:spPr>
          <a:xfrm>
            <a:off x="5210175" y="4387850"/>
            <a:ext cx="65405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</a:t>
            </a:r>
            <a:endParaRPr/>
          </a:p>
        </p:txBody>
      </p:sp>
      <p:grpSp>
        <p:nvGrpSpPr>
          <p:cNvPr id="4177" name="Google Shape;4177;p99"/>
          <p:cNvGrpSpPr/>
          <p:nvPr/>
        </p:nvGrpSpPr>
        <p:grpSpPr>
          <a:xfrm>
            <a:off x="3686175" y="5060950"/>
            <a:ext cx="876299" cy="827087"/>
            <a:chOff x="2822575" y="2730500"/>
            <a:chExt cx="1146174" cy="1019175"/>
          </a:xfrm>
        </p:grpSpPr>
        <p:sp>
          <p:nvSpPr>
            <p:cNvPr id="4178" name="Google Shape;4178;p99"/>
            <p:cNvSpPr/>
            <p:nvPr/>
          </p:nvSpPr>
          <p:spPr>
            <a:xfrm>
              <a:off x="2897187" y="2730500"/>
              <a:ext cx="1071562" cy="971550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79" name="Google Shape;4179;p99"/>
            <p:cNvSpPr/>
            <p:nvPr/>
          </p:nvSpPr>
          <p:spPr>
            <a:xfrm>
              <a:off x="2822575" y="2778125"/>
              <a:ext cx="1071562" cy="97155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180" name="Google Shape;4180;p99"/>
          <p:cNvSpPr txBox="1"/>
          <p:nvPr/>
        </p:nvSpPr>
        <p:spPr>
          <a:xfrm>
            <a:off x="3648075" y="5348287"/>
            <a:ext cx="9334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</a:t>
            </a:r>
            <a:endParaRPr/>
          </a:p>
        </p:txBody>
      </p:sp>
      <p:sp>
        <p:nvSpPr>
          <p:cNvPr id="4181" name="Google Shape;4181;p99"/>
          <p:cNvSpPr txBox="1"/>
          <p:nvPr/>
        </p:nvSpPr>
        <p:spPr>
          <a:xfrm>
            <a:off x="5526087" y="2687637"/>
            <a:ext cx="2894012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 clientSocket =   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newSocket("hostname","port number");</a:t>
            </a:r>
            <a:endParaRPr/>
          </a:p>
        </p:txBody>
      </p:sp>
      <p:cxnSp>
        <p:nvCxnSpPr>
          <p:cNvPr id="4182" name="Google Shape;4182;p99"/>
          <p:cNvCxnSpPr/>
          <p:nvPr/>
        </p:nvCxnSpPr>
        <p:spPr>
          <a:xfrm>
            <a:off x="5656262" y="3317875"/>
            <a:ext cx="25288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83" name="Google Shape;4183;p99"/>
          <p:cNvSpPr txBox="1"/>
          <p:nvPr/>
        </p:nvSpPr>
        <p:spPr>
          <a:xfrm>
            <a:off x="5621337" y="3351212"/>
            <a:ext cx="1262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SYN(seq=x)</a:t>
            </a:r>
            <a:endParaRPr/>
          </a:p>
        </p:txBody>
      </p:sp>
      <p:sp>
        <p:nvSpPr>
          <p:cNvPr id="4184" name="Google Shape;4184;p99"/>
          <p:cNvSpPr/>
          <p:nvPr/>
        </p:nvSpPr>
        <p:spPr>
          <a:xfrm>
            <a:off x="4583112" y="1727200"/>
            <a:ext cx="914400" cy="2384425"/>
          </a:xfrm>
          <a:custGeom>
            <a:rect b="b" l="l" r="r" t="t"/>
            <a:pathLst>
              <a:path extrusionOk="0" h="1138" w="576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85" name="Google Shape;4185;p99"/>
          <p:cNvCxnSpPr/>
          <p:nvPr/>
        </p:nvCxnSpPr>
        <p:spPr>
          <a:xfrm>
            <a:off x="4075112" y="2133600"/>
            <a:ext cx="0" cy="10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86" name="Google Shape;4186;p99"/>
          <p:cNvSpPr txBox="1"/>
          <p:nvPr/>
        </p:nvSpPr>
        <p:spPr>
          <a:xfrm>
            <a:off x="1524000" y="2074862"/>
            <a:ext cx="257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 connectionSocket = welcomeSocket.accept();</a:t>
            </a:r>
            <a:endParaRPr/>
          </a:p>
        </p:txBody>
      </p:sp>
      <p:cxnSp>
        <p:nvCxnSpPr>
          <p:cNvPr id="4187" name="Google Shape;4187;p99"/>
          <p:cNvCxnSpPr/>
          <p:nvPr/>
        </p:nvCxnSpPr>
        <p:spPr>
          <a:xfrm>
            <a:off x="1882775" y="2522537"/>
            <a:ext cx="19653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88" name="Google Shape;4188;p99"/>
          <p:cNvSpPr/>
          <p:nvPr/>
        </p:nvSpPr>
        <p:spPr>
          <a:xfrm>
            <a:off x="2051050" y="3836987"/>
            <a:ext cx="1579562" cy="373062"/>
          </a:xfrm>
          <a:custGeom>
            <a:rect b="b" l="l" r="r" t="t"/>
            <a:pathLst>
              <a:path extrusionOk="0" h="235" w="1123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89" name="Google Shape;4189;p99"/>
          <p:cNvSpPr txBox="1"/>
          <p:nvPr/>
        </p:nvSpPr>
        <p:spPr>
          <a:xfrm>
            <a:off x="1785937" y="2838450"/>
            <a:ext cx="804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SYN(x)</a:t>
            </a:r>
            <a:endParaRPr/>
          </a:p>
        </p:txBody>
      </p:sp>
      <p:cxnSp>
        <p:nvCxnSpPr>
          <p:cNvPr id="4190" name="Google Shape;4190;p99"/>
          <p:cNvCxnSpPr/>
          <p:nvPr/>
        </p:nvCxnSpPr>
        <p:spPr>
          <a:xfrm>
            <a:off x="1246187" y="3136900"/>
            <a:ext cx="19653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91" name="Google Shape;4191;p99"/>
          <p:cNvSpPr txBox="1"/>
          <p:nvPr/>
        </p:nvSpPr>
        <p:spPr>
          <a:xfrm>
            <a:off x="930275" y="2989262"/>
            <a:ext cx="26066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SYNACK(seq=y,ACKnum=x+1)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new socket for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 back to client</a:t>
            </a:r>
            <a:endParaRPr/>
          </a:p>
        </p:txBody>
      </p:sp>
      <p:sp>
        <p:nvSpPr>
          <p:cNvPr id="4192" name="Google Shape;4192;p99"/>
          <p:cNvSpPr/>
          <p:nvPr/>
        </p:nvSpPr>
        <p:spPr>
          <a:xfrm flipH="1" rot="10800000">
            <a:off x="2046287" y="5076825"/>
            <a:ext cx="1579562" cy="373062"/>
          </a:xfrm>
          <a:custGeom>
            <a:rect b="b" l="l" r="r" t="t"/>
            <a:pathLst>
              <a:path extrusionOk="0" h="235" w="1123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3" name="Google Shape;4193;p99"/>
          <p:cNvSpPr/>
          <p:nvPr/>
        </p:nvSpPr>
        <p:spPr>
          <a:xfrm rot="10800000">
            <a:off x="4613275" y="5094287"/>
            <a:ext cx="947737" cy="373062"/>
          </a:xfrm>
          <a:custGeom>
            <a:rect b="b" l="l" r="r" t="t"/>
            <a:pathLst>
              <a:path extrusionOk="0" h="235" w="1123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4" name="Google Shape;4194;p99"/>
          <p:cNvSpPr txBox="1"/>
          <p:nvPr/>
        </p:nvSpPr>
        <p:spPr>
          <a:xfrm>
            <a:off x="5608637" y="4970462"/>
            <a:ext cx="26066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SYNACK(seq=y,ACKnum=x+1)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95" name="Google Shape;4195;p99"/>
          <p:cNvCxnSpPr/>
          <p:nvPr/>
        </p:nvCxnSpPr>
        <p:spPr>
          <a:xfrm>
            <a:off x="5718175" y="5435600"/>
            <a:ext cx="25288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96" name="Google Shape;4196;p99"/>
          <p:cNvSpPr txBox="1"/>
          <p:nvPr/>
        </p:nvSpPr>
        <p:spPr>
          <a:xfrm>
            <a:off x="6018212" y="5248275"/>
            <a:ext cx="17446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ACK(ACKnum=y+1)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97" name="Google Shape;4197;p99"/>
          <p:cNvCxnSpPr/>
          <p:nvPr/>
        </p:nvCxnSpPr>
        <p:spPr>
          <a:xfrm>
            <a:off x="849312" y="5822950"/>
            <a:ext cx="19653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98" name="Google Shape;4198;p99"/>
          <p:cNvSpPr txBox="1"/>
          <p:nvPr/>
        </p:nvSpPr>
        <p:spPr>
          <a:xfrm>
            <a:off x="909637" y="5356225"/>
            <a:ext cx="17446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ACK(ACKnum=y+1)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9" name="Google Shape;4199;p99"/>
          <p:cNvSpPr txBox="1"/>
          <p:nvPr/>
        </p:nvSpPr>
        <p:spPr>
          <a:xfrm>
            <a:off x="1560512" y="5788025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3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100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4205" name="Google Shape;4205;p10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206" name="Google Shape;4206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725" y="838200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07" name="Google Shape;4207;p100"/>
          <p:cNvSpPr txBox="1"/>
          <p:nvPr>
            <p:ph type="title"/>
          </p:nvPr>
        </p:nvSpPr>
        <p:spPr>
          <a:xfrm>
            <a:off x="433387" y="241300"/>
            <a:ext cx="77724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closing a connection</a:t>
            </a:r>
            <a:endParaRPr/>
          </a:p>
        </p:txBody>
      </p:sp>
      <p:sp>
        <p:nvSpPr>
          <p:cNvPr id="4208" name="Google Shape;4208;p100"/>
          <p:cNvSpPr txBox="1"/>
          <p:nvPr>
            <p:ph idx="1" type="body"/>
          </p:nvPr>
        </p:nvSpPr>
        <p:spPr>
          <a:xfrm>
            <a:off x="736600" y="1328737"/>
            <a:ext cx="76835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client, server each close their side of connection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 TCP segment with FIN bit = 1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respond to received FIN with ACK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 receiving FIN, ACK can be combined with own FIN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simultaneous FIN exchanges can be handled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2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p101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4214" name="Google Shape;4214;p10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215" name="Google Shape;4215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725" y="838200"/>
            <a:ext cx="63992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6" name="Google Shape;4216;p101"/>
          <p:cNvCxnSpPr/>
          <p:nvPr/>
        </p:nvCxnSpPr>
        <p:spPr>
          <a:xfrm flipH="1">
            <a:off x="3471862" y="2081212"/>
            <a:ext cx="1587" cy="3948112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17" name="Google Shape;4217;p101"/>
          <p:cNvCxnSpPr/>
          <p:nvPr/>
        </p:nvCxnSpPr>
        <p:spPr>
          <a:xfrm flipH="1">
            <a:off x="6061075" y="2151062"/>
            <a:ext cx="1587" cy="3417887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218" name="Google Shape;4218;p101"/>
          <p:cNvGrpSpPr/>
          <p:nvPr/>
        </p:nvGrpSpPr>
        <p:grpSpPr>
          <a:xfrm>
            <a:off x="544512" y="2762250"/>
            <a:ext cx="1335087" cy="854075"/>
            <a:chOff x="544512" y="2762250"/>
            <a:chExt cx="1335087" cy="854075"/>
          </a:xfrm>
        </p:grpSpPr>
        <p:sp>
          <p:nvSpPr>
            <p:cNvPr id="4219" name="Google Shape;4219;p101"/>
            <p:cNvSpPr txBox="1"/>
            <p:nvPr/>
          </p:nvSpPr>
          <p:spPr>
            <a:xfrm>
              <a:off x="544512" y="3279775"/>
              <a:ext cx="13350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FIN_WAIT_2</a:t>
              </a:r>
              <a:endParaRPr/>
            </a:p>
          </p:txBody>
        </p:sp>
        <p:cxnSp>
          <p:nvCxnSpPr>
            <p:cNvPr id="4220" name="Google Shape;4220;p101"/>
            <p:cNvCxnSpPr/>
            <p:nvPr/>
          </p:nvCxnSpPr>
          <p:spPr>
            <a:xfrm>
              <a:off x="1006475" y="2762250"/>
              <a:ext cx="0" cy="56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221" name="Google Shape;4221;p101"/>
          <p:cNvGrpSpPr/>
          <p:nvPr/>
        </p:nvGrpSpPr>
        <p:grpSpPr>
          <a:xfrm>
            <a:off x="7175500" y="2101850"/>
            <a:ext cx="1390650" cy="960437"/>
            <a:chOff x="7175500" y="2101850"/>
            <a:chExt cx="1390650" cy="960437"/>
          </a:xfrm>
        </p:grpSpPr>
        <p:sp>
          <p:nvSpPr>
            <p:cNvPr id="4222" name="Google Shape;4222;p101"/>
            <p:cNvSpPr txBox="1"/>
            <p:nvPr/>
          </p:nvSpPr>
          <p:spPr>
            <a:xfrm>
              <a:off x="7175500" y="2725737"/>
              <a:ext cx="13906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CLOSE_WAIT</a:t>
              </a:r>
              <a:endParaRPr/>
            </a:p>
          </p:txBody>
        </p:sp>
        <p:cxnSp>
          <p:nvCxnSpPr>
            <p:cNvPr id="4223" name="Google Shape;4223;p101"/>
            <p:cNvCxnSpPr/>
            <p:nvPr/>
          </p:nvCxnSpPr>
          <p:spPr>
            <a:xfrm>
              <a:off x="8208962" y="2101850"/>
              <a:ext cx="0" cy="6588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224" name="Google Shape;4224;p101"/>
          <p:cNvGrpSpPr/>
          <p:nvPr/>
        </p:nvGrpSpPr>
        <p:grpSpPr>
          <a:xfrm>
            <a:off x="3513137" y="3870325"/>
            <a:ext cx="2495550" cy="579437"/>
            <a:chOff x="3513137" y="3870325"/>
            <a:chExt cx="2495550" cy="579437"/>
          </a:xfrm>
        </p:grpSpPr>
        <p:cxnSp>
          <p:nvCxnSpPr>
            <p:cNvPr id="4225" name="Google Shape;4225;p101"/>
            <p:cNvCxnSpPr/>
            <p:nvPr/>
          </p:nvCxnSpPr>
          <p:spPr>
            <a:xfrm flipH="1">
              <a:off x="3513137" y="3941762"/>
              <a:ext cx="2495550" cy="5080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226" name="Google Shape;4226;p101"/>
            <p:cNvSpPr txBox="1"/>
            <p:nvPr/>
          </p:nvSpPr>
          <p:spPr>
            <a:xfrm>
              <a:off x="4237037" y="3870325"/>
              <a:ext cx="936625" cy="5762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27" name="Google Shape;4227;p101"/>
            <p:cNvSpPr txBox="1"/>
            <p:nvPr/>
          </p:nvSpPr>
          <p:spPr>
            <a:xfrm>
              <a:off x="3897312" y="4067175"/>
              <a:ext cx="16700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FINbit=1, seq=y</a:t>
              </a:r>
              <a:endParaRPr/>
            </a:p>
          </p:txBody>
        </p:sp>
      </p:grpSp>
      <p:grpSp>
        <p:nvGrpSpPr>
          <p:cNvPr id="4228" name="Google Shape;4228;p101"/>
          <p:cNvGrpSpPr/>
          <p:nvPr/>
        </p:nvGrpSpPr>
        <p:grpSpPr>
          <a:xfrm>
            <a:off x="3543300" y="4578350"/>
            <a:ext cx="2508250" cy="582612"/>
            <a:chOff x="3543300" y="4578350"/>
            <a:chExt cx="2508250" cy="582612"/>
          </a:xfrm>
        </p:grpSpPr>
        <p:cxnSp>
          <p:nvCxnSpPr>
            <p:cNvPr id="4229" name="Google Shape;4229;p101"/>
            <p:cNvCxnSpPr/>
            <p:nvPr/>
          </p:nvCxnSpPr>
          <p:spPr>
            <a:xfrm>
              <a:off x="3543300" y="4578350"/>
              <a:ext cx="2508250" cy="582612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230" name="Google Shape;4230;p101"/>
            <p:cNvSpPr txBox="1"/>
            <p:nvPr/>
          </p:nvSpPr>
          <p:spPr>
            <a:xfrm>
              <a:off x="4052887" y="4754562"/>
              <a:ext cx="1422400" cy="3270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31" name="Google Shape;4231;p101"/>
            <p:cNvSpPr txBox="1"/>
            <p:nvPr/>
          </p:nvSpPr>
          <p:spPr>
            <a:xfrm>
              <a:off x="3565525" y="4695825"/>
              <a:ext cx="24352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ACKbit=1; ACKnum=y+1</a:t>
              </a:r>
              <a:endParaRPr/>
            </a:p>
          </p:txBody>
        </p:sp>
      </p:grpSp>
      <p:grpSp>
        <p:nvGrpSpPr>
          <p:cNvPr id="4232" name="Google Shape;4232;p101"/>
          <p:cNvGrpSpPr/>
          <p:nvPr/>
        </p:nvGrpSpPr>
        <p:grpSpPr>
          <a:xfrm>
            <a:off x="2090737" y="2901950"/>
            <a:ext cx="4930775" cy="854075"/>
            <a:chOff x="2090737" y="2901950"/>
            <a:chExt cx="4930775" cy="854075"/>
          </a:xfrm>
        </p:grpSpPr>
        <p:cxnSp>
          <p:nvCxnSpPr>
            <p:cNvPr id="4233" name="Google Shape;4233;p101"/>
            <p:cNvCxnSpPr/>
            <p:nvPr/>
          </p:nvCxnSpPr>
          <p:spPr>
            <a:xfrm flipH="1">
              <a:off x="3470275" y="2901950"/>
              <a:ext cx="2508250" cy="582612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234" name="Google Shape;4234;p101"/>
            <p:cNvSpPr txBox="1"/>
            <p:nvPr/>
          </p:nvSpPr>
          <p:spPr>
            <a:xfrm>
              <a:off x="3979862" y="3035300"/>
              <a:ext cx="1422400" cy="3270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35" name="Google Shape;4235;p101"/>
            <p:cNvSpPr txBox="1"/>
            <p:nvPr/>
          </p:nvSpPr>
          <p:spPr>
            <a:xfrm>
              <a:off x="3492500" y="2976562"/>
              <a:ext cx="24352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ACKbit=1; ACKnum=x+1</a:t>
              </a:r>
              <a:endParaRPr/>
            </a:p>
          </p:txBody>
        </p:sp>
        <p:sp>
          <p:nvSpPr>
            <p:cNvPr id="4236" name="Google Shape;4236;p101"/>
            <p:cNvSpPr txBox="1"/>
            <p:nvPr/>
          </p:nvSpPr>
          <p:spPr>
            <a:xfrm>
              <a:off x="2090737" y="3279775"/>
              <a:ext cx="1376362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wait for server</a:t>
              </a:r>
              <a:endParaRPr/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close</a:t>
              </a:r>
              <a:endParaRPr/>
            </a:p>
          </p:txBody>
        </p:sp>
        <p:sp>
          <p:nvSpPr>
            <p:cNvPr id="4237" name="Google Shape;4237;p101"/>
            <p:cNvSpPr txBox="1"/>
            <p:nvPr/>
          </p:nvSpPr>
          <p:spPr>
            <a:xfrm>
              <a:off x="6067425" y="3141662"/>
              <a:ext cx="954087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can still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data</a:t>
              </a:r>
              <a:endParaRPr/>
            </a:p>
          </p:txBody>
        </p:sp>
      </p:grpSp>
      <p:grpSp>
        <p:nvGrpSpPr>
          <p:cNvPr id="4238" name="Google Shape;4238;p101"/>
          <p:cNvGrpSpPr/>
          <p:nvPr/>
        </p:nvGrpSpPr>
        <p:grpSpPr>
          <a:xfrm>
            <a:off x="6059487" y="3032125"/>
            <a:ext cx="2501900" cy="1735137"/>
            <a:chOff x="6059487" y="3032125"/>
            <a:chExt cx="2501900" cy="1735137"/>
          </a:xfrm>
        </p:grpSpPr>
        <p:sp>
          <p:nvSpPr>
            <p:cNvPr id="4239" name="Google Shape;4239;p101"/>
            <p:cNvSpPr txBox="1"/>
            <p:nvPr/>
          </p:nvSpPr>
          <p:spPr>
            <a:xfrm>
              <a:off x="6059487" y="4291012"/>
              <a:ext cx="1257300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can no longer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data</a:t>
              </a:r>
              <a:endParaRPr/>
            </a:p>
          </p:txBody>
        </p:sp>
        <p:grpSp>
          <p:nvGrpSpPr>
            <p:cNvPr id="4240" name="Google Shape;4240;p101"/>
            <p:cNvGrpSpPr/>
            <p:nvPr/>
          </p:nvGrpSpPr>
          <p:grpSpPr>
            <a:xfrm>
              <a:off x="7446962" y="3032125"/>
              <a:ext cx="1114425" cy="1147762"/>
              <a:chOff x="7446962" y="3032125"/>
              <a:chExt cx="1114425" cy="1147762"/>
            </a:xfrm>
          </p:grpSpPr>
          <p:cxnSp>
            <p:nvCxnSpPr>
              <p:cNvPr id="4241" name="Google Shape;4241;p101"/>
              <p:cNvCxnSpPr/>
              <p:nvPr/>
            </p:nvCxnSpPr>
            <p:spPr>
              <a:xfrm>
                <a:off x="8202612" y="3032125"/>
                <a:ext cx="0" cy="892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4242" name="Google Shape;4242;p101"/>
              <p:cNvSpPr txBox="1"/>
              <p:nvPr/>
            </p:nvSpPr>
            <p:spPr>
              <a:xfrm>
                <a:off x="7446962" y="3843337"/>
                <a:ext cx="111442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LAST_ACK</a:t>
                </a:r>
                <a:endParaRPr/>
              </a:p>
            </p:txBody>
          </p:sp>
        </p:grpSp>
      </p:grpSp>
      <p:grpSp>
        <p:nvGrpSpPr>
          <p:cNvPr id="4243" name="Google Shape;4243;p101"/>
          <p:cNvGrpSpPr/>
          <p:nvPr/>
        </p:nvGrpSpPr>
        <p:grpSpPr>
          <a:xfrm>
            <a:off x="7642225" y="4213225"/>
            <a:ext cx="917575" cy="1223962"/>
            <a:chOff x="7642225" y="4213225"/>
            <a:chExt cx="917575" cy="1223962"/>
          </a:xfrm>
        </p:grpSpPr>
        <p:sp>
          <p:nvSpPr>
            <p:cNvPr id="4244" name="Google Shape;4244;p101"/>
            <p:cNvSpPr txBox="1"/>
            <p:nvPr/>
          </p:nvSpPr>
          <p:spPr>
            <a:xfrm>
              <a:off x="7642225" y="5100637"/>
              <a:ext cx="9175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CLOSED</a:t>
              </a:r>
              <a:endParaRPr/>
            </a:p>
          </p:txBody>
        </p:sp>
        <p:cxnSp>
          <p:nvCxnSpPr>
            <p:cNvPr id="4245" name="Google Shape;4245;p101"/>
            <p:cNvCxnSpPr/>
            <p:nvPr/>
          </p:nvCxnSpPr>
          <p:spPr>
            <a:xfrm>
              <a:off x="8212137" y="4213225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246" name="Google Shape;4246;p101"/>
          <p:cNvGrpSpPr/>
          <p:nvPr/>
        </p:nvGrpSpPr>
        <p:grpSpPr>
          <a:xfrm>
            <a:off x="585787" y="3605212"/>
            <a:ext cx="1400175" cy="1044575"/>
            <a:chOff x="585787" y="3605212"/>
            <a:chExt cx="1400175" cy="1044575"/>
          </a:xfrm>
        </p:grpSpPr>
        <p:sp>
          <p:nvSpPr>
            <p:cNvPr id="4247" name="Google Shape;4247;p101"/>
            <p:cNvSpPr txBox="1"/>
            <p:nvPr/>
          </p:nvSpPr>
          <p:spPr>
            <a:xfrm>
              <a:off x="585787" y="4313237"/>
              <a:ext cx="14001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TIMED_WAIT</a:t>
              </a:r>
              <a:endParaRPr/>
            </a:p>
          </p:txBody>
        </p:sp>
        <p:cxnSp>
          <p:nvCxnSpPr>
            <p:cNvPr id="4248" name="Google Shape;4248;p101"/>
            <p:cNvCxnSpPr/>
            <p:nvPr/>
          </p:nvCxnSpPr>
          <p:spPr>
            <a:xfrm>
              <a:off x="1012825" y="3605212"/>
              <a:ext cx="0" cy="7667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249" name="Google Shape;4249;p101"/>
          <p:cNvGrpSpPr/>
          <p:nvPr/>
        </p:nvGrpSpPr>
        <p:grpSpPr>
          <a:xfrm>
            <a:off x="674687" y="4486275"/>
            <a:ext cx="2743200" cy="1768475"/>
            <a:chOff x="674687" y="4486275"/>
            <a:chExt cx="2743200" cy="1768475"/>
          </a:xfrm>
        </p:grpSpPr>
        <p:cxnSp>
          <p:nvCxnSpPr>
            <p:cNvPr id="4250" name="Google Shape;4250;p101"/>
            <p:cNvCxnSpPr/>
            <p:nvPr/>
          </p:nvCxnSpPr>
          <p:spPr>
            <a:xfrm>
              <a:off x="2889250" y="4497387"/>
              <a:ext cx="11112" cy="16811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51" name="Google Shape;4251;p101"/>
            <p:cNvSpPr txBox="1"/>
            <p:nvPr/>
          </p:nvSpPr>
          <p:spPr>
            <a:xfrm>
              <a:off x="1930400" y="4910137"/>
              <a:ext cx="1487487" cy="6683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timed wait </a:t>
              </a:r>
              <a:endParaRPr/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for 2*max </a:t>
              </a:r>
              <a:endParaRPr/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segment lifetime</a:t>
              </a:r>
              <a:endParaRPr/>
            </a:p>
          </p:txBody>
        </p:sp>
        <p:cxnSp>
          <p:nvCxnSpPr>
            <p:cNvPr id="4252" name="Google Shape;4252;p101"/>
            <p:cNvCxnSpPr/>
            <p:nvPr/>
          </p:nvCxnSpPr>
          <p:spPr>
            <a:xfrm>
              <a:off x="2765425" y="4486275"/>
              <a:ext cx="2254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3" name="Google Shape;4253;p101"/>
            <p:cNvCxnSpPr/>
            <p:nvPr/>
          </p:nvCxnSpPr>
          <p:spPr>
            <a:xfrm>
              <a:off x="2792412" y="6173787"/>
              <a:ext cx="2254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54" name="Google Shape;4254;p101"/>
            <p:cNvSpPr txBox="1"/>
            <p:nvPr/>
          </p:nvSpPr>
          <p:spPr>
            <a:xfrm>
              <a:off x="674687" y="5918200"/>
              <a:ext cx="9175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CLOSED</a:t>
              </a:r>
              <a:endParaRPr/>
            </a:p>
          </p:txBody>
        </p:sp>
        <p:cxnSp>
          <p:nvCxnSpPr>
            <p:cNvPr id="4255" name="Google Shape;4255;p101"/>
            <p:cNvCxnSpPr/>
            <p:nvPr/>
          </p:nvCxnSpPr>
          <p:spPr>
            <a:xfrm>
              <a:off x="1001712" y="4632325"/>
              <a:ext cx="0" cy="1331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4256" name="Google Shape;4256;p101"/>
          <p:cNvSpPr txBox="1"/>
          <p:nvPr>
            <p:ph type="title"/>
          </p:nvPr>
        </p:nvSpPr>
        <p:spPr>
          <a:xfrm>
            <a:off x="433387" y="241300"/>
            <a:ext cx="77724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TCP: closing a connection</a:t>
            </a:r>
            <a:endParaRPr/>
          </a:p>
        </p:txBody>
      </p:sp>
      <p:grpSp>
        <p:nvGrpSpPr>
          <p:cNvPr id="4257" name="Google Shape;4257;p101"/>
          <p:cNvGrpSpPr/>
          <p:nvPr/>
        </p:nvGrpSpPr>
        <p:grpSpPr>
          <a:xfrm>
            <a:off x="550862" y="2046287"/>
            <a:ext cx="1335087" cy="700088"/>
            <a:chOff x="550862" y="2046287"/>
            <a:chExt cx="1335087" cy="700088"/>
          </a:xfrm>
        </p:grpSpPr>
        <p:sp>
          <p:nvSpPr>
            <p:cNvPr id="4258" name="Google Shape;4258;p101"/>
            <p:cNvSpPr txBox="1"/>
            <p:nvPr/>
          </p:nvSpPr>
          <p:spPr>
            <a:xfrm>
              <a:off x="550862" y="2409825"/>
              <a:ext cx="13350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FIN_WAIT_1</a:t>
              </a:r>
              <a:endParaRPr/>
            </a:p>
          </p:txBody>
        </p:sp>
        <p:cxnSp>
          <p:nvCxnSpPr>
            <p:cNvPr id="4259" name="Google Shape;4259;p101"/>
            <p:cNvCxnSpPr/>
            <p:nvPr/>
          </p:nvCxnSpPr>
          <p:spPr>
            <a:xfrm>
              <a:off x="1000125" y="2046287"/>
              <a:ext cx="0" cy="4397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260" name="Google Shape;4260;p101"/>
          <p:cNvGrpSpPr/>
          <p:nvPr/>
        </p:nvGrpSpPr>
        <p:grpSpPr>
          <a:xfrm>
            <a:off x="1204912" y="2100262"/>
            <a:ext cx="4775200" cy="1014412"/>
            <a:chOff x="1204912" y="2100262"/>
            <a:chExt cx="4775200" cy="1014412"/>
          </a:xfrm>
        </p:grpSpPr>
        <p:cxnSp>
          <p:nvCxnSpPr>
            <p:cNvPr id="4261" name="Google Shape;4261;p101"/>
            <p:cNvCxnSpPr/>
            <p:nvPr/>
          </p:nvCxnSpPr>
          <p:spPr>
            <a:xfrm>
              <a:off x="3484562" y="2289175"/>
              <a:ext cx="2495550" cy="5080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262" name="Google Shape;4262;p101"/>
            <p:cNvSpPr txBox="1"/>
            <p:nvPr/>
          </p:nvSpPr>
          <p:spPr>
            <a:xfrm>
              <a:off x="4197350" y="2173287"/>
              <a:ext cx="936625" cy="5762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3" name="Google Shape;4263;p101"/>
            <p:cNvSpPr txBox="1"/>
            <p:nvPr/>
          </p:nvSpPr>
          <p:spPr>
            <a:xfrm>
              <a:off x="3857625" y="2370137"/>
              <a:ext cx="16700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FINbit=1, seq=x</a:t>
              </a:r>
              <a:endParaRPr/>
            </a:p>
          </p:txBody>
        </p:sp>
        <p:sp>
          <p:nvSpPr>
            <p:cNvPr id="4264" name="Google Shape;4264;p101"/>
            <p:cNvSpPr txBox="1"/>
            <p:nvPr/>
          </p:nvSpPr>
          <p:spPr>
            <a:xfrm>
              <a:off x="1919287" y="2446337"/>
              <a:ext cx="1449387" cy="668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can no longer</a:t>
              </a:r>
              <a:endParaRPr/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but can</a:t>
              </a:r>
              <a:endParaRPr/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receive data</a:t>
              </a:r>
              <a:endParaRPr/>
            </a:p>
          </p:txBody>
        </p:sp>
        <p:sp>
          <p:nvSpPr>
            <p:cNvPr id="4265" name="Google Shape;4265;p101"/>
            <p:cNvSpPr txBox="1"/>
            <p:nvPr/>
          </p:nvSpPr>
          <p:spPr>
            <a:xfrm>
              <a:off x="1204912" y="2100262"/>
              <a:ext cx="2311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clientSocket.close()</a:t>
              </a:r>
              <a:endParaRPr/>
            </a:p>
          </p:txBody>
        </p:sp>
      </p:grpSp>
      <p:sp>
        <p:nvSpPr>
          <p:cNvPr id="4266" name="Google Shape;4266;p101"/>
          <p:cNvSpPr txBox="1"/>
          <p:nvPr/>
        </p:nvSpPr>
        <p:spPr>
          <a:xfrm>
            <a:off x="498475" y="1368425"/>
            <a:ext cx="11604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client state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7" name="Google Shape;4267;p101"/>
          <p:cNvSpPr txBox="1"/>
          <p:nvPr/>
        </p:nvSpPr>
        <p:spPr>
          <a:xfrm>
            <a:off x="7353300" y="1385887"/>
            <a:ext cx="12382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server state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8" name="Google Shape;4268;p101"/>
          <p:cNvSpPr txBox="1"/>
          <p:nvPr/>
        </p:nvSpPr>
        <p:spPr>
          <a:xfrm>
            <a:off x="7769225" y="1768475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/>
          </a:p>
        </p:txBody>
      </p:sp>
      <p:sp>
        <p:nvSpPr>
          <p:cNvPr id="4269" name="Google Shape;4269;p101"/>
          <p:cNvSpPr txBox="1"/>
          <p:nvPr/>
        </p:nvSpPr>
        <p:spPr>
          <a:xfrm>
            <a:off x="533400" y="1751012"/>
            <a:ext cx="771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/>
          </a:p>
        </p:txBody>
      </p:sp>
      <p:grpSp>
        <p:nvGrpSpPr>
          <p:cNvPr id="4270" name="Google Shape;4270;p101"/>
          <p:cNvGrpSpPr/>
          <p:nvPr/>
        </p:nvGrpSpPr>
        <p:grpSpPr>
          <a:xfrm>
            <a:off x="3140075" y="1443037"/>
            <a:ext cx="642937" cy="600075"/>
            <a:chOff x="-69850" y="2338387"/>
            <a:chExt cx="1557337" cy="1754187"/>
          </a:xfrm>
        </p:grpSpPr>
        <p:pic>
          <p:nvPicPr>
            <p:cNvPr descr="desktop_computer_stylized_medium" id="4271" name="Google Shape;4271;p10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2" name="Google Shape;4272;p10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273" name="Google Shape;4273;p101"/>
          <p:cNvGrpSpPr/>
          <p:nvPr/>
        </p:nvGrpSpPr>
        <p:grpSpPr>
          <a:xfrm>
            <a:off x="5772150" y="1446212"/>
            <a:ext cx="336550" cy="512762"/>
            <a:chOff x="6572250" y="681037"/>
            <a:chExt cx="2262187" cy="3803650"/>
          </a:xfrm>
        </p:grpSpPr>
        <p:sp>
          <p:nvSpPr>
            <p:cNvPr id="4274" name="Google Shape;4274;p101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5" name="Google Shape;4275;p101"/>
            <p:cNvSpPr txBox="1"/>
            <p:nvPr/>
          </p:nvSpPr>
          <p:spPr>
            <a:xfrm>
              <a:off x="6678612" y="681037"/>
              <a:ext cx="1665287" cy="362743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6" name="Google Shape;4276;p101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7" name="Google Shape;4277;p101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8" name="Google Shape;4278;p101"/>
            <p:cNvSpPr txBox="1"/>
            <p:nvPr/>
          </p:nvSpPr>
          <p:spPr>
            <a:xfrm>
              <a:off x="6689725" y="1104900"/>
              <a:ext cx="93980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79" name="Google Shape;4279;p101"/>
            <p:cNvGrpSpPr/>
            <p:nvPr/>
          </p:nvGrpSpPr>
          <p:grpSpPr>
            <a:xfrm>
              <a:off x="7542853" y="1057138"/>
              <a:ext cx="917248" cy="235156"/>
              <a:chOff x="979487" y="4073525"/>
              <a:chExt cx="1144587" cy="225425"/>
            </a:xfrm>
          </p:grpSpPr>
          <p:sp>
            <p:nvSpPr>
              <p:cNvPr id="4280" name="Google Shape;4280;p101"/>
              <p:cNvSpPr/>
              <p:nvPr/>
            </p:nvSpPr>
            <p:spPr>
              <a:xfrm>
                <a:off x="979487" y="4073525"/>
                <a:ext cx="1144587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81" name="Google Shape;4281;p101"/>
              <p:cNvSpPr/>
              <p:nvPr/>
            </p:nvSpPr>
            <p:spPr>
              <a:xfrm>
                <a:off x="1006475" y="4097337"/>
                <a:ext cx="1092200" cy="1809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82" name="Google Shape;4282;p101"/>
            <p:cNvSpPr txBox="1"/>
            <p:nvPr/>
          </p:nvSpPr>
          <p:spPr>
            <a:xfrm>
              <a:off x="6700837" y="1622425"/>
              <a:ext cx="949325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83" name="Google Shape;4283;p101"/>
            <p:cNvGrpSpPr/>
            <p:nvPr/>
          </p:nvGrpSpPr>
          <p:grpSpPr>
            <a:xfrm>
              <a:off x="7532045" y="1576444"/>
              <a:ext cx="928698" cy="212725"/>
              <a:chOff x="969962" y="4075112"/>
              <a:chExt cx="1158875" cy="220662"/>
            </a:xfrm>
          </p:grpSpPr>
          <p:sp>
            <p:nvSpPr>
              <p:cNvPr id="4284" name="Google Shape;4284;p101"/>
              <p:cNvSpPr/>
              <p:nvPr/>
            </p:nvSpPr>
            <p:spPr>
              <a:xfrm>
                <a:off x="969962" y="4075112"/>
                <a:ext cx="1158875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85" name="Google Shape;4285;p101"/>
              <p:cNvSpPr/>
              <p:nvPr/>
            </p:nvSpPr>
            <p:spPr>
              <a:xfrm>
                <a:off x="996950" y="4098925"/>
                <a:ext cx="1104900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86" name="Google Shape;4286;p101"/>
            <p:cNvSpPr txBox="1"/>
            <p:nvPr/>
          </p:nvSpPr>
          <p:spPr>
            <a:xfrm>
              <a:off x="6689725" y="2152650"/>
              <a:ext cx="949325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87" name="Google Shape;4287;p101"/>
            <p:cNvSpPr txBox="1"/>
            <p:nvPr/>
          </p:nvSpPr>
          <p:spPr>
            <a:xfrm>
              <a:off x="6710362" y="2624137"/>
              <a:ext cx="949325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88" name="Google Shape;4288;p101"/>
            <p:cNvGrpSpPr/>
            <p:nvPr/>
          </p:nvGrpSpPr>
          <p:grpSpPr>
            <a:xfrm>
              <a:off x="7521910" y="2588035"/>
              <a:ext cx="917554" cy="236263"/>
              <a:chOff x="981075" y="4081462"/>
              <a:chExt cx="1143000" cy="217487"/>
            </a:xfrm>
          </p:grpSpPr>
          <p:sp>
            <p:nvSpPr>
              <p:cNvPr id="4289" name="Google Shape;4289;p101"/>
              <p:cNvSpPr/>
              <p:nvPr/>
            </p:nvSpPr>
            <p:spPr>
              <a:xfrm>
                <a:off x="981075" y="4081462"/>
                <a:ext cx="11430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90" name="Google Shape;4290;p101"/>
              <p:cNvSpPr/>
              <p:nvPr/>
            </p:nvSpPr>
            <p:spPr>
              <a:xfrm>
                <a:off x="1008062" y="4103687"/>
                <a:ext cx="109061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91" name="Google Shape;4291;p101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92" name="Google Shape;4292;p101"/>
            <p:cNvGrpSpPr/>
            <p:nvPr/>
          </p:nvGrpSpPr>
          <p:grpSpPr>
            <a:xfrm>
              <a:off x="7521887" y="2106612"/>
              <a:ext cx="927749" cy="223837"/>
              <a:chOff x="973137" y="4076700"/>
              <a:chExt cx="1155700" cy="223837"/>
            </a:xfrm>
          </p:grpSpPr>
          <p:sp>
            <p:nvSpPr>
              <p:cNvPr id="4293" name="Google Shape;4293;p101"/>
              <p:cNvSpPr/>
              <p:nvPr/>
            </p:nvSpPr>
            <p:spPr>
              <a:xfrm>
                <a:off x="973137" y="4076700"/>
                <a:ext cx="1155700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94" name="Google Shape;4294;p101"/>
              <p:cNvSpPr/>
              <p:nvPr/>
            </p:nvSpPr>
            <p:spPr>
              <a:xfrm>
                <a:off x="1000125" y="4098925"/>
                <a:ext cx="1103312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95" name="Google Shape;4295;p101"/>
            <p:cNvSpPr txBox="1"/>
            <p:nvPr/>
          </p:nvSpPr>
          <p:spPr>
            <a:xfrm>
              <a:off x="8332787" y="681037"/>
              <a:ext cx="106362" cy="363855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96" name="Google Shape;4296;p101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97" name="Google Shape;4297;p101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98" name="Google Shape;4298;p101"/>
            <p:cNvSpPr/>
            <p:nvPr/>
          </p:nvSpPr>
          <p:spPr>
            <a:xfrm>
              <a:off x="8759825" y="4143375"/>
              <a:ext cx="74612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99" name="Google Shape;4299;p101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0" name="Google Shape;4300;p101"/>
            <p:cNvSpPr/>
            <p:nvPr/>
          </p:nvSpPr>
          <p:spPr>
            <a:xfrm>
              <a:off x="6572250" y="4249737"/>
              <a:ext cx="1898650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1" name="Google Shape;4301;p101"/>
            <p:cNvSpPr/>
            <p:nvPr/>
          </p:nvSpPr>
          <p:spPr>
            <a:xfrm>
              <a:off x="6678612" y="4308475"/>
              <a:ext cx="1697037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2" name="Google Shape;4302;p101"/>
            <p:cNvSpPr/>
            <p:nvPr/>
          </p:nvSpPr>
          <p:spPr>
            <a:xfrm>
              <a:off x="6838950" y="3778250"/>
              <a:ext cx="246062" cy="2349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3" name="Google Shape;4303;p101"/>
            <p:cNvSpPr/>
            <p:nvPr/>
          </p:nvSpPr>
          <p:spPr>
            <a:xfrm>
              <a:off x="7116762" y="3789362"/>
              <a:ext cx="255587" cy="2238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4" name="Google Shape;4304;p101"/>
            <p:cNvSpPr/>
            <p:nvPr/>
          </p:nvSpPr>
          <p:spPr>
            <a:xfrm>
              <a:off x="7404100" y="3778250"/>
              <a:ext cx="246062" cy="2238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5" name="Google Shape;4305;p101"/>
            <p:cNvSpPr txBox="1"/>
            <p:nvPr/>
          </p:nvSpPr>
          <p:spPr>
            <a:xfrm>
              <a:off x="8034337" y="2917825"/>
              <a:ext cx="138112" cy="1201737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21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1087" name="Google Shape;1087;p2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088" name="Google Shape;10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" y="936625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21"/>
          <p:cNvSpPr/>
          <p:nvPr/>
        </p:nvSpPr>
        <p:spPr>
          <a:xfrm>
            <a:off x="2767012" y="3143250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0" name="Google Shape;1090;p21"/>
          <p:cNvSpPr txBox="1"/>
          <p:nvPr>
            <p:ph type="title"/>
          </p:nvPr>
        </p:nvSpPr>
        <p:spPr>
          <a:xfrm>
            <a:off x="293687" y="1428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Multiplexing/demultiplexing</a:t>
            </a:r>
            <a:endParaRPr/>
          </a:p>
        </p:txBody>
      </p:sp>
      <p:sp>
        <p:nvSpPr>
          <p:cNvPr id="1091" name="Google Shape;1091;p21"/>
          <p:cNvSpPr txBox="1"/>
          <p:nvPr/>
        </p:nvSpPr>
        <p:spPr>
          <a:xfrm>
            <a:off x="8007350" y="4068762"/>
            <a:ext cx="89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1092" name="Google Shape;1092;p21"/>
          <p:cNvSpPr txBox="1"/>
          <p:nvPr/>
        </p:nvSpPr>
        <p:spPr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socket</a:t>
            </a:r>
            <a:endParaRPr/>
          </a:p>
        </p:txBody>
      </p:sp>
      <p:grpSp>
        <p:nvGrpSpPr>
          <p:cNvPr id="1093" name="Google Shape;1093;p21"/>
          <p:cNvGrpSpPr/>
          <p:nvPr/>
        </p:nvGrpSpPr>
        <p:grpSpPr>
          <a:xfrm>
            <a:off x="4908550" y="1571625"/>
            <a:ext cx="3808412" cy="1468437"/>
            <a:chOff x="4908550" y="1571625"/>
            <a:chExt cx="3808412" cy="1468437"/>
          </a:xfrm>
        </p:grpSpPr>
        <p:sp>
          <p:nvSpPr>
            <p:cNvPr id="1094" name="Google Shape;1094;p21"/>
            <p:cNvSpPr txBox="1"/>
            <p:nvPr/>
          </p:nvSpPr>
          <p:spPr>
            <a:xfrm>
              <a:off x="4908550" y="1846262"/>
              <a:ext cx="3808412" cy="119380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bi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use header info to deliver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bi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received segments to correct 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bi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socket</a:t>
              </a:r>
              <a:endParaRPr/>
            </a:p>
          </p:txBody>
        </p:sp>
        <p:grpSp>
          <p:nvGrpSpPr>
            <p:cNvPr id="1095" name="Google Shape;1095;p21"/>
            <p:cNvGrpSpPr/>
            <p:nvPr/>
          </p:nvGrpSpPr>
          <p:grpSpPr>
            <a:xfrm>
              <a:off x="5060950" y="1571625"/>
              <a:ext cx="3165475" cy="457200"/>
              <a:chOff x="1803400" y="5843587"/>
              <a:chExt cx="2540000" cy="457200"/>
            </a:xfrm>
          </p:grpSpPr>
          <p:sp>
            <p:nvSpPr>
              <p:cNvPr id="1096" name="Google Shape;1096;p21"/>
              <p:cNvSpPr txBox="1"/>
              <p:nvPr/>
            </p:nvSpPr>
            <p:spPr>
              <a:xfrm>
                <a:off x="2257425" y="5924550"/>
                <a:ext cx="1590675" cy="33337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7" name="Google Shape;1097;p21"/>
              <p:cNvSpPr txBox="1"/>
              <p:nvPr/>
            </p:nvSpPr>
            <p:spPr>
              <a:xfrm>
                <a:off x="1803400" y="5843587"/>
                <a:ext cx="2540000" cy="457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Cabin"/>
                  <a:buNone/>
                </a:pPr>
                <a:r>
                  <a:rPr b="0" i="1" lang="en-US" sz="2400" u="none">
                    <a:solidFill>
                      <a:srgbClr val="CC0000"/>
                    </a:solidFill>
                    <a:latin typeface="Cabin"/>
                    <a:ea typeface="Cabin"/>
                    <a:cs typeface="Cabin"/>
                    <a:sym typeface="Cabin"/>
                  </a:rPr>
                  <a:t>demultiplexing at receiver:</a:t>
                </a:r>
                <a:endParaRPr/>
              </a:p>
            </p:txBody>
          </p:sp>
        </p:grpSp>
      </p:grpSp>
      <p:grpSp>
        <p:nvGrpSpPr>
          <p:cNvPr id="1098" name="Google Shape;1098;p21"/>
          <p:cNvGrpSpPr/>
          <p:nvPr/>
        </p:nvGrpSpPr>
        <p:grpSpPr>
          <a:xfrm>
            <a:off x="411162" y="1335087"/>
            <a:ext cx="4029075" cy="1466850"/>
            <a:chOff x="411162" y="1335087"/>
            <a:chExt cx="4029075" cy="1466850"/>
          </a:xfrm>
        </p:grpSpPr>
        <p:sp>
          <p:nvSpPr>
            <p:cNvPr id="1099" name="Google Shape;1099;p21"/>
            <p:cNvSpPr txBox="1"/>
            <p:nvPr/>
          </p:nvSpPr>
          <p:spPr>
            <a:xfrm>
              <a:off x="419100" y="1695450"/>
              <a:ext cx="4021137" cy="968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bi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handle data from multiple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bi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sockets, add transport header (later used for demultiplexing)</a:t>
              </a:r>
              <a:endParaRPr/>
            </a:p>
          </p:txBody>
        </p:sp>
        <p:sp>
          <p:nvSpPr>
            <p:cNvPr id="1100" name="Google Shape;1100;p21"/>
            <p:cNvSpPr txBox="1"/>
            <p:nvPr/>
          </p:nvSpPr>
          <p:spPr>
            <a:xfrm>
              <a:off x="411162" y="1601787"/>
              <a:ext cx="3935412" cy="120015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01" name="Google Shape;1101;p21"/>
            <p:cNvGrpSpPr/>
            <p:nvPr/>
          </p:nvGrpSpPr>
          <p:grpSpPr>
            <a:xfrm>
              <a:off x="527050" y="1335087"/>
              <a:ext cx="2765425" cy="457200"/>
              <a:chOff x="1747837" y="5843587"/>
              <a:chExt cx="2655887" cy="457200"/>
            </a:xfrm>
          </p:grpSpPr>
          <p:sp>
            <p:nvSpPr>
              <p:cNvPr id="1102" name="Google Shape;1102;p21"/>
              <p:cNvSpPr txBox="1"/>
              <p:nvPr/>
            </p:nvSpPr>
            <p:spPr>
              <a:xfrm>
                <a:off x="2257425" y="5924550"/>
                <a:ext cx="1597025" cy="33337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3" name="Google Shape;1103;p21"/>
              <p:cNvSpPr txBox="1"/>
              <p:nvPr/>
            </p:nvSpPr>
            <p:spPr>
              <a:xfrm>
                <a:off x="1747837" y="5843587"/>
                <a:ext cx="2655887" cy="457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Cabin"/>
                  <a:buNone/>
                </a:pPr>
                <a:r>
                  <a:rPr b="0" i="1" lang="en-US" sz="2400" u="none">
                    <a:solidFill>
                      <a:srgbClr val="CC0000"/>
                    </a:solidFill>
                    <a:latin typeface="Cabin"/>
                    <a:ea typeface="Cabin"/>
                    <a:cs typeface="Cabin"/>
                    <a:sym typeface="Cabin"/>
                  </a:rPr>
                  <a:t>multiplexing at sender:</a:t>
                </a:r>
                <a:endParaRPr/>
              </a:p>
            </p:txBody>
          </p:sp>
        </p:grpSp>
      </p:grpSp>
      <p:grpSp>
        <p:nvGrpSpPr>
          <p:cNvPr id="1104" name="Google Shape;1104;p21"/>
          <p:cNvGrpSpPr/>
          <p:nvPr/>
        </p:nvGrpSpPr>
        <p:grpSpPr>
          <a:xfrm>
            <a:off x="7481887" y="3741737"/>
            <a:ext cx="533400" cy="206375"/>
            <a:chOff x="546100" y="2930525"/>
            <a:chExt cx="533400" cy="206375"/>
          </a:xfrm>
        </p:grpSpPr>
        <p:sp>
          <p:nvSpPr>
            <p:cNvPr id="1105" name="Google Shape;1105;p21"/>
            <p:cNvSpPr txBox="1"/>
            <p:nvPr/>
          </p:nvSpPr>
          <p:spPr>
            <a:xfrm>
              <a:off x="546100" y="2930525"/>
              <a:ext cx="533400" cy="2063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6" name="Google Shape;1106;p21"/>
            <p:cNvSpPr txBox="1"/>
            <p:nvPr/>
          </p:nvSpPr>
          <p:spPr>
            <a:xfrm>
              <a:off x="720725" y="2957512"/>
              <a:ext cx="174625" cy="15716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7" name="Google Shape;1107;p21"/>
            <p:cNvSpPr txBox="1"/>
            <p:nvPr/>
          </p:nvSpPr>
          <p:spPr>
            <a:xfrm>
              <a:off x="917575" y="3049587"/>
              <a:ext cx="46037" cy="555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8" name="Google Shape;1108;p21"/>
            <p:cNvSpPr txBox="1"/>
            <p:nvPr/>
          </p:nvSpPr>
          <p:spPr>
            <a:xfrm>
              <a:off x="646112" y="3051175"/>
              <a:ext cx="46037" cy="555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09" name="Google Shape;1109;p21"/>
          <p:cNvSpPr txBox="1"/>
          <p:nvPr/>
        </p:nvSpPr>
        <p:spPr>
          <a:xfrm>
            <a:off x="3314700" y="3194050"/>
            <a:ext cx="1497012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0" name="Google Shape;1110;p21"/>
          <p:cNvSpPr txBox="1"/>
          <p:nvPr/>
        </p:nvSpPr>
        <p:spPr>
          <a:xfrm>
            <a:off x="3279775" y="3248025"/>
            <a:ext cx="1473200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11" name="Google Shape;1111;p21"/>
          <p:cNvCxnSpPr/>
          <p:nvPr/>
        </p:nvCxnSpPr>
        <p:spPr>
          <a:xfrm>
            <a:off x="3286125" y="4017962"/>
            <a:ext cx="146050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2" name="Google Shape;1112;p21"/>
          <p:cNvSpPr txBox="1"/>
          <p:nvPr/>
        </p:nvSpPr>
        <p:spPr>
          <a:xfrm>
            <a:off x="3357562" y="400050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113" name="Google Shape;1113;p21"/>
          <p:cNvCxnSpPr/>
          <p:nvPr/>
        </p:nvCxnSpPr>
        <p:spPr>
          <a:xfrm>
            <a:off x="3287712" y="4335462"/>
            <a:ext cx="14573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4" name="Google Shape;1114;p21"/>
          <p:cNvSpPr txBox="1"/>
          <p:nvPr/>
        </p:nvSpPr>
        <p:spPr>
          <a:xfrm>
            <a:off x="3354387" y="321468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115" name="Google Shape;1115;p21"/>
          <p:cNvSpPr txBox="1"/>
          <p:nvPr/>
        </p:nvSpPr>
        <p:spPr>
          <a:xfrm>
            <a:off x="3351212" y="490537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116" name="Google Shape;1116;p21"/>
          <p:cNvSpPr txBox="1"/>
          <p:nvPr/>
        </p:nvSpPr>
        <p:spPr>
          <a:xfrm>
            <a:off x="3351212" y="461962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117" name="Google Shape;1117;p21"/>
          <p:cNvSpPr txBox="1"/>
          <p:nvPr/>
        </p:nvSpPr>
        <p:spPr>
          <a:xfrm>
            <a:off x="3351212" y="432117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118" name="Google Shape;1118;p21"/>
          <p:cNvSpPr/>
          <p:nvPr/>
        </p:nvSpPr>
        <p:spPr>
          <a:xfrm>
            <a:off x="4051300" y="3589337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P2</a:t>
            </a:r>
            <a:endParaRPr/>
          </a:p>
        </p:txBody>
      </p:sp>
      <p:cxnSp>
        <p:nvCxnSpPr>
          <p:cNvPr id="1119" name="Google Shape;1119;p21"/>
          <p:cNvCxnSpPr/>
          <p:nvPr/>
        </p:nvCxnSpPr>
        <p:spPr>
          <a:xfrm>
            <a:off x="3284537" y="4646612"/>
            <a:ext cx="14573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20" name="Google Shape;1120;p21"/>
          <p:cNvCxnSpPr/>
          <p:nvPr/>
        </p:nvCxnSpPr>
        <p:spPr>
          <a:xfrm>
            <a:off x="3281362" y="4945062"/>
            <a:ext cx="14573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21" name="Google Shape;1121;p21"/>
          <p:cNvSpPr/>
          <p:nvPr/>
        </p:nvSpPr>
        <p:spPr>
          <a:xfrm>
            <a:off x="3346450" y="3589337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P1</a:t>
            </a:r>
            <a:endParaRPr/>
          </a:p>
        </p:txBody>
      </p:sp>
      <p:grpSp>
        <p:nvGrpSpPr>
          <p:cNvPr id="1122" name="Google Shape;1122;p21"/>
          <p:cNvGrpSpPr/>
          <p:nvPr/>
        </p:nvGrpSpPr>
        <p:grpSpPr>
          <a:xfrm>
            <a:off x="4127500" y="3948112"/>
            <a:ext cx="412750" cy="158750"/>
            <a:chOff x="2195512" y="4159250"/>
            <a:chExt cx="412750" cy="158750"/>
          </a:xfrm>
        </p:grpSpPr>
        <p:sp>
          <p:nvSpPr>
            <p:cNvPr id="1123" name="Google Shape;1123;p21"/>
            <p:cNvSpPr txBox="1"/>
            <p:nvPr/>
          </p:nvSpPr>
          <p:spPr>
            <a:xfrm>
              <a:off x="2195512" y="41592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4" name="Google Shape;1124;p21"/>
            <p:cNvSpPr txBox="1"/>
            <p:nvPr/>
          </p:nvSpPr>
          <p:spPr>
            <a:xfrm>
              <a:off x="2276475" y="41798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5" name="Google Shape;1125;p21"/>
            <p:cNvSpPr txBox="1"/>
            <p:nvPr/>
          </p:nvSpPr>
          <p:spPr>
            <a:xfrm>
              <a:off x="2538412" y="4251325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6" name="Google Shape;1126;p21"/>
            <p:cNvSpPr txBox="1"/>
            <p:nvPr/>
          </p:nvSpPr>
          <p:spPr>
            <a:xfrm>
              <a:off x="2212975" y="42529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27" name="Google Shape;1127;p21"/>
          <p:cNvGrpSpPr/>
          <p:nvPr/>
        </p:nvGrpSpPr>
        <p:grpSpPr>
          <a:xfrm>
            <a:off x="3425825" y="3940175"/>
            <a:ext cx="412750" cy="158750"/>
            <a:chOff x="2195512" y="4159250"/>
            <a:chExt cx="412750" cy="158750"/>
          </a:xfrm>
        </p:grpSpPr>
        <p:sp>
          <p:nvSpPr>
            <p:cNvPr id="1128" name="Google Shape;1128;p21"/>
            <p:cNvSpPr txBox="1"/>
            <p:nvPr/>
          </p:nvSpPr>
          <p:spPr>
            <a:xfrm>
              <a:off x="2195512" y="41592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9" name="Google Shape;1129;p21"/>
            <p:cNvSpPr txBox="1"/>
            <p:nvPr/>
          </p:nvSpPr>
          <p:spPr>
            <a:xfrm>
              <a:off x="2276475" y="41798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0" name="Google Shape;1130;p21"/>
            <p:cNvSpPr txBox="1"/>
            <p:nvPr/>
          </p:nvSpPr>
          <p:spPr>
            <a:xfrm>
              <a:off x="2538412" y="4251325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1" name="Google Shape;1131;p21"/>
            <p:cNvSpPr txBox="1"/>
            <p:nvPr/>
          </p:nvSpPr>
          <p:spPr>
            <a:xfrm>
              <a:off x="2212975" y="42529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32" name="Google Shape;1132;p21"/>
          <p:cNvSpPr/>
          <p:nvPr/>
        </p:nvSpPr>
        <p:spPr>
          <a:xfrm>
            <a:off x="1793875" y="4003675"/>
            <a:ext cx="2160587" cy="1989137"/>
          </a:xfrm>
          <a:custGeom>
            <a:rect b="b" l="l" r="r" t="t"/>
            <a:pathLst>
              <a:path extrusionOk="0" h="1253" w="1361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3" name="Google Shape;1133;p21"/>
          <p:cNvSpPr/>
          <p:nvPr/>
        </p:nvSpPr>
        <p:spPr>
          <a:xfrm>
            <a:off x="1857375" y="4029075"/>
            <a:ext cx="1962150" cy="1897062"/>
          </a:xfrm>
          <a:custGeom>
            <a:rect b="b" l="l" r="r" t="t"/>
            <a:pathLst>
              <a:path extrusionOk="0" h="1195" w="1236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4" name="Google Shape;1134;p21"/>
          <p:cNvSpPr txBox="1"/>
          <p:nvPr/>
        </p:nvSpPr>
        <p:spPr>
          <a:xfrm>
            <a:off x="5576887" y="3563937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5" name="Google Shape;1135;p21"/>
          <p:cNvSpPr txBox="1"/>
          <p:nvPr/>
        </p:nvSpPr>
        <p:spPr>
          <a:xfrm>
            <a:off x="5538787" y="3617912"/>
            <a:ext cx="1273175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36" name="Google Shape;1136;p21"/>
          <p:cNvCxnSpPr/>
          <p:nvPr/>
        </p:nvCxnSpPr>
        <p:spPr>
          <a:xfrm>
            <a:off x="5548312" y="437832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37" name="Google Shape;1137;p21"/>
          <p:cNvSpPr txBox="1"/>
          <p:nvPr/>
        </p:nvSpPr>
        <p:spPr>
          <a:xfrm>
            <a:off x="5505450" y="436086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138" name="Google Shape;1138;p21"/>
          <p:cNvCxnSpPr/>
          <p:nvPr/>
        </p:nvCxnSpPr>
        <p:spPr>
          <a:xfrm>
            <a:off x="5556250" y="469900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9" name="Google Shape;1139;p21"/>
          <p:cNvCxnSpPr/>
          <p:nvPr/>
        </p:nvCxnSpPr>
        <p:spPr>
          <a:xfrm>
            <a:off x="5541962" y="500856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40" name="Google Shape;1140;p21"/>
          <p:cNvCxnSpPr/>
          <p:nvPr/>
        </p:nvCxnSpPr>
        <p:spPr>
          <a:xfrm>
            <a:off x="5541962" y="529431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1" name="Google Shape;1141;p21"/>
          <p:cNvSpPr txBox="1"/>
          <p:nvPr/>
        </p:nvSpPr>
        <p:spPr>
          <a:xfrm>
            <a:off x="5540375" y="360838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142" name="Google Shape;1142;p21"/>
          <p:cNvSpPr txBox="1"/>
          <p:nvPr/>
        </p:nvSpPr>
        <p:spPr>
          <a:xfrm>
            <a:off x="5495925" y="526573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143" name="Google Shape;1143;p21"/>
          <p:cNvSpPr txBox="1"/>
          <p:nvPr/>
        </p:nvSpPr>
        <p:spPr>
          <a:xfrm>
            <a:off x="5514975" y="497998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144" name="Google Shape;1144;p21"/>
          <p:cNvSpPr txBox="1"/>
          <p:nvPr/>
        </p:nvSpPr>
        <p:spPr>
          <a:xfrm>
            <a:off x="5505450" y="468471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145" name="Google Shape;1145;p21"/>
          <p:cNvSpPr/>
          <p:nvPr/>
        </p:nvSpPr>
        <p:spPr>
          <a:xfrm>
            <a:off x="5875337" y="3949700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P4</a:t>
            </a:r>
            <a:endParaRPr/>
          </a:p>
        </p:txBody>
      </p:sp>
      <p:sp>
        <p:nvSpPr>
          <p:cNvPr id="1146" name="Google Shape;1146;p21"/>
          <p:cNvSpPr/>
          <p:nvPr/>
        </p:nvSpPr>
        <p:spPr>
          <a:xfrm>
            <a:off x="6824662" y="3595687"/>
            <a:ext cx="581025" cy="20383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7" name="Google Shape;1147;p21"/>
          <p:cNvSpPr/>
          <p:nvPr/>
        </p:nvSpPr>
        <p:spPr>
          <a:xfrm>
            <a:off x="635000" y="3616325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8" name="Google Shape;1148;p21"/>
          <p:cNvSpPr txBox="1"/>
          <p:nvPr/>
        </p:nvSpPr>
        <p:spPr>
          <a:xfrm>
            <a:off x="1231900" y="3571875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9" name="Google Shape;1149;p21"/>
          <p:cNvSpPr txBox="1"/>
          <p:nvPr/>
        </p:nvSpPr>
        <p:spPr>
          <a:xfrm>
            <a:off x="1193800" y="3625850"/>
            <a:ext cx="1273175" cy="19796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50" name="Google Shape;1150;p21"/>
          <p:cNvCxnSpPr/>
          <p:nvPr/>
        </p:nvCxnSpPr>
        <p:spPr>
          <a:xfrm>
            <a:off x="1203325" y="438626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1" name="Google Shape;1151;p21"/>
          <p:cNvSpPr txBox="1"/>
          <p:nvPr/>
        </p:nvSpPr>
        <p:spPr>
          <a:xfrm>
            <a:off x="1160462" y="436880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152" name="Google Shape;1152;p21"/>
          <p:cNvCxnSpPr/>
          <p:nvPr/>
        </p:nvCxnSpPr>
        <p:spPr>
          <a:xfrm>
            <a:off x="1211262" y="470693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3" name="Google Shape;1153;p21"/>
          <p:cNvCxnSpPr/>
          <p:nvPr/>
        </p:nvCxnSpPr>
        <p:spPr>
          <a:xfrm>
            <a:off x="1196975" y="501650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4" name="Google Shape;1154;p21"/>
          <p:cNvCxnSpPr/>
          <p:nvPr/>
        </p:nvCxnSpPr>
        <p:spPr>
          <a:xfrm>
            <a:off x="1196975" y="530225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5" name="Google Shape;1155;p21"/>
          <p:cNvSpPr txBox="1"/>
          <p:nvPr/>
        </p:nvSpPr>
        <p:spPr>
          <a:xfrm>
            <a:off x="1195387" y="361632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156" name="Google Shape;1156;p21"/>
          <p:cNvSpPr txBox="1"/>
          <p:nvPr/>
        </p:nvSpPr>
        <p:spPr>
          <a:xfrm>
            <a:off x="1150937" y="527367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157" name="Google Shape;1157;p21"/>
          <p:cNvSpPr txBox="1"/>
          <p:nvPr/>
        </p:nvSpPr>
        <p:spPr>
          <a:xfrm>
            <a:off x="1169987" y="4987925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158" name="Google Shape;1158;p21"/>
          <p:cNvSpPr txBox="1"/>
          <p:nvPr/>
        </p:nvSpPr>
        <p:spPr>
          <a:xfrm>
            <a:off x="1160462" y="4692650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159" name="Google Shape;1159;p21"/>
          <p:cNvSpPr/>
          <p:nvPr/>
        </p:nvSpPr>
        <p:spPr>
          <a:xfrm>
            <a:off x="1530350" y="3957637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P3</a:t>
            </a:r>
            <a:endParaRPr/>
          </a:p>
        </p:txBody>
      </p:sp>
      <p:grpSp>
        <p:nvGrpSpPr>
          <p:cNvPr id="1160" name="Google Shape;1160;p21"/>
          <p:cNvGrpSpPr/>
          <p:nvPr/>
        </p:nvGrpSpPr>
        <p:grpSpPr>
          <a:xfrm>
            <a:off x="1620837" y="4295775"/>
            <a:ext cx="412750" cy="158750"/>
            <a:chOff x="2043112" y="4006850"/>
            <a:chExt cx="412750" cy="158750"/>
          </a:xfrm>
        </p:grpSpPr>
        <p:sp>
          <p:nvSpPr>
            <p:cNvPr id="1161" name="Google Shape;1161;p21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2" name="Google Shape;1162;p21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3" name="Google Shape;1163;p21"/>
            <p:cNvSpPr txBox="1"/>
            <p:nvPr/>
          </p:nvSpPr>
          <p:spPr>
            <a:xfrm>
              <a:off x="2386012" y="4098925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4" name="Google Shape;1164;p21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65" name="Google Shape;1165;p21"/>
          <p:cNvGrpSpPr/>
          <p:nvPr/>
        </p:nvGrpSpPr>
        <p:grpSpPr>
          <a:xfrm>
            <a:off x="5961062" y="4294187"/>
            <a:ext cx="412750" cy="158750"/>
            <a:chOff x="2043112" y="4006850"/>
            <a:chExt cx="412750" cy="158750"/>
          </a:xfrm>
        </p:grpSpPr>
        <p:sp>
          <p:nvSpPr>
            <p:cNvPr id="1166" name="Google Shape;1166;p21"/>
            <p:cNvSpPr txBox="1"/>
            <p:nvPr/>
          </p:nvSpPr>
          <p:spPr>
            <a:xfrm>
              <a:off x="2043112" y="4006850"/>
              <a:ext cx="412750" cy="15875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7" name="Google Shape;1167;p21"/>
            <p:cNvSpPr txBox="1"/>
            <p:nvPr/>
          </p:nvSpPr>
          <p:spPr>
            <a:xfrm>
              <a:off x="2124075" y="4027487"/>
              <a:ext cx="246062" cy="1206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2386012" y="4098925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9" name="Google Shape;1169;p21"/>
            <p:cNvSpPr txBox="1"/>
            <p:nvPr/>
          </p:nvSpPr>
          <p:spPr>
            <a:xfrm>
              <a:off x="2060575" y="4100512"/>
              <a:ext cx="42862" cy="42862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70" name="Google Shape;1170;p21"/>
          <p:cNvSpPr/>
          <p:nvPr/>
        </p:nvSpPr>
        <p:spPr>
          <a:xfrm>
            <a:off x="4008437" y="3995737"/>
            <a:ext cx="2173287" cy="1989137"/>
          </a:xfrm>
          <a:custGeom>
            <a:rect b="b" l="l" r="r" t="t"/>
            <a:pathLst>
              <a:path extrusionOk="0" h="1253" w="1369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1" name="Google Shape;1171;p21"/>
          <p:cNvSpPr/>
          <p:nvPr/>
        </p:nvSpPr>
        <p:spPr>
          <a:xfrm>
            <a:off x="4127500" y="4027487"/>
            <a:ext cx="1984375" cy="1876425"/>
          </a:xfrm>
          <a:custGeom>
            <a:rect b="b" l="l" r="r" t="t"/>
            <a:pathLst>
              <a:path extrusionOk="0" h="1182" w="1250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2" name="Google Shape;1172;p21"/>
          <p:cNvSpPr/>
          <p:nvPr/>
        </p:nvSpPr>
        <p:spPr>
          <a:xfrm>
            <a:off x="7467600" y="4106862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73" name="Google Shape;1173;p21"/>
          <p:cNvGrpSpPr/>
          <p:nvPr/>
        </p:nvGrpSpPr>
        <p:grpSpPr>
          <a:xfrm>
            <a:off x="2962275" y="2854325"/>
            <a:ext cx="1292225" cy="1454150"/>
            <a:chOff x="2965450" y="2851150"/>
            <a:chExt cx="1292225" cy="1454150"/>
          </a:xfrm>
        </p:grpSpPr>
        <p:sp>
          <p:nvSpPr>
            <p:cNvPr id="1174" name="Google Shape;1174;p21"/>
            <p:cNvSpPr/>
            <p:nvPr/>
          </p:nvSpPr>
          <p:spPr>
            <a:xfrm>
              <a:off x="3679825" y="4235450"/>
              <a:ext cx="196850" cy="69850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4060825" y="4235450"/>
              <a:ext cx="196850" cy="69850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2965450" y="2851150"/>
              <a:ext cx="688975" cy="1435100"/>
            </a:xfrm>
            <a:custGeom>
              <a:rect b="b" l="l" r="r" t="t"/>
              <a:pathLst>
                <a:path extrusionOk="0" h="904" w="43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77" name="Google Shape;1177;p21"/>
          <p:cNvGrpSpPr/>
          <p:nvPr/>
        </p:nvGrpSpPr>
        <p:grpSpPr>
          <a:xfrm>
            <a:off x="3870325" y="2809875"/>
            <a:ext cx="1047750" cy="1441450"/>
            <a:chOff x="3860800" y="2790825"/>
            <a:chExt cx="1047750" cy="1441450"/>
          </a:xfrm>
        </p:grpSpPr>
        <p:sp>
          <p:nvSpPr>
            <p:cNvPr id="1178" name="Google Shape;1178;p21"/>
            <p:cNvSpPr/>
            <p:nvPr/>
          </p:nvSpPr>
          <p:spPr>
            <a:xfrm>
              <a:off x="3860800" y="4070350"/>
              <a:ext cx="228600" cy="161925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3978275" y="2790825"/>
              <a:ext cx="930275" cy="1285875"/>
            </a:xfrm>
            <a:custGeom>
              <a:rect b="b" l="l" r="r" t="t"/>
              <a:pathLst>
                <a:path extrusionOk="0" h="810" w="586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cap="flat" cmpd="sng" w="12700">
              <a:solidFill>
                <a:srgbClr val="CC0000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0" name="Google Shape;1180;p21"/>
          <p:cNvGrpSpPr/>
          <p:nvPr/>
        </p:nvGrpSpPr>
        <p:grpSpPr>
          <a:xfrm>
            <a:off x="169862" y="5126037"/>
            <a:ext cx="800100" cy="828675"/>
            <a:chOff x="-69850" y="2338387"/>
            <a:chExt cx="1557337" cy="1754187"/>
          </a:xfrm>
        </p:grpSpPr>
        <p:pic>
          <p:nvPicPr>
            <p:cNvPr descr="desktop_computer_stylized_medium" id="1181" name="Google Shape;1181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2" name="Google Shape;1182;p2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3" name="Google Shape;1183;p21"/>
          <p:cNvGrpSpPr/>
          <p:nvPr/>
        </p:nvGrpSpPr>
        <p:grpSpPr>
          <a:xfrm flipH="1">
            <a:off x="7151687" y="5040312"/>
            <a:ext cx="788987" cy="782637"/>
            <a:chOff x="-69850" y="2338387"/>
            <a:chExt cx="1557337" cy="1754187"/>
          </a:xfrm>
        </p:grpSpPr>
        <p:pic>
          <p:nvPicPr>
            <p:cNvPr descr="desktop_computer_stylized_medium" id="1184" name="Google Shape;118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5" name="Google Shape;1185;p2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6" name="Google Shape;1186;p21"/>
          <p:cNvGrpSpPr/>
          <p:nvPr/>
        </p:nvGrpSpPr>
        <p:grpSpPr>
          <a:xfrm>
            <a:off x="2741612" y="4625975"/>
            <a:ext cx="358775" cy="704850"/>
            <a:chOff x="6572250" y="681037"/>
            <a:chExt cx="2262187" cy="3803650"/>
          </a:xfrm>
        </p:grpSpPr>
        <p:sp>
          <p:nvSpPr>
            <p:cNvPr id="1187" name="Google Shape;1187;p21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8" name="Google Shape;1188;p21"/>
            <p:cNvSpPr txBox="1"/>
            <p:nvPr/>
          </p:nvSpPr>
          <p:spPr>
            <a:xfrm>
              <a:off x="6672262" y="681037"/>
              <a:ext cx="1671637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1" name="Google Shape;1191;p21"/>
            <p:cNvSpPr txBox="1"/>
            <p:nvPr/>
          </p:nvSpPr>
          <p:spPr>
            <a:xfrm>
              <a:off x="6681787" y="1100137"/>
              <a:ext cx="95091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92" name="Google Shape;1192;p21"/>
            <p:cNvGrpSpPr/>
            <p:nvPr/>
          </p:nvGrpSpPr>
          <p:grpSpPr>
            <a:xfrm>
              <a:off x="7542853" y="1058794"/>
              <a:ext cx="921065" cy="231844"/>
              <a:chOff x="979487" y="4075112"/>
              <a:chExt cx="1149350" cy="222250"/>
            </a:xfrm>
          </p:grpSpPr>
          <p:sp>
            <p:nvSpPr>
              <p:cNvPr id="1193" name="Google Shape;1193;p21"/>
              <p:cNvSpPr/>
              <p:nvPr/>
            </p:nvSpPr>
            <p:spPr>
              <a:xfrm>
                <a:off x="979487" y="4075112"/>
                <a:ext cx="114935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4" name="Google Shape;1194;p21"/>
              <p:cNvSpPr/>
              <p:nvPr/>
            </p:nvSpPr>
            <p:spPr>
              <a:xfrm>
                <a:off x="1004887" y="4098925"/>
                <a:ext cx="1098550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195" name="Google Shape;1195;p21"/>
            <p:cNvSpPr txBox="1"/>
            <p:nvPr/>
          </p:nvSpPr>
          <p:spPr>
            <a:xfrm>
              <a:off x="6702425" y="1614487"/>
              <a:ext cx="95091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96" name="Google Shape;1196;p21"/>
            <p:cNvGrpSpPr/>
            <p:nvPr/>
          </p:nvGrpSpPr>
          <p:grpSpPr>
            <a:xfrm>
              <a:off x="7533317" y="1581036"/>
              <a:ext cx="921065" cy="247925"/>
              <a:chOff x="971550" y="4079875"/>
              <a:chExt cx="1149350" cy="257175"/>
            </a:xfrm>
          </p:grpSpPr>
          <p:sp>
            <p:nvSpPr>
              <p:cNvPr id="1197" name="Google Shape;1197;p21"/>
              <p:cNvSpPr/>
              <p:nvPr/>
            </p:nvSpPr>
            <p:spPr>
              <a:xfrm>
                <a:off x="971550" y="4079875"/>
                <a:ext cx="1149350" cy="2571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8" name="Google Shape;1198;p21"/>
              <p:cNvSpPr/>
              <p:nvPr/>
            </p:nvSpPr>
            <p:spPr>
              <a:xfrm>
                <a:off x="996950" y="4105275"/>
                <a:ext cx="1098550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199" name="Google Shape;1199;p21"/>
            <p:cNvSpPr txBox="1"/>
            <p:nvPr/>
          </p:nvSpPr>
          <p:spPr>
            <a:xfrm>
              <a:off x="6692900" y="2154237"/>
              <a:ext cx="95091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0" name="Google Shape;1200;p21"/>
            <p:cNvSpPr txBox="1"/>
            <p:nvPr/>
          </p:nvSpPr>
          <p:spPr>
            <a:xfrm>
              <a:off x="6711950" y="2625725"/>
              <a:ext cx="94138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201" name="Google Shape;1201;p21"/>
            <p:cNvGrpSpPr/>
            <p:nvPr/>
          </p:nvGrpSpPr>
          <p:grpSpPr>
            <a:xfrm>
              <a:off x="7512989" y="2582862"/>
              <a:ext cx="930297" cy="239712"/>
              <a:chOff x="969962" y="4076700"/>
              <a:chExt cx="1158875" cy="220662"/>
            </a:xfrm>
          </p:grpSpPr>
          <p:sp>
            <p:nvSpPr>
              <p:cNvPr id="1202" name="Google Shape;1202;p21"/>
              <p:cNvSpPr/>
              <p:nvPr/>
            </p:nvSpPr>
            <p:spPr>
              <a:xfrm>
                <a:off x="969962" y="4076700"/>
                <a:ext cx="1158875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3" name="Google Shape;1203;p21"/>
              <p:cNvSpPr/>
              <p:nvPr/>
            </p:nvSpPr>
            <p:spPr>
              <a:xfrm>
                <a:off x="995362" y="4100512"/>
                <a:ext cx="110966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204" name="Google Shape;1204;p21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205" name="Google Shape;1205;p21"/>
            <p:cNvGrpSpPr/>
            <p:nvPr/>
          </p:nvGrpSpPr>
          <p:grpSpPr>
            <a:xfrm>
              <a:off x="7523162" y="2103437"/>
              <a:ext cx="921376" cy="222250"/>
              <a:chOff x="974725" y="4073525"/>
              <a:chExt cx="1147762" cy="222250"/>
            </a:xfrm>
          </p:grpSpPr>
          <p:sp>
            <p:nvSpPr>
              <p:cNvPr id="1206" name="Google Shape;1206;p21"/>
              <p:cNvSpPr/>
              <p:nvPr/>
            </p:nvSpPr>
            <p:spPr>
              <a:xfrm>
                <a:off x="974725" y="4073525"/>
                <a:ext cx="11477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7" name="Google Shape;1207;p21"/>
              <p:cNvSpPr/>
              <p:nvPr/>
            </p:nvSpPr>
            <p:spPr>
              <a:xfrm>
                <a:off x="1000125" y="4098925"/>
                <a:ext cx="1096962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208" name="Google Shape;1208;p21"/>
            <p:cNvSpPr txBox="1"/>
            <p:nvPr/>
          </p:nvSpPr>
          <p:spPr>
            <a:xfrm>
              <a:off x="8334375" y="681037"/>
              <a:ext cx="109537" cy="36322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8755062" y="4141787"/>
              <a:ext cx="79375" cy="15398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6572250" y="4252912"/>
              <a:ext cx="1901825" cy="23177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6672262" y="4305300"/>
              <a:ext cx="1701800" cy="128587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6842125" y="3781425"/>
              <a:ext cx="250825" cy="2317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7123112" y="3781425"/>
              <a:ext cx="250825" cy="2317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7402512" y="3781425"/>
              <a:ext cx="250825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8" name="Google Shape;1218;p21"/>
            <p:cNvSpPr txBox="1"/>
            <p:nvPr/>
          </p:nvSpPr>
          <p:spPr>
            <a:xfrm>
              <a:off x="8034337" y="2916237"/>
              <a:ext cx="139700" cy="1208087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0" name="Shape 4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" name="Google Shape;4311;p10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2" name="Google Shape;4312;p102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Add a Knowledge Check question Here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3" name="Google Shape;4313;p102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4" name="Google Shape;4314;p102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8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p103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4320" name="Google Shape;4320;p10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21" name="Google Shape;4321;p10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3 outline</a:t>
            </a:r>
            <a:endParaRPr/>
          </a:p>
        </p:txBody>
      </p:sp>
      <p:sp>
        <p:nvSpPr>
          <p:cNvPr id="4322" name="Google Shape;4322;p103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3.1 transport-layer services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3.2 multiplexing and demultiplexing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3.3 connectionless transport: UDP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3.4 principles of reliable data transfer</a:t>
            </a:r>
            <a:endParaRPr/>
          </a:p>
        </p:txBody>
      </p:sp>
      <p:sp>
        <p:nvSpPr>
          <p:cNvPr id="4323" name="Google Shape;4323;p103"/>
          <p:cNvSpPr txBox="1"/>
          <p:nvPr>
            <p:ph idx="1" type="body"/>
          </p:nvPr>
        </p:nvSpPr>
        <p:spPr>
          <a:xfrm>
            <a:off x="4495800" y="1600200"/>
            <a:ext cx="42513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3.5 connection-oriented transport: TCP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segment structure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 data transfer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30187" lvl="1" marL="9128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 management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3.6 principles of congestion control</a:t>
            </a:r>
            <a:endParaRPr/>
          </a:p>
          <a:p>
            <a:pPr indent="-566737" lvl="0" marL="5667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3.7 TCP congestion control</a:t>
            </a:r>
            <a:endParaRPr/>
          </a:p>
        </p:txBody>
      </p:sp>
      <p:pic>
        <p:nvPicPr>
          <p:cNvPr descr="underline_base" id="4324" name="Google Shape;4324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039812"/>
            <a:ext cx="4387850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8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9" name="Google Shape;4329;p104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4330" name="Google Shape;4330;p10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31" name="Google Shape;4331;p104"/>
          <p:cNvSpPr txBox="1"/>
          <p:nvPr>
            <p:ph idx="1" type="body"/>
          </p:nvPr>
        </p:nvSpPr>
        <p:spPr>
          <a:xfrm>
            <a:off x="533400" y="1600200"/>
            <a:ext cx="77628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congestion</a:t>
            </a:r>
            <a:r>
              <a:rPr b="0" i="0" lang="en-US" sz="32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 b="0" i="0" sz="28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informally: “too many sources sending too much data too fast for </a:t>
            </a: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handle”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different from flow control!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manifestations: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lost packets (buffer overflow at routers)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long delays (queueing in router buffers)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top-10 problem!</a:t>
            </a:r>
            <a:endParaRPr/>
          </a:p>
          <a:p>
            <a:pPr indent="-106363" lvl="0" marL="284163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4332" name="Google Shape;4332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5" y="1092200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333" name="Google Shape;4333;p104"/>
          <p:cNvSpPr txBox="1"/>
          <p:nvPr>
            <p:ph type="title"/>
          </p:nvPr>
        </p:nvSpPr>
        <p:spPr>
          <a:xfrm>
            <a:off x="566737" y="352425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Principles of congestion control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7" name="Shape 4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8" name="Google Shape;4338;p105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4339" name="Google Shape;4339;p10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40" name="Google Shape;4340;p105"/>
          <p:cNvSpPr/>
          <p:nvPr/>
        </p:nvSpPr>
        <p:spPr>
          <a:xfrm flipH="1">
            <a:off x="4232275" y="1647825"/>
            <a:ext cx="250825" cy="930275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41" name="Google Shape;4341;p105"/>
          <p:cNvGrpSpPr/>
          <p:nvPr/>
        </p:nvGrpSpPr>
        <p:grpSpPr>
          <a:xfrm>
            <a:off x="3898900" y="2344737"/>
            <a:ext cx="525462" cy="434975"/>
            <a:chOff x="-69850" y="2338387"/>
            <a:chExt cx="1557337" cy="1754187"/>
          </a:xfrm>
        </p:grpSpPr>
        <p:pic>
          <p:nvPicPr>
            <p:cNvPr descr="desktop_computer_stylized_medium" id="4342" name="Google Shape;4342;p1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3" name="Google Shape;4343;p10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descr="underline_base" id="4344" name="Google Shape;4344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78422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345" name="Google Shape;4345;p105"/>
          <p:cNvSpPr/>
          <p:nvPr/>
        </p:nvSpPr>
        <p:spPr>
          <a:xfrm>
            <a:off x="8216900" y="2840037"/>
            <a:ext cx="250825" cy="930275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6" name="Google Shape;4346;p105"/>
          <p:cNvSpPr/>
          <p:nvPr/>
        </p:nvSpPr>
        <p:spPr>
          <a:xfrm>
            <a:off x="8593137" y="1858962"/>
            <a:ext cx="250825" cy="930275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7" name="Google Shape;4347;p105"/>
          <p:cNvSpPr/>
          <p:nvPr/>
        </p:nvSpPr>
        <p:spPr>
          <a:xfrm flipH="1">
            <a:off x="3357562" y="2589212"/>
            <a:ext cx="250825" cy="930275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8" name="Google Shape;4348;p105"/>
          <p:cNvSpPr txBox="1"/>
          <p:nvPr>
            <p:ph type="title"/>
          </p:nvPr>
        </p:nvSpPr>
        <p:spPr>
          <a:xfrm>
            <a:off x="330200" y="115887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Causes/costs of congestion: scenario 1</a:t>
            </a: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4349" name="Google Shape;4349;p105"/>
          <p:cNvSpPr txBox="1"/>
          <p:nvPr>
            <p:ph idx="1" type="body"/>
          </p:nvPr>
        </p:nvSpPr>
        <p:spPr>
          <a:xfrm>
            <a:off x="247650" y="1514475"/>
            <a:ext cx="3152775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senders, two receivers</a:t>
            </a:r>
            <a:endParaRPr/>
          </a:p>
          <a:p>
            <a:pPr indent="-223836" lvl="0" marL="223836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router, infinite buffers </a:t>
            </a:r>
            <a:endParaRPr/>
          </a:p>
          <a:p>
            <a:pPr indent="-223836" lvl="0" marL="223836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output link capacity: R</a:t>
            </a:r>
            <a:endParaRPr/>
          </a:p>
          <a:p>
            <a:pPr indent="-223836" lvl="0" marL="223836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retransmission</a:t>
            </a:r>
            <a:endParaRPr/>
          </a:p>
          <a:p>
            <a:pPr indent="-157163" lvl="0" marL="284163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50" name="Google Shape;4350;p105"/>
          <p:cNvSpPr txBox="1"/>
          <p:nvPr>
            <p:ph idx="1" type="body"/>
          </p:nvPr>
        </p:nvSpPr>
        <p:spPr>
          <a:xfrm>
            <a:off x="1430337" y="5802312"/>
            <a:ext cx="3297237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maximum per-connection throughput: R/2</a:t>
            </a:r>
            <a:endParaRPr/>
          </a:p>
        </p:txBody>
      </p:sp>
      <p:sp>
        <p:nvSpPr>
          <p:cNvPr id="4351" name="Google Shape;4351;p105"/>
          <p:cNvSpPr/>
          <p:nvPr/>
        </p:nvSpPr>
        <p:spPr>
          <a:xfrm>
            <a:off x="5635625" y="3087687"/>
            <a:ext cx="1063625" cy="234950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352" name="Google Shape;4352;p105"/>
          <p:cNvCxnSpPr/>
          <p:nvPr/>
        </p:nvCxnSpPr>
        <p:spPr>
          <a:xfrm>
            <a:off x="5635625" y="3068637"/>
            <a:ext cx="0" cy="146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53" name="Google Shape;4353;p105"/>
          <p:cNvCxnSpPr/>
          <p:nvPr/>
        </p:nvCxnSpPr>
        <p:spPr>
          <a:xfrm>
            <a:off x="6699250" y="3068637"/>
            <a:ext cx="0" cy="146050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54" name="Google Shape;4354;p105"/>
          <p:cNvSpPr txBox="1"/>
          <p:nvPr/>
        </p:nvSpPr>
        <p:spPr>
          <a:xfrm>
            <a:off x="5635625" y="3068637"/>
            <a:ext cx="252412" cy="14287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5" name="Google Shape;4355;p105"/>
          <p:cNvSpPr txBox="1"/>
          <p:nvPr/>
        </p:nvSpPr>
        <p:spPr>
          <a:xfrm>
            <a:off x="6376987" y="3059112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6" name="Google Shape;4356;p105"/>
          <p:cNvSpPr/>
          <p:nvPr/>
        </p:nvSpPr>
        <p:spPr>
          <a:xfrm>
            <a:off x="5624512" y="2900362"/>
            <a:ext cx="1063625" cy="273050"/>
          </a:xfrm>
          <a:prstGeom prst="ellipse">
            <a:avLst/>
          </a:prstGeom>
          <a:solidFill>
            <a:srgbClr val="C0C0C0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57" name="Google Shape;4357;p105"/>
          <p:cNvGrpSpPr/>
          <p:nvPr/>
        </p:nvGrpSpPr>
        <p:grpSpPr>
          <a:xfrm>
            <a:off x="5881686" y="2959100"/>
            <a:ext cx="527050" cy="160337"/>
            <a:chOff x="4521200" y="1346200"/>
            <a:chExt cx="222250" cy="155575"/>
          </a:xfrm>
        </p:grpSpPr>
        <p:cxnSp>
          <p:nvCxnSpPr>
            <p:cNvPr id="4358" name="Google Shape;4358;p105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9" name="Google Shape;4359;p105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60" name="Google Shape;4360;p105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361" name="Google Shape;4361;p105"/>
          <p:cNvGrpSpPr/>
          <p:nvPr/>
        </p:nvGrpSpPr>
        <p:grpSpPr>
          <a:xfrm flipH="1" rot="10800000">
            <a:off x="5881686" y="2957512"/>
            <a:ext cx="527050" cy="158750"/>
            <a:chOff x="4521200" y="1346200"/>
            <a:chExt cx="222250" cy="155575"/>
          </a:xfrm>
        </p:grpSpPr>
        <p:cxnSp>
          <p:nvCxnSpPr>
            <p:cNvPr id="4362" name="Google Shape;4362;p105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63" name="Google Shape;4363;p105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64" name="Google Shape;4364;p105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365" name="Google Shape;4365;p105"/>
          <p:cNvSpPr txBox="1"/>
          <p:nvPr/>
        </p:nvSpPr>
        <p:spPr>
          <a:xfrm>
            <a:off x="5881687" y="2178050"/>
            <a:ext cx="1423987" cy="39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unlimited shared output link buffers</a:t>
            </a:r>
            <a:endParaRPr/>
          </a:p>
        </p:txBody>
      </p:sp>
      <p:cxnSp>
        <p:nvCxnSpPr>
          <p:cNvPr id="4366" name="Google Shape;4366;p105"/>
          <p:cNvCxnSpPr/>
          <p:nvPr/>
        </p:nvCxnSpPr>
        <p:spPr>
          <a:xfrm flipH="1">
            <a:off x="4519612" y="2722562"/>
            <a:ext cx="923925" cy="866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67" name="Google Shape;4367;p105"/>
          <p:cNvCxnSpPr/>
          <p:nvPr/>
        </p:nvCxnSpPr>
        <p:spPr>
          <a:xfrm flipH="1">
            <a:off x="5005387" y="2722562"/>
            <a:ext cx="4381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368" name="Google Shape;4368;p105"/>
          <p:cNvGrpSpPr/>
          <p:nvPr/>
        </p:nvGrpSpPr>
        <p:grpSpPr>
          <a:xfrm>
            <a:off x="4459287" y="1703387"/>
            <a:ext cx="650875" cy="904875"/>
            <a:chOff x="20259675" y="16408400"/>
            <a:chExt cx="1630362" cy="2698750"/>
          </a:xfrm>
        </p:grpSpPr>
        <p:sp>
          <p:nvSpPr>
            <p:cNvPr id="4369" name="Google Shape;4369;p105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70" name="Google Shape;4370;p105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71" name="Google Shape;4371;p105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72" name="Google Shape;4372;p105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73" name="Google Shape;4373;p105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74" name="Google Shape;4374;p105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375" name="Google Shape;4375;p105"/>
          <p:cNvSpPr txBox="1"/>
          <p:nvPr/>
        </p:nvSpPr>
        <p:spPr>
          <a:xfrm>
            <a:off x="3784600" y="1863725"/>
            <a:ext cx="633412" cy="24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/>
          </a:p>
        </p:txBody>
      </p:sp>
      <p:sp>
        <p:nvSpPr>
          <p:cNvPr id="4376" name="Google Shape;4376;p105"/>
          <p:cNvSpPr txBox="1"/>
          <p:nvPr/>
        </p:nvSpPr>
        <p:spPr>
          <a:xfrm>
            <a:off x="3054350" y="1136650"/>
            <a:ext cx="21320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data: </a:t>
            </a:r>
            <a:r>
              <a:rPr b="0" i="0" lang="en-US" sz="2400" u="non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baseline="-2500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4377" name="Google Shape;4377;p105"/>
          <p:cNvCxnSpPr/>
          <p:nvPr/>
        </p:nvCxnSpPr>
        <p:spPr>
          <a:xfrm flipH="1">
            <a:off x="4081462" y="3579812"/>
            <a:ext cx="4381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378" name="Google Shape;4378;p105"/>
          <p:cNvGrpSpPr/>
          <p:nvPr/>
        </p:nvGrpSpPr>
        <p:grpSpPr>
          <a:xfrm>
            <a:off x="3602037" y="2598737"/>
            <a:ext cx="650875" cy="904875"/>
            <a:chOff x="20259675" y="16408400"/>
            <a:chExt cx="1630362" cy="2698750"/>
          </a:xfrm>
        </p:grpSpPr>
        <p:sp>
          <p:nvSpPr>
            <p:cNvPr id="4379" name="Google Shape;4379;p105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80" name="Google Shape;4380;p105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81" name="Google Shape;4381;p105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82" name="Google Shape;4382;p105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83" name="Google Shape;4383;p105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84" name="Google Shape;4384;p105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385" name="Google Shape;4385;p105"/>
          <p:cNvSpPr txBox="1"/>
          <p:nvPr/>
        </p:nvSpPr>
        <p:spPr>
          <a:xfrm>
            <a:off x="2701925" y="3413125"/>
            <a:ext cx="633412" cy="24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/>
          </a:p>
        </p:txBody>
      </p:sp>
      <p:cxnSp>
        <p:nvCxnSpPr>
          <p:cNvPr id="4386" name="Google Shape;4386;p105"/>
          <p:cNvCxnSpPr/>
          <p:nvPr/>
        </p:nvCxnSpPr>
        <p:spPr>
          <a:xfrm rot="10800000">
            <a:off x="5005387" y="3122612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87" name="Google Shape;4387;p105"/>
          <p:cNvCxnSpPr/>
          <p:nvPr/>
        </p:nvCxnSpPr>
        <p:spPr>
          <a:xfrm rot="10800000">
            <a:off x="6624637" y="3122612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88" name="Google Shape;4388;p105"/>
          <p:cNvCxnSpPr/>
          <p:nvPr/>
        </p:nvCxnSpPr>
        <p:spPr>
          <a:xfrm flipH="1">
            <a:off x="6748462" y="2722562"/>
            <a:ext cx="923925" cy="866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89" name="Google Shape;4389;p105"/>
          <p:cNvCxnSpPr/>
          <p:nvPr/>
        </p:nvCxnSpPr>
        <p:spPr>
          <a:xfrm rot="10800000">
            <a:off x="7642225" y="2732087"/>
            <a:ext cx="439737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390" name="Google Shape;4390;p105"/>
          <p:cNvGrpSpPr/>
          <p:nvPr/>
        </p:nvGrpSpPr>
        <p:grpSpPr>
          <a:xfrm>
            <a:off x="7954962" y="1808162"/>
            <a:ext cx="650875" cy="904875"/>
            <a:chOff x="20259675" y="16408400"/>
            <a:chExt cx="1630362" cy="2698750"/>
          </a:xfrm>
        </p:grpSpPr>
        <p:sp>
          <p:nvSpPr>
            <p:cNvPr id="4391" name="Google Shape;4391;p105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92" name="Google Shape;4392;p105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93" name="Google Shape;4393;p105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94" name="Google Shape;4394;p105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95" name="Google Shape;4395;p105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96" name="Google Shape;4396;p105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397" name="Google Shape;4397;p105"/>
          <p:cNvGrpSpPr/>
          <p:nvPr/>
        </p:nvGrpSpPr>
        <p:grpSpPr>
          <a:xfrm>
            <a:off x="7573962" y="2825750"/>
            <a:ext cx="650875" cy="906462"/>
            <a:chOff x="20259675" y="16408400"/>
            <a:chExt cx="1630362" cy="2698750"/>
          </a:xfrm>
        </p:grpSpPr>
        <p:sp>
          <p:nvSpPr>
            <p:cNvPr id="4398" name="Google Shape;4398;p105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99" name="Google Shape;4399;p105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00" name="Google Shape;4400;p105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1" name="Google Shape;4401;p105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2" name="Google Shape;4402;p105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3" name="Google Shape;4403;p105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404" name="Google Shape;4404;p105"/>
          <p:cNvSpPr/>
          <p:nvPr/>
        </p:nvSpPr>
        <p:spPr>
          <a:xfrm>
            <a:off x="4795837" y="1760537"/>
            <a:ext cx="92075" cy="904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05" name="Google Shape;4405;p105"/>
          <p:cNvSpPr/>
          <p:nvPr/>
        </p:nvSpPr>
        <p:spPr>
          <a:xfrm>
            <a:off x="3852862" y="2636837"/>
            <a:ext cx="92075" cy="904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406" name="Google Shape;4406;p105"/>
          <p:cNvCxnSpPr/>
          <p:nvPr/>
        </p:nvCxnSpPr>
        <p:spPr>
          <a:xfrm>
            <a:off x="4370387" y="1539875"/>
            <a:ext cx="369887" cy="252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407" name="Google Shape;4407;p105"/>
          <p:cNvSpPr txBox="1"/>
          <p:nvPr/>
        </p:nvSpPr>
        <p:spPr>
          <a:xfrm>
            <a:off x="6827837" y="1217612"/>
            <a:ext cx="17907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throughput:</a:t>
            </a:r>
            <a:r>
              <a:rPr b="0" i="0" lang="en-US" sz="24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0" i="0" lang="en-US" sz="2400" u="non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cxnSp>
        <p:nvCxnSpPr>
          <p:cNvPr id="4408" name="Google Shape;4408;p105"/>
          <p:cNvCxnSpPr/>
          <p:nvPr/>
        </p:nvCxnSpPr>
        <p:spPr>
          <a:xfrm>
            <a:off x="7672387" y="1627187"/>
            <a:ext cx="528637" cy="24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09" name="Google Shape;4409;p105"/>
          <p:cNvCxnSpPr/>
          <p:nvPr/>
        </p:nvCxnSpPr>
        <p:spPr>
          <a:xfrm flipH="1">
            <a:off x="6424612" y="2598737"/>
            <a:ext cx="333375" cy="3238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410" name="Google Shape;4410;p105"/>
          <p:cNvGrpSpPr/>
          <p:nvPr/>
        </p:nvGrpSpPr>
        <p:grpSpPr>
          <a:xfrm>
            <a:off x="5995987" y="2989262"/>
            <a:ext cx="673100" cy="266700"/>
            <a:chOff x="17157700" y="16271875"/>
            <a:chExt cx="1616075" cy="639762"/>
          </a:xfrm>
        </p:grpSpPr>
        <p:sp>
          <p:nvSpPr>
            <p:cNvPr id="4411" name="Google Shape;4411;p105"/>
            <p:cNvSpPr txBox="1"/>
            <p:nvPr/>
          </p:nvSpPr>
          <p:spPr>
            <a:xfrm>
              <a:off x="17195800" y="16271875"/>
              <a:ext cx="1577975" cy="639762"/>
            </a:xfrm>
            <a:prstGeom prst="rect">
              <a:avLst/>
            </a:prstGeom>
            <a:gradFill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2" name="Google Shape;4412;p105"/>
            <p:cNvSpPr/>
            <p:nvPr/>
          </p:nvSpPr>
          <p:spPr>
            <a:xfrm>
              <a:off x="17776825" y="16306800"/>
              <a:ext cx="968375" cy="593725"/>
            </a:xfrm>
            <a:custGeom>
              <a:rect b="b" l="l" r="r" t="t"/>
              <a:pathLst>
                <a:path extrusionOk="0" h="390" w="855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13" name="Google Shape;4413;p105"/>
            <p:cNvCxnSpPr/>
            <p:nvPr/>
          </p:nvCxnSpPr>
          <p:spPr>
            <a:xfrm>
              <a:off x="17157700" y="16306800"/>
              <a:ext cx="619125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4" name="Google Shape;4414;p105"/>
            <p:cNvCxnSpPr/>
            <p:nvPr/>
          </p:nvCxnSpPr>
          <p:spPr>
            <a:xfrm>
              <a:off x="17192625" y="16900525"/>
              <a:ext cx="61436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5" name="Google Shape;4415;p105"/>
            <p:cNvCxnSpPr/>
            <p:nvPr/>
          </p:nvCxnSpPr>
          <p:spPr>
            <a:xfrm>
              <a:off x="18643600" y="16397288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6" name="Google Shape;4416;p105"/>
            <p:cNvCxnSpPr/>
            <p:nvPr/>
          </p:nvCxnSpPr>
          <p:spPr>
            <a:xfrm>
              <a:off x="18540413" y="16397288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7" name="Google Shape;4417;p105"/>
            <p:cNvCxnSpPr/>
            <p:nvPr/>
          </p:nvCxnSpPr>
          <p:spPr>
            <a:xfrm>
              <a:off x="18437225" y="16397288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8" name="Google Shape;4418;p105"/>
            <p:cNvCxnSpPr/>
            <p:nvPr/>
          </p:nvCxnSpPr>
          <p:spPr>
            <a:xfrm>
              <a:off x="18334038" y="1638617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9" name="Google Shape;4419;p105"/>
            <p:cNvCxnSpPr/>
            <p:nvPr/>
          </p:nvCxnSpPr>
          <p:spPr>
            <a:xfrm>
              <a:off x="18230850" y="16386175"/>
              <a:ext cx="3175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0" name="Google Shape;4420;p105"/>
            <p:cNvCxnSpPr/>
            <p:nvPr/>
          </p:nvCxnSpPr>
          <p:spPr>
            <a:xfrm>
              <a:off x="18126075" y="16386175"/>
              <a:ext cx="4762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1" name="Google Shape;4421;p105"/>
            <p:cNvCxnSpPr/>
            <p:nvPr/>
          </p:nvCxnSpPr>
          <p:spPr>
            <a:xfrm>
              <a:off x="17318038" y="16592550"/>
              <a:ext cx="661987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422" name="Google Shape;4422;p105"/>
          <p:cNvSpPr/>
          <p:nvPr/>
        </p:nvSpPr>
        <p:spPr>
          <a:xfrm>
            <a:off x="3900487" y="2713037"/>
            <a:ext cx="3952875" cy="952500"/>
          </a:xfrm>
          <a:custGeom>
            <a:rect b="b" l="l" r="r" t="t"/>
            <a:pathLst>
              <a:path extrusionOk="0" h="1501" w="6225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23" name="Google Shape;4423;p105"/>
          <p:cNvSpPr/>
          <p:nvPr/>
        </p:nvSpPr>
        <p:spPr>
          <a:xfrm>
            <a:off x="4843462" y="1808162"/>
            <a:ext cx="3429000" cy="1276350"/>
          </a:xfrm>
          <a:custGeom>
            <a:rect b="b" l="l" r="r" t="t"/>
            <a:pathLst>
              <a:path extrusionOk="0" h="804" w="2160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424" name="Google Shape;4424;p105"/>
          <p:cNvGrpSpPr/>
          <p:nvPr/>
        </p:nvGrpSpPr>
        <p:grpSpPr>
          <a:xfrm>
            <a:off x="1628775" y="4102100"/>
            <a:ext cx="2333625" cy="1701800"/>
            <a:chOff x="1328737" y="3913187"/>
            <a:chExt cx="2333625" cy="1701800"/>
          </a:xfrm>
        </p:grpSpPr>
        <p:cxnSp>
          <p:nvCxnSpPr>
            <p:cNvPr id="4425" name="Google Shape;4425;p105"/>
            <p:cNvCxnSpPr/>
            <p:nvPr/>
          </p:nvCxnSpPr>
          <p:spPr>
            <a:xfrm>
              <a:off x="1811337" y="3979862"/>
              <a:ext cx="0" cy="12763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6" name="Google Shape;4426;p105"/>
            <p:cNvCxnSpPr/>
            <p:nvPr/>
          </p:nvCxnSpPr>
          <p:spPr>
            <a:xfrm flipH="1" rot="10800000">
              <a:off x="1801812" y="5249862"/>
              <a:ext cx="1463675" cy="31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7" name="Google Shape;4427;p105"/>
            <p:cNvCxnSpPr/>
            <p:nvPr/>
          </p:nvCxnSpPr>
          <p:spPr>
            <a:xfrm>
              <a:off x="2944812" y="4119562"/>
              <a:ext cx="0" cy="1104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28" name="Google Shape;4428;p105"/>
            <p:cNvSpPr/>
            <p:nvPr/>
          </p:nvSpPr>
          <p:spPr>
            <a:xfrm>
              <a:off x="1804987" y="4084637"/>
              <a:ext cx="1857375" cy="1162050"/>
            </a:xfrm>
            <a:custGeom>
              <a:rect b="b" l="l" r="r" t="t"/>
              <a:pathLst>
                <a:path extrusionOk="0" h="732" w="1170">
                  <a:moveTo>
                    <a:pt x="0" y="732"/>
                  </a:moveTo>
                  <a:lnTo>
                    <a:pt x="720" y="0"/>
                  </a:lnTo>
                  <a:lnTo>
                    <a:pt x="1170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29" name="Google Shape;4429;p105"/>
            <p:cNvCxnSpPr/>
            <p:nvPr/>
          </p:nvCxnSpPr>
          <p:spPr>
            <a:xfrm>
              <a:off x="1728787" y="4084637"/>
              <a:ext cx="7937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0" name="Google Shape;4430;p105"/>
            <p:cNvCxnSpPr/>
            <p:nvPr/>
          </p:nvCxnSpPr>
          <p:spPr>
            <a:xfrm>
              <a:off x="2941637" y="5256212"/>
              <a:ext cx="0" cy="920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31" name="Google Shape;4431;p105"/>
            <p:cNvSpPr txBox="1"/>
            <p:nvPr/>
          </p:nvSpPr>
          <p:spPr>
            <a:xfrm>
              <a:off x="1328737" y="3913187"/>
              <a:ext cx="4603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/>
            </a:p>
          </p:txBody>
        </p:sp>
        <p:sp>
          <p:nvSpPr>
            <p:cNvPr id="4432" name="Google Shape;4432;p105"/>
            <p:cNvSpPr txBox="1"/>
            <p:nvPr/>
          </p:nvSpPr>
          <p:spPr>
            <a:xfrm>
              <a:off x="2732087" y="5291137"/>
              <a:ext cx="4603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/>
            </a:p>
          </p:txBody>
        </p:sp>
        <p:sp>
          <p:nvSpPr>
            <p:cNvPr id="4433" name="Google Shape;4433;p105"/>
            <p:cNvSpPr txBox="1"/>
            <p:nvPr/>
          </p:nvSpPr>
          <p:spPr>
            <a:xfrm rot="-5400000">
              <a:off x="1324768" y="4507706"/>
              <a:ext cx="5540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/>
            </a:p>
          </p:txBody>
        </p:sp>
        <p:sp>
          <p:nvSpPr>
            <p:cNvPr id="4434" name="Google Shape;4434;p105"/>
            <p:cNvSpPr txBox="1"/>
            <p:nvPr/>
          </p:nvSpPr>
          <p:spPr>
            <a:xfrm>
              <a:off x="2209800" y="5218112"/>
              <a:ext cx="4524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endParaRPr/>
            </a:p>
          </p:txBody>
        </p:sp>
        <p:cxnSp>
          <p:nvCxnSpPr>
            <p:cNvPr id="4435" name="Google Shape;4435;p105"/>
            <p:cNvCxnSpPr/>
            <p:nvPr/>
          </p:nvCxnSpPr>
          <p:spPr>
            <a:xfrm>
              <a:off x="1830387" y="4086225"/>
              <a:ext cx="103981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436" name="Google Shape;4436;p105"/>
          <p:cNvGrpSpPr/>
          <p:nvPr/>
        </p:nvGrpSpPr>
        <p:grpSpPr>
          <a:xfrm>
            <a:off x="5380036" y="4000500"/>
            <a:ext cx="1865313" cy="1804988"/>
            <a:chOff x="6654799" y="4233862"/>
            <a:chExt cx="1865313" cy="1804988"/>
          </a:xfrm>
        </p:grpSpPr>
        <p:cxnSp>
          <p:nvCxnSpPr>
            <p:cNvPr id="4437" name="Google Shape;4437;p105"/>
            <p:cNvCxnSpPr/>
            <p:nvPr/>
          </p:nvCxnSpPr>
          <p:spPr>
            <a:xfrm>
              <a:off x="7065962" y="4403725"/>
              <a:ext cx="0" cy="12763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8" name="Google Shape;4438;p105"/>
            <p:cNvCxnSpPr/>
            <p:nvPr/>
          </p:nvCxnSpPr>
          <p:spPr>
            <a:xfrm flipH="1" rot="10800000">
              <a:off x="7056437" y="5673725"/>
              <a:ext cx="1463675" cy="31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9" name="Google Shape;4439;p105"/>
            <p:cNvCxnSpPr/>
            <p:nvPr/>
          </p:nvCxnSpPr>
          <p:spPr>
            <a:xfrm>
              <a:off x="8199437" y="4543425"/>
              <a:ext cx="0" cy="1104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40" name="Google Shape;4440;p105"/>
            <p:cNvSpPr/>
            <p:nvPr/>
          </p:nvSpPr>
          <p:spPr>
            <a:xfrm>
              <a:off x="7059612" y="4233862"/>
              <a:ext cx="1147762" cy="1436687"/>
            </a:xfrm>
            <a:custGeom>
              <a:rect b="b" l="l" r="r" t="t"/>
              <a:pathLst>
                <a:path extrusionOk="0" h="905" w="723">
                  <a:moveTo>
                    <a:pt x="0" y="905"/>
                  </a:moveTo>
                  <a:cubicBezTo>
                    <a:pt x="95" y="876"/>
                    <a:pt x="460" y="883"/>
                    <a:pt x="573" y="732"/>
                  </a:cubicBezTo>
                  <a:cubicBezTo>
                    <a:pt x="723" y="490"/>
                    <a:pt x="658" y="152"/>
                    <a:pt x="680" y="0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41" name="Google Shape;4441;p105"/>
            <p:cNvCxnSpPr/>
            <p:nvPr/>
          </p:nvCxnSpPr>
          <p:spPr>
            <a:xfrm>
              <a:off x="8196262" y="5680075"/>
              <a:ext cx="0" cy="920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42" name="Google Shape;4442;p105"/>
            <p:cNvSpPr txBox="1"/>
            <p:nvPr/>
          </p:nvSpPr>
          <p:spPr>
            <a:xfrm>
              <a:off x="7986712" y="5715000"/>
              <a:ext cx="4603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/>
            </a:p>
          </p:txBody>
        </p:sp>
        <p:sp>
          <p:nvSpPr>
            <p:cNvPr id="4443" name="Google Shape;4443;p105"/>
            <p:cNvSpPr txBox="1"/>
            <p:nvPr/>
          </p:nvSpPr>
          <p:spPr>
            <a:xfrm rot="-5400000">
              <a:off x="6457156" y="4918868"/>
              <a:ext cx="7921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delay</a:t>
              </a:r>
              <a:endParaRPr/>
            </a:p>
          </p:txBody>
        </p:sp>
        <p:sp>
          <p:nvSpPr>
            <p:cNvPr id="4444" name="Google Shape;4444;p105"/>
            <p:cNvSpPr txBox="1"/>
            <p:nvPr/>
          </p:nvSpPr>
          <p:spPr>
            <a:xfrm>
              <a:off x="7464425" y="5641975"/>
              <a:ext cx="4524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endParaRPr/>
            </a:p>
          </p:txBody>
        </p:sp>
      </p:grpSp>
      <p:sp>
        <p:nvSpPr>
          <p:cNvPr id="4445" name="Google Shape;4445;p105"/>
          <p:cNvSpPr txBox="1"/>
          <p:nvPr/>
        </p:nvSpPr>
        <p:spPr>
          <a:xfrm>
            <a:off x="4814887" y="5786437"/>
            <a:ext cx="3603625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large delays as arrival rate,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approaches capacity</a:t>
            </a:r>
            <a:endParaRPr/>
          </a:p>
        </p:txBody>
      </p:sp>
      <p:grpSp>
        <p:nvGrpSpPr>
          <p:cNvPr id="4446" name="Google Shape;4446;p105"/>
          <p:cNvGrpSpPr/>
          <p:nvPr/>
        </p:nvGrpSpPr>
        <p:grpSpPr>
          <a:xfrm>
            <a:off x="8693150" y="2430462"/>
            <a:ext cx="231775" cy="441325"/>
            <a:chOff x="6572250" y="681037"/>
            <a:chExt cx="2262187" cy="3803650"/>
          </a:xfrm>
        </p:grpSpPr>
        <p:sp>
          <p:nvSpPr>
            <p:cNvPr id="4447" name="Google Shape;4447;p105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8" name="Google Shape;4448;p105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9" name="Google Shape;4449;p105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50" name="Google Shape;4450;p105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51" name="Google Shape;4451;p105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452" name="Google Shape;4452;p105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4453" name="Google Shape;4453;p105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54" name="Google Shape;4454;p105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455" name="Google Shape;4455;p105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456" name="Google Shape;4456;p105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4457" name="Google Shape;4457;p105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58" name="Google Shape;4458;p105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459" name="Google Shape;4459;p105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60" name="Google Shape;4460;p105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461" name="Google Shape;4461;p105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4462" name="Google Shape;4462;p105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63" name="Google Shape;4463;p105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464" name="Google Shape;4464;p105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465" name="Google Shape;4465;p105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4466" name="Google Shape;4466;p105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67" name="Google Shape;4467;p105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468" name="Google Shape;4468;p105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69" name="Google Shape;4469;p105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0" name="Google Shape;4470;p105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1" name="Google Shape;4471;p105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2" name="Google Shape;4472;p105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3" name="Google Shape;4473;p105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4" name="Google Shape;4474;p105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5" name="Google Shape;4475;p105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6" name="Google Shape;4476;p105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7" name="Google Shape;4477;p105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8" name="Google Shape;4478;p105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79" name="Google Shape;4479;p105"/>
          <p:cNvGrpSpPr/>
          <p:nvPr/>
        </p:nvGrpSpPr>
        <p:grpSpPr>
          <a:xfrm>
            <a:off x="3013075" y="3321050"/>
            <a:ext cx="525462" cy="434975"/>
            <a:chOff x="-69850" y="2338387"/>
            <a:chExt cx="1557337" cy="1754187"/>
          </a:xfrm>
        </p:grpSpPr>
        <p:pic>
          <p:nvPicPr>
            <p:cNvPr descr="desktop_computer_stylized_medium" id="4480" name="Google Shape;4480;p1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1" name="Google Shape;4481;p10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82" name="Google Shape;4482;p105"/>
          <p:cNvGrpSpPr/>
          <p:nvPr/>
        </p:nvGrpSpPr>
        <p:grpSpPr>
          <a:xfrm>
            <a:off x="8375650" y="3395662"/>
            <a:ext cx="231775" cy="441325"/>
            <a:chOff x="6572250" y="681037"/>
            <a:chExt cx="2262187" cy="3803650"/>
          </a:xfrm>
        </p:grpSpPr>
        <p:sp>
          <p:nvSpPr>
            <p:cNvPr id="4483" name="Google Shape;4483;p105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84" name="Google Shape;4484;p105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85" name="Google Shape;4485;p105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86" name="Google Shape;4486;p105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87" name="Google Shape;4487;p105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488" name="Google Shape;4488;p105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4489" name="Google Shape;4489;p105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90" name="Google Shape;4490;p105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491" name="Google Shape;4491;p105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492" name="Google Shape;4492;p105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4493" name="Google Shape;4493;p105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94" name="Google Shape;4494;p105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495" name="Google Shape;4495;p105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96" name="Google Shape;4496;p105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497" name="Google Shape;4497;p105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4498" name="Google Shape;4498;p105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99" name="Google Shape;4499;p105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00" name="Google Shape;4500;p105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01" name="Google Shape;4501;p105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4502" name="Google Shape;4502;p105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03" name="Google Shape;4503;p105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04" name="Google Shape;4504;p105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5" name="Google Shape;4505;p105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6" name="Google Shape;4506;p105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7" name="Google Shape;4507;p105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8" name="Google Shape;4508;p105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9" name="Google Shape;4509;p105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0" name="Google Shape;4510;p105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1" name="Google Shape;4511;p105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2" name="Google Shape;4512;p105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3" name="Google Shape;4513;p105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4" name="Google Shape;4514;p105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8" name="Shape 4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9" name="Google Shape;4519;p106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4520" name="Google Shape;4520;p10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21" name="Google Shape;4521;p106"/>
          <p:cNvSpPr/>
          <p:nvPr/>
        </p:nvSpPr>
        <p:spPr>
          <a:xfrm flipH="1">
            <a:off x="2111375" y="3465512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522" name="Google Shape;4522;p106"/>
          <p:cNvGrpSpPr/>
          <p:nvPr/>
        </p:nvGrpSpPr>
        <p:grpSpPr>
          <a:xfrm>
            <a:off x="1716087" y="4425950"/>
            <a:ext cx="525462" cy="434975"/>
            <a:chOff x="-69850" y="2338387"/>
            <a:chExt cx="1557337" cy="1754187"/>
          </a:xfrm>
        </p:grpSpPr>
        <p:pic>
          <p:nvPicPr>
            <p:cNvPr descr="desktop_computer_stylized_medium" id="4523" name="Google Shape;4523;p1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4" name="Google Shape;4524;p10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525" name="Google Shape;4525;p106"/>
          <p:cNvSpPr/>
          <p:nvPr/>
        </p:nvSpPr>
        <p:spPr>
          <a:xfrm>
            <a:off x="6959600" y="4970462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26" name="Google Shape;4526;p106"/>
          <p:cNvSpPr/>
          <p:nvPr/>
        </p:nvSpPr>
        <p:spPr>
          <a:xfrm flipH="1">
            <a:off x="1066800" y="4667250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27" name="Google Shape;4527;p106"/>
          <p:cNvSpPr txBox="1"/>
          <p:nvPr>
            <p:ph idx="1" type="body"/>
          </p:nvPr>
        </p:nvSpPr>
        <p:spPr>
          <a:xfrm>
            <a:off x="549275" y="1135062"/>
            <a:ext cx="7975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router, </a:t>
            </a: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finite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buffers 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retransmission of timed-out packet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application-layer input = application-layer output: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λ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  <a:p>
            <a:pPr indent="-230187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transport-layer input includes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retransmissions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λ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b="0" i="1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31761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6361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6363" lvl="0" marL="284163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28" name="Google Shape;4528;p106"/>
          <p:cNvSpPr/>
          <p:nvPr/>
        </p:nvSpPr>
        <p:spPr>
          <a:xfrm>
            <a:off x="3795712" y="5326062"/>
            <a:ext cx="1304925" cy="303212"/>
          </a:xfrm>
          <a:prstGeom prst="ellipse">
            <a:avLst/>
          </a:prstGeom>
          <a:solidFill>
            <a:srgbClr val="8080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529" name="Google Shape;4529;p106"/>
          <p:cNvCxnSpPr/>
          <p:nvPr/>
        </p:nvCxnSpPr>
        <p:spPr>
          <a:xfrm>
            <a:off x="3795712" y="5302250"/>
            <a:ext cx="0" cy="187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0" name="Google Shape;4530;p106"/>
          <p:cNvCxnSpPr/>
          <p:nvPr/>
        </p:nvCxnSpPr>
        <p:spPr>
          <a:xfrm>
            <a:off x="5100637" y="5302250"/>
            <a:ext cx="0" cy="187325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31" name="Google Shape;4531;p106"/>
          <p:cNvSpPr txBox="1"/>
          <p:nvPr/>
        </p:nvSpPr>
        <p:spPr>
          <a:xfrm>
            <a:off x="3795712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32" name="Google Shape;4532;p106"/>
          <p:cNvSpPr txBox="1"/>
          <p:nvPr/>
        </p:nvSpPr>
        <p:spPr>
          <a:xfrm>
            <a:off x="4705350" y="5289550"/>
            <a:ext cx="395287" cy="1841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33" name="Google Shape;4533;p106"/>
          <p:cNvSpPr/>
          <p:nvPr/>
        </p:nvSpPr>
        <p:spPr>
          <a:xfrm>
            <a:off x="3790950" y="5103812"/>
            <a:ext cx="1306512" cy="352425"/>
          </a:xfrm>
          <a:prstGeom prst="ellipse">
            <a:avLst/>
          </a:prstGeom>
          <a:solidFill>
            <a:srgbClr val="8080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534" name="Google Shape;4534;p106"/>
          <p:cNvGrpSpPr/>
          <p:nvPr/>
        </p:nvGrpSpPr>
        <p:grpSpPr>
          <a:xfrm>
            <a:off x="4097337" y="5160962"/>
            <a:ext cx="647700" cy="206375"/>
            <a:chOff x="4521200" y="1346200"/>
            <a:chExt cx="222250" cy="155575"/>
          </a:xfrm>
        </p:grpSpPr>
        <p:cxnSp>
          <p:nvCxnSpPr>
            <p:cNvPr id="4535" name="Google Shape;4535;p106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6" name="Google Shape;4536;p106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7" name="Google Shape;4537;p106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538" name="Google Shape;4538;p106"/>
          <p:cNvCxnSpPr/>
          <p:nvPr/>
        </p:nvCxnSpPr>
        <p:spPr>
          <a:xfrm>
            <a:off x="4097337" y="5359400"/>
            <a:ext cx="231775" cy="4762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9" name="Google Shape;4539;p106"/>
          <p:cNvCxnSpPr/>
          <p:nvPr/>
        </p:nvCxnSpPr>
        <p:spPr>
          <a:xfrm>
            <a:off x="4541837" y="5159375"/>
            <a:ext cx="20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0" name="Google Shape;4540;p106"/>
          <p:cNvCxnSpPr/>
          <p:nvPr/>
        </p:nvCxnSpPr>
        <p:spPr>
          <a:xfrm flipH="1" rot="10800000">
            <a:off x="4310062" y="5159375"/>
            <a:ext cx="241300" cy="2000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41" name="Google Shape;4541;p106"/>
          <p:cNvSpPr txBox="1"/>
          <p:nvPr/>
        </p:nvSpPr>
        <p:spPr>
          <a:xfrm>
            <a:off x="2708275" y="5934075"/>
            <a:ext cx="2136775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finite shared output link buffers</a:t>
            </a:r>
            <a:endParaRPr/>
          </a:p>
        </p:txBody>
      </p:sp>
      <p:cxnSp>
        <p:nvCxnSpPr>
          <p:cNvPr id="4542" name="Google Shape;4542;p106"/>
          <p:cNvCxnSpPr/>
          <p:nvPr/>
        </p:nvCxnSpPr>
        <p:spPr>
          <a:xfrm flipH="1">
            <a:off x="2424112" y="4856162"/>
            <a:ext cx="1135062" cy="111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3" name="Google Shape;4543;p106"/>
          <p:cNvCxnSpPr/>
          <p:nvPr/>
        </p:nvCxnSpPr>
        <p:spPr>
          <a:xfrm flipH="1">
            <a:off x="3021012" y="4856162"/>
            <a:ext cx="5381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544" name="Google Shape;4544;p106"/>
          <p:cNvGrpSpPr/>
          <p:nvPr/>
        </p:nvGrpSpPr>
        <p:grpSpPr>
          <a:xfrm>
            <a:off x="2351087" y="3541712"/>
            <a:ext cx="798512" cy="1166812"/>
            <a:chOff x="20259675" y="16408400"/>
            <a:chExt cx="1630362" cy="2698750"/>
          </a:xfrm>
        </p:grpSpPr>
        <p:sp>
          <p:nvSpPr>
            <p:cNvPr id="4545" name="Google Shape;4545;p106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6" name="Google Shape;4546;p106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47" name="Google Shape;4547;p106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8" name="Google Shape;4548;p106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9" name="Google Shape;4549;p106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0" name="Google Shape;4550;p106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551" name="Google Shape;4551;p106"/>
          <p:cNvSpPr txBox="1"/>
          <p:nvPr/>
        </p:nvSpPr>
        <p:spPr>
          <a:xfrm>
            <a:off x="2287587" y="4654550"/>
            <a:ext cx="852487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/>
          </a:p>
        </p:txBody>
      </p:sp>
      <p:sp>
        <p:nvSpPr>
          <p:cNvPr id="4552" name="Google Shape;4552;p106"/>
          <p:cNvSpPr txBox="1"/>
          <p:nvPr/>
        </p:nvSpPr>
        <p:spPr>
          <a:xfrm>
            <a:off x="3368675" y="3427412"/>
            <a:ext cx="18811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baseline="-2500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original data</a:t>
            </a:r>
            <a:endParaRPr/>
          </a:p>
        </p:txBody>
      </p:sp>
      <p:cxnSp>
        <p:nvCxnSpPr>
          <p:cNvPr id="4553" name="Google Shape;4553;p106"/>
          <p:cNvCxnSpPr/>
          <p:nvPr/>
        </p:nvCxnSpPr>
        <p:spPr>
          <a:xfrm flipH="1">
            <a:off x="1885950" y="5961062"/>
            <a:ext cx="5381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554" name="Google Shape;4554;p106"/>
          <p:cNvGrpSpPr/>
          <p:nvPr/>
        </p:nvGrpSpPr>
        <p:grpSpPr>
          <a:xfrm>
            <a:off x="1298575" y="4695825"/>
            <a:ext cx="798512" cy="1166812"/>
            <a:chOff x="20259675" y="16408400"/>
            <a:chExt cx="1630362" cy="2698750"/>
          </a:xfrm>
        </p:grpSpPr>
        <p:sp>
          <p:nvSpPr>
            <p:cNvPr id="4555" name="Google Shape;4555;p106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56" name="Google Shape;4556;p106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57" name="Google Shape;4557;p106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8" name="Google Shape;4558;p106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9" name="Google Shape;4559;p106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0" name="Google Shape;4560;p106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561" name="Google Shape;4561;p106"/>
          <p:cNvSpPr txBox="1"/>
          <p:nvPr/>
        </p:nvSpPr>
        <p:spPr>
          <a:xfrm>
            <a:off x="1168400" y="6073775"/>
            <a:ext cx="877887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/>
          </a:p>
        </p:txBody>
      </p:sp>
      <p:cxnSp>
        <p:nvCxnSpPr>
          <p:cNvPr id="4562" name="Google Shape;4562;p106"/>
          <p:cNvCxnSpPr/>
          <p:nvPr/>
        </p:nvCxnSpPr>
        <p:spPr>
          <a:xfrm rot="10800000">
            <a:off x="3021012" y="5372100"/>
            <a:ext cx="74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3" name="Google Shape;4563;p106"/>
          <p:cNvCxnSpPr/>
          <p:nvPr/>
        </p:nvCxnSpPr>
        <p:spPr>
          <a:xfrm rot="10800000">
            <a:off x="5010150" y="5372100"/>
            <a:ext cx="7477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4" name="Google Shape;4564;p106"/>
          <p:cNvCxnSpPr/>
          <p:nvPr/>
        </p:nvCxnSpPr>
        <p:spPr>
          <a:xfrm flipH="1">
            <a:off x="5160962" y="4856162"/>
            <a:ext cx="1135062" cy="111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5" name="Google Shape;4565;p106"/>
          <p:cNvCxnSpPr/>
          <p:nvPr/>
        </p:nvCxnSpPr>
        <p:spPr>
          <a:xfrm rot="10800000">
            <a:off x="5149850" y="5973762"/>
            <a:ext cx="6778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6" name="Google Shape;4566;p106"/>
          <p:cNvCxnSpPr/>
          <p:nvPr/>
        </p:nvCxnSpPr>
        <p:spPr>
          <a:xfrm rot="10800000">
            <a:off x="6259512" y="4868862"/>
            <a:ext cx="5397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567" name="Google Shape;4567;p106"/>
          <p:cNvGrpSpPr/>
          <p:nvPr/>
        </p:nvGrpSpPr>
        <p:grpSpPr>
          <a:xfrm>
            <a:off x="6643687" y="3676650"/>
            <a:ext cx="798512" cy="1166812"/>
            <a:chOff x="20259675" y="16408400"/>
            <a:chExt cx="1630362" cy="2698750"/>
          </a:xfrm>
        </p:grpSpPr>
        <p:sp>
          <p:nvSpPr>
            <p:cNvPr id="4568" name="Google Shape;4568;p106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9" name="Google Shape;4569;p106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70" name="Google Shape;4570;p106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1" name="Google Shape;4571;p106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2" name="Google Shape;4572;p106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3" name="Google Shape;4573;p106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574" name="Google Shape;4574;p106"/>
          <p:cNvGrpSpPr/>
          <p:nvPr/>
        </p:nvGrpSpPr>
        <p:grpSpPr>
          <a:xfrm>
            <a:off x="6175375" y="4989512"/>
            <a:ext cx="798512" cy="1168400"/>
            <a:chOff x="20259675" y="16408400"/>
            <a:chExt cx="1630362" cy="2698750"/>
          </a:xfrm>
        </p:grpSpPr>
        <p:sp>
          <p:nvSpPr>
            <p:cNvPr id="4575" name="Google Shape;4575;p106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6" name="Google Shape;4576;p106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77" name="Google Shape;4577;p106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8" name="Google Shape;4578;p106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9" name="Google Shape;4579;p106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0" name="Google Shape;4580;p106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581" name="Google Shape;4581;p106"/>
          <p:cNvSpPr/>
          <p:nvPr/>
        </p:nvSpPr>
        <p:spPr>
          <a:xfrm>
            <a:off x="2763837" y="3616325"/>
            <a:ext cx="112712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82" name="Google Shape;4582;p106"/>
          <p:cNvSpPr/>
          <p:nvPr/>
        </p:nvSpPr>
        <p:spPr>
          <a:xfrm>
            <a:off x="1604962" y="4745037"/>
            <a:ext cx="114300" cy="117475"/>
          </a:xfrm>
          <a:prstGeom prst="ellipse">
            <a:avLst/>
          </a:prstGeom>
          <a:solidFill>
            <a:srgbClr val="808080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83" name="Google Shape;4583;p106"/>
          <p:cNvSpPr txBox="1"/>
          <p:nvPr/>
        </p:nvSpPr>
        <p:spPr>
          <a:xfrm>
            <a:off x="7583487" y="3629025"/>
            <a:ext cx="590550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cxnSp>
        <p:nvCxnSpPr>
          <p:cNvPr id="4584" name="Google Shape;4584;p106"/>
          <p:cNvCxnSpPr/>
          <p:nvPr/>
        </p:nvCxnSpPr>
        <p:spPr>
          <a:xfrm rot="10800000">
            <a:off x="4592637" y="5580062"/>
            <a:ext cx="7937" cy="4079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585" name="Google Shape;4585;p106"/>
          <p:cNvGrpSpPr/>
          <p:nvPr/>
        </p:nvGrpSpPr>
        <p:grpSpPr>
          <a:xfrm>
            <a:off x="4587875" y="5211762"/>
            <a:ext cx="385762" cy="319087"/>
            <a:chOff x="17911763" y="16546513"/>
            <a:chExt cx="754062" cy="593725"/>
          </a:xfrm>
        </p:grpSpPr>
        <p:sp>
          <p:nvSpPr>
            <p:cNvPr id="4586" name="Google Shape;4586;p106"/>
            <p:cNvSpPr txBox="1"/>
            <p:nvPr/>
          </p:nvSpPr>
          <p:spPr>
            <a:xfrm>
              <a:off x="17911763" y="16546513"/>
              <a:ext cx="754062" cy="5937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87" name="Google Shape;4587;p106"/>
            <p:cNvCxnSpPr/>
            <p:nvPr/>
          </p:nvCxnSpPr>
          <p:spPr>
            <a:xfrm>
              <a:off x="18551525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8" name="Google Shape;4588;p106"/>
            <p:cNvCxnSpPr/>
            <p:nvPr/>
          </p:nvCxnSpPr>
          <p:spPr>
            <a:xfrm>
              <a:off x="18448338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9" name="Google Shape;4589;p106"/>
            <p:cNvCxnSpPr/>
            <p:nvPr/>
          </p:nvCxnSpPr>
          <p:spPr>
            <a:xfrm>
              <a:off x="18345150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0" name="Google Shape;4590;p106"/>
            <p:cNvCxnSpPr/>
            <p:nvPr/>
          </p:nvCxnSpPr>
          <p:spPr>
            <a:xfrm>
              <a:off x="18241963" y="16660813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1" name="Google Shape;4591;p106"/>
            <p:cNvCxnSpPr/>
            <p:nvPr/>
          </p:nvCxnSpPr>
          <p:spPr>
            <a:xfrm>
              <a:off x="18138775" y="16660813"/>
              <a:ext cx="3175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2" name="Google Shape;4592;p106"/>
            <p:cNvCxnSpPr/>
            <p:nvPr/>
          </p:nvCxnSpPr>
          <p:spPr>
            <a:xfrm>
              <a:off x="18034000" y="16660813"/>
              <a:ext cx="4762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593" name="Google Shape;4593;p106"/>
          <p:cNvCxnSpPr/>
          <p:nvPr/>
        </p:nvCxnSpPr>
        <p:spPr>
          <a:xfrm>
            <a:off x="4845050" y="3995737"/>
            <a:ext cx="33972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94" name="Google Shape;4594;p106"/>
          <p:cNvSpPr/>
          <p:nvPr/>
        </p:nvSpPr>
        <p:spPr>
          <a:xfrm>
            <a:off x="1663700" y="4843462"/>
            <a:ext cx="4854575" cy="1228725"/>
          </a:xfrm>
          <a:custGeom>
            <a:rect b="b" l="l" r="r" t="t"/>
            <a:pathLst>
              <a:path extrusionOk="0" h="1501" w="6225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5" name="Google Shape;4595;p106"/>
          <p:cNvSpPr/>
          <p:nvPr/>
        </p:nvSpPr>
        <p:spPr>
          <a:xfrm>
            <a:off x="2822575" y="3676650"/>
            <a:ext cx="4210050" cy="1646237"/>
          </a:xfrm>
          <a:custGeom>
            <a:rect b="b" l="l" r="r" t="t"/>
            <a:pathLst>
              <a:path extrusionOk="0" h="2010" w="540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6" name="Google Shape;4596;p106"/>
          <p:cNvSpPr/>
          <p:nvPr/>
        </p:nvSpPr>
        <p:spPr>
          <a:xfrm>
            <a:off x="2763837" y="3849687"/>
            <a:ext cx="112712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7" name="Google Shape;4597;p106"/>
          <p:cNvSpPr txBox="1"/>
          <p:nvPr/>
        </p:nvSpPr>
        <p:spPr>
          <a:xfrm>
            <a:off x="3251200" y="3756025"/>
            <a:ext cx="2349500" cy="61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original data,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plus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retransmitted data</a:t>
            </a:r>
            <a:endParaRPr/>
          </a:p>
        </p:txBody>
      </p:sp>
      <p:cxnSp>
        <p:nvCxnSpPr>
          <p:cNvPr id="4598" name="Google Shape;4598;p106"/>
          <p:cNvCxnSpPr/>
          <p:nvPr/>
        </p:nvCxnSpPr>
        <p:spPr>
          <a:xfrm>
            <a:off x="2909887" y="3916362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599" name="Google Shape;4599;p106"/>
          <p:cNvCxnSpPr/>
          <p:nvPr/>
        </p:nvCxnSpPr>
        <p:spPr>
          <a:xfrm>
            <a:off x="2905125" y="3683000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600" name="Google Shape;4600;p106"/>
          <p:cNvCxnSpPr/>
          <p:nvPr/>
        </p:nvCxnSpPr>
        <p:spPr>
          <a:xfrm>
            <a:off x="7116762" y="3835400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601" name="Google Shape;4601;p106"/>
          <p:cNvSpPr txBox="1"/>
          <p:nvPr/>
        </p:nvSpPr>
        <p:spPr>
          <a:xfrm>
            <a:off x="7099300" y="2657475"/>
            <a:ext cx="2301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1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</a:t>
            </a:r>
            <a:endParaRPr/>
          </a:p>
        </p:txBody>
      </p:sp>
      <p:grpSp>
        <p:nvGrpSpPr>
          <p:cNvPr id="4602" name="Google Shape;4602;p106"/>
          <p:cNvGrpSpPr/>
          <p:nvPr/>
        </p:nvGrpSpPr>
        <p:grpSpPr>
          <a:xfrm>
            <a:off x="7421562" y="2886075"/>
            <a:ext cx="160337" cy="142875"/>
            <a:chOff x="276225" y="6327775"/>
            <a:chExt cx="80962" cy="98425"/>
          </a:xfrm>
        </p:grpSpPr>
        <p:sp>
          <p:nvSpPr>
            <p:cNvPr id="4603" name="Google Shape;4603;p106"/>
            <p:cNvSpPr/>
            <p:nvPr/>
          </p:nvSpPr>
          <p:spPr>
            <a:xfrm>
              <a:off x="279400" y="6327775"/>
              <a:ext cx="77787" cy="76200"/>
            </a:xfrm>
            <a:custGeom>
              <a:rect b="b" l="l" r="r" t="t"/>
              <a:pathLst>
                <a:path extrusionOk="0" h="62" w="49">
                  <a:moveTo>
                    <a:pt x="0" y="0"/>
                  </a:moveTo>
                  <a:lnTo>
                    <a:pt x="49" y="32"/>
                  </a:lnTo>
                  <a:lnTo>
                    <a:pt x="4" y="62"/>
                  </a:lnTo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604" name="Google Shape;4604;p106"/>
            <p:cNvCxnSpPr/>
            <p:nvPr/>
          </p:nvCxnSpPr>
          <p:spPr>
            <a:xfrm>
              <a:off x="276225" y="6426200"/>
              <a:ext cx="7302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underline_base" id="4605" name="Google Shape;4605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78422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606" name="Google Shape;4606;p106"/>
          <p:cNvSpPr txBox="1"/>
          <p:nvPr>
            <p:ph type="title"/>
          </p:nvPr>
        </p:nvSpPr>
        <p:spPr>
          <a:xfrm>
            <a:off x="330200" y="115887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Causes/costs of congestion: scenario 2</a:t>
            </a: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4607" name="Google Shape;4607;p106"/>
          <p:cNvSpPr/>
          <p:nvPr/>
        </p:nvSpPr>
        <p:spPr>
          <a:xfrm>
            <a:off x="7416800" y="3665537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608" name="Google Shape;4608;p106"/>
          <p:cNvGrpSpPr/>
          <p:nvPr/>
        </p:nvGrpSpPr>
        <p:grpSpPr>
          <a:xfrm>
            <a:off x="7553325" y="4564062"/>
            <a:ext cx="231775" cy="441325"/>
            <a:chOff x="6572250" y="681037"/>
            <a:chExt cx="2262187" cy="3803650"/>
          </a:xfrm>
        </p:grpSpPr>
        <p:sp>
          <p:nvSpPr>
            <p:cNvPr id="4609" name="Google Shape;4609;p106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10" name="Google Shape;4610;p106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11" name="Google Shape;4611;p106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12" name="Google Shape;4612;p106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13" name="Google Shape;4613;p106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14" name="Google Shape;4614;p106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4615" name="Google Shape;4615;p106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16" name="Google Shape;4616;p106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17" name="Google Shape;4617;p106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18" name="Google Shape;4618;p106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4619" name="Google Shape;4619;p106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20" name="Google Shape;4620;p106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21" name="Google Shape;4621;p106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22" name="Google Shape;4622;p106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23" name="Google Shape;4623;p106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4624" name="Google Shape;4624;p106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25" name="Google Shape;4625;p106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26" name="Google Shape;4626;p106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27" name="Google Shape;4627;p106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4628" name="Google Shape;4628;p106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29" name="Google Shape;4629;p106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30" name="Google Shape;4630;p106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1" name="Google Shape;4631;p106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2" name="Google Shape;4632;p106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3" name="Google Shape;4633;p106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4" name="Google Shape;4634;p106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5" name="Google Shape;4635;p106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6" name="Google Shape;4636;p106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7" name="Google Shape;4637;p106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8" name="Google Shape;4638;p106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9" name="Google Shape;4639;p106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0" name="Google Shape;4640;p106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41" name="Google Shape;4641;p106"/>
          <p:cNvGrpSpPr/>
          <p:nvPr/>
        </p:nvGrpSpPr>
        <p:grpSpPr>
          <a:xfrm>
            <a:off x="7135812" y="5867400"/>
            <a:ext cx="231775" cy="441325"/>
            <a:chOff x="6572250" y="681037"/>
            <a:chExt cx="2262187" cy="3803650"/>
          </a:xfrm>
        </p:grpSpPr>
        <p:sp>
          <p:nvSpPr>
            <p:cNvPr id="4642" name="Google Shape;4642;p106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3" name="Google Shape;4643;p106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4" name="Google Shape;4644;p106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5" name="Google Shape;4645;p106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6" name="Google Shape;4646;p106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47" name="Google Shape;4647;p106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4648" name="Google Shape;4648;p106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49" name="Google Shape;4649;p106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50" name="Google Shape;4650;p106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51" name="Google Shape;4651;p106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4652" name="Google Shape;4652;p106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53" name="Google Shape;4653;p106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54" name="Google Shape;4654;p106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55" name="Google Shape;4655;p106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56" name="Google Shape;4656;p106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4657" name="Google Shape;4657;p106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58" name="Google Shape;4658;p106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59" name="Google Shape;4659;p106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60" name="Google Shape;4660;p106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4661" name="Google Shape;4661;p106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62" name="Google Shape;4662;p106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63" name="Google Shape;4663;p106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4" name="Google Shape;4664;p106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5" name="Google Shape;4665;p106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6" name="Google Shape;4666;p106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7" name="Google Shape;4667;p106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8" name="Google Shape;4668;p106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9" name="Google Shape;4669;p106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70" name="Google Shape;4670;p106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71" name="Google Shape;4671;p106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72" name="Google Shape;4672;p106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73" name="Google Shape;4673;p106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74" name="Google Shape;4674;p106"/>
          <p:cNvGrpSpPr/>
          <p:nvPr/>
        </p:nvGrpSpPr>
        <p:grpSpPr>
          <a:xfrm>
            <a:off x="661987" y="5594350"/>
            <a:ext cx="525462" cy="434975"/>
            <a:chOff x="-69850" y="2338387"/>
            <a:chExt cx="1557337" cy="1754187"/>
          </a:xfrm>
        </p:grpSpPr>
        <p:pic>
          <p:nvPicPr>
            <p:cNvPr descr="desktop_computer_stylized_medium" id="4675" name="Google Shape;4675;p1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6" name="Google Shape;4676;p10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0" name="Shape 4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1" name="Google Shape;4681;p107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4682" name="Google Shape;4682;p10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83" name="Google Shape;4683;p107"/>
          <p:cNvSpPr/>
          <p:nvPr/>
        </p:nvSpPr>
        <p:spPr>
          <a:xfrm flipH="1">
            <a:off x="2111375" y="3465512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684" name="Google Shape;4684;p107"/>
          <p:cNvGrpSpPr/>
          <p:nvPr/>
        </p:nvGrpSpPr>
        <p:grpSpPr>
          <a:xfrm>
            <a:off x="1716087" y="4425950"/>
            <a:ext cx="525462" cy="434975"/>
            <a:chOff x="-69850" y="2338387"/>
            <a:chExt cx="1557337" cy="1754187"/>
          </a:xfrm>
        </p:grpSpPr>
        <p:pic>
          <p:nvPicPr>
            <p:cNvPr descr="desktop_computer_stylized_medium" id="4685" name="Google Shape;4685;p1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6" name="Google Shape;4686;p10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687" name="Google Shape;4687;p107"/>
          <p:cNvSpPr/>
          <p:nvPr/>
        </p:nvSpPr>
        <p:spPr>
          <a:xfrm>
            <a:off x="6959600" y="4970462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88" name="Google Shape;4688;p107"/>
          <p:cNvSpPr/>
          <p:nvPr/>
        </p:nvSpPr>
        <p:spPr>
          <a:xfrm flipH="1">
            <a:off x="1066800" y="4667250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89" name="Google Shape;4689;p107"/>
          <p:cNvSpPr/>
          <p:nvPr/>
        </p:nvSpPr>
        <p:spPr>
          <a:xfrm>
            <a:off x="7416800" y="3665537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0" name="Google Shape;4690;p107"/>
          <p:cNvSpPr txBox="1"/>
          <p:nvPr>
            <p:ph idx="1" type="body"/>
          </p:nvPr>
        </p:nvSpPr>
        <p:spPr>
          <a:xfrm>
            <a:off x="739775" y="1387475"/>
            <a:ext cx="3743325" cy="143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idealization: perfect knowledge</a:t>
            </a:r>
            <a:endParaRPr/>
          </a:p>
          <a:p>
            <a:pPr indent="-284162" lvl="0" marL="28416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sends only when router buffers available </a:t>
            </a:r>
            <a:endParaRPr/>
          </a:p>
          <a:p>
            <a:pPr indent="-131761" lvl="0" marL="28416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31763" lvl="0" marL="284163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91" name="Google Shape;4691;p107"/>
          <p:cNvSpPr/>
          <p:nvPr/>
        </p:nvSpPr>
        <p:spPr>
          <a:xfrm>
            <a:off x="3795712" y="5326062"/>
            <a:ext cx="1304925" cy="303212"/>
          </a:xfrm>
          <a:prstGeom prst="ellipse">
            <a:avLst/>
          </a:prstGeom>
          <a:solidFill>
            <a:srgbClr val="8080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692" name="Google Shape;4692;p107"/>
          <p:cNvCxnSpPr/>
          <p:nvPr/>
        </p:nvCxnSpPr>
        <p:spPr>
          <a:xfrm>
            <a:off x="3795712" y="5302250"/>
            <a:ext cx="0" cy="187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93" name="Google Shape;4693;p107"/>
          <p:cNvCxnSpPr/>
          <p:nvPr/>
        </p:nvCxnSpPr>
        <p:spPr>
          <a:xfrm>
            <a:off x="5100637" y="5302250"/>
            <a:ext cx="0" cy="187325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94" name="Google Shape;4694;p107"/>
          <p:cNvSpPr txBox="1"/>
          <p:nvPr/>
        </p:nvSpPr>
        <p:spPr>
          <a:xfrm>
            <a:off x="3795712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5" name="Google Shape;4695;p107"/>
          <p:cNvSpPr txBox="1"/>
          <p:nvPr/>
        </p:nvSpPr>
        <p:spPr>
          <a:xfrm>
            <a:off x="4705350" y="5289550"/>
            <a:ext cx="395287" cy="1841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6" name="Google Shape;4696;p107"/>
          <p:cNvSpPr/>
          <p:nvPr/>
        </p:nvSpPr>
        <p:spPr>
          <a:xfrm>
            <a:off x="3790950" y="5103812"/>
            <a:ext cx="1306512" cy="352425"/>
          </a:xfrm>
          <a:prstGeom prst="ellipse">
            <a:avLst/>
          </a:prstGeom>
          <a:solidFill>
            <a:srgbClr val="8080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697" name="Google Shape;4697;p107"/>
          <p:cNvGrpSpPr/>
          <p:nvPr/>
        </p:nvGrpSpPr>
        <p:grpSpPr>
          <a:xfrm>
            <a:off x="4097337" y="5160962"/>
            <a:ext cx="647700" cy="206375"/>
            <a:chOff x="4521200" y="1346200"/>
            <a:chExt cx="222250" cy="155575"/>
          </a:xfrm>
        </p:grpSpPr>
        <p:cxnSp>
          <p:nvCxnSpPr>
            <p:cNvPr id="4698" name="Google Shape;4698;p107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99" name="Google Shape;4699;p107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00" name="Google Shape;4700;p107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701" name="Google Shape;4701;p107"/>
          <p:cNvCxnSpPr/>
          <p:nvPr/>
        </p:nvCxnSpPr>
        <p:spPr>
          <a:xfrm>
            <a:off x="4097337" y="5359400"/>
            <a:ext cx="231775" cy="4762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02" name="Google Shape;4702;p107"/>
          <p:cNvCxnSpPr/>
          <p:nvPr/>
        </p:nvCxnSpPr>
        <p:spPr>
          <a:xfrm>
            <a:off x="4541837" y="5159375"/>
            <a:ext cx="20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03" name="Google Shape;4703;p107"/>
          <p:cNvCxnSpPr/>
          <p:nvPr/>
        </p:nvCxnSpPr>
        <p:spPr>
          <a:xfrm flipH="1" rot="10800000">
            <a:off x="4310062" y="5159375"/>
            <a:ext cx="241300" cy="2000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04" name="Google Shape;4704;p107"/>
          <p:cNvSpPr txBox="1"/>
          <p:nvPr/>
        </p:nvSpPr>
        <p:spPr>
          <a:xfrm>
            <a:off x="2708275" y="5934075"/>
            <a:ext cx="2136775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finite shared output link buffers</a:t>
            </a:r>
            <a:endParaRPr/>
          </a:p>
        </p:txBody>
      </p:sp>
      <p:cxnSp>
        <p:nvCxnSpPr>
          <p:cNvPr id="4705" name="Google Shape;4705;p107"/>
          <p:cNvCxnSpPr/>
          <p:nvPr/>
        </p:nvCxnSpPr>
        <p:spPr>
          <a:xfrm flipH="1">
            <a:off x="2424112" y="4856162"/>
            <a:ext cx="1135062" cy="111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06" name="Google Shape;4706;p107"/>
          <p:cNvCxnSpPr/>
          <p:nvPr/>
        </p:nvCxnSpPr>
        <p:spPr>
          <a:xfrm flipH="1">
            <a:off x="3021012" y="4856162"/>
            <a:ext cx="5381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707" name="Google Shape;4707;p107"/>
          <p:cNvGrpSpPr/>
          <p:nvPr/>
        </p:nvGrpSpPr>
        <p:grpSpPr>
          <a:xfrm>
            <a:off x="2351087" y="3541712"/>
            <a:ext cx="798512" cy="1166812"/>
            <a:chOff x="20259675" y="16408400"/>
            <a:chExt cx="1630362" cy="2698750"/>
          </a:xfrm>
        </p:grpSpPr>
        <p:sp>
          <p:nvSpPr>
            <p:cNvPr id="4708" name="Google Shape;4708;p107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09" name="Google Shape;4709;p107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10" name="Google Shape;4710;p107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1" name="Google Shape;4711;p107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2" name="Google Shape;4712;p107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3" name="Google Shape;4713;p107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714" name="Google Shape;4714;p107"/>
          <p:cNvSpPr txBox="1"/>
          <p:nvPr/>
        </p:nvSpPr>
        <p:spPr>
          <a:xfrm>
            <a:off x="3368675" y="3427412"/>
            <a:ext cx="18811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baseline="-2500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original data</a:t>
            </a:r>
            <a:endParaRPr/>
          </a:p>
        </p:txBody>
      </p:sp>
      <p:cxnSp>
        <p:nvCxnSpPr>
          <p:cNvPr id="4715" name="Google Shape;4715;p107"/>
          <p:cNvCxnSpPr/>
          <p:nvPr/>
        </p:nvCxnSpPr>
        <p:spPr>
          <a:xfrm flipH="1">
            <a:off x="1885950" y="5961062"/>
            <a:ext cx="5381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716" name="Google Shape;4716;p107"/>
          <p:cNvGrpSpPr/>
          <p:nvPr/>
        </p:nvGrpSpPr>
        <p:grpSpPr>
          <a:xfrm>
            <a:off x="1298575" y="4695825"/>
            <a:ext cx="798512" cy="1166812"/>
            <a:chOff x="20259675" y="16408400"/>
            <a:chExt cx="1630362" cy="2698750"/>
          </a:xfrm>
        </p:grpSpPr>
        <p:sp>
          <p:nvSpPr>
            <p:cNvPr id="4717" name="Google Shape;4717;p107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18" name="Google Shape;4718;p107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19" name="Google Shape;4719;p107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20" name="Google Shape;4720;p107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21" name="Google Shape;4721;p107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22" name="Google Shape;4722;p107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723" name="Google Shape;4723;p107"/>
          <p:cNvCxnSpPr/>
          <p:nvPr/>
        </p:nvCxnSpPr>
        <p:spPr>
          <a:xfrm rot="10800000">
            <a:off x="3021012" y="5372100"/>
            <a:ext cx="74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4" name="Google Shape;4724;p107"/>
          <p:cNvCxnSpPr/>
          <p:nvPr/>
        </p:nvCxnSpPr>
        <p:spPr>
          <a:xfrm rot="10800000">
            <a:off x="5010150" y="5372100"/>
            <a:ext cx="7477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5" name="Google Shape;4725;p107"/>
          <p:cNvCxnSpPr/>
          <p:nvPr/>
        </p:nvCxnSpPr>
        <p:spPr>
          <a:xfrm flipH="1">
            <a:off x="5160962" y="4856162"/>
            <a:ext cx="1135062" cy="111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6" name="Google Shape;4726;p107"/>
          <p:cNvCxnSpPr/>
          <p:nvPr/>
        </p:nvCxnSpPr>
        <p:spPr>
          <a:xfrm rot="10800000">
            <a:off x="5149850" y="5973762"/>
            <a:ext cx="6778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7" name="Google Shape;4727;p107"/>
          <p:cNvCxnSpPr/>
          <p:nvPr/>
        </p:nvCxnSpPr>
        <p:spPr>
          <a:xfrm rot="10800000">
            <a:off x="6259512" y="4868862"/>
            <a:ext cx="5397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728" name="Google Shape;4728;p107"/>
          <p:cNvGrpSpPr/>
          <p:nvPr/>
        </p:nvGrpSpPr>
        <p:grpSpPr>
          <a:xfrm>
            <a:off x="6643687" y="3676650"/>
            <a:ext cx="798512" cy="1166812"/>
            <a:chOff x="20259675" y="16408400"/>
            <a:chExt cx="1630362" cy="2698750"/>
          </a:xfrm>
        </p:grpSpPr>
        <p:sp>
          <p:nvSpPr>
            <p:cNvPr id="4729" name="Google Shape;4729;p107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30" name="Google Shape;4730;p107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31" name="Google Shape;4731;p107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32" name="Google Shape;4732;p107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33" name="Google Shape;4733;p107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34" name="Google Shape;4734;p107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735" name="Google Shape;4735;p107"/>
          <p:cNvGrpSpPr/>
          <p:nvPr/>
        </p:nvGrpSpPr>
        <p:grpSpPr>
          <a:xfrm>
            <a:off x="6175375" y="4989512"/>
            <a:ext cx="798512" cy="1168400"/>
            <a:chOff x="20259675" y="16408400"/>
            <a:chExt cx="1630362" cy="2698750"/>
          </a:xfrm>
        </p:grpSpPr>
        <p:sp>
          <p:nvSpPr>
            <p:cNvPr id="4736" name="Google Shape;4736;p107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37" name="Google Shape;4737;p107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38" name="Google Shape;4738;p107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39" name="Google Shape;4739;p107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40" name="Google Shape;4740;p107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41" name="Google Shape;4741;p107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742" name="Google Shape;4742;p107"/>
          <p:cNvSpPr/>
          <p:nvPr/>
        </p:nvSpPr>
        <p:spPr>
          <a:xfrm>
            <a:off x="2763837" y="3616325"/>
            <a:ext cx="112712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43" name="Google Shape;4743;p107"/>
          <p:cNvSpPr/>
          <p:nvPr/>
        </p:nvSpPr>
        <p:spPr>
          <a:xfrm>
            <a:off x="1604962" y="4745037"/>
            <a:ext cx="114300" cy="117475"/>
          </a:xfrm>
          <a:prstGeom prst="ellipse">
            <a:avLst/>
          </a:prstGeom>
          <a:solidFill>
            <a:srgbClr val="808080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44" name="Google Shape;4744;p107"/>
          <p:cNvSpPr txBox="1"/>
          <p:nvPr/>
        </p:nvSpPr>
        <p:spPr>
          <a:xfrm>
            <a:off x="7583487" y="3629025"/>
            <a:ext cx="590550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cxnSp>
        <p:nvCxnSpPr>
          <p:cNvPr id="4745" name="Google Shape;4745;p107"/>
          <p:cNvCxnSpPr/>
          <p:nvPr/>
        </p:nvCxnSpPr>
        <p:spPr>
          <a:xfrm rot="10800000">
            <a:off x="4592637" y="5580062"/>
            <a:ext cx="7937" cy="4079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746" name="Google Shape;4746;p107"/>
          <p:cNvGrpSpPr/>
          <p:nvPr/>
        </p:nvGrpSpPr>
        <p:grpSpPr>
          <a:xfrm>
            <a:off x="4587875" y="5211762"/>
            <a:ext cx="385762" cy="319087"/>
            <a:chOff x="17911763" y="16546513"/>
            <a:chExt cx="754062" cy="593725"/>
          </a:xfrm>
        </p:grpSpPr>
        <p:sp>
          <p:nvSpPr>
            <p:cNvPr id="4747" name="Google Shape;4747;p107"/>
            <p:cNvSpPr txBox="1"/>
            <p:nvPr/>
          </p:nvSpPr>
          <p:spPr>
            <a:xfrm>
              <a:off x="17911763" y="16546513"/>
              <a:ext cx="754062" cy="5937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48" name="Google Shape;4748;p107"/>
            <p:cNvCxnSpPr/>
            <p:nvPr/>
          </p:nvCxnSpPr>
          <p:spPr>
            <a:xfrm>
              <a:off x="18551525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49" name="Google Shape;4749;p107"/>
            <p:cNvCxnSpPr/>
            <p:nvPr/>
          </p:nvCxnSpPr>
          <p:spPr>
            <a:xfrm>
              <a:off x="18448338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50" name="Google Shape;4750;p107"/>
            <p:cNvCxnSpPr/>
            <p:nvPr/>
          </p:nvCxnSpPr>
          <p:spPr>
            <a:xfrm>
              <a:off x="18345150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51" name="Google Shape;4751;p107"/>
            <p:cNvCxnSpPr/>
            <p:nvPr/>
          </p:nvCxnSpPr>
          <p:spPr>
            <a:xfrm>
              <a:off x="18241963" y="16660813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52" name="Google Shape;4752;p107"/>
            <p:cNvCxnSpPr/>
            <p:nvPr/>
          </p:nvCxnSpPr>
          <p:spPr>
            <a:xfrm>
              <a:off x="18138775" y="16660813"/>
              <a:ext cx="3175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53" name="Google Shape;4753;p107"/>
            <p:cNvCxnSpPr/>
            <p:nvPr/>
          </p:nvCxnSpPr>
          <p:spPr>
            <a:xfrm>
              <a:off x="18034000" y="16660813"/>
              <a:ext cx="4762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754" name="Google Shape;4754;p107"/>
          <p:cNvCxnSpPr/>
          <p:nvPr/>
        </p:nvCxnSpPr>
        <p:spPr>
          <a:xfrm>
            <a:off x="4845050" y="3995737"/>
            <a:ext cx="33972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55" name="Google Shape;4755;p107"/>
          <p:cNvSpPr/>
          <p:nvPr/>
        </p:nvSpPr>
        <p:spPr>
          <a:xfrm>
            <a:off x="1663700" y="4843462"/>
            <a:ext cx="4854575" cy="1228725"/>
          </a:xfrm>
          <a:custGeom>
            <a:rect b="b" l="l" r="r" t="t"/>
            <a:pathLst>
              <a:path extrusionOk="0" h="1501" w="6225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56" name="Google Shape;4756;p107"/>
          <p:cNvSpPr/>
          <p:nvPr/>
        </p:nvSpPr>
        <p:spPr>
          <a:xfrm>
            <a:off x="2822575" y="3676650"/>
            <a:ext cx="4210050" cy="1646237"/>
          </a:xfrm>
          <a:custGeom>
            <a:rect b="b" l="l" r="r" t="t"/>
            <a:pathLst>
              <a:path extrusionOk="0" h="2010" w="540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57" name="Google Shape;4757;p107"/>
          <p:cNvSpPr/>
          <p:nvPr/>
        </p:nvSpPr>
        <p:spPr>
          <a:xfrm>
            <a:off x="2763837" y="3849687"/>
            <a:ext cx="112712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58" name="Google Shape;4758;p107"/>
          <p:cNvSpPr txBox="1"/>
          <p:nvPr/>
        </p:nvSpPr>
        <p:spPr>
          <a:xfrm>
            <a:off x="3251200" y="3756025"/>
            <a:ext cx="2349500" cy="61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original data,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plus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retransmitted data</a:t>
            </a:r>
            <a:endParaRPr/>
          </a:p>
        </p:txBody>
      </p:sp>
      <p:cxnSp>
        <p:nvCxnSpPr>
          <p:cNvPr id="4759" name="Google Shape;4759;p107"/>
          <p:cNvCxnSpPr/>
          <p:nvPr/>
        </p:nvCxnSpPr>
        <p:spPr>
          <a:xfrm>
            <a:off x="2909887" y="3916362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760" name="Google Shape;4760;p107"/>
          <p:cNvCxnSpPr/>
          <p:nvPr/>
        </p:nvCxnSpPr>
        <p:spPr>
          <a:xfrm>
            <a:off x="2905125" y="3683000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761" name="Google Shape;4761;p107"/>
          <p:cNvCxnSpPr/>
          <p:nvPr/>
        </p:nvCxnSpPr>
        <p:spPr>
          <a:xfrm>
            <a:off x="7116762" y="3835400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762" name="Google Shape;4762;p107"/>
          <p:cNvSpPr txBox="1"/>
          <p:nvPr/>
        </p:nvSpPr>
        <p:spPr>
          <a:xfrm>
            <a:off x="2711450" y="3590925"/>
            <a:ext cx="244475" cy="1555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3" name="Google Shape;4763;p107"/>
          <p:cNvSpPr txBox="1"/>
          <p:nvPr/>
        </p:nvSpPr>
        <p:spPr>
          <a:xfrm>
            <a:off x="2381250" y="3824287"/>
            <a:ext cx="244475" cy="1555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4" name="Google Shape;4764;p107"/>
          <p:cNvSpPr txBox="1"/>
          <p:nvPr/>
        </p:nvSpPr>
        <p:spPr>
          <a:xfrm>
            <a:off x="1757362" y="3714750"/>
            <a:ext cx="612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endParaRPr/>
          </a:p>
        </p:txBody>
      </p:sp>
      <p:sp>
        <p:nvSpPr>
          <p:cNvPr id="4765" name="Google Shape;4765;p107"/>
          <p:cNvSpPr txBox="1"/>
          <p:nvPr/>
        </p:nvSpPr>
        <p:spPr>
          <a:xfrm>
            <a:off x="3722687" y="4783137"/>
            <a:ext cx="17684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free buffer space!</a:t>
            </a:r>
            <a:endParaRPr/>
          </a:p>
        </p:txBody>
      </p:sp>
      <p:grpSp>
        <p:nvGrpSpPr>
          <p:cNvPr id="4766" name="Google Shape;4766;p107"/>
          <p:cNvGrpSpPr/>
          <p:nvPr/>
        </p:nvGrpSpPr>
        <p:grpSpPr>
          <a:xfrm>
            <a:off x="4970462" y="1201737"/>
            <a:ext cx="1936750" cy="1701800"/>
            <a:chOff x="4721225" y="1235075"/>
            <a:chExt cx="1936750" cy="1701800"/>
          </a:xfrm>
        </p:grpSpPr>
        <p:cxnSp>
          <p:nvCxnSpPr>
            <p:cNvPr id="4767" name="Google Shape;4767;p107"/>
            <p:cNvCxnSpPr/>
            <p:nvPr/>
          </p:nvCxnSpPr>
          <p:spPr>
            <a:xfrm>
              <a:off x="5203825" y="1301750"/>
              <a:ext cx="0" cy="12763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68" name="Google Shape;4768;p107"/>
            <p:cNvCxnSpPr/>
            <p:nvPr/>
          </p:nvCxnSpPr>
          <p:spPr>
            <a:xfrm flipH="1" rot="10800000">
              <a:off x="5194300" y="2571750"/>
              <a:ext cx="1463675" cy="31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69" name="Google Shape;4769;p107"/>
            <p:cNvCxnSpPr/>
            <p:nvPr/>
          </p:nvCxnSpPr>
          <p:spPr>
            <a:xfrm>
              <a:off x="6337300" y="1441450"/>
              <a:ext cx="0" cy="1104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70" name="Google Shape;4770;p107"/>
            <p:cNvSpPr/>
            <p:nvPr/>
          </p:nvSpPr>
          <p:spPr>
            <a:xfrm>
              <a:off x="5197475" y="1406525"/>
              <a:ext cx="1143000" cy="1162050"/>
            </a:xfrm>
            <a:custGeom>
              <a:rect b="b" l="l" r="r" t="t"/>
              <a:pathLst>
                <a:path extrusionOk="0" h="732" w="720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71" name="Google Shape;4771;p107"/>
            <p:cNvCxnSpPr/>
            <p:nvPr/>
          </p:nvCxnSpPr>
          <p:spPr>
            <a:xfrm>
              <a:off x="5121275" y="1406525"/>
              <a:ext cx="7937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72" name="Google Shape;4772;p107"/>
            <p:cNvCxnSpPr/>
            <p:nvPr/>
          </p:nvCxnSpPr>
          <p:spPr>
            <a:xfrm>
              <a:off x="6334125" y="2578100"/>
              <a:ext cx="0" cy="920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73" name="Google Shape;4773;p107"/>
            <p:cNvSpPr txBox="1"/>
            <p:nvPr/>
          </p:nvSpPr>
          <p:spPr>
            <a:xfrm>
              <a:off x="4721225" y="1235075"/>
              <a:ext cx="4603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/>
            </a:p>
          </p:txBody>
        </p:sp>
        <p:sp>
          <p:nvSpPr>
            <p:cNvPr id="4774" name="Google Shape;4774;p107"/>
            <p:cNvSpPr txBox="1"/>
            <p:nvPr/>
          </p:nvSpPr>
          <p:spPr>
            <a:xfrm>
              <a:off x="6124575" y="2613025"/>
              <a:ext cx="4603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/>
            </a:p>
          </p:txBody>
        </p:sp>
        <p:sp>
          <p:nvSpPr>
            <p:cNvPr id="4775" name="Google Shape;4775;p107"/>
            <p:cNvSpPr txBox="1"/>
            <p:nvPr/>
          </p:nvSpPr>
          <p:spPr>
            <a:xfrm rot="-5400000">
              <a:off x="4704556" y="1816893"/>
              <a:ext cx="5540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/>
            </a:p>
          </p:txBody>
        </p:sp>
        <p:sp>
          <p:nvSpPr>
            <p:cNvPr id="4776" name="Google Shape;4776;p107"/>
            <p:cNvSpPr txBox="1"/>
            <p:nvPr/>
          </p:nvSpPr>
          <p:spPr>
            <a:xfrm>
              <a:off x="5602287" y="2540000"/>
              <a:ext cx="4524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endParaRPr/>
            </a:p>
          </p:txBody>
        </p:sp>
        <p:cxnSp>
          <p:nvCxnSpPr>
            <p:cNvPr id="4777" name="Google Shape;4777;p107"/>
            <p:cNvCxnSpPr/>
            <p:nvPr/>
          </p:nvCxnSpPr>
          <p:spPr>
            <a:xfrm>
              <a:off x="5222875" y="1408112"/>
              <a:ext cx="103981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underline_base" id="4778" name="Google Shape;4778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78422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779" name="Google Shape;4779;p107"/>
          <p:cNvSpPr txBox="1"/>
          <p:nvPr>
            <p:ph type="title"/>
          </p:nvPr>
        </p:nvSpPr>
        <p:spPr>
          <a:xfrm>
            <a:off x="330200" y="115887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Causes/costs of congestion: scenario 2</a:t>
            </a: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4780" name="Google Shape;4780;p107"/>
          <p:cNvSpPr txBox="1"/>
          <p:nvPr/>
        </p:nvSpPr>
        <p:spPr>
          <a:xfrm>
            <a:off x="1168400" y="6073775"/>
            <a:ext cx="877887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/>
          </a:p>
        </p:txBody>
      </p:sp>
      <p:sp>
        <p:nvSpPr>
          <p:cNvPr id="4781" name="Google Shape;4781;p107"/>
          <p:cNvSpPr txBox="1"/>
          <p:nvPr/>
        </p:nvSpPr>
        <p:spPr>
          <a:xfrm>
            <a:off x="2298700" y="4705350"/>
            <a:ext cx="852487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pSp>
        <p:nvGrpSpPr>
          <p:cNvPr id="4782" name="Google Shape;4782;p107"/>
          <p:cNvGrpSpPr/>
          <p:nvPr/>
        </p:nvGrpSpPr>
        <p:grpSpPr>
          <a:xfrm>
            <a:off x="7553325" y="4564062"/>
            <a:ext cx="231775" cy="441325"/>
            <a:chOff x="6572250" y="681037"/>
            <a:chExt cx="2262187" cy="3803650"/>
          </a:xfrm>
        </p:grpSpPr>
        <p:sp>
          <p:nvSpPr>
            <p:cNvPr id="4783" name="Google Shape;4783;p107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4" name="Google Shape;4784;p107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5" name="Google Shape;4785;p107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6" name="Google Shape;4786;p107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7" name="Google Shape;4787;p107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788" name="Google Shape;4788;p107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4789" name="Google Shape;4789;p107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90" name="Google Shape;4790;p107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791" name="Google Shape;4791;p107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792" name="Google Shape;4792;p107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4793" name="Google Shape;4793;p107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94" name="Google Shape;4794;p107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795" name="Google Shape;4795;p107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96" name="Google Shape;4796;p107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797" name="Google Shape;4797;p107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4798" name="Google Shape;4798;p107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99" name="Google Shape;4799;p107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800" name="Google Shape;4800;p107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801" name="Google Shape;4801;p107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4802" name="Google Shape;4802;p107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03" name="Google Shape;4803;p107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804" name="Google Shape;4804;p107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05" name="Google Shape;4805;p107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06" name="Google Shape;4806;p107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07" name="Google Shape;4807;p107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08" name="Google Shape;4808;p107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09" name="Google Shape;4809;p107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0" name="Google Shape;4810;p107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1" name="Google Shape;4811;p107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2" name="Google Shape;4812;p107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3" name="Google Shape;4813;p107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4" name="Google Shape;4814;p107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815" name="Google Shape;4815;p107"/>
          <p:cNvGrpSpPr/>
          <p:nvPr/>
        </p:nvGrpSpPr>
        <p:grpSpPr>
          <a:xfrm>
            <a:off x="7135812" y="5867400"/>
            <a:ext cx="231775" cy="441325"/>
            <a:chOff x="6572250" y="681037"/>
            <a:chExt cx="2262187" cy="3803650"/>
          </a:xfrm>
        </p:grpSpPr>
        <p:sp>
          <p:nvSpPr>
            <p:cNvPr id="4816" name="Google Shape;4816;p107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7" name="Google Shape;4817;p107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8" name="Google Shape;4818;p107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9" name="Google Shape;4819;p107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20" name="Google Shape;4820;p107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821" name="Google Shape;4821;p107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4822" name="Google Shape;4822;p107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23" name="Google Shape;4823;p107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824" name="Google Shape;4824;p107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825" name="Google Shape;4825;p107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4826" name="Google Shape;4826;p107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27" name="Google Shape;4827;p107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828" name="Google Shape;4828;p107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29" name="Google Shape;4829;p107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830" name="Google Shape;4830;p107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4831" name="Google Shape;4831;p107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32" name="Google Shape;4832;p107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833" name="Google Shape;4833;p107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834" name="Google Shape;4834;p107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4835" name="Google Shape;4835;p107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36" name="Google Shape;4836;p107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837" name="Google Shape;4837;p107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38" name="Google Shape;4838;p107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39" name="Google Shape;4839;p107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0" name="Google Shape;4840;p107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1" name="Google Shape;4841;p107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2" name="Google Shape;4842;p107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3" name="Google Shape;4843;p107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4" name="Google Shape;4844;p107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5" name="Google Shape;4845;p107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6" name="Google Shape;4846;p107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7" name="Google Shape;4847;p107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848" name="Google Shape;4848;p107"/>
          <p:cNvGrpSpPr/>
          <p:nvPr/>
        </p:nvGrpSpPr>
        <p:grpSpPr>
          <a:xfrm>
            <a:off x="661987" y="5605462"/>
            <a:ext cx="525462" cy="434975"/>
            <a:chOff x="-69850" y="2338387"/>
            <a:chExt cx="1557337" cy="1754187"/>
          </a:xfrm>
        </p:grpSpPr>
        <p:pic>
          <p:nvPicPr>
            <p:cNvPr descr="desktop_computer_stylized_medium" id="4849" name="Google Shape;4849;p1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0" name="Google Shape;4850;p10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4" name="Shape 4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" name="Google Shape;4855;p108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4856" name="Google Shape;4856;p10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57" name="Google Shape;4857;p108"/>
          <p:cNvSpPr/>
          <p:nvPr/>
        </p:nvSpPr>
        <p:spPr>
          <a:xfrm flipH="1">
            <a:off x="2111375" y="3465512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858" name="Google Shape;4858;p108"/>
          <p:cNvGrpSpPr/>
          <p:nvPr/>
        </p:nvGrpSpPr>
        <p:grpSpPr>
          <a:xfrm>
            <a:off x="1716087" y="4425950"/>
            <a:ext cx="525462" cy="434975"/>
            <a:chOff x="-69850" y="2338387"/>
            <a:chExt cx="1557337" cy="1754187"/>
          </a:xfrm>
        </p:grpSpPr>
        <p:pic>
          <p:nvPicPr>
            <p:cNvPr descr="desktop_computer_stylized_medium" id="4859" name="Google Shape;4859;p1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0" name="Google Shape;4860;p10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descr="garbage_can" id="4861" name="Google Shape;4861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9912" y="5775325"/>
            <a:ext cx="487362" cy="649287"/>
          </a:xfrm>
          <a:prstGeom prst="rect">
            <a:avLst/>
          </a:prstGeom>
          <a:noFill/>
          <a:ln>
            <a:noFill/>
          </a:ln>
        </p:spPr>
      </p:pic>
      <p:sp>
        <p:nvSpPr>
          <p:cNvPr id="4862" name="Google Shape;4862;p108"/>
          <p:cNvSpPr/>
          <p:nvPr/>
        </p:nvSpPr>
        <p:spPr>
          <a:xfrm>
            <a:off x="3795712" y="5348287"/>
            <a:ext cx="1304925" cy="303212"/>
          </a:xfrm>
          <a:prstGeom prst="ellipse">
            <a:avLst/>
          </a:prstGeom>
          <a:solidFill>
            <a:srgbClr val="8080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863" name="Google Shape;4863;p108"/>
          <p:cNvCxnSpPr/>
          <p:nvPr/>
        </p:nvCxnSpPr>
        <p:spPr>
          <a:xfrm>
            <a:off x="3795712" y="5324475"/>
            <a:ext cx="0" cy="187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64" name="Google Shape;4864;p108"/>
          <p:cNvCxnSpPr/>
          <p:nvPr/>
        </p:nvCxnSpPr>
        <p:spPr>
          <a:xfrm>
            <a:off x="5100637" y="5324475"/>
            <a:ext cx="0" cy="187325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65" name="Google Shape;4865;p108"/>
          <p:cNvSpPr txBox="1"/>
          <p:nvPr/>
        </p:nvSpPr>
        <p:spPr>
          <a:xfrm>
            <a:off x="3795712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66" name="Google Shape;4866;p108"/>
          <p:cNvSpPr txBox="1"/>
          <p:nvPr/>
        </p:nvSpPr>
        <p:spPr>
          <a:xfrm>
            <a:off x="4705350" y="5311775"/>
            <a:ext cx="395287" cy="1841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67" name="Google Shape;4867;p108"/>
          <p:cNvSpPr/>
          <p:nvPr/>
        </p:nvSpPr>
        <p:spPr>
          <a:xfrm>
            <a:off x="3790950" y="5126037"/>
            <a:ext cx="1306512" cy="352425"/>
          </a:xfrm>
          <a:prstGeom prst="ellipse">
            <a:avLst/>
          </a:prstGeom>
          <a:solidFill>
            <a:srgbClr val="8080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868" name="Google Shape;4868;p108"/>
          <p:cNvGrpSpPr/>
          <p:nvPr/>
        </p:nvGrpSpPr>
        <p:grpSpPr>
          <a:xfrm>
            <a:off x="4097337" y="5183187"/>
            <a:ext cx="647700" cy="206375"/>
            <a:chOff x="4521200" y="1346200"/>
            <a:chExt cx="222250" cy="155575"/>
          </a:xfrm>
        </p:grpSpPr>
        <p:cxnSp>
          <p:nvCxnSpPr>
            <p:cNvPr id="4869" name="Google Shape;4869;p108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70" name="Google Shape;4870;p108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71" name="Google Shape;4871;p108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872" name="Google Shape;4872;p108"/>
          <p:cNvCxnSpPr/>
          <p:nvPr/>
        </p:nvCxnSpPr>
        <p:spPr>
          <a:xfrm>
            <a:off x="4097337" y="5381625"/>
            <a:ext cx="231775" cy="4762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73" name="Google Shape;4873;p108"/>
          <p:cNvCxnSpPr/>
          <p:nvPr/>
        </p:nvCxnSpPr>
        <p:spPr>
          <a:xfrm>
            <a:off x="4541837" y="5181600"/>
            <a:ext cx="20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74" name="Google Shape;4874;p108"/>
          <p:cNvCxnSpPr/>
          <p:nvPr/>
        </p:nvCxnSpPr>
        <p:spPr>
          <a:xfrm flipH="1" rot="10800000">
            <a:off x="4310062" y="5181600"/>
            <a:ext cx="241300" cy="2000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75" name="Google Shape;4875;p108"/>
          <p:cNvCxnSpPr/>
          <p:nvPr/>
        </p:nvCxnSpPr>
        <p:spPr>
          <a:xfrm flipH="1">
            <a:off x="2424112" y="4878387"/>
            <a:ext cx="1135062" cy="111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76" name="Google Shape;4876;p108"/>
          <p:cNvCxnSpPr/>
          <p:nvPr/>
        </p:nvCxnSpPr>
        <p:spPr>
          <a:xfrm flipH="1">
            <a:off x="3021012" y="4878387"/>
            <a:ext cx="5381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877" name="Google Shape;4877;p108"/>
          <p:cNvGrpSpPr/>
          <p:nvPr/>
        </p:nvGrpSpPr>
        <p:grpSpPr>
          <a:xfrm>
            <a:off x="2351087" y="3563937"/>
            <a:ext cx="798512" cy="1166812"/>
            <a:chOff x="20259675" y="16408400"/>
            <a:chExt cx="1630362" cy="2698750"/>
          </a:xfrm>
        </p:grpSpPr>
        <p:sp>
          <p:nvSpPr>
            <p:cNvPr id="4878" name="Google Shape;4878;p108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79" name="Google Shape;4879;p108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880" name="Google Shape;4880;p108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81" name="Google Shape;4881;p108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82" name="Google Shape;4882;p108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83" name="Google Shape;4883;p108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884" name="Google Shape;4884;p108"/>
          <p:cNvSpPr txBox="1"/>
          <p:nvPr/>
        </p:nvSpPr>
        <p:spPr>
          <a:xfrm>
            <a:off x="3368675" y="3449637"/>
            <a:ext cx="18811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baseline="-2500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original data</a:t>
            </a:r>
            <a:endParaRPr/>
          </a:p>
        </p:txBody>
      </p:sp>
      <p:cxnSp>
        <p:nvCxnSpPr>
          <p:cNvPr id="4885" name="Google Shape;4885;p108"/>
          <p:cNvCxnSpPr/>
          <p:nvPr/>
        </p:nvCxnSpPr>
        <p:spPr>
          <a:xfrm flipH="1">
            <a:off x="1885950" y="5983287"/>
            <a:ext cx="5381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886" name="Google Shape;4886;p108"/>
          <p:cNvGrpSpPr/>
          <p:nvPr/>
        </p:nvGrpSpPr>
        <p:grpSpPr>
          <a:xfrm>
            <a:off x="1298575" y="4718050"/>
            <a:ext cx="798512" cy="1166812"/>
            <a:chOff x="20259675" y="16408400"/>
            <a:chExt cx="1630362" cy="2698750"/>
          </a:xfrm>
        </p:grpSpPr>
        <p:sp>
          <p:nvSpPr>
            <p:cNvPr id="4887" name="Google Shape;4887;p108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88" name="Google Shape;4888;p108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889" name="Google Shape;4889;p108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90" name="Google Shape;4890;p108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91" name="Google Shape;4891;p108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92" name="Google Shape;4892;p108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893" name="Google Shape;4893;p108"/>
          <p:cNvCxnSpPr/>
          <p:nvPr/>
        </p:nvCxnSpPr>
        <p:spPr>
          <a:xfrm rot="10800000">
            <a:off x="3021012" y="5394325"/>
            <a:ext cx="74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4" name="Google Shape;4894;p108"/>
          <p:cNvCxnSpPr/>
          <p:nvPr/>
        </p:nvCxnSpPr>
        <p:spPr>
          <a:xfrm rot="10800000">
            <a:off x="5010150" y="5394325"/>
            <a:ext cx="7477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5" name="Google Shape;4895;p108"/>
          <p:cNvCxnSpPr/>
          <p:nvPr/>
        </p:nvCxnSpPr>
        <p:spPr>
          <a:xfrm flipH="1">
            <a:off x="5160962" y="4878387"/>
            <a:ext cx="1135062" cy="111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6" name="Google Shape;4896;p108"/>
          <p:cNvCxnSpPr/>
          <p:nvPr/>
        </p:nvCxnSpPr>
        <p:spPr>
          <a:xfrm rot="10800000">
            <a:off x="5149850" y="5995987"/>
            <a:ext cx="6778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7" name="Google Shape;4897;p108"/>
          <p:cNvCxnSpPr/>
          <p:nvPr/>
        </p:nvCxnSpPr>
        <p:spPr>
          <a:xfrm rot="10800000">
            <a:off x="6259512" y="4891087"/>
            <a:ext cx="5397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898" name="Google Shape;4898;p108"/>
          <p:cNvGrpSpPr/>
          <p:nvPr/>
        </p:nvGrpSpPr>
        <p:grpSpPr>
          <a:xfrm>
            <a:off x="6643687" y="3698875"/>
            <a:ext cx="798512" cy="1166812"/>
            <a:chOff x="20259675" y="16408400"/>
            <a:chExt cx="1630362" cy="2698750"/>
          </a:xfrm>
        </p:grpSpPr>
        <p:sp>
          <p:nvSpPr>
            <p:cNvPr id="4899" name="Google Shape;4899;p108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00" name="Google Shape;4900;p108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901" name="Google Shape;4901;p108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02" name="Google Shape;4902;p108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03" name="Google Shape;4903;p108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04" name="Google Shape;4904;p108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905" name="Google Shape;4905;p108"/>
          <p:cNvGrpSpPr/>
          <p:nvPr/>
        </p:nvGrpSpPr>
        <p:grpSpPr>
          <a:xfrm>
            <a:off x="6175375" y="5011737"/>
            <a:ext cx="798512" cy="1168400"/>
            <a:chOff x="20259675" y="16408400"/>
            <a:chExt cx="1630362" cy="2698750"/>
          </a:xfrm>
        </p:grpSpPr>
        <p:sp>
          <p:nvSpPr>
            <p:cNvPr id="4906" name="Google Shape;4906;p108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07" name="Google Shape;4907;p108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908" name="Google Shape;4908;p108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09" name="Google Shape;4909;p108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0" name="Google Shape;4910;p108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1" name="Google Shape;4911;p108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912" name="Google Shape;4912;p108"/>
          <p:cNvSpPr/>
          <p:nvPr/>
        </p:nvSpPr>
        <p:spPr>
          <a:xfrm>
            <a:off x="2763837" y="3638550"/>
            <a:ext cx="112712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13" name="Google Shape;4913;p108"/>
          <p:cNvSpPr/>
          <p:nvPr/>
        </p:nvSpPr>
        <p:spPr>
          <a:xfrm>
            <a:off x="1604962" y="4767262"/>
            <a:ext cx="114300" cy="117475"/>
          </a:xfrm>
          <a:prstGeom prst="ellipse">
            <a:avLst/>
          </a:prstGeom>
          <a:solidFill>
            <a:srgbClr val="808080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14" name="Google Shape;4914;p108"/>
          <p:cNvSpPr txBox="1"/>
          <p:nvPr/>
        </p:nvSpPr>
        <p:spPr>
          <a:xfrm>
            <a:off x="7583487" y="3651250"/>
            <a:ext cx="590550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grpSp>
        <p:nvGrpSpPr>
          <p:cNvPr id="4915" name="Google Shape;4915;p108"/>
          <p:cNvGrpSpPr/>
          <p:nvPr/>
        </p:nvGrpSpPr>
        <p:grpSpPr>
          <a:xfrm>
            <a:off x="4587875" y="5233987"/>
            <a:ext cx="385762" cy="319087"/>
            <a:chOff x="17911763" y="16546513"/>
            <a:chExt cx="754062" cy="593725"/>
          </a:xfrm>
        </p:grpSpPr>
        <p:sp>
          <p:nvSpPr>
            <p:cNvPr id="4916" name="Google Shape;4916;p108"/>
            <p:cNvSpPr txBox="1"/>
            <p:nvPr/>
          </p:nvSpPr>
          <p:spPr>
            <a:xfrm>
              <a:off x="17911763" y="16546513"/>
              <a:ext cx="754062" cy="5937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917" name="Google Shape;4917;p108"/>
            <p:cNvCxnSpPr/>
            <p:nvPr/>
          </p:nvCxnSpPr>
          <p:spPr>
            <a:xfrm>
              <a:off x="18551525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8" name="Google Shape;4918;p108"/>
            <p:cNvCxnSpPr/>
            <p:nvPr/>
          </p:nvCxnSpPr>
          <p:spPr>
            <a:xfrm>
              <a:off x="18448338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9" name="Google Shape;4919;p108"/>
            <p:cNvCxnSpPr/>
            <p:nvPr/>
          </p:nvCxnSpPr>
          <p:spPr>
            <a:xfrm>
              <a:off x="18345150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20" name="Google Shape;4920;p108"/>
            <p:cNvCxnSpPr/>
            <p:nvPr/>
          </p:nvCxnSpPr>
          <p:spPr>
            <a:xfrm>
              <a:off x="18241963" y="16660813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21" name="Google Shape;4921;p108"/>
            <p:cNvCxnSpPr/>
            <p:nvPr/>
          </p:nvCxnSpPr>
          <p:spPr>
            <a:xfrm>
              <a:off x="18138775" y="16660813"/>
              <a:ext cx="3175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22" name="Google Shape;4922;p108"/>
            <p:cNvCxnSpPr/>
            <p:nvPr/>
          </p:nvCxnSpPr>
          <p:spPr>
            <a:xfrm>
              <a:off x="18034000" y="16660813"/>
              <a:ext cx="4762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923" name="Google Shape;4923;p108"/>
          <p:cNvCxnSpPr/>
          <p:nvPr/>
        </p:nvCxnSpPr>
        <p:spPr>
          <a:xfrm>
            <a:off x="4845050" y="4017962"/>
            <a:ext cx="33972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24" name="Google Shape;4924;p108"/>
          <p:cNvSpPr/>
          <p:nvPr/>
        </p:nvSpPr>
        <p:spPr>
          <a:xfrm>
            <a:off x="1663700" y="4865687"/>
            <a:ext cx="4854575" cy="1228725"/>
          </a:xfrm>
          <a:custGeom>
            <a:rect b="b" l="l" r="r" t="t"/>
            <a:pathLst>
              <a:path extrusionOk="0" h="1501" w="6225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5" name="Google Shape;4925;p108"/>
          <p:cNvSpPr/>
          <p:nvPr/>
        </p:nvSpPr>
        <p:spPr>
          <a:xfrm>
            <a:off x="2822575" y="3698875"/>
            <a:ext cx="4210050" cy="1646237"/>
          </a:xfrm>
          <a:custGeom>
            <a:rect b="b" l="l" r="r" t="t"/>
            <a:pathLst>
              <a:path extrusionOk="0" h="2010" w="540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6" name="Google Shape;4926;p108"/>
          <p:cNvSpPr/>
          <p:nvPr/>
        </p:nvSpPr>
        <p:spPr>
          <a:xfrm>
            <a:off x="2763837" y="3871912"/>
            <a:ext cx="112712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7" name="Google Shape;4927;p108"/>
          <p:cNvSpPr txBox="1"/>
          <p:nvPr/>
        </p:nvSpPr>
        <p:spPr>
          <a:xfrm>
            <a:off x="3251200" y="3778250"/>
            <a:ext cx="2349500" cy="61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original data,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plus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retransmitted data</a:t>
            </a:r>
            <a:endParaRPr/>
          </a:p>
        </p:txBody>
      </p:sp>
      <p:cxnSp>
        <p:nvCxnSpPr>
          <p:cNvPr id="4928" name="Google Shape;4928;p108"/>
          <p:cNvCxnSpPr/>
          <p:nvPr/>
        </p:nvCxnSpPr>
        <p:spPr>
          <a:xfrm>
            <a:off x="2909887" y="3938587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929" name="Google Shape;4929;p108"/>
          <p:cNvCxnSpPr/>
          <p:nvPr/>
        </p:nvCxnSpPr>
        <p:spPr>
          <a:xfrm>
            <a:off x="2905125" y="3705225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930" name="Google Shape;4930;p108"/>
          <p:cNvCxnSpPr/>
          <p:nvPr/>
        </p:nvCxnSpPr>
        <p:spPr>
          <a:xfrm>
            <a:off x="7116762" y="3857625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931" name="Google Shape;4931;p108"/>
          <p:cNvSpPr txBox="1"/>
          <p:nvPr/>
        </p:nvSpPr>
        <p:spPr>
          <a:xfrm>
            <a:off x="2711450" y="3613150"/>
            <a:ext cx="244475" cy="1555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2" name="Google Shape;4932;p108"/>
          <p:cNvSpPr txBox="1"/>
          <p:nvPr/>
        </p:nvSpPr>
        <p:spPr>
          <a:xfrm>
            <a:off x="2381250" y="3846512"/>
            <a:ext cx="244475" cy="1555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3" name="Google Shape;4933;p108"/>
          <p:cNvSpPr txBox="1"/>
          <p:nvPr/>
        </p:nvSpPr>
        <p:spPr>
          <a:xfrm>
            <a:off x="1757362" y="3736975"/>
            <a:ext cx="612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endParaRPr/>
          </a:p>
        </p:txBody>
      </p:sp>
      <p:sp>
        <p:nvSpPr>
          <p:cNvPr id="4934" name="Google Shape;4934;p108"/>
          <p:cNvSpPr txBox="1"/>
          <p:nvPr/>
        </p:nvSpPr>
        <p:spPr>
          <a:xfrm>
            <a:off x="3786187" y="4805362"/>
            <a:ext cx="1643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no buffer space!</a:t>
            </a:r>
            <a:endParaRPr/>
          </a:p>
        </p:txBody>
      </p:sp>
      <p:sp>
        <p:nvSpPr>
          <p:cNvPr id="4935" name="Google Shape;4935;p108"/>
          <p:cNvSpPr txBox="1"/>
          <p:nvPr>
            <p:ph idx="1" type="body"/>
          </p:nvPr>
        </p:nvSpPr>
        <p:spPr>
          <a:xfrm>
            <a:off x="560387" y="1116012"/>
            <a:ext cx="3536950" cy="191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Idealization: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known loss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packets can be lost, dropped at router due  to full buffers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only resends if packet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known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be lost</a:t>
            </a:r>
            <a:endParaRPr/>
          </a:p>
          <a:p>
            <a:pPr indent="-106361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6361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6363" lvl="0" marL="284163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4936" name="Google Shape;4936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575" y="78422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937" name="Google Shape;4937;p108"/>
          <p:cNvSpPr txBox="1"/>
          <p:nvPr>
            <p:ph type="title"/>
          </p:nvPr>
        </p:nvSpPr>
        <p:spPr>
          <a:xfrm>
            <a:off x="330200" y="115887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Causes/costs of congestion: scenario 2</a:t>
            </a: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4938" name="Google Shape;4938;p108"/>
          <p:cNvSpPr/>
          <p:nvPr/>
        </p:nvSpPr>
        <p:spPr>
          <a:xfrm flipH="1">
            <a:off x="1066800" y="4667250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9" name="Google Shape;4939;p108"/>
          <p:cNvSpPr/>
          <p:nvPr/>
        </p:nvSpPr>
        <p:spPr>
          <a:xfrm>
            <a:off x="7416800" y="3665537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0" name="Google Shape;4940;p108"/>
          <p:cNvSpPr/>
          <p:nvPr/>
        </p:nvSpPr>
        <p:spPr>
          <a:xfrm>
            <a:off x="6937375" y="4981575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1" name="Google Shape;4941;p108"/>
          <p:cNvSpPr txBox="1"/>
          <p:nvPr/>
        </p:nvSpPr>
        <p:spPr>
          <a:xfrm>
            <a:off x="2298700" y="4705350"/>
            <a:ext cx="852487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942" name="Google Shape;4942;p108"/>
          <p:cNvSpPr txBox="1"/>
          <p:nvPr/>
        </p:nvSpPr>
        <p:spPr>
          <a:xfrm>
            <a:off x="1168400" y="6073775"/>
            <a:ext cx="877887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/>
          </a:p>
        </p:txBody>
      </p:sp>
      <p:grpSp>
        <p:nvGrpSpPr>
          <p:cNvPr id="4943" name="Google Shape;4943;p108"/>
          <p:cNvGrpSpPr/>
          <p:nvPr/>
        </p:nvGrpSpPr>
        <p:grpSpPr>
          <a:xfrm>
            <a:off x="7553325" y="4564062"/>
            <a:ext cx="231775" cy="441325"/>
            <a:chOff x="6572250" y="681037"/>
            <a:chExt cx="2262187" cy="3803650"/>
          </a:xfrm>
        </p:grpSpPr>
        <p:sp>
          <p:nvSpPr>
            <p:cNvPr id="4944" name="Google Shape;4944;p108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5" name="Google Shape;4945;p108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6" name="Google Shape;4946;p108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7" name="Google Shape;4947;p108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8" name="Google Shape;4948;p108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49" name="Google Shape;4949;p108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4950" name="Google Shape;4950;p108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51" name="Google Shape;4951;p108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52" name="Google Shape;4952;p108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53" name="Google Shape;4953;p108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4954" name="Google Shape;4954;p108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55" name="Google Shape;4955;p108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56" name="Google Shape;4956;p108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57" name="Google Shape;4957;p108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58" name="Google Shape;4958;p108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4959" name="Google Shape;4959;p108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60" name="Google Shape;4960;p108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61" name="Google Shape;4961;p108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62" name="Google Shape;4962;p108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4963" name="Google Shape;4963;p108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64" name="Google Shape;4964;p108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65" name="Google Shape;4965;p108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6" name="Google Shape;4966;p108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7" name="Google Shape;4967;p108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8" name="Google Shape;4968;p108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9" name="Google Shape;4969;p108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0" name="Google Shape;4970;p108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1" name="Google Shape;4971;p108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2" name="Google Shape;4972;p108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3" name="Google Shape;4973;p108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4" name="Google Shape;4974;p108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5" name="Google Shape;4975;p108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976" name="Google Shape;4976;p108"/>
          <p:cNvGrpSpPr/>
          <p:nvPr/>
        </p:nvGrpSpPr>
        <p:grpSpPr>
          <a:xfrm>
            <a:off x="7135812" y="5867400"/>
            <a:ext cx="231775" cy="441325"/>
            <a:chOff x="6572250" y="681037"/>
            <a:chExt cx="2262187" cy="3803650"/>
          </a:xfrm>
        </p:grpSpPr>
        <p:sp>
          <p:nvSpPr>
            <p:cNvPr id="4977" name="Google Shape;4977;p108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8" name="Google Shape;4978;p108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9" name="Google Shape;4979;p108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0" name="Google Shape;4980;p108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1" name="Google Shape;4981;p108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82" name="Google Shape;4982;p108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4983" name="Google Shape;4983;p108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84" name="Google Shape;4984;p108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85" name="Google Shape;4985;p108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86" name="Google Shape;4986;p108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4987" name="Google Shape;4987;p108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88" name="Google Shape;4988;p108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89" name="Google Shape;4989;p108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90" name="Google Shape;4990;p108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91" name="Google Shape;4991;p108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4992" name="Google Shape;4992;p108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93" name="Google Shape;4993;p108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94" name="Google Shape;4994;p108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95" name="Google Shape;4995;p108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4996" name="Google Shape;4996;p108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97" name="Google Shape;4997;p108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98" name="Google Shape;4998;p108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99" name="Google Shape;4999;p108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0" name="Google Shape;5000;p108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1" name="Google Shape;5001;p108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2" name="Google Shape;5002;p108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3" name="Google Shape;5003;p108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4" name="Google Shape;5004;p108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5" name="Google Shape;5005;p108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6" name="Google Shape;5006;p108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7" name="Google Shape;5007;p108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8" name="Google Shape;5008;p108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09" name="Google Shape;5009;p108"/>
          <p:cNvGrpSpPr/>
          <p:nvPr/>
        </p:nvGrpSpPr>
        <p:grpSpPr>
          <a:xfrm>
            <a:off x="661987" y="5605462"/>
            <a:ext cx="525462" cy="434975"/>
            <a:chOff x="-69850" y="2338387"/>
            <a:chExt cx="1557337" cy="1754187"/>
          </a:xfrm>
        </p:grpSpPr>
        <p:pic>
          <p:nvPicPr>
            <p:cNvPr descr="desktop_computer_stylized_medium" id="5010" name="Google Shape;5010;p1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11" name="Google Shape;5011;p10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5" name="Shape 5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6" name="Google Shape;5016;p109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5017" name="Google Shape;5017;p10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18" name="Google Shape;5018;p109"/>
          <p:cNvSpPr/>
          <p:nvPr/>
        </p:nvSpPr>
        <p:spPr>
          <a:xfrm flipH="1">
            <a:off x="2111375" y="3465512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019" name="Google Shape;5019;p109"/>
          <p:cNvGrpSpPr/>
          <p:nvPr/>
        </p:nvGrpSpPr>
        <p:grpSpPr>
          <a:xfrm>
            <a:off x="1716087" y="4425950"/>
            <a:ext cx="525462" cy="434975"/>
            <a:chOff x="-69850" y="2338387"/>
            <a:chExt cx="1557337" cy="1754187"/>
          </a:xfrm>
        </p:grpSpPr>
        <p:pic>
          <p:nvPicPr>
            <p:cNvPr descr="desktop_computer_stylized_medium" id="5020" name="Google Shape;5020;p1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21" name="Google Shape;5021;p10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descr="garbage_can" id="5022" name="Google Shape;5022;p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9912" y="5775325"/>
            <a:ext cx="487362" cy="649287"/>
          </a:xfrm>
          <a:prstGeom prst="rect">
            <a:avLst/>
          </a:prstGeom>
          <a:noFill/>
          <a:ln>
            <a:noFill/>
          </a:ln>
        </p:spPr>
      </p:pic>
      <p:sp>
        <p:nvSpPr>
          <p:cNvPr id="5023" name="Google Shape;5023;p109"/>
          <p:cNvSpPr/>
          <p:nvPr/>
        </p:nvSpPr>
        <p:spPr>
          <a:xfrm>
            <a:off x="3795712" y="5348287"/>
            <a:ext cx="1304925" cy="303212"/>
          </a:xfrm>
          <a:prstGeom prst="ellipse">
            <a:avLst/>
          </a:prstGeom>
          <a:solidFill>
            <a:srgbClr val="8080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024" name="Google Shape;5024;p109"/>
          <p:cNvCxnSpPr/>
          <p:nvPr/>
        </p:nvCxnSpPr>
        <p:spPr>
          <a:xfrm>
            <a:off x="3795712" y="5324475"/>
            <a:ext cx="0" cy="187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25" name="Google Shape;5025;p109"/>
          <p:cNvCxnSpPr/>
          <p:nvPr/>
        </p:nvCxnSpPr>
        <p:spPr>
          <a:xfrm>
            <a:off x="5100637" y="5324475"/>
            <a:ext cx="0" cy="187325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26" name="Google Shape;5026;p109"/>
          <p:cNvSpPr txBox="1"/>
          <p:nvPr/>
        </p:nvSpPr>
        <p:spPr>
          <a:xfrm>
            <a:off x="3795712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27" name="Google Shape;5027;p109"/>
          <p:cNvSpPr txBox="1"/>
          <p:nvPr/>
        </p:nvSpPr>
        <p:spPr>
          <a:xfrm>
            <a:off x="4705350" y="5311775"/>
            <a:ext cx="395287" cy="1841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28" name="Google Shape;5028;p109"/>
          <p:cNvSpPr/>
          <p:nvPr/>
        </p:nvSpPr>
        <p:spPr>
          <a:xfrm>
            <a:off x="3790950" y="5126037"/>
            <a:ext cx="1306512" cy="352425"/>
          </a:xfrm>
          <a:prstGeom prst="ellipse">
            <a:avLst/>
          </a:prstGeom>
          <a:solidFill>
            <a:srgbClr val="8080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029" name="Google Shape;5029;p109"/>
          <p:cNvGrpSpPr/>
          <p:nvPr/>
        </p:nvGrpSpPr>
        <p:grpSpPr>
          <a:xfrm>
            <a:off x="4097337" y="5183187"/>
            <a:ext cx="647700" cy="206375"/>
            <a:chOff x="4521200" y="1346200"/>
            <a:chExt cx="222250" cy="155575"/>
          </a:xfrm>
        </p:grpSpPr>
        <p:cxnSp>
          <p:nvCxnSpPr>
            <p:cNvPr id="5030" name="Google Shape;5030;p109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31" name="Google Shape;5031;p109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32" name="Google Shape;5032;p109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033" name="Google Shape;5033;p109"/>
          <p:cNvCxnSpPr/>
          <p:nvPr/>
        </p:nvCxnSpPr>
        <p:spPr>
          <a:xfrm>
            <a:off x="4097337" y="5381625"/>
            <a:ext cx="231775" cy="4762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34" name="Google Shape;5034;p109"/>
          <p:cNvCxnSpPr/>
          <p:nvPr/>
        </p:nvCxnSpPr>
        <p:spPr>
          <a:xfrm>
            <a:off x="4541837" y="5181600"/>
            <a:ext cx="20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35" name="Google Shape;5035;p109"/>
          <p:cNvCxnSpPr/>
          <p:nvPr/>
        </p:nvCxnSpPr>
        <p:spPr>
          <a:xfrm flipH="1" rot="10800000">
            <a:off x="4310062" y="5181600"/>
            <a:ext cx="241300" cy="2000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36" name="Google Shape;5036;p109"/>
          <p:cNvCxnSpPr/>
          <p:nvPr/>
        </p:nvCxnSpPr>
        <p:spPr>
          <a:xfrm flipH="1">
            <a:off x="2424112" y="4878387"/>
            <a:ext cx="1135062" cy="111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37" name="Google Shape;5037;p109"/>
          <p:cNvCxnSpPr/>
          <p:nvPr/>
        </p:nvCxnSpPr>
        <p:spPr>
          <a:xfrm flipH="1">
            <a:off x="3021012" y="4878387"/>
            <a:ext cx="5381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038" name="Google Shape;5038;p109"/>
          <p:cNvGrpSpPr/>
          <p:nvPr/>
        </p:nvGrpSpPr>
        <p:grpSpPr>
          <a:xfrm>
            <a:off x="2351087" y="3563937"/>
            <a:ext cx="798512" cy="1166812"/>
            <a:chOff x="20259675" y="16408400"/>
            <a:chExt cx="1630362" cy="2698750"/>
          </a:xfrm>
        </p:grpSpPr>
        <p:sp>
          <p:nvSpPr>
            <p:cNvPr id="5039" name="Google Shape;5039;p109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40" name="Google Shape;5040;p109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041" name="Google Shape;5041;p109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42" name="Google Shape;5042;p109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43" name="Google Shape;5043;p109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44" name="Google Shape;5044;p109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045" name="Google Shape;5045;p109"/>
          <p:cNvSpPr txBox="1"/>
          <p:nvPr/>
        </p:nvSpPr>
        <p:spPr>
          <a:xfrm>
            <a:off x="3368675" y="3449637"/>
            <a:ext cx="18811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baseline="-2500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original data</a:t>
            </a:r>
            <a:endParaRPr/>
          </a:p>
        </p:txBody>
      </p:sp>
      <p:cxnSp>
        <p:nvCxnSpPr>
          <p:cNvPr id="5046" name="Google Shape;5046;p109"/>
          <p:cNvCxnSpPr/>
          <p:nvPr/>
        </p:nvCxnSpPr>
        <p:spPr>
          <a:xfrm flipH="1">
            <a:off x="1885950" y="5983287"/>
            <a:ext cx="5381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047" name="Google Shape;5047;p109"/>
          <p:cNvGrpSpPr/>
          <p:nvPr/>
        </p:nvGrpSpPr>
        <p:grpSpPr>
          <a:xfrm>
            <a:off x="1298575" y="4718050"/>
            <a:ext cx="798512" cy="1166812"/>
            <a:chOff x="20259675" y="16408400"/>
            <a:chExt cx="1630362" cy="2698750"/>
          </a:xfrm>
        </p:grpSpPr>
        <p:sp>
          <p:nvSpPr>
            <p:cNvPr id="5048" name="Google Shape;5048;p109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49" name="Google Shape;5049;p109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050" name="Google Shape;5050;p109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51" name="Google Shape;5051;p109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52" name="Google Shape;5052;p109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53" name="Google Shape;5053;p109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054" name="Google Shape;5054;p109"/>
          <p:cNvCxnSpPr/>
          <p:nvPr/>
        </p:nvCxnSpPr>
        <p:spPr>
          <a:xfrm rot="10800000">
            <a:off x="3021012" y="5394325"/>
            <a:ext cx="74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55" name="Google Shape;5055;p109"/>
          <p:cNvCxnSpPr/>
          <p:nvPr/>
        </p:nvCxnSpPr>
        <p:spPr>
          <a:xfrm rot="10800000">
            <a:off x="5010150" y="5394325"/>
            <a:ext cx="7477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56" name="Google Shape;5056;p109"/>
          <p:cNvCxnSpPr/>
          <p:nvPr/>
        </p:nvCxnSpPr>
        <p:spPr>
          <a:xfrm flipH="1">
            <a:off x="5160962" y="4878387"/>
            <a:ext cx="1135062" cy="111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57" name="Google Shape;5057;p109"/>
          <p:cNvCxnSpPr/>
          <p:nvPr/>
        </p:nvCxnSpPr>
        <p:spPr>
          <a:xfrm rot="10800000">
            <a:off x="5149850" y="5995987"/>
            <a:ext cx="6778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58" name="Google Shape;5058;p109"/>
          <p:cNvCxnSpPr/>
          <p:nvPr/>
        </p:nvCxnSpPr>
        <p:spPr>
          <a:xfrm rot="10800000">
            <a:off x="6259512" y="4891087"/>
            <a:ext cx="5397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059" name="Google Shape;5059;p109"/>
          <p:cNvGrpSpPr/>
          <p:nvPr/>
        </p:nvGrpSpPr>
        <p:grpSpPr>
          <a:xfrm>
            <a:off x="6643687" y="3698875"/>
            <a:ext cx="798512" cy="1166812"/>
            <a:chOff x="20259675" y="16408400"/>
            <a:chExt cx="1630362" cy="2698750"/>
          </a:xfrm>
        </p:grpSpPr>
        <p:sp>
          <p:nvSpPr>
            <p:cNvPr id="5060" name="Google Shape;5060;p109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1" name="Google Shape;5061;p109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062" name="Google Shape;5062;p109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63" name="Google Shape;5063;p109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64" name="Google Shape;5064;p109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65" name="Google Shape;5065;p109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066" name="Google Shape;5066;p109"/>
          <p:cNvGrpSpPr/>
          <p:nvPr/>
        </p:nvGrpSpPr>
        <p:grpSpPr>
          <a:xfrm>
            <a:off x="6175375" y="5011737"/>
            <a:ext cx="798512" cy="1168400"/>
            <a:chOff x="20259675" y="16408400"/>
            <a:chExt cx="1630362" cy="2698750"/>
          </a:xfrm>
        </p:grpSpPr>
        <p:sp>
          <p:nvSpPr>
            <p:cNvPr id="5067" name="Google Shape;5067;p109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8" name="Google Shape;5068;p109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069" name="Google Shape;5069;p109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70" name="Google Shape;5070;p109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71" name="Google Shape;5071;p109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72" name="Google Shape;5072;p109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073" name="Google Shape;5073;p109"/>
          <p:cNvSpPr/>
          <p:nvPr/>
        </p:nvSpPr>
        <p:spPr>
          <a:xfrm>
            <a:off x="2763837" y="3638550"/>
            <a:ext cx="112712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74" name="Google Shape;5074;p109"/>
          <p:cNvSpPr/>
          <p:nvPr/>
        </p:nvSpPr>
        <p:spPr>
          <a:xfrm>
            <a:off x="1604962" y="4767262"/>
            <a:ext cx="114300" cy="117475"/>
          </a:xfrm>
          <a:prstGeom prst="ellipse">
            <a:avLst/>
          </a:prstGeom>
          <a:solidFill>
            <a:srgbClr val="808080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75" name="Google Shape;5075;p109"/>
          <p:cNvSpPr txBox="1"/>
          <p:nvPr/>
        </p:nvSpPr>
        <p:spPr>
          <a:xfrm>
            <a:off x="7583487" y="3651250"/>
            <a:ext cx="590550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grpSp>
        <p:nvGrpSpPr>
          <p:cNvPr id="5076" name="Google Shape;5076;p109"/>
          <p:cNvGrpSpPr/>
          <p:nvPr/>
        </p:nvGrpSpPr>
        <p:grpSpPr>
          <a:xfrm>
            <a:off x="4587875" y="5233987"/>
            <a:ext cx="385762" cy="319087"/>
            <a:chOff x="17911763" y="16546513"/>
            <a:chExt cx="754062" cy="593725"/>
          </a:xfrm>
        </p:grpSpPr>
        <p:sp>
          <p:nvSpPr>
            <p:cNvPr id="5077" name="Google Shape;5077;p109"/>
            <p:cNvSpPr txBox="1"/>
            <p:nvPr/>
          </p:nvSpPr>
          <p:spPr>
            <a:xfrm>
              <a:off x="17911763" y="16546513"/>
              <a:ext cx="754062" cy="5937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078" name="Google Shape;5078;p109"/>
            <p:cNvCxnSpPr/>
            <p:nvPr/>
          </p:nvCxnSpPr>
          <p:spPr>
            <a:xfrm>
              <a:off x="18551525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79" name="Google Shape;5079;p109"/>
            <p:cNvCxnSpPr/>
            <p:nvPr/>
          </p:nvCxnSpPr>
          <p:spPr>
            <a:xfrm>
              <a:off x="18448338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80" name="Google Shape;5080;p109"/>
            <p:cNvCxnSpPr/>
            <p:nvPr/>
          </p:nvCxnSpPr>
          <p:spPr>
            <a:xfrm>
              <a:off x="18345150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81" name="Google Shape;5081;p109"/>
            <p:cNvCxnSpPr/>
            <p:nvPr/>
          </p:nvCxnSpPr>
          <p:spPr>
            <a:xfrm>
              <a:off x="18241963" y="16660813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82" name="Google Shape;5082;p109"/>
            <p:cNvCxnSpPr/>
            <p:nvPr/>
          </p:nvCxnSpPr>
          <p:spPr>
            <a:xfrm>
              <a:off x="18138775" y="16660813"/>
              <a:ext cx="3175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83" name="Google Shape;5083;p109"/>
            <p:cNvCxnSpPr/>
            <p:nvPr/>
          </p:nvCxnSpPr>
          <p:spPr>
            <a:xfrm>
              <a:off x="18034000" y="16660813"/>
              <a:ext cx="4762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084" name="Google Shape;5084;p109"/>
          <p:cNvCxnSpPr/>
          <p:nvPr/>
        </p:nvCxnSpPr>
        <p:spPr>
          <a:xfrm>
            <a:off x="4845050" y="4017962"/>
            <a:ext cx="33972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85" name="Google Shape;5085;p109"/>
          <p:cNvSpPr/>
          <p:nvPr/>
        </p:nvSpPr>
        <p:spPr>
          <a:xfrm>
            <a:off x="1663700" y="4865687"/>
            <a:ext cx="4854575" cy="1228725"/>
          </a:xfrm>
          <a:custGeom>
            <a:rect b="b" l="l" r="r" t="t"/>
            <a:pathLst>
              <a:path extrusionOk="0" h="1501" w="6225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86" name="Google Shape;5086;p109"/>
          <p:cNvSpPr/>
          <p:nvPr/>
        </p:nvSpPr>
        <p:spPr>
          <a:xfrm>
            <a:off x="2822575" y="3698875"/>
            <a:ext cx="4210050" cy="1646237"/>
          </a:xfrm>
          <a:custGeom>
            <a:rect b="b" l="l" r="r" t="t"/>
            <a:pathLst>
              <a:path extrusionOk="0" h="2010" w="540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87" name="Google Shape;5087;p109"/>
          <p:cNvSpPr/>
          <p:nvPr/>
        </p:nvSpPr>
        <p:spPr>
          <a:xfrm>
            <a:off x="2763837" y="3871912"/>
            <a:ext cx="112712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88" name="Google Shape;5088;p109"/>
          <p:cNvSpPr txBox="1"/>
          <p:nvPr/>
        </p:nvSpPr>
        <p:spPr>
          <a:xfrm>
            <a:off x="3251200" y="3778250"/>
            <a:ext cx="2349500" cy="61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original data,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plus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retransmitted data</a:t>
            </a:r>
            <a:endParaRPr/>
          </a:p>
        </p:txBody>
      </p:sp>
      <p:cxnSp>
        <p:nvCxnSpPr>
          <p:cNvPr id="5089" name="Google Shape;5089;p109"/>
          <p:cNvCxnSpPr/>
          <p:nvPr/>
        </p:nvCxnSpPr>
        <p:spPr>
          <a:xfrm>
            <a:off x="2909887" y="3938587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090" name="Google Shape;5090;p109"/>
          <p:cNvCxnSpPr/>
          <p:nvPr/>
        </p:nvCxnSpPr>
        <p:spPr>
          <a:xfrm>
            <a:off x="2905125" y="3705225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091" name="Google Shape;5091;p109"/>
          <p:cNvCxnSpPr/>
          <p:nvPr/>
        </p:nvCxnSpPr>
        <p:spPr>
          <a:xfrm>
            <a:off x="7116762" y="3857625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5092" name="Google Shape;5092;p109"/>
          <p:cNvSpPr txBox="1"/>
          <p:nvPr/>
        </p:nvSpPr>
        <p:spPr>
          <a:xfrm>
            <a:off x="2381250" y="3846512"/>
            <a:ext cx="244475" cy="1555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3" name="Google Shape;5093;p109"/>
          <p:cNvSpPr txBox="1"/>
          <p:nvPr/>
        </p:nvSpPr>
        <p:spPr>
          <a:xfrm>
            <a:off x="3725862" y="4805362"/>
            <a:ext cx="17684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free buffer space!</a:t>
            </a:r>
            <a:endParaRPr/>
          </a:p>
        </p:txBody>
      </p:sp>
      <p:sp>
        <p:nvSpPr>
          <p:cNvPr id="5094" name="Google Shape;5094;p109"/>
          <p:cNvSpPr txBox="1"/>
          <p:nvPr/>
        </p:nvSpPr>
        <p:spPr>
          <a:xfrm>
            <a:off x="2381250" y="3844925"/>
            <a:ext cx="244475" cy="1555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5095" name="Google Shape;5095;p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575" y="78422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096" name="Google Shape;5096;p109"/>
          <p:cNvSpPr txBox="1"/>
          <p:nvPr>
            <p:ph type="title"/>
          </p:nvPr>
        </p:nvSpPr>
        <p:spPr>
          <a:xfrm>
            <a:off x="330200" y="115887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Causes/costs of congestion: scenario 2</a:t>
            </a: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5097" name="Google Shape;5097;p109"/>
          <p:cNvSpPr txBox="1"/>
          <p:nvPr>
            <p:ph idx="1" type="body"/>
          </p:nvPr>
        </p:nvSpPr>
        <p:spPr>
          <a:xfrm>
            <a:off x="560387" y="1116012"/>
            <a:ext cx="3536950" cy="191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Idealization: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known loss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packets can be lost, dropped at router due  to full buffers</a:t>
            </a:r>
            <a:endParaRPr/>
          </a:p>
          <a:p>
            <a:pPr indent="-284162" lvl="0" marL="2841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only resends if packet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known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be lost</a:t>
            </a:r>
            <a:endParaRPr/>
          </a:p>
          <a:p>
            <a:pPr indent="-106361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6361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6363" lvl="0" marL="284163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098" name="Google Shape;5098;p109"/>
          <p:cNvGrpSpPr/>
          <p:nvPr/>
        </p:nvGrpSpPr>
        <p:grpSpPr>
          <a:xfrm>
            <a:off x="4600575" y="1244600"/>
            <a:ext cx="4306887" cy="2076449"/>
            <a:chOff x="4600575" y="1244600"/>
            <a:chExt cx="4306887" cy="2076449"/>
          </a:xfrm>
        </p:grpSpPr>
        <p:cxnSp>
          <p:nvCxnSpPr>
            <p:cNvPr id="5099" name="Google Shape;5099;p109"/>
            <p:cNvCxnSpPr/>
            <p:nvPr/>
          </p:nvCxnSpPr>
          <p:spPr>
            <a:xfrm>
              <a:off x="5092700" y="1244600"/>
              <a:ext cx="0" cy="1716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00" name="Google Shape;5100;p109"/>
            <p:cNvCxnSpPr/>
            <p:nvPr/>
          </p:nvCxnSpPr>
          <p:spPr>
            <a:xfrm>
              <a:off x="5985668" y="2069306"/>
              <a:ext cx="0" cy="17986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01" name="Google Shape;5101;p109"/>
            <p:cNvSpPr txBox="1"/>
            <p:nvPr/>
          </p:nvSpPr>
          <p:spPr>
            <a:xfrm>
              <a:off x="4664075" y="1292225"/>
              <a:ext cx="4603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R/2</a:t>
              </a:r>
              <a:endParaRPr/>
            </a:p>
          </p:txBody>
        </p:sp>
        <p:cxnSp>
          <p:nvCxnSpPr>
            <p:cNvPr id="5102" name="Google Shape;5102;p109"/>
            <p:cNvCxnSpPr/>
            <p:nvPr/>
          </p:nvCxnSpPr>
          <p:spPr>
            <a:xfrm>
              <a:off x="6435725" y="114300"/>
              <a:ext cx="0" cy="26987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03" name="Google Shape;5103;p109"/>
            <p:cNvCxnSpPr/>
            <p:nvPr/>
          </p:nvCxnSpPr>
          <p:spPr>
            <a:xfrm rot="10800000">
              <a:off x="6661150" y="1479550"/>
              <a:ext cx="0" cy="14795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04" name="Google Shape;5104;p109"/>
            <p:cNvSpPr txBox="1"/>
            <p:nvPr/>
          </p:nvSpPr>
          <p:spPr>
            <a:xfrm>
              <a:off x="6450012" y="2930525"/>
              <a:ext cx="4603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R/2</a:t>
              </a:r>
              <a:endParaRPr/>
            </a:p>
          </p:txBody>
        </p:sp>
        <p:sp>
          <p:nvSpPr>
            <p:cNvPr id="5105" name="Google Shape;5105;p109"/>
            <p:cNvSpPr/>
            <p:nvPr/>
          </p:nvSpPr>
          <p:spPr>
            <a:xfrm>
              <a:off x="5097462" y="1449387"/>
              <a:ext cx="2597150" cy="1516062"/>
            </a:xfrm>
            <a:custGeom>
              <a:rect b="b" l="l" r="r" t="t"/>
              <a:pathLst>
                <a:path extrusionOk="0" h="955" w="1636">
                  <a:moveTo>
                    <a:pt x="0" y="955"/>
                  </a:moveTo>
                  <a:cubicBezTo>
                    <a:pt x="126" y="837"/>
                    <a:pt x="27" y="927"/>
                    <a:pt x="758" y="246"/>
                  </a:cubicBezTo>
                  <a:cubicBezTo>
                    <a:pt x="1095" y="0"/>
                    <a:pt x="1453" y="57"/>
                    <a:pt x="1636" y="7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106" name="Google Shape;5106;p109"/>
            <p:cNvGrpSpPr/>
            <p:nvPr/>
          </p:nvGrpSpPr>
          <p:grpSpPr>
            <a:xfrm>
              <a:off x="5656262" y="2954337"/>
              <a:ext cx="427037" cy="366712"/>
              <a:chOff x="5802312" y="2843212"/>
              <a:chExt cx="427037" cy="366712"/>
            </a:xfrm>
          </p:grpSpPr>
          <p:sp>
            <p:nvSpPr>
              <p:cNvPr id="5107" name="Google Shape;5107;p109"/>
              <p:cNvSpPr txBox="1"/>
              <p:nvPr/>
            </p:nvSpPr>
            <p:spPr>
              <a:xfrm>
                <a:off x="5802312" y="2843212"/>
                <a:ext cx="427037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</a:t>
                </a:r>
                <a:endParaRPr/>
              </a:p>
            </p:txBody>
          </p:sp>
          <p:cxnSp>
            <p:nvCxnSpPr>
              <p:cNvPr id="5108" name="Google Shape;5108;p109"/>
              <p:cNvCxnSpPr/>
              <p:nvPr/>
            </p:nvCxnSpPr>
            <p:spPr>
              <a:xfrm flipH="1" rot="10800000">
                <a:off x="6048375" y="2930525"/>
                <a:ext cx="38100" cy="3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5109" name="Google Shape;5109;p109"/>
            <p:cNvSpPr txBox="1"/>
            <p:nvPr/>
          </p:nvSpPr>
          <p:spPr>
            <a:xfrm rot="-5400000">
              <a:off x="4475162" y="2027237"/>
              <a:ext cx="61753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/>
            </a:p>
          </p:txBody>
        </p:sp>
        <p:cxnSp>
          <p:nvCxnSpPr>
            <p:cNvPr id="5110" name="Google Shape;5110;p109"/>
            <p:cNvCxnSpPr/>
            <p:nvPr/>
          </p:nvCxnSpPr>
          <p:spPr>
            <a:xfrm flipH="1" rot="10800000">
              <a:off x="5051425" y="1463675"/>
              <a:ext cx="1617662" cy="1524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11" name="Google Shape;5111;p109"/>
            <p:cNvSpPr/>
            <p:nvPr/>
          </p:nvSpPr>
          <p:spPr>
            <a:xfrm>
              <a:off x="6624637" y="1595437"/>
              <a:ext cx="88900" cy="8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12" name="Google Shape;5112;p109"/>
            <p:cNvSpPr txBox="1"/>
            <p:nvPr/>
          </p:nvSpPr>
          <p:spPr>
            <a:xfrm>
              <a:off x="7026275" y="1755775"/>
              <a:ext cx="1881187" cy="1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sending at R/2, some packets are retransmissions but asymptotic goodput is still R/2 (why?)</a:t>
              </a:r>
              <a:endParaRPr/>
            </a:p>
          </p:txBody>
        </p:sp>
        <p:cxnSp>
          <p:nvCxnSpPr>
            <p:cNvPr id="5113" name="Google Shape;5113;p109"/>
            <p:cNvCxnSpPr/>
            <p:nvPr/>
          </p:nvCxnSpPr>
          <p:spPr>
            <a:xfrm rot="10800000">
              <a:off x="6669087" y="1639887"/>
              <a:ext cx="388937" cy="222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114" name="Google Shape;5114;p109"/>
            <p:cNvCxnSpPr/>
            <p:nvPr/>
          </p:nvCxnSpPr>
          <p:spPr>
            <a:xfrm flipH="1" rot="10800000">
              <a:off x="7496175" y="1501775"/>
              <a:ext cx="192087" cy="993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115" name="Google Shape;5115;p109"/>
          <p:cNvSpPr/>
          <p:nvPr/>
        </p:nvSpPr>
        <p:spPr>
          <a:xfrm flipH="1">
            <a:off x="1066800" y="4667250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16" name="Google Shape;5116;p109"/>
          <p:cNvSpPr/>
          <p:nvPr/>
        </p:nvSpPr>
        <p:spPr>
          <a:xfrm>
            <a:off x="7416800" y="3665537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17" name="Google Shape;5117;p109"/>
          <p:cNvSpPr/>
          <p:nvPr/>
        </p:nvSpPr>
        <p:spPr>
          <a:xfrm>
            <a:off x="6948487" y="4981575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18" name="Google Shape;5118;p109"/>
          <p:cNvSpPr txBox="1"/>
          <p:nvPr/>
        </p:nvSpPr>
        <p:spPr>
          <a:xfrm>
            <a:off x="2298700" y="4705350"/>
            <a:ext cx="852487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119" name="Google Shape;5119;p109"/>
          <p:cNvSpPr txBox="1"/>
          <p:nvPr/>
        </p:nvSpPr>
        <p:spPr>
          <a:xfrm>
            <a:off x="1168400" y="6073775"/>
            <a:ext cx="877887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/>
          </a:p>
        </p:txBody>
      </p:sp>
      <p:grpSp>
        <p:nvGrpSpPr>
          <p:cNvPr id="5120" name="Google Shape;5120;p109"/>
          <p:cNvGrpSpPr/>
          <p:nvPr/>
        </p:nvGrpSpPr>
        <p:grpSpPr>
          <a:xfrm>
            <a:off x="7553325" y="4564062"/>
            <a:ext cx="231775" cy="441325"/>
            <a:chOff x="6572250" y="681037"/>
            <a:chExt cx="2262187" cy="3803650"/>
          </a:xfrm>
        </p:grpSpPr>
        <p:sp>
          <p:nvSpPr>
            <p:cNvPr id="5121" name="Google Shape;5121;p109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22" name="Google Shape;5122;p109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23" name="Google Shape;5123;p109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24" name="Google Shape;5124;p109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25" name="Google Shape;5125;p109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126" name="Google Shape;5126;p109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5127" name="Google Shape;5127;p109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28" name="Google Shape;5128;p109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129" name="Google Shape;5129;p109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130" name="Google Shape;5130;p109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5131" name="Google Shape;5131;p109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32" name="Google Shape;5132;p109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133" name="Google Shape;5133;p109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34" name="Google Shape;5134;p109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135" name="Google Shape;5135;p109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5136" name="Google Shape;5136;p109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37" name="Google Shape;5137;p109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138" name="Google Shape;5138;p109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139" name="Google Shape;5139;p109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5140" name="Google Shape;5140;p109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41" name="Google Shape;5141;p109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142" name="Google Shape;5142;p109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43" name="Google Shape;5143;p109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44" name="Google Shape;5144;p109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45" name="Google Shape;5145;p109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46" name="Google Shape;5146;p109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47" name="Google Shape;5147;p109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48" name="Google Shape;5148;p109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49" name="Google Shape;5149;p109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50" name="Google Shape;5150;p109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51" name="Google Shape;5151;p109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52" name="Google Shape;5152;p109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53" name="Google Shape;5153;p109"/>
          <p:cNvGrpSpPr/>
          <p:nvPr/>
        </p:nvGrpSpPr>
        <p:grpSpPr>
          <a:xfrm>
            <a:off x="7135812" y="5867400"/>
            <a:ext cx="231775" cy="441325"/>
            <a:chOff x="6572250" y="681037"/>
            <a:chExt cx="2262187" cy="3803650"/>
          </a:xfrm>
        </p:grpSpPr>
        <p:sp>
          <p:nvSpPr>
            <p:cNvPr id="5154" name="Google Shape;5154;p109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55" name="Google Shape;5155;p109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56" name="Google Shape;5156;p109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57" name="Google Shape;5157;p109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58" name="Google Shape;5158;p109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159" name="Google Shape;5159;p109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5160" name="Google Shape;5160;p109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61" name="Google Shape;5161;p109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162" name="Google Shape;5162;p109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163" name="Google Shape;5163;p109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5164" name="Google Shape;5164;p109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65" name="Google Shape;5165;p109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166" name="Google Shape;5166;p109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67" name="Google Shape;5167;p109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168" name="Google Shape;5168;p109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5169" name="Google Shape;5169;p109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70" name="Google Shape;5170;p109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171" name="Google Shape;5171;p109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172" name="Google Shape;5172;p109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5173" name="Google Shape;5173;p109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74" name="Google Shape;5174;p109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175" name="Google Shape;5175;p109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6" name="Google Shape;5176;p109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7" name="Google Shape;5177;p109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8" name="Google Shape;5178;p109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9" name="Google Shape;5179;p109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0" name="Google Shape;5180;p109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1" name="Google Shape;5181;p109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2" name="Google Shape;5182;p109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3" name="Google Shape;5183;p109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4" name="Google Shape;5184;p109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5" name="Google Shape;5185;p109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86" name="Google Shape;5186;p109"/>
          <p:cNvGrpSpPr/>
          <p:nvPr/>
        </p:nvGrpSpPr>
        <p:grpSpPr>
          <a:xfrm>
            <a:off x="661987" y="5605462"/>
            <a:ext cx="525462" cy="434975"/>
            <a:chOff x="-69850" y="2338387"/>
            <a:chExt cx="1557337" cy="1754187"/>
          </a:xfrm>
        </p:grpSpPr>
        <p:pic>
          <p:nvPicPr>
            <p:cNvPr descr="desktop_computer_stylized_medium" id="5187" name="Google Shape;5187;p1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8" name="Google Shape;5188;p10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2" name="Shape 5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3" name="Google Shape;5193;p110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5194" name="Google Shape;5194;p11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95" name="Google Shape;5195;p110"/>
          <p:cNvSpPr/>
          <p:nvPr/>
        </p:nvSpPr>
        <p:spPr>
          <a:xfrm flipH="1">
            <a:off x="2111375" y="3465512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96" name="Google Shape;5196;p110"/>
          <p:cNvGrpSpPr/>
          <p:nvPr/>
        </p:nvGrpSpPr>
        <p:grpSpPr>
          <a:xfrm>
            <a:off x="1716087" y="4425950"/>
            <a:ext cx="525462" cy="434975"/>
            <a:chOff x="-69850" y="2338387"/>
            <a:chExt cx="1557337" cy="1754187"/>
          </a:xfrm>
        </p:grpSpPr>
        <p:pic>
          <p:nvPicPr>
            <p:cNvPr descr="desktop_computer_stylized_medium" id="5197" name="Google Shape;5197;p1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8" name="Google Shape;5198;p11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199" name="Google Shape;5199;p110"/>
          <p:cNvSpPr/>
          <p:nvPr/>
        </p:nvSpPr>
        <p:spPr>
          <a:xfrm>
            <a:off x="3795712" y="5348287"/>
            <a:ext cx="1304925" cy="303212"/>
          </a:xfrm>
          <a:prstGeom prst="ellipse">
            <a:avLst/>
          </a:prstGeom>
          <a:solidFill>
            <a:srgbClr val="8080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200" name="Google Shape;5200;p110"/>
          <p:cNvCxnSpPr/>
          <p:nvPr/>
        </p:nvCxnSpPr>
        <p:spPr>
          <a:xfrm>
            <a:off x="3795712" y="5324475"/>
            <a:ext cx="0" cy="187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01" name="Google Shape;5201;p110"/>
          <p:cNvCxnSpPr/>
          <p:nvPr/>
        </p:nvCxnSpPr>
        <p:spPr>
          <a:xfrm>
            <a:off x="5100637" y="5324475"/>
            <a:ext cx="0" cy="187325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02" name="Google Shape;5202;p110"/>
          <p:cNvSpPr txBox="1"/>
          <p:nvPr/>
        </p:nvSpPr>
        <p:spPr>
          <a:xfrm>
            <a:off x="3795712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03" name="Google Shape;5203;p110"/>
          <p:cNvSpPr txBox="1"/>
          <p:nvPr/>
        </p:nvSpPr>
        <p:spPr>
          <a:xfrm>
            <a:off x="4705350" y="5311775"/>
            <a:ext cx="395287" cy="1841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04" name="Google Shape;5204;p110"/>
          <p:cNvSpPr/>
          <p:nvPr/>
        </p:nvSpPr>
        <p:spPr>
          <a:xfrm>
            <a:off x="3790950" y="5126037"/>
            <a:ext cx="1306512" cy="352425"/>
          </a:xfrm>
          <a:prstGeom prst="ellipse">
            <a:avLst/>
          </a:prstGeom>
          <a:solidFill>
            <a:srgbClr val="8080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205" name="Google Shape;5205;p110"/>
          <p:cNvGrpSpPr/>
          <p:nvPr/>
        </p:nvGrpSpPr>
        <p:grpSpPr>
          <a:xfrm>
            <a:off x="4097337" y="5183187"/>
            <a:ext cx="647700" cy="206375"/>
            <a:chOff x="4521200" y="1346200"/>
            <a:chExt cx="222250" cy="155575"/>
          </a:xfrm>
        </p:grpSpPr>
        <p:cxnSp>
          <p:nvCxnSpPr>
            <p:cNvPr id="5206" name="Google Shape;5206;p110"/>
            <p:cNvCxnSpPr/>
            <p:nvPr/>
          </p:nvCxnSpPr>
          <p:spPr>
            <a:xfrm flipH="1" rot="10800000">
              <a:off x="4521200" y="1346200"/>
              <a:ext cx="79375" cy="3175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07" name="Google Shape;5207;p110"/>
            <p:cNvCxnSpPr/>
            <p:nvPr/>
          </p:nvCxnSpPr>
          <p:spPr>
            <a:xfrm>
              <a:off x="4673600" y="1501775"/>
              <a:ext cx="6985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08" name="Google Shape;5208;p110"/>
            <p:cNvCxnSpPr/>
            <p:nvPr/>
          </p:nvCxnSpPr>
          <p:spPr>
            <a:xfrm>
              <a:off x="4594225" y="1349375"/>
              <a:ext cx="82550" cy="152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209" name="Google Shape;5209;p110"/>
          <p:cNvCxnSpPr/>
          <p:nvPr/>
        </p:nvCxnSpPr>
        <p:spPr>
          <a:xfrm>
            <a:off x="4097337" y="5381625"/>
            <a:ext cx="231775" cy="4762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10" name="Google Shape;5210;p110"/>
          <p:cNvCxnSpPr/>
          <p:nvPr/>
        </p:nvCxnSpPr>
        <p:spPr>
          <a:xfrm>
            <a:off x="4541837" y="5181600"/>
            <a:ext cx="20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11" name="Google Shape;5211;p110"/>
          <p:cNvCxnSpPr/>
          <p:nvPr/>
        </p:nvCxnSpPr>
        <p:spPr>
          <a:xfrm flipH="1" rot="10800000">
            <a:off x="4310062" y="5181600"/>
            <a:ext cx="241300" cy="2000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12" name="Google Shape;5212;p110"/>
          <p:cNvCxnSpPr/>
          <p:nvPr/>
        </p:nvCxnSpPr>
        <p:spPr>
          <a:xfrm flipH="1">
            <a:off x="2424112" y="4878387"/>
            <a:ext cx="1135062" cy="111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13" name="Google Shape;5213;p110"/>
          <p:cNvCxnSpPr/>
          <p:nvPr/>
        </p:nvCxnSpPr>
        <p:spPr>
          <a:xfrm flipH="1">
            <a:off x="3021012" y="4878387"/>
            <a:ext cx="5381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214" name="Google Shape;5214;p110"/>
          <p:cNvGrpSpPr/>
          <p:nvPr/>
        </p:nvGrpSpPr>
        <p:grpSpPr>
          <a:xfrm>
            <a:off x="2351087" y="3563937"/>
            <a:ext cx="798512" cy="1166812"/>
            <a:chOff x="20259675" y="16408400"/>
            <a:chExt cx="1630362" cy="2698750"/>
          </a:xfrm>
        </p:grpSpPr>
        <p:sp>
          <p:nvSpPr>
            <p:cNvPr id="5215" name="Google Shape;5215;p110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6" name="Google Shape;5216;p110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217" name="Google Shape;5217;p110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18" name="Google Shape;5218;p110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19" name="Google Shape;5219;p110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20" name="Google Shape;5220;p110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221" name="Google Shape;5221;p110"/>
          <p:cNvSpPr txBox="1"/>
          <p:nvPr/>
        </p:nvSpPr>
        <p:spPr>
          <a:xfrm>
            <a:off x="2298700" y="4705350"/>
            <a:ext cx="852487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222" name="Google Shape;5222;p110"/>
          <p:cNvSpPr txBox="1"/>
          <p:nvPr/>
        </p:nvSpPr>
        <p:spPr>
          <a:xfrm>
            <a:off x="3368675" y="3449637"/>
            <a:ext cx="18811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/>
          </a:p>
        </p:txBody>
      </p:sp>
      <p:cxnSp>
        <p:nvCxnSpPr>
          <p:cNvPr id="5223" name="Google Shape;5223;p110"/>
          <p:cNvCxnSpPr/>
          <p:nvPr/>
        </p:nvCxnSpPr>
        <p:spPr>
          <a:xfrm flipH="1">
            <a:off x="1885950" y="5983287"/>
            <a:ext cx="5381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224" name="Google Shape;5224;p110"/>
          <p:cNvGrpSpPr/>
          <p:nvPr/>
        </p:nvGrpSpPr>
        <p:grpSpPr>
          <a:xfrm>
            <a:off x="1298575" y="4718050"/>
            <a:ext cx="798512" cy="1166812"/>
            <a:chOff x="20259675" y="16408400"/>
            <a:chExt cx="1630362" cy="2698750"/>
          </a:xfrm>
        </p:grpSpPr>
        <p:sp>
          <p:nvSpPr>
            <p:cNvPr id="5225" name="Google Shape;5225;p110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6" name="Google Shape;5226;p110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227" name="Google Shape;5227;p110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28" name="Google Shape;5228;p110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29" name="Google Shape;5229;p110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30" name="Google Shape;5230;p110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231" name="Google Shape;5231;p110"/>
          <p:cNvCxnSpPr/>
          <p:nvPr/>
        </p:nvCxnSpPr>
        <p:spPr>
          <a:xfrm rot="10800000">
            <a:off x="3021012" y="5394325"/>
            <a:ext cx="74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32" name="Google Shape;5232;p110"/>
          <p:cNvCxnSpPr/>
          <p:nvPr/>
        </p:nvCxnSpPr>
        <p:spPr>
          <a:xfrm rot="10800000">
            <a:off x="5010150" y="5394325"/>
            <a:ext cx="7477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33" name="Google Shape;5233;p110"/>
          <p:cNvCxnSpPr/>
          <p:nvPr/>
        </p:nvCxnSpPr>
        <p:spPr>
          <a:xfrm flipH="1">
            <a:off x="5160962" y="4878387"/>
            <a:ext cx="1135062" cy="111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34" name="Google Shape;5234;p110"/>
          <p:cNvCxnSpPr/>
          <p:nvPr/>
        </p:nvCxnSpPr>
        <p:spPr>
          <a:xfrm rot="10800000">
            <a:off x="5149850" y="5995987"/>
            <a:ext cx="6778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35" name="Google Shape;5235;p110"/>
          <p:cNvCxnSpPr/>
          <p:nvPr/>
        </p:nvCxnSpPr>
        <p:spPr>
          <a:xfrm rot="10800000">
            <a:off x="6259512" y="4891087"/>
            <a:ext cx="5397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236" name="Google Shape;5236;p110"/>
          <p:cNvGrpSpPr/>
          <p:nvPr/>
        </p:nvGrpSpPr>
        <p:grpSpPr>
          <a:xfrm>
            <a:off x="6643687" y="3698875"/>
            <a:ext cx="798512" cy="1166812"/>
            <a:chOff x="20259675" y="16408400"/>
            <a:chExt cx="1630362" cy="2698750"/>
          </a:xfrm>
        </p:grpSpPr>
        <p:sp>
          <p:nvSpPr>
            <p:cNvPr id="5237" name="Google Shape;5237;p110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8" name="Google Shape;5238;p110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239" name="Google Shape;5239;p110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40" name="Google Shape;5240;p110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41" name="Google Shape;5241;p110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42" name="Google Shape;5242;p110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243" name="Google Shape;5243;p110"/>
          <p:cNvGrpSpPr/>
          <p:nvPr/>
        </p:nvGrpSpPr>
        <p:grpSpPr>
          <a:xfrm>
            <a:off x="6175375" y="5011737"/>
            <a:ext cx="798512" cy="1168400"/>
            <a:chOff x="20259675" y="16408400"/>
            <a:chExt cx="1630362" cy="2698750"/>
          </a:xfrm>
        </p:grpSpPr>
        <p:sp>
          <p:nvSpPr>
            <p:cNvPr id="5244" name="Google Shape;5244;p110"/>
            <p:cNvSpPr txBox="1"/>
            <p:nvPr/>
          </p:nvSpPr>
          <p:spPr>
            <a:xfrm>
              <a:off x="20358100" y="16500475"/>
              <a:ext cx="1531937" cy="2606675"/>
            </a:xfrm>
            <a:prstGeom prst="rect">
              <a:avLst/>
            </a:prstGeom>
            <a:solidFill>
              <a:srgbClr val="96969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45" name="Google Shape;5245;p110"/>
            <p:cNvSpPr txBox="1"/>
            <p:nvPr/>
          </p:nvSpPr>
          <p:spPr>
            <a:xfrm>
              <a:off x="20266025" y="16408400"/>
              <a:ext cx="1531937" cy="26066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246" name="Google Shape;5246;p110"/>
            <p:cNvCxnSpPr/>
            <p:nvPr/>
          </p:nvCxnSpPr>
          <p:spPr>
            <a:xfrm>
              <a:off x="20266025" y="16957675"/>
              <a:ext cx="1531937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47" name="Google Shape;5247;p110"/>
            <p:cNvCxnSpPr/>
            <p:nvPr/>
          </p:nvCxnSpPr>
          <p:spPr>
            <a:xfrm>
              <a:off x="20288250" y="1752917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48" name="Google Shape;5248;p110"/>
            <p:cNvCxnSpPr/>
            <p:nvPr/>
          </p:nvCxnSpPr>
          <p:spPr>
            <a:xfrm>
              <a:off x="20262850" y="18056225"/>
              <a:ext cx="155575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49" name="Google Shape;5249;p110"/>
            <p:cNvCxnSpPr/>
            <p:nvPr/>
          </p:nvCxnSpPr>
          <p:spPr>
            <a:xfrm>
              <a:off x="20259675" y="18534063"/>
              <a:ext cx="1535112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250" name="Google Shape;5250;p110"/>
          <p:cNvSpPr/>
          <p:nvPr/>
        </p:nvSpPr>
        <p:spPr>
          <a:xfrm>
            <a:off x="2763837" y="3638550"/>
            <a:ext cx="112712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51" name="Google Shape;5251;p110"/>
          <p:cNvSpPr/>
          <p:nvPr/>
        </p:nvSpPr>
        <p:spPr>
          <a:xfrm>
            <a:off x="1604962" y="4767262"/>
            <a:ext cx="114300" cy="117475"/>
          </a:xfrm>
          <a:prstGeom prst="ellipse">
            <a:avLst/>
          </a:prstGeom>
          <a:solidFill>
            <a:srgbClr val="808080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52" name="Google Shape;5252;p110"/>
          <p:cNvSpPr txBox="1"/>
          <p:nvPr/>
        </p:nvSpPr>
        <p:spPr>
          <a:xfrm>
            <a:off x="7583487" y="3651250"/>
            <a:ext cx="590550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grpSp>
        <p:nvGrpSpPr>
          <p:cNvPr id="5253" name="Google Shape;5253;p110"/>
          <p:cNvGrpSpPr/>
          <p:nvPr/>
        </p:nvGrpSpPr>
        <p:grpSpPr>
          <a:xfrm>
            <a:off x="4587875" y="5233987"/>
            <a:ext cx="385762" cy="319087"/>
            <a:chOff x="17911763" y="16546513"/>
            <a:chExt cx="754062" cy="593725"/>
          </a:xfrm>
        </p:grpSpPr>
        <p:sp>
          <p:nvSpPr>
            <p:cNvPr id="5254" name="Google Shape;5254;p110"/>
            <p:cNvSpPr txBox="1"/>
            <p:nvPr/>
          </p:nvSpPr>
          <p:spPr>
            <a:xfrm>
              <a:off x="17911763" y="16546513"/>
              <a:ext cx="754062" cy="5937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255" name="Google Shape;5255;p110"/>
            <p:cNvCxnSpPr/>
            <p:nvPr/>
          </p:nvCxnSpPr>
          <p:spPr>
            <a:xfrm>
              <a:off x="18551525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56" name="Google Shape;5256;p110"/>
            <p:cNvCxnSpPr/>
            <p:nvPr/>
          </p:nvCxnSpPr>
          <p:spPr>
            <a:xfrm>
              <a:off x="18448338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57" name="Google Shape;5257;p110"/>
            <p:cNvCxnSpPr/>
            <p:nvPr/>
          </p:nvCxnSpPr>
          <p:spPr>
            <a:xfrm>
              <a:off x="18345150" y="16671925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58" name="Google Shape;5258;p110"/>
            <p:cNvCxnSpPr/>
            <p:nvPr/>
          </p:nvCxnSpPr>
          <p:spPr>
            <a:xfrm>
              <a:off x="18241963" y="16660813"/>
              <a:ext cx="1587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59" name="Google Shape;5259;p110"/>
            <p:cNvCxnSpPr/>
            <p:nvPr/>
          </p:nvCxnSpPr>
          <p:spPr>
            <a:xfrm>
              <a:off x="18138775" y="16660813"/>
              <a:ext cx="3175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60" name="Google Shape;5260;p110"/>
            <p:cNvCxnSpPr/>
            <p:nvPr/>
          </p:nvCxnSpPr>
          <p:spPr>
            <a:xfrm>
              <a:off x="18034000" y="16660813"/>
              <a:ext cx="4762" cy="3667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261" name="Google Shape;5261;p110"/>
          <p:cNvCxnSpPr/>
          <p:nvPr/>
        </p:nvCxnSpPr>
        <p:spPr>
          <a:xfrm>
            <a:off x="4845050" y="4017962"/>
            <a:ext cx="33972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62" name="Google Shape;5262;p110"/>
          <p:cNvSpPr/>
          <p:nvPr/>
        </p:nvSpPr>
        <p:spPr>
          <a:xfrm>
            <a:off x="1663700" y="4865687"/>
            <a:ext cx="4854575" cy="1228725"/>
          </a:xfrm>
          <a:custGeom>
            <a:rect b="b" l="l" r="r" t="t"/>
            <a:pathLst>
              <a:path extrusionOk="0" h="1501" w="6225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cap="flat" cmpd="sng" w="38100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63" name="Google Shape;5263;p110"/>
          <p:cNvSpPr/>
          <p:nvPr/>
        </p:nvSpPr>
        <p:spPr>
          <a:xfrm>
            <a:off x="2822575" y="3698875"/>
            <a:ext cx="4210050" cy="1646237"/>
          </a:xfrm>
          <a:custGeom>
            <a:rect b="b" l="l" r="r" t="t"/>
            <a:pathLst>
              <a:path extrusionOk="0" h="2010" w="540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64" name="Google Shape;5264;p110"/>
          <p:cNvSpPr/>
          <p:nvPr/>
        </p:nvSpPr>
        <p:spPr>
          <a:xfrm>
            <a:off x="2763837" y="3871912"/>
            <a:ext cx="112712" cy="115887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65" name="Google Shape;5265;p110"/>
          <p:cNvSpPr txBox="1"/>
          <p:nvPr/>
        </p:nvSpPr>
        <p:spPr>
          <a:xfrm>
            <a:off x="3362325" y="3778250"/>
            <a:ext cx="2349500" cy="61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baseline="-25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/>
          </a:p>
        </p:txBody>
      </p:sp>
      <p:cxnSp>
        <p:nvCxnSpPr>
          <p:cNvPr id="5266" name="Google Shape;5266;p110"/>
          <p:cNvCxnSpPr/>
          <p:nvPr/>
        </p:nvCxnSpPr>
        <p:spPr>
          <a:xfrm>
            <a:off x="2909887" y="3938587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267" name="Google Shape;5267;p110"/>
          <p:cNvCxnSpPr/>
          <p:nvPr/>
        </p:nvCxnSpPr>
        <p:spPr>
          <a:xfrm>
            <a:off x="2905125" y="3705225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268" name="Google Shape;5268;p110"/>
          <p:cNvCxnSpPr/>
          <p:nvPr/>
        </p:nvCxnSpPr>
        <p:spPr>
          <a:xfrm>
            <a:off x="7116762" y="3857625"/>
            <a:ext cx="5143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5269" name="Google Shape;5269;p110"/>
          <p:cNvSpPr txBox="1"/>
          <p:nvPr/>
        </p:nvSpPr>
        <p:spPr>
          <a:xfrm>
            <a:off x="2711450" y="3613150"/>
            <a:ext cx="244475" cy="1555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0" name="Google Shape;5270;p110"/>
          <p:cNvSpPr txBox="1"/>
          <p:nvPr/>
        </p:nvSpPr>
        <p:spPr>
          <a:xfrm>
            <a:off x="2381250" y="3846512"/>
            <a:ext cx="244475" cy="1555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1" name="Google Shape;5271;p110"/>
          <p:cNvSpPr txBox="1"/>
          <p:nvPr/>
        </p:nvSpPr>
        <p:spPr>
          <a:xfrm>
            <a:off x="1757362" y="3736975"/>
            <a:ext cx="612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endParaRPr/>
          </a:p>
        </p:txBody>
      </p:sp>
      <p:sp>
        <p:nvSpPr>
          <p:cNvPr id="5272" name="Google Shape;5272;p110"/>
          <p:cNvSpPr txBox="1"/>
          <p:nvPr/>
        </p:nvSpPr>
        <p:spPr>
          <a:xfrm>
            <a:off x="3724275" y="4805362"/>
            <a:ext cx="17684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free buffer space!</a:t>
            </a:r>
            <a:endParaRPr/>
          </a:p>
        </p:txBody>
      </p:sp>
      <p:grpSp>
        <p:nvGrpSpPr>
          <p:cNvPr id="5273" name="Google Shape;5273;p110"/>
          <p:cNvGrpSpPr/>
          <p:nvPr/>
        </p:nvGrpSpPr>
        <p:grpSpPr>
          <a:xfrm>
            <a:off x="1376362" y="3300412"/>
            <a:ext cx="947737" cy="869949"/>
            <a:chOff x="5211762" y="3400425"/>
            <a:chExt cx="947737" cy="869949"/>
          </a:xfrm>
        </p:grpSpPr>
        <p:grpSp>
          <p:nvGrpSpPr>
            <p:cNvPr id="5274" name="Google Shape;5274;p110"/>
            <p:cNvGrpSpPr/>
            <p:nvPr/>
          </p:nvGrpSpPr>
          <p:grpSpPr>
            <a:xfrm>
              <a:off x="5211762" y="3789362"/>
              <a:ext cx="947737" cy="481012"/>
              <a:chOff x="1571625" y="7254875"/>
              <a:chExt cx="947737" cy="603250"/>
            </a:xfrm>
          </p:grpSpPr>
          <p:pic>
            <p:nvPicPr>
              <p:cNvPr id="5275" name="Google Shape;5275;p1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71625" y="7254875"/>
                <a:ext cx="947737" cy="603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76" name="Google Shape;5276;p110"/>
              <p:cNvSpPr txBox="1"/>
              <p:nvPr/>
            </p:nvSpPr>
            <p:spPr>
              <a:xfrm>
                <a:off x="1784350" y="7427912"/>
                <a:ext cx="571500" cy="2349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277" name="Google Shape;5277;p110"/>
            <p:cNvSpPr txBox="1"/>
            <p:nvPr/>
          </p:nvSpPr>
          <p:spPr>
            <a:xfrm>
              <a:off x="5307012" y="3906837"/>
              <a:ext cx="760412" cy="238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Comic Sans MS"/>
                <a:buNone/>
              </a:pPr>
              <a:r>
                <a:rPr b="1" i="1" lang="en-US" sz="12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timeout</a:t>
              </a:r>
              <a:endParaRPr/>
            </a:p>
          </p:txBody>
        </p:sp>
        <p:pic>
          <p:nvPicPr>
            <p:cNvPr id="5278" name="Google Shape;5278;p1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5427662" y="3400425"/>
              <a:ext cx="415925" cy="38893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79" name="Google Shape;5279;p110"/>
          <p:cNvCxnSpPr/>
          <p:nvPr/>
        </p:nvCxnSpPr>
        <p:spPr>
          <a:xfrm>
            <a:off x="5092700" y="1244600"/>
            <a:ext cx="0" cy="1716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80" name="Google Shape;5280;p110"/>
          <p:cNvCxnSpPr/>
          <p:nvPr/>
        </p:nvCxnSpPr>
        <p:spPr>
          <a:xfrm>
            <a:off x="5985668" y="2067718"/>
            <a:ext cx="0" cy="1798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81" name="Google Shape;5281;p110"/>
          <p:cNvSpPr txBox="1"/>
          <p:nvPr/>
        </p:nvSpPr>
        <p:spPr>
          <a:xfrm>
            <a:off x="4664075" y="1303337"/>
            <a:ext cx="4603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R/2</a:t>
            </a:r>
            <a:endParaRPr/>
          </a:p>
        </p:txBody>
      </p:sp>
      <p:cxnSp>
        <p:nvCxnSpPr>
          <p:cNvPr id="5282" name="Google Shape;5282;p110"/>
          <p:cNvCxnSpPr/>
          <p:nvPr/>
        </p:nvCxnSpPr>
        <p:spPr>
          <a:xfrm>
            <a:off x="6435725" y="114300"/>
            <a:ext cx="0" cy="2698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83" name="Google Shape;5283;p110"/>
          <p:cNvSpPr txBox="1"/>
          <p:nvPr/>
        </p:nvSpPr>
        <p:spPr>
          <a:xfrm>
            <a:off x="6450012" y="2919412"/>
            <a:ext cx="4603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R/2</a:t>
            </a:r>
            <a:endParaRPr/>
          </a:p>
        </p:txBody>
      </p:sp>
      <p:grpSp>
        <p:nvGrpSpPr>
          <p:cNvPr id="5284" name="Google Shape;5284;p110"/>
          <p:cNvGrpSpPr/>
          <p:nvPr/>
        </p:nvGrpSpPr>
        <p:grpSpPr>
          <a:xfrm>
            <a:off x="5656262" y="2954337"/>
            <a:ext cx="427037" cy="366712"/>
            <a:chOff x="5802312" y="2843212"/>
            <a:chExt cx="427037" cy="366712"/>
          </a:xfrm>
        </p:grpSpPr>
        <p:sp>
          <p:nvSpPr>
            <p:cNvPr id="5285" name="Google Shape;5285;p110"/>
            <p:cNvSpPr txBox="1"/>
            <p:nvPr/>
          </p:nvSpPr>
          <p:spPr>
            <a:xfrm>
              <a:off x="5802312" y="2843212"/>
              <a:ext cx="42703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endParaRPr/>
            </a:p>
          </p:txBody>
        </p:sp>
        <p:cxnSp>
          <p:nvCxnSpPr>
            <p:cNvPr id="5286" name="Google Shape;5286;p110"/>
            <p:cNvCxnSpPr/>
            <p:nvPr/>
          </p:nvCxnSpPr>
          <p:spPr>
            <a:xfrm flipH="1" rot="10800000">
              <a:off x="6048375" y="2930525"/>
              <a:ext cx="38100" cy="38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287" name="Google Shape;5287;p110"/>
          <p:cNvSpPr txBox="1"/>
          <p:nvPr/>
        </p:nvSpPr>
        <p:spPr>
          <a:xfrm rot="-5400000">
            <a:off x="4475162" y="2027237"/>
            <a:ext cx="6175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cxnSp>
        <p:nvCxnSpPr>
          <p:cNvPr id="5288" name="Google Shape;5288;p110"/>
          <p:cNvCxnSpPr/>
          <p:nvPr/>
        </p:nvCxnSpPr>
        <p:spPr>
          <a:xfrm flipH="1" rot="10800000">
            <a:off x="5051425" y="1463675"/>
            <a:ext cx="1617662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289" name="Google Shape;5289;p110"/>
          <p:cNvGrpSpPr/>
          <p:nvPr/>
        </p:nvGrpSpPr>
        <p:grpSpPr>
          <a:xfrm>
            <a:off x="6646862" y="1479550"/>
            <a:ext cx="2260600" cy="1479550"/>
            <a:chOff x="6646862" y="1479550"/>
            <a:chExt cx="2260600" cy="1479550"/>
          </a:xfrm>
        </p:grpSpPr>
        <p:cxnSp>
          <p:nvCxnSpPr>
            <p:cNvPr id="5290" name="Google Shape;5290;p110"/>
            <p:cNvCxnSpPr/>
            <p:nvPr/>
          </p:nvCxnSpPr>
          <p:spPr>
            <a:xfrm rot="10800000">
              <a:off x="6661150" y="1479550"/>
              <a:ext cx="0" cy="14795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91" name="Google Shape;5291;p110"/>
            <p:cNvSpPr/>
            <p:nvPr/>
          </p:nvSpPr>
          <p:spPr>
            <a:xfrm>
              <a:off x="6646862" y="1628775"/>
              <a:ext cx="88900" cy="8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92" name="Google Shape;5292;p110"/>
            <p:cNvSpPr txBox="1"/>
            <p:nvPr/>
          </p:nvSpPr>
          <p:spPr>
            <a:xfrm>
              <a:off x="7026275" y="1755775"/>
              <a:ext cx="1881187" cy="1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sending at R/2, some packets are retransmissions including duplicated that are delivered!</a:t>
              </a:r>
              <a:endParaRPr/>
            </a:p>
          </p:txBody>
        </p:sp>
        <p:cxnSp>
          <p:nvCxnSpPr>
            <p:cNvPr id="5293" name="Google Shape;5293;p110"/>
            <p:cNvCxnSpPr/>
            <p:nvPr/>
          </p:nvCxnSpPr>
          <p:spPr>
            <a:xfrm rot="10800000">
              <a:off x="6669087" y="1639887"/>
              <a:ext cx="388937" cy="222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294" name="Google Shape;5294;p110"/>
          <p:cNvSpPr/>
          <p:nvPr/>
        </p:nvSpPr>
        <p:spPr>
          <a:xfrm>
            <a:off x="5089525" y="1571625"/>
            <a:ext cx="2535237" cy="1382712"/>
          </a:xfrm>
          <a:custGeom>
            <a:rect b="b" l="l" r="r" t="t"/>
            <a:pathLst>
              <a:path extrusionOk="0" h="871" w="1597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5" name="Google Shape;5295;p110"/>
          <p:cNvSpPr/>
          <p:nvPr/>
        </p:nvSpPr>
        <p:spPr>
          <a:xfrm>
            <a:off x="6937375" y="4981575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6" name="Google Shape;5296;p110"/>
          <p:cNvSpPr/>
          <p:nvPr/>
        </p:nvSpPr>
        <p:spPr>
          <a:xfrm>
            <a:off x="7416800" y="3676650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7" name="Google Shape;5297;p110"/>
          <p:cNvSpPr/>
          <p:nvPr/>
        </p:nvSpPr>
        <p:spPr>
          <a:xfrm flipH="1">
            <a:off x="1066800" y="4667250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8" name="Google Shape;5298;p110"/>
          <p:cNvSpPr txBox="1"/>
          <p:nvPr/>
        </p:nvSpPr>
        <p:spPr>
          <a:xfrm>
            <a:off x="1168400" y="6073775"/>
            <a:ext cx="877887" cy="31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/>
          </a:p>
        </p:txBody>
      </p:sp>
      <p:sp>
        <p:nvSpPr>
          <p:cNvPr id="5299" name="Google Shape;5299;p110"/>
          <p:cNvSpPr txBox="1"/>
          <p:nvPr/>
        </p:nvSpPr>
        <p:spPr>
          <a:xfrm>
            <a:off x="377825" y="1039812"/>
            <a:ext cx="4310062" cy="191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Realistic: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duplicates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packets can be lost, dropped at router due  to full buffers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times out prematurely, sending 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two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copies, both of which are delivered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5300" name="Google Shape;5300;p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9575" y="78422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301" name="Google Shape;5301;p110"/>
          <p:cNvSpPr txBox="1"/>
          <p:nvPr>
            <p:ph type="title"/>
          </p:nvPr>
        </p:nvSpPr>
        <p:spPr>
          <a:xfrm>
            <a:off x="330200" y="115887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Causes/costs of congestion: scenario 2</a:t>
            </a: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grpSp>
        <p:nvGrpSpPr>
          <p:cNvPr id="5302" name="Google Shape;5302;p110"/>
          <p:cNvGrpSpPr/>
          <p:nvPr/>
        </p:nvGrpSpPr>
        <p:grpSpPr>
          <a:xfrm>
            <a:off x="7553325" y="4564062"/>
            <a:ext cx="231775" cy="441325"/>
            <a:chOff x="6572250" y="681037"/>
            <a:chExt cx="2262187" cy="3803650"/>
          </a:xfrm>
        </p:grpSpPr>
        <p:sp>
          <p:nvSpPr>
            <p:cNvPr id="5303" name="Google Shape;5303;p110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04" name="Google Shape;5304;p110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05" name="Google Shape;5305;p110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06" name="Google Shape;5306;p110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07" name="Google Shape;5307;p110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08" name="Google Shape;5308;p110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5309" name="Google Shape;5309;p110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10" name="Google Shape;5310;p110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11" name="Google Shape;5311;p110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12" name="Google Shape;5312;p110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5313" name="Google Shape;5313;p110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14" name="Google Shape;5314;p110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15" name="Google Shape;5315;p110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16" name="Google Shape;5316;p110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17" name="Google Shape;5317;p110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5318" name="Google Shape;5318;p110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19" name="Google Shape;5319;p110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20" name="Google Shape;5320;p110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21" name="Google Shape;5321;p110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5322" name="Google Shape;5322;p110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23" name="Google Shape;5323;p110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24" name="Google Shape;5324;p110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25" name="Google Shape;5325;p110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26" name="Google Shape;5326;p110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27" name="Google Shape;5327;p110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28" name="Google Shape;5328;p110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29" name="Google Shape;5329;p110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0" name="Google Shape;5330;p110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1" name="Google Shape;5331;p110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2" name="Google Shape;5332;p110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3" name="Google Shape;5333;p110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4" name="Google Shape;5334;p110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335" name="Google Shape;5335;p110"/>
          <p:cNvGrpSpPr/>
          <p:nvPr/>
        </p:nvGrpSpPr>
        <p:grpSpPr>
          <a:xfrm>
            <a:off x="7135812" y="5867400"/>
            <a:ext cx="231775" cy="441325"/>
            <a:chOff x="6572250" y="681037"/>
            <a:chExt cx="2262187" cy="3803650"/>
          </a:xfrm>
        </p:grpSpPr>
        <p:sp>
          <p:nvSpPr>
            <p:cNvPr id="5336" name="Google Shape;5336;p110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7" name="Google Shape;5337;p110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8" name="Google Shape;5338;p110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9" name="Google Shape;5339;p110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40" name="Google Shape;5340;p110"/>
            <p:cNvSpPr txBox="1"/>
            <p:nvPr/>
          </p:nvSpPr>
          <p:spPr>
            <a:xfrm>
              <a:off x="6680200" y="11049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41" name="Google Shape;5341;p110"/>
            <p:cNvGrpSpPr/>
            <p:nvPr/>
          </p:nvGrpSpPr>
          <p:grpSpPr>
            <a:xfrm>
              <a:off x="7532676" y="1063762"/>
              <a:ext cx="929970" cy="231844"/>
              <a:chOff x="966787" y="4079875"/>
              <a:chExt cx="1160462" cy="222250"/>
            </a:xfrm>
          </p:grpSpPr>
          <p:sp>
            <p:nvSpPr>
              <p:cNvPr id="5342" name="Google Shape;5342;p110"/>
              <p:cNvSpPr/>
              <p:nvPr/>
            </p:nvSpPr>
            <p:spPr>
              <a:xfrm>
                <a:off x="966787" y="4079875"/>
                <a:ext cx="1160462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43" name="Google Shape;5343;p110"/>
              <p:cNvSpPr/>
              <p:nvPr/>
            </p:nvSpPr>
            <p:spPr>
              <a:xfrm>
                <a:off x="985837" y="4106862"/>
                <a:ext cx="11207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44" name="Google Shape;5344;p110"/>
            <p:cNvSpPr txBox="1"/>
            <p:nvPr/>
          </p:nvSpPr>
          <p:spPr>
            <a:xfrm>
              <a:off x="6711950" y="1611312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45" name="Google Shape;5345;p110"/>
            <p:cNvGrpSpPr/>
            <p:nvPr/>
          </p:nvGrpSpPr>
          <p:grpSpPr>
            <a:xfrm>
              <a:off x="7533317" y="1584097"/>
              <a:ext cx="929970" cy="205073"/>
              <a:chOff x="971550" y="4083050"/>
              <a:chExt cx="1160462" cy="212725"/>
            </a:xfrm>
          </p:grpSpPr>
          <p:sp>
            <p:nvSpPr>
              <p:cNvPr id="5346" name="Google Shape;5346;p110"/>
              <p:cNvSpPr/>
              <p:nvPr/>
            </p:nvSpPr>
            <p:spPr>
              <a:xfrm>
                <a:off x="971550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47" name="Google Shape;5347;p110"/>
              <p:cNvSpPr/>
              <p:nvPr/>
            </p:nvSpPr>
            <p:spPr>
              <a:xfrm>
                <a:off x="990600" y="4111625"/>
                <a:ext cx="1120775" cy="1555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48" name="Google Shape;5348;p110"/>
            <p:cNvSpPr txBox="1"/>
            <p:nvPr/>
          </p:nvSpPr>
          <p:spPr>
            <a:xfrm>
              <a:off x="6696075" y="2159000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49" name="Google Shape;5349;p110"/>
            <p:cNvSpPr txBox="1"/>
            <p:nvPr/>
          </p:nvSpPr>
          <p:spPr>
            <a:xfrm>
              <a:off x="6711950" y="2624137"/>
              <a:ext cx="944562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50" name="Google Shape;5350;p110"/>
            <p:cNvGrpSpPr/>
            <p:nvPr/>
          </p:nvGrpSpPr>
          <p:grpSpPr>
            <a:xfrm>
              <a:off x="7516812" y="2582862"/>
              <a:ext cx="930297" cy="341461"/>
              <a:chOff x="974725" y="4076700"/>
              <a:chExt cx="1158875" cy="314325"/>
            </a:xfrm>
          </p:grpSpPr>
          <p:sp>
            <p:nvSpPr>
              <p:cNvPr id="5351" name="Google Shape;5351;p110"/>
              <p:cNvSpPr/>
              <p:nvPr/>
            </p:nvSpPr>
            <p:spPr>
              <a:xfrm>
                <a:off x="974725" y="4076700"/>
                <a:ext cx="1158875" cy="3143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52" name="Google Shape;5352;p110"/>
              <p:cNvSpPr/>
              <p:nvPr/>
            </p:nvSpPr>
            <p:spPr>
              <a:xfrm>
                <a:off x="995362" y="4102100"/>
                <a:ext cx="1119187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53" name="Google Shape;5353;p110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54" name="Google Shape;5354;p110"/>
            <p:cNvGrpSpPr/>
            <p:nvPr/>
          </p:nvGrpSpPr>
          <p:grpSpPr>
            <a:xfrm>
              <a:off x="7516790" y="2103437"/>
              <a:ext cx="930297" cy="219075"/>
              <a:chOff x="966787" y="4073525"/>
              <a:chExt cx="1158875" cy="219075"/>
            </a:xfrm>
          </p:grpSpPr>
          <p:sp>
            <p:nvSpPr>
              <p:cNvPr id="5355" name="Google Shape;5355;p110"/>
              <p:cNvSpPr/>
              <p:nvPr/>
            </p:nvSpPr>
            <p:spPr>
              <a:xfrm>
                <a:off x="966787" y="4073525"/>
                <a:ext cx="11588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56" name="Google Shape;5356;p110"/>
              <p:cNvSpPr/>
              <p:nvPr/>
            </p:nvSpPr>
            <p:spPr>
              <a:xfrm>
                <a:off x="987425" y="4102100"/>
                <a:ext cx="111918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57" name="Google Shape;5357;p110"/>
            <p:cNvSpPr txBox="1"/>
            <p:nvPr/>
          </p:nvSpPr>
          <p:spPr>
            <a:xfrm>
              <a:off x="8339137" y="681037"/>
              <a:ext cx="107950" cy="364013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58" name="Google Shape;5358;p110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59" name="Google Shape;5359;p110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0" name="Google Shape;5360;p110"/>
            <p:cNvSpPr/>
            <p:nvPr/>
          </p:nvSpPr>
          <p:spPr>
            <a:xfrm>
              <a:off x="8756650" y="4143375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1" name="Google Shape;5361;p110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2" name="Google Shape;5362;p110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3" name="Google Shape;5363;p110"/>
            <p:cNvSpPr/>
            <p:nvPr/>
          </p:nvSpPr>
          <p:spPr>
            <a:xfrm>
              <a:off x="6680200" y="4306887"/>
              <a:ext cx="1689100" cy="1238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4" name="Google Shape;5364;p110"/>
            <p:cNvSpPr/>
            <p:nvPr/>
          </p:nvSpPr>
          <p:spPr>
            <a:xfrm>
              <a:off x="6835775" y="3786187"/>
              <a:ext cx="24765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5" name="Google Shape;5365;p110"/>
            <p:cNvSpPr/>
            <p:nvPr/>
          </p:nvSpPr>
          <p:spPr>
            <a:xfrm>
              <a:off x="7115175" y="3786187"/>
              <a:ext cx="263525" cy="219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6" name="Google Shape;5366;p110"/>
            <p:cNvSpPr/>
            <p:nvPr/>
          </p:nvSpPr>
          <p:spPr>
            <a:xfrm>
              <a:off x="7392987" y="3773487"/>
              <a:ext cx="263525" cy="2333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7" name="Google Shape;5367;p110"/>
            <p:cNvSpPr txBox="1"/>
            <p:nvPr/>
          </p:nvSpPr>
          <p:spPr>
            <a:xfrm>
              <a:off x="8027987" y="2911475"/>
              <a:ext cx="139700" cy="12033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368" name="Google Shape;5368;p110"/>
          <p:cNvGrpSpPr/>
          <p:nvPr/>
        </p:nvGrpSpPr>
        <p:grpSpPr>
          <a:xfrm>
            <a:off x="661987" y="5605462"/>
            <a:ext cx="525462" cy="434975"/>
            <a:chOff x="-69850" y="2338387"/>
            <a:chExt cx="1557337" cy="1754187"/>
          </a:xfrm>
        </p:grpSpPr>
        <p:pic>
          <p:nvPicPr>
            <p:cNvPr descr="desktop_computer_stylized_medium" id="5369" name="Google Shape;5369;p1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70" name="Google Shape;5370;p11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4" name="Shape 5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5" name="Google Shape;5375;p111"/>
          <p:cNvSpPr txBox="1"/>
          <p:nvPr/>
        </p:nvSpPr>
        <p:spPr>
          <a:xfrm>
            <a:off x="5576887" y="6445250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</a:t>
            </a:r>
            <a:endParaRPr/>
          </a:p>
        </p:txBody>
      </p:sp>
      <p:sp>
        <p:nvSpPr>
          <p:cNvPr id="5376" name="Google Shape;5376;p11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cxnSp>
        <p:nvCxnSpPr>
          <p:cNvPr id="5377" name="Google Shape;5377;p111"/>
          <p:cNvCxnSpPr/>
          <p:nvPr/>
        </p:nvCxnSpPr>
        <p:spPr>
          <a:xfrm>
            <a:off x="5092700" y="1244600"/>
            <a:ext cx="0" cy="1716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78" name="Google Shape;5378;p111"/>
          <p:cNvSpPr txBox="1"/>
          <p:nvPr/>
        </p:nvSpPr>
        <p:spPr>
          <a:xfrm>
            <a:off x="4697412" y="1292225"/>
            <a:ext cx="4603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R/2</a:t>
            </a:r>
            <a:endParaRPr/>
          </a:p>
        </p:txBody>
      </p:sp>
      <p:cxnSp>
        <p:nvCxnSpPr>
          <p:cNvPr id="5379" name="Google Shape;5379;p111"/>
          <p:cNvCxnSpPr/>
          <p:nvPr/>
        </p:nvCxnSpPr>
        <p:spPr>
          <a:xfrm>
            <a:off x="6435725" y="114300"/>
            <a:ext cx="0" cy="2698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80" name="Google Shape;5380;p111"/>
          <p:cNvSpPr txBox="1"/>
          <p:nvPr/>
        </p:nvSpPr>
        <p:spPr>
          <a:xfrm rot="-5400000">
            <a:off x="4475162" y="2027237"/>
            <a:ext cx="6175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/>
          </a:p>
        </p:txBody>
      </p:sp>
      <p:cxnSp>
        <p:nvCxnSpPr>
          <p:cNvPr id="5381" name="Google Shape;5381;p111"/>
          <p:cNvCxnSpPr/>
          <p:nvPr/>
        </p:nvCxnSpPr>
        <p:spPr>
          <a:xfrm flipH="1" rot="10800000">
            <a:off x="5051425" y="1463675"/>
            <a:ext cx="1617662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382" name="Google Shape;5382;p111"/>
          <p:cNvGrpSpPr/>
          <p:nvPr/>
        </p:nvGrpSpPr>
        <p:grpSpPr>
          <a:xfrm>
            <a:off x="6646862" y="1479550"/>
            <a:ext cx="2260600" cy="1479550"/>
            <a:chOff x="6646862" y="1479550"/>
            <a:chExt cx="2260600" cy="1479550"/>
          </a:xfrm>
        </p:grpSpPr>
        <p:cxnSp>
          <p:nvCxnSpPr>
            <p:cNvPr id="5383" name="Google Shape;5383;p111"/>
            <p:cNvCxnSpPr/>
            <p:nvPr/>
          </p:nvCxnSpPr>
          <p:spPr>
            <a:xfrm rot="10800000">
              <a:off x="6661150" y="1479550"/>
              <a:ext cx="0" cy="14795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84" name="Google Shape;5384;p111"/>
            <p:cNvSpPr/>
            <p:nvPr/>
          </p:nvSpPr>
          <p:spPr>
            <a:xfrm>
              <a:off x="6646862" y="1628775"/>
              <a:ext cx="88900" cy="8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5" name="Google Shape;5385;p111"/>
            <p:cNvSpPr txBox="1"/>
            <p:nvPr/>
          </p:nvSpPr>
          <p:spPr>
            <a:xfrm>
              <a:off x="7026275" y="1755775"/>
              <a:ext cx="1881187" cy="1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sending at R/2, some packets are retransmissions including duplicated that are delivered!</a:t>
              </a:r>
              <a:endParaRPr/>
            </a:p>
          </p:txBody>
        </p:sp>
        <p:cxnSp>
          <p:nvCxnSpPr>
            <p:cNvPr id="5386" name="Google Shape;5386;p111"/>
            <p:cNvCxnSpPr/>
            <p:nvPr/>
          </p:nvCxnSpPr>
          <p:spPr>
            <a:xfrm rot="10800000">
              <a:off x="6669087" y="1639887"/>
              <a:ext cx="388937" cy="222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387" name="Google Shape;5387;p111"/>
          <p:cNvSpPr/>
          <p:nvPr/>
        </p:nvSpPr>
        <p:spPr>
          <a:xfrm>
            <a:off x="5089525" y="1571625"/>
            <a:ext cx="2535237" cy="1382712"/>
          </a:xfrm>
          <a:custGeom>
            <a:rect b="b" l="l" r="r" t="t"/>
            <a:pathLst>
              <a:path extrusionOk="0" h="871" w="1597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8" name="Google Shape;5388;p111"/>
          <p:cNvSpPr txBox="1"/>
          <p:nvPr/>
        </p:nvSpPr>
        <p:spPr>
          <a:xfrm>
            <a:off x="627062" y="3836987"/>
            <a:ext cx="814387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“costs” of congestion: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work (retrans) for given “goodput”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unneeded retransmissions: link carries multiple copies of pkt</a:t>
            </a:r>
            <a:endParaRPr/>
          </a:p>
          <a:p>
            <a:pPr indent="-228600" lvl="1" marL="6858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decreasing goodput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389" name="Google Shape;5389;p111"/>
          <p:cNvCxnSpPr/>
          <p:nvPr/>
        </p:nvCxnSpPr>
        <p:spPr>
          <a:xfrm>
            <a:off x="5985668" y="2067718"/>
            <a:ext cx="0" cy="1798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90" name="Google Shape;5390;p111"/>
          <p:cNvSpPr txBox="1"/>
          <p:nvPr/>
        </p:nvSpPr>
        <p:spPr>
          <a:xfrm>
            <a:off x="6450012" y="2930525"/>
            <a:ext cx="4603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R/2</a:t>
            </a:r>
            <a:endParaRPr/>
          </a:p>
        </p:txBody>
      </p:sp>
      <p:grpSp>
        <p:nvGrpSpPr>
          <p:cNvPr id="5391" name="Google Shape;5391;p111"/>
          <p:cNvGrpSpPr/>
          <p:nvPr/>
        </p:nvGrpSpPr>
        <p:grpSpPr>
          <a:xfrm>
            <a:off x="5656262" y="2954337"/>
            <a:ext cx="427037" cy="366712"/>
            <a:chOff x="5802312" y="2843212"/>
            <a:chExt cx="427037" cy="366712"/>
          </a:xfrm>
        </p:grpSpPr>
        <p:sp>
          <p:nvSpPr>
            <p:cNvPr id="5392" name="Google Shape;5392;p111"/>
            <p:cNvSpPr txBox="1"/>
            <p:nvPr/>
          </p:nvSpPr>
          <p:spPr>
            <a:xfrm>
              <a:off x="5802312" y="2843212"/>
              <a:ext cx="42703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endParaRPr/>
            </a:p>
          </p:txBody>
        </p:sp>
        <p:cxnSp>
          <p:nvCxnSpPr>
            <p:cNvPr id="5393" name="Google Shape;5393;p111"/>
            <p:cNvCxnSpPr/>
            <p:nvPr/>
          </p:nvCxnSpPr>
          <p:spPr>
            <a:xfrm flipH="1" rot="10800000">
              <a:off x="6048375" y="2930525"/>
              <a:ext cx="38100" cy="38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underline_base" id="5394" name="Google Shape;5394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78422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395" name="Google Shape;5395;p111"/>
          <p:cNvSpPr txBox="1"/>
          <p:nvPr>
            <p:ph type="title"/>
          </p:nvPr>
        </p:nvSpPr>
        <p:spPr>
          <a:xfrm>
            <a:off x="330200" y="115887"/>
            <a:ext cx="77724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Causes/costs of congestion: scenario 2</a:t>
            </a: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5396" name="Google Shape;5396;p111"/>
          <p:cNvSpPr txBox="1"/>
          <p:nvPr/>
        </p:nvSpPr>
        <p:spPr>
          <a:xfrm>
            <a:off x="377825" y="1039812"/>
            <a:ext cx="4310062" cy="191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Realistic: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duplicates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packets can be lost, dropped at router due  to full buffers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times out prematurely, sending 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two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copies, both of which are delivered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