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0"/>
    <p:restoredTop sz="94621"/>
  </p:normalViewPr>
  <p:slideViewPr>
    <p:cSldViewPr snapToGrid="0" snapToObjects="1">
      <p:cViewPr>
        <p:scale>
          <a:sx n="81" d="100"/>
          <a:sy n="81" d="100"/>
        </p:scale>
        <p:origin x="152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8457-070F-FB47-B2ED-0251BAF065BF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53FEC-CC89-F042-821F-159945DC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3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3FEC-CC89-F042-821F-159945DC12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6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B29C-07DF-9B4E-BC80-096ACE932985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29D7-9397-6F4F-899E-50AECDC5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B29C-07DF-9B4E-BC80-096ACE932985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29D7-9397-6F4F-899E-50AECDC5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4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B29C-07DF-9B4E-BC80-096ACE932985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29D7-9397-6F4F-899E-50AECDC5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9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B29C-07DF-9B4E-BC80-096ACE932985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29D7-9397-6F4F-899E-50AECDC5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4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B29C-07DF-9B4E-BC80-096ACE932985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29D7-9397-6F4F-899E-50AECDC5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2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B29C-07DF-9B4E-BC80-096ACE932985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29D7-9397-6F4F-899E-50AECDC5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5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B29C-07DF-9B4E-BC80-096ACE932985}" type="datetimeFigureOut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29D7-9397-6F4F-899E-50AECDC5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B29C-07DF-9B4E-BC80-096ACE932985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29D7-9397-6F4F-899E-50AECDC5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B29C-07DF-9B4E-BC80-096ACE932985}" type="datetimeFigureOut">
              <a:rPr lang="en-US" smtClean="0"/>
              <a:t>6/2/16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29D7-9397-6F4F-899E-50AECDC5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8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B29C-07DF-9B4E-BC80-096ACE932985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29D7-9397-6F4F-899E-50AECDC5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B29C-07DF-9B4E-BC80-096ACE932985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29D7-9397-6F4F-899E-50AECDC5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4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0B29C-07DF-9B4E-BC80-096ACE932985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29D7-9397-6F4F-899E-50AECDC5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1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American Options By Simulation: Comparing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Joel Braun, James Ly, </a:t>
            </a:r>
            <a:r>
              <a:rPr lang="en-US" dirty="0" err="1" smtClean="0"/>
              <a:t>Avinash</a:t>
            </a:r>
            <a:r>
              <a:rPr lang="en-US" dirty="0" smtClean="0"/>
              <a:t>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742"/>
          </a:xfrm>
        </p:spPr>
        <p:txBody>
          <a:bodyPr/>
          <a:lstStyle/>
          <a:p>
            <a:r>
              <a:rPr lang="en-US" dirty="0" smtClean="0"/>
              <a:t>Option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Options: Option to sell a stock at a specified price at or before a particular date (American-style options)</a:t>
            </a:r>
          </a:p>
          <a:p>
            <a:endParaRPr lang="en-US" dirty="0"/>
          </a:p>
          <a:p>
            <a:r>
              <a:rPr lang="en-US" dirty="0" smtClean="0"/>
              <a:t>Call Options: Option to buy a stock at a specified price at or before a particular date (American-style options)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0800" y="2235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4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/>
              <a:t>AAPL (Apple Inc.) Call Option: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Underlying price: 97.72, change -0.74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7" y="3558910"/>
            <a:ext cx="11289627" cy="8847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807" y="4443677"/>
            <a:ext cx="939126" cy="38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Strike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9067" y="4443677"/>
            <a:ext cx="745066" cy="38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2533" y="4443677"/>
            <a:ext cx="103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5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Quantlib</a:t>
            </a:r>
            <a:r>
              <a:rPr lang="en-US" dirty="0" smtClean="0"/>
              <a:t> (open source C++ library with Python extensions)</a:t>
            </a:r>
          </a:p>
          <a:p>
            <a:endParaRPr lang="en-US" dirty="0" smtClean="0"/>
          </a:p>
          <a:p>
            <a:r>
              <a:rPr lang="en-US" dirty="0" smtClean="0"/>
              <a:t>Some pip libraries (pandas, others)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Current Options data</a:t>
            </a:r>
          </a:p>
          <a:p>
            <a:endParaRPr lang="en-US" dirty="0"/>
          </a:p>
          <a:p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etc.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0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Simulations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600693"/>
              </p:ext>
            </p:extLst>
          </p:nvPr>
        </p:nvGraphicFramePr>
        <p:xfrm>
          <a:off x="282906" y="1286934"/>
          <a:ext cx="11626188" cy="4618923"/>
        </p:xfrm>
        <a:graphic>
          <a:graphicData uri="http://schemas.openxmlformats.org/drawingml/2006/table">
            <a:tbl>
              <a:tblPr/>
              <a:tblGrid>
                <a:gridCol w="894322"/>
                <a:gridCol w="541213"/>
                <a:gridCol w="677918"/>
                <a:gridCol w="630620"/>
                <a:gridCol w="804042"/>
                <a:gridCol w="977462"/>
                <a:gridCol w="930165"/>
                <a:gridCol w="804042"/>
                <a:gridCol w="1135117"/>
                <a:gridCol w="1182414"/>
                <a:gridCol w="961696"/>
                <a:gridCol w="1008993"/>
                <a:gridCol w="1078184"/>
              </a:tblGrid>
              <a:tr h="10978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Symbol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Tag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Strike</a:t>
                      </a:r>
                      <a:endParaRPr lang="hr-H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Real</a:t>
                      </a:r>
                      <a:endParaRPr lang="hr-H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Barone</a:t>
                      </a:r>
                      <a:endParaRPr lang="nb-NO" sz="18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r" fontAlgn="b"/>
                      <a:r>
                        <a:rPr lang="nb-NO" sz="1800" b="0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Adesi</a:t>
                      </a:r>
                      <a:endParaRPr lang="nb-NO" sz="18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r" fontAlgn="b"/>
                      <a:r>
                        <a:rPr lang="nb-NO" sz="1800" b="0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Whaley</a:t>
                      </a:r>
                      <a:endParaRPr lang="nb-NO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Bjerksund</a:t>
                      </a:r>
                      <a:endParaRPr lang="nb-NO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r" fontAlgn="b"/>
                      <a:r>
                        <a:rPr lang="nb-N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Stensland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FD American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Jarrow-rudd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Cox</a:t>
                      </a:r>
                    </a:p>
                    <a:p>
                      <a:pPr algn="r" fontAlgn="b"/>
                      <a:r>
                        <a:rPr lang="nb-N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Ross</a:t>
                      </a:r>
                    </a:p>
                    <a:p>
                      <a:pPr algn="r" fontAlgn="b"/>
                      <a:r>
                        <a:rPr lang="nb-NO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Rubenstein</a:t>
                      </a:r>
                      <a:endParaRPr lang="nb-NO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Equal </a:t>
                      </a:r>
                      <a:r>
                        <a:rPr lang="nb-NO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probabilities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trigeorgis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tian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Leisen</a:t>
                      </a:r>
                      <a:r>
                        <a:rPr lang="nb-NO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-Reimer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AAPL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AAPL160610P00099500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99.5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2.27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1.935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1.935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1.937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1.937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1.937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1.937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1.937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1.937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1.937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AAPL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AAPL160610P00100000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2.72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2.364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2.364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2.367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2.367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2.367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2.367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2.367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2.367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2.367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AAPL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AAPL160610P00101000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101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3.57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3.294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3.292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3.297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3.297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3.297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3.297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3.297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3.297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3.297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0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AAPL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AAPL160610P00102000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102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5.07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4.28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4.28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4.28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4.28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4.28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4.28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4.28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4.28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4.28</a:t>
                      </a:r>
                    </a:p>
                  </a:txBody>
                  <a:tcPr marL="12444" marR="12444" marT="124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85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options pricing model is the most accurate over the short term?</a:t>
            </a:r>
          </a:p>
          <a:p>
            <a:endParaRPr lang="en-US" dirty="0" smtClean="0"/>
          </a:p>
          <a:p>
            <a:r>
              <a:rPr lang="en-US" dirty="0" smtClean="0"/>
              <a:t>Which options pricing model is the most accurate over the long term?</a:t>
            </a:r>
          </a:p>
          <a:p>
            <a:endParaRPr lang="en-US" dirty="0"/>
          </a:p>
          <a:p>
            <a:r>
              <a:rPr lang="en-US" dirty="0" smtClean="0"/>
              <a:t>What patterns do we see in the accuracies/inaccuracies of these models?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9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227</Words>
  <Application>Microsoft Macintosh PowerPoint</Application>
  <PresentationFormat>Widescreen</PresentationFormat>
  <Paragraphs>99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American Options By Simulation: Comparing Methods</vt:lpstr>
      <vt:lpstr>Option Types</vt:lpstr>
      <vt:lpstr>Example</vt:lpstr>
      <vt:lpstr>The toolset</vt:lpstr>
      <vt:lpstr>Options Simulations</vt:lpstr>
      <vt:lpstr>Questions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Options By Simulation: Comparing Methods</dc:title>
  <dc:creator>Joel Braun</dc:creator>
  <cp:lastModifiedBy>Joel Braun</cp:lastModifiedBy>
  <cp:revision>6</cp:revision>
  <dcterms:created xsi:type="dcterms:W3CDTF">2016-06-03T03:31:28Z</dcterms:created>
  <dcterms:modified xsi:type="dcterms:W3CDTF">2016-06-03T06:35:12Z</dcterms:modified>
</cp:coreProperties>
</file>