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4257338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507" y="67"/>
      </p:cViewPr>
      <p:guideLst>
        <p:guide orient="horz" pos="2880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0198" y="3314954"/>
            <a:ext cx="1212892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40398" y="5988304"/>
            <a:ext cx="99885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3466" y="2459482"/>
            <a:ext cx="6207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48699" y="2459482"/>
            <a:ext cx="6207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3292819"/>
            <a:ext cx="14264525" cy="7399655"/>
          </a:xfrm>
          <a:custGeom>
            <a:avLst/>
            <a:gdLst/>
            <a:ahLst/>
            <a:cxnLst/>
            <a:rect l="l" t="t" r="r" b="b"/>
            <a:pathLst>
              <a:path w="7560309" h="7399655">
                <a:moveTo>
                  <a:pt x="0" y="7399185"/>
                </a:moveTo>
                <a:lnTo>
                  <a:pt x="7559992" y="7399185"/>
                </a:lnTo>
                <a:lnTo>
                  <a:pt x="7559992" y="0"/>
                </a:lnTo>
                <a:lnTo>
                  <a:pt x="0" y="0"/>
                </a:lnTo>
                <a:lnTo>
                  <a:pt x="0" y="7399185"/>
                </a:lnTo>
                <a:close/>
              </a:path>
            </a:pathLst>
          </a:custGeom>
          <a:solidFill>
            <a:srgbClr val="00AFE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1" y="0"/>
            <a:ext cx="14264525" cy="3293110"/>
          </a:xfrm>
          <a:custGeom>
            <a:avLst/>
            <a:gdLst/>
            <a:ahLst/>
            <a:cxnLst/>
            <a:rect l="l" t="t" r="r" b="b"/>
            <a:pathLst>
              <a:path w="7560309" h="3293110">
                <a:moveTo>
                  <a:pt x="7559992" y="0"/>
                </a:moveTo>
                <a:lnTo>
                  <a:pt x="0" y="0"/>
                </a:lnTo>
                <a:lnTo>
                  <a:pt x="0" y="3292817"/>
                </a:lnTo>
                <a:lnTo>
                  <a:pt x="7559992" y="3292817"/>
                </a:lnTo>
                <a:lnTo>
                  <a:pt x="7559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4771" y="5578818"/>
            <a:ext cx="4333702" cy="17145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451" y="5578818"/>
            <a:ext cx="4322801" cy="1714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0563" y="5581167"/>
            <a:ext cx="4322801" cy="17121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9031" y="270903"/>
            <a:ext cx="3024273" cy="46809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71986" y="252006"/>
            <a:ext cx="513983" cy="299720"/>
          </a:xfrm>
          <a:custGeom>
            <a:avLst/>
            <a:gdLst/>
            <a:ahLst/>
            <a:cxnLst/>
            <a:rect l="l" t="t" r="r" b="b"/>
            <a:pathLst>
              <a:path w="272415" h="299720">
                <a:moveTo>
                  <a:pt x="137137" y="0"/>
                </a:moveTo>
                <a:lnTo>
                  <a:pt x="80447" y="3448"/>
                </a:lnTo>
                <a:lnTo>
                  <a:pt x="38066" y="11036"/>
                </a:lnTo>
                <a:lnTo>
                  <a:pt x="0" y="79441"/>
                </a:lnTo>
                <a:lnTo>
                  <a:pt x="751" y="114503"/>
                </a:lnTo>
                <a:lnTo>
                  <a:pt x="16932" y="175082"/>
                </a:lnTo>
                <a:lnTo>
                  <a:pt x="49965" y="235523"/>
                </a:lnTo>
                <a:lnTo>
                  <a:pt x="89689" y="273756"/>
                </a:lnTo>
                <a:lnTo>
                  <a:pt x="123076" y="293770"/>
                </a:lnTo>
                <a:lnTo>
                  <a:pt x="137099" y="299554"/>
                </a:lnTo>
                <a:lnTo>
                  <a:pt x="187605" y="282250"/>
                </a:lnTo>
                <a:lnTo>
                  <a:pt x="236423" y="231683"/>
                </a:lnTo>
                <a:lnTo>
                  <a:pt x="257318" y="175082"/>
                </a:lnTo>
                <a:lnTo>
                  <a:pt x="267674" y="127857"/>
                </a:lnTo>
                <a:lnTo>
                  <a:pt x="271797" y="77851"/>
                </a:lnTo>
                <a:lnTo>
                  <a:pt x="272332" y="38207"/>
                </a:lnTo>
                <a:lnTo>
                  <a:pt x="271923" y="22072"/>
                </a:lnTo>
                <a:lnTo>
                  <a:pt x="241463" y="9311"/>
                </a:lnTo>
                <a:lnTo>
                  <a:pt x="217270" y="2759"/>
                </a:lnTo>
                <a:lnTo>
                  <a:pt x="186707" y="344"/>
                </a:lnTo>
                <a:lnTo>
                  <a:pt x="137137" y="0"/>
                </a:lnTo>
                <a:close/>
              </a:path>
            </a:pathLst>
          </a:custGeom>
          <a:solidFill>
            <a:srgbClr val="DF2B2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g object 23"/>
          <p:cNvSpPr/>
          <p:nvPr/>
        </p:nvSpPr>
        <p:spPr>
          <a:xfrm>
            <a:off x="561021" y="296112"/>
            <a:ext cx="339061" cy="179070"/>
          </a:xfrm>
          <a:custGeom>
            <a:avLst/>
            <a:gdLst/>
            <a:ahLst/>
            <a:cxnLst/>
            <a:rect l="l" t="t" r="r" b="b"/>
            <a:pathLst>
              <a:path w="179704" h="179070">
                <a:moveTo>
                  <a:pt x="179514" y="62230"/>
                </a:moveTo>
                <a:lnTo>
                  <a:pt x="116674" y="62230"/>
                </a:lnTo>
                <a:lnTo>
                  <a:pt x="116674" y="0"/>
                </a:lnTo>
                <a:lnTo>
                  <a:pt x="62826" y="0"/>
                </a:lnTo>
                <a:lnTo>
                  <a:pt x="62826" y="62230"/>
                </a:lnTo>
                <a:lnTo>
                  <a:pt x="0" y="62230"/>
                </a:lnTo>
                <a:lnTo>
                  <a:pt x="0" y="115570"/>
                </a:lnTo>
                <a:lnTo>
                  <a:pt x="62826" y="115570"/>
                </a:lnTo>
                <a:lnTo>
                  <a:pt x="62826" y="179070"/>
                </a:lnTo>
                <a:lnTo>
                  <a:pt x="116687" y="179070"/>
                </a:lnTo>
                <a:lnTo>
                  <a:pt x="116687" y="115570"/>
                </a:lnTo>
                <a:lnTo>
                  <a:pt x="179514" y="115570"/>
                </a:lnTo>
                <a:lnTo>
                  <a:pt x="179514" y="62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7581" y="929383"/>
            <a:ext cx="4684727" cy="7498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501" y="7814364"/>
            <a:ext cx="1336631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466" y="2459482"/>
            <a:ext cx="128423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51568" y="9944862"/>
            <a:ext cx="45661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3466" y="9944862"/>
            <a:ext cx="32819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73911" y="9944862"/>
            <a:ext cx="32819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://www.bk.admin.ch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://www.ch.ch/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rufsberatung.ch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duca.ch/" TargetMode="External"/><Relationship Id="rId5" Type="http://schemas.openxmlformats.org/officeDocument/2006/relationships/hyperlink" Target="http://www.edk.ch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://www.berufsbildungplus.ch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m.admin.ch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opet.admin.ch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www.edk.ch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ph.admin.ch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://www.bsv.admin.ch/" TargetMode="External"/><Relationship Id="rId10" Type="http://schemas.openxmlformats.org/officeDocument/2006/relationships/hyperlink" Target="http://www.ebg.admin.ch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://www.jobarea.ch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undespublikationen.admin.ch/" TargetMode="External"/><Relationship Id="rId13" Type="http://schemas.openxmlformats.org/officeDocument/2006/relationships/hyperlink" Target="http://www.fom.admin.ch/" TargetMode="External"/><Relationship Id="rId18" Type="http://schemas.openxmlformats.org/officeDocument/2006/relationships/hyperlink" Target="http://www.bbt.admin.ch/" TargetMode="External"/><Relationship Id="rId26" Type="http://schemas.openxmlformats.org/officeDocument/2006/relationships/hyperlink" Target="http://www.bwo.admin.ch/" TargetMode="External"/><Relationship Id="rId3" Type="http://schemas.openxmlformats.org/officeDocument/2006/relationships/hyperlink" Target="http://www.bfm.admin.ch/" TargetMode="External"/><Relationship Id="rId21" Type="http://schemas.openxmlformats.org/officeDocument/2006/relationships/hyperlink" Target="http://www.bag.admin.ch/" TargetMode="External"/><Relationship Id="rId7" Type="http://schemas.openxmlformats.org/officeDocument/2006/relationships/hyperlink" Target="http://www.proverb.ch/" TargetMode="External"/><Relationship Id="rId12" Type="http://schemas.openxmlformats.org/officeDocument/2006/relationships/hyperlink" Target="http://www.inter-pret.ch/" TargetMode="External"/><Relationship Id="rId17" Type="http://schemas.openxmlformats.org/officeDocument/2006/relationships/hyperlink" Target="http://www.sbf.admin.ch/" TargetMode="External"/><Relationship Id="rId25" Type="http://schemas.openxmlformats.org/officeDocument/2006/relationships/hyperlink" Target="http://www.skos.ch/" TargetMode="External"/><Relationship Id="rId2" Type="http://schemas.openxmlformats.org/officeDocument/2006/relationships/image" Target="../media/image21.png"/><Relationship Id="rId16" Type="http://schemas.openxmlformats.org/officeDocument/2006/relationships/hyperlink" Target="http://www.edk.ch/" TargetMode="External"/><Relationship Id="rId20" Type="http://schemas.openxmlformats.org/officeDocument/2006/relationships/hyperlink" Target="http://www.ebg.admin.ch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atrikfuchs.com/" TargetMode="External"/><Relationship Id="rId11" Type="http://schemas.openxmlformats.org/officeDocument/2006/relationships/hyperlink" Target="http://www.migraweb.ch/" TargetMode="External"/><Relationship Id="rId24" Type="http://schemas.openxmlformats.org/officeDocument/2006/relationships/hyperlink" Target="http://www.ahv.ch/" TargetMode="External"/><Relationship Id="rId5" Type="http://schemas.openxmlformats.org/officeDocument/2006/relationships/image" Target="../media/image22.png"/><Relationship Id="rId15" Type="http://schemas.openxmlformats.org/officeDocument/2006/relationships/hyperlink" Target="http://www.keine-schwarzarbeit.ch/" TargetMode="External"/><Relationship Id="rId23" Type="http://schemas.openxmlformats.org/officeDocument/2006/relationships/hyperlink" Target="http://www.bsv.admin.ch/" TargetMode="External"/><Relationship Id="rId10" Type="http://schemas.openxmlformats.org/officeDocument/2006/relationships/hyperlink" Target="http://www.fimm.ch/" TargetMode="External"/><Relationship Id="rId19" Type="http://schemas.openxmlformats.org/officeDocument/2006/relationships/hyperlink" Target="http://www.edi.admin.ch/ara" TargetMode="External"/><Relationship Id="rId4" Type="http://schemas.openxmlformats.org/officeDocument/2006/relationships/hyperlink" Target="http://www.medialink.net/" TargetMode="External"/><Relationship Id="rId9" Type="http://schemas.openxmlformats.org/officeDocument/2006/relationships/hyperlink" Target="http://www.ekm.admin.ch/" TargetMode="External"/><Relationship Id="rId14" Type="http://schemas.openxmlformats.org/officeDocument/2006/relationships/hyperlink" Target="http://www.seco.admin.ch/" TargetMode="External"/><Relationship Id="rId22" Type="http://schemas.openxmlformats.org/officeDocument/2006/relationships/hyperlink" Target="http://www.migesplus.ch/" TargetMode="External"/><Relationship Id="rId27" Type="http://schemas.openxmlformats.org/officeDocument/2006/relationships/hyperlink" Target="http://www.bj.admin.c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ch.ch/" TargetMode="External"/><Relationship Id="rId4" Type="http://schemas.openxmlformats.org/officeDocument/2006/relationships/hyperlink" Target="http://www.swissworld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edi.admin.ch/ara" TargetMode="External"/><Relationship Id="rId4" Type="http://schemas.openxmlformats.org/officeDocument/2006/relationships/hyperlink" Target="http://www.bwo.admin.ch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bfm.admin.ch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://www.admin.ch/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718" y="7814364"/>
            <a:ext cx="5349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90" dirty="0"/>
              <a:t>Welcome</a:t>
            </a:r>
            <a:r>
              <a:rPr spc="5" dirty="0"/>
              <a:t> </a:t>
            </a:r>
            <a:r>
              <a:rPr spc="120" dirty="0"/>
              <a:t>to</a:t>
            </a:r>
            <a:r>
              <a:rPr spc="10" dirty="0"/>
              <a:t> </a:t>
            </a:r>
            <a:r>
              <a:rPr spc="-65" dirty="0"/>
              <a:t>Switzerland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8720" y="8584703"/>
            <a:ext cx="33280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residents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arriving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from 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abroad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42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59992" y="0"/>
                </a:moveTo>
                <a:lnTo>
                  <a:pt x="0" y="0"/>
                </a:lnTo>
                <a:lnTo>
                  <a:pt x="0" y="10692003"/>
                </a:lnTo>
                <a:lnTo>
                  <a:pt x="7559992" y="10692003"/>
                </a:lnTo>
                <a:lnTo>
                  <a:pt x="7559992" y="0"/>
                </a:lnTo>
                <a:close/>
              </a:path>
            </a:pathLst>
          </a:custGeom>
          <a:solidFill>
            <a:srgbClr val="E9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419" y="252007"/>
            <a:ext cx="7055999" cy="6088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89719" y="6477431"/>
            <a:ext cx="1450975" cy="4616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spcBef>
                <a:spcPts val="280"/>
              </a:spcBef>
            </a:pPr>
            <a:r>
              <a:rPr sz="850" b="1" spc="10" dirty="0">
                <a:latin typeface="Trebuchet MS"/>
                <a:cs typeface="Trebuchet MS"/>
              </a:rPr>
              <a:t>Bruno</a:t>
            </a:r>
            <a:r>
              <a:rPr sz="850" b="1" spc="-45" dirty="0">
                <a:latin typeface="Trebuchet MS"/>
                <a:cs typeface="Trebuchet MS"/>
              </a:rPr>
              <a:t> </a:t>
            </a:r>
            <a:r>
              <a:rPr sz="850" b="1" spc="40" dirty="0">
                <a:latin typeface="Trebuchet MS"/>
                <a:cs typeface="Trebuchet MS"/>
              </a:rPr>
              <a:t>Moll</a:t>
            </a:r>
            <a:r>
              <a:rPr sz="850" b="1" spc="-40" dirty="0">
                <a:latin typeface="Trebuchet MS"/>
                <a:cs typeface="Trebuchet MS"/>
              </a:rPr>
              <a:t> </a:t>
            </a:r>
            <a:r>
              <a:rPr sz="850" spc="-25" dirty="0">
                <a:latin typeface="Arial MT"/>
                <a:cs typeface="Arial MT"/>
              </a:rPr>
              <a:t>(62)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ct val="117700"/>
              </a:lnSpc>
            </a:pPr>
            <a:r>
              <a:rPr sz="850" spc="-45" dirty="0">
                <a:latin typeface="Arial MT"/>
                <a:cs typeface="Arial MT"/>
              </a:rPr>
              <a:t>Freelance</a:t>
            </a:r>
            <a:r>
              <a:rPr sz="850" spc="-10" dirty="0">
                <a:latin typeface="Arial MT"/>
                <a:cs typeface="Arial MT"/>
              </a:rPr>
              <a:t> </a:t>
            </a:r>
            <a:r>
              <a:rPr sz="850" spc="5" dirty="0">
                <a:latin typeface="Arial MT"/>
                <a:cs typeface="Arial MT"/>
              </a:rPr>
              <a:t>writer</a:t>
            </a:r>
            <a:r>
              <a:rPr sz="850" spc="-10" dirty="0">
                <a:latin typeface="Arial MT"/>
                <a:cs typeface="Arial MT"/>
              </a:rPr>
              <a:t> </a:t>
            </a:r>
            <a:r>
              <a:rPr sz="850" spc="-20" dirty="0">
                <a:latin typeface="Arial MT"/>
                <a:cs typeface="Arial MT"/>
              </a:rPr>
              <a:t>and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filmmaker </a:t>
            </a:r>
            <a:r>
              <a:rPr sz="850" spc="-225" dirty="0">
                <a:latin typeface="Arial MT"/>
                <a:cs typeface="Arial MT"/>
              </a:rPr>
              <a:t> </a:t>
            </a:r>
            <a:r>
              <a:rPr sz="850" spc="-35" dirty="0">
                <a:latin typeface="Arial MT"/>
                <a:cs typeface="Arial MT"/>
              </a:rPr>
              <a:t>Berne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7729" y="7230814"/>
            <a:ext cx="1765300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">
              <a:lnSpc>
                <a:spcPct val="117700"/>
              </a:lnSpc>
              <a:spcBef>
                <a:spcPts val="100"/>
              </a:spcBef>
            </a:pPr>
            <a:r>
              <a:rPr sz="850" i="1" spc="-35" dirty="0">
                <a:latin typeface="Trebuchet MS"/>
                <a:cs typeface="Trebuchet MS"/>
              </a:rPr>
              <a:t>“Broadly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speaking</a:t>
            </a:r>
            <a:r>
              <a:rPr sz="850" i="1" spc="-20" dirty="0">
                <a:latin typeface="Trebuchet MS"/>
                <a:cs typeface="Trebuchet MS"/>
              </a:rPr>
              <a:t> my </a:t>
            </a:r>
            <a:r>
              <a:rPr sz="850" i="1" spc="-25" dirty="0">
                <a:latin typeface="Trebuchet MS"/>
                <a:cs typeface="Trebuchet MS"/>
              </a:rPr>
              <a:t>documentaries  </a:t>
            </a:r>
            <a:r>
              <a:rPr sz="850" i="1" spc="-35" dirty="0">
                <a:latin typeface="Trebuchet MS"/>
                <a:cs typeface="Trebuchet MS"/>
              </a:rPr>
              <a:t>deal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with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politics.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Being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political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in  </a:t>
            </a:r>
            <a:r>
              <a:rPr sz="850" i="1" spc="-20" dirty="0">
                <a:latin typeface="Trebuchet MS"/>
                <a:cs typeface="Trebuchet MS"/>
              </a:rPr>
              <a:t>my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opinion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does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not </a:t>
            </a:r>
            <a:r>
              <a:rPr sz="850" i="1" spc="-15" dirty="0">
                <a:latin typeface="Trebuchet MS"/>
                <a:cs typeface="Trebuchet MS"/>
              </a:rPr>
              <a:t>mean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attracting </a:t>
            </a:r>
            <a:r>
              <a:rPr sz="850" i="1" spc="-24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attention</a:t>
            </a:r>
            <a:r>
              <a:rPr sz="850" i="1" spc="-25" dirty="0">
                <a:latin typeface="Trebuchet MS"/>
                <a:cs typeface="Trebuchet MS"/>
              </a:rPr>
              <a:t> by </a:t>
            </a:r>
            <a:r>
              <a:rPr sz="850" i="1" spc="-15" dirty="0">
                <a:latin typeface="Trebuchet MS"/>
                <a:cs typeface="Trebuchet MS"/>
              </a:rPr>
              <a:t>shouting</a:t>
            </a:r>
            <a:r>
              <a:rPr sz="850" i="1" spc="-20" dirty="0">
                <a:latin typeface="Trebuchet MS"/>
                <a:cs typeface="Trebuchet MS"/>
              </a:rPr>
              <a:t> slogans,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but 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paying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close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attention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what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dirty="0">
                <a:latin typeface="Trebuchet MS"/>
                <a:cs typeface="Trebuchet MS"/>
              </a:rPr>
              <a:t>goes </a:t>
            </a:r>
            <a:r>
              <a:rPr sz="850" i="1" spc="5" dirty="0">
                <a:latin typeface="Trebuchet MS"/>
                <a:cs typeface="Trebuchet MS"/>
              </a:rPr>
              <a:t> </a:t>
            </a:r>
            <a:r>
              <a:rPr sz="850" i="1" spc="10" dirty="0">
                <a:latin typeface="Trebuchet MS"/>
                <a:cs typeface="Trebuchet MS"/>
              </a:rPr>
              <a:t>on </a:t>
            </a:r>
            <a:r>
              <a:rPr sz="850" i="1" spc="-15" dirty="0">
                <a:latin typeface="Trebuchet MS"/>
                <a:cs typeface="Trebuchet MS"/>
              </a:rPr>
              <a:t>around </a:t>
            </a:r>
            <a:r>
              <a:rPr sz="850" i="1" spc="-30" dirty="0">
                <a:latin typeface="Trebuchet MS"/>
                <a:cs typeface="Trebuchet MS"/>
              </a:rPr>
              <a:t>you. </a:t>
            </a:r>
            <a:r>
              <a:rPr sz="850" i="1" spc="-10" dirty="0">
                <a:latin typeface="Trebuchet MS"/>
                <a:cs typeface="Trebuchet MS"/>
              </a:rPr>
              <a:t>Responding </a:t>
            </a:r>
            <a:r>
              <a:rPr sz="850" i="1" spc="-30" dirty="0">
                <a:latin typeface="Trebuchet MS"/>
                <a:cs typeface="Trebuchet MS"/>
              </a:rPr>
              <a:t>to </a:t>
            </a:r>
            <a:r>
              <a:rPr sz="850" i="1" spc="-45" dirty="0">
                <a:latin typeface="Trebuchet MS"/>
                <a:cs typeface="Trebuchet MS"/>
              </a:rPr>
              <a:t>preju- </a:t>
            </a:r>
            <a:r>
              <a:rPr sz="850" i="1" spc="-24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dices </a:t>
            </a:r>
            <a:r>
              <a:rPr sz="850" i="1" spc="-5" dirty="0">
                <a:latin typeface="Trebuchet MS"/>
                <a:cs typeface="Trebuchet MS"/>
              </a:rPr>
              <a:t>and opening </a:t>
            </a:r>
            <a:r>
              <a:rPr sz="850" i="1" spc="-25" dirty="0">
                <a:latin typeface="Trebuchet MS"/>
                <a:cs typeface="Trebuchet MS"/>
              </a:rPr>
              <a:t>doors, </a:t>
            </a:r>
            <a:r>
              <a:rPr sz="850" i="1" spc="-20" dirty="0">
                <a:latin typeface="Trebuchet MS"/>
                <a:cs typeface="Trebuchet MS"/>
              </a:rPr>
              <a:t>not closing </a:t>
            </a:r>
            <a:r>
              <a:rPr sz="850" i="1" spc="-24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them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110" dirty="0">
                <a:latin typeface="Trebuchet MS"/>
                <a:cs typeface="Trebuchet MS"/>
              </a:rPr>
              <a:t>–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this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my </a:t>
            </a:r>
            <a:r>
              <a:rPr sz="850" i="1" spc="-45" dirty="0">
                <a:latin typeface="Trebuchet MS"/>
                <a:cs typeface="Trebuchet MS"/>
              </a:rPr>
              <a:t>aim.</a:t>
            </a:r>
            <a:endParaRPr sz="850">
              <a:latin typeface="Trebuchet MS"/>
              <a:cs typeface="Trebuchet MS"/>
            </a:endParaRPr>
          </a:p>
          <a:p>
            <a:pPr marL="12700" marR="5080">
              <a:lnSpc>
                <a:spcPct val="117700"/>
              </a:lnSpc>
            </a:pPr>
            <a:r>
              <a:rPr sz="850" i="1" spc="-15" dirty="0">
                <a:latin typeface="Trebuchet MS"/>
                <a:cs typeface="Trebuchet MS"/>
              </a:rPr>
              <a:t>Not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only</a:t>
            </a:r>
            <a:r>
              <a:rPr sz="850" i="1" spc="-20" dirty="0">
                <a:latin typeface="Trebuchet MS"/>
                <a:cs typeface="Trebuchet MS"/>
              </a:rPr>
              <a:t> as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Swiss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person, </a:t>
            </a:r>
            <a:r>
              <a:rPr sz="850" i="1" spc="-30" dirty="0">
                <a:latin typeface="Trebuchet MS"/>
                <a:cs typeface="Trebuchet MS"/>
              </a:rPr>
              <a:t>but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from 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one</a:t>
            </a:r>
            <a:r>
              <a:rPr sz="850" i="1" spc="-20" dirty="0">
                <a:latin typeface="Trebuchet MS"/>
                <a:cs typeface="Trebuchet MS"/>
              </a:rPr>
              <a:t> person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anothe</a:t>
            </a:r>
            <a:r>
              <a:rPr sz="850" i="1" spc="-105" dirty="0">
                <a:latin typeface="Trebuchet MS"/>
                <a:cs typeface="Trebuchet MS"/>
              </a:rPr>
              <a:t>r</a:t>
            </a:r>
            <a:r>
              <a:rPr sz="850" i="1" spc="-80" dirty="0">
                <a:latin typeface="Trebuchet MS"/>
                <a:cs typeface="Trebuchet MS"/>
              </a:rPr>
              <a:t>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would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give 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5" dirty="0">
                <a:latin typeface="Trebuchet MS"/>
                <a:cs typeface="Trebuchet MS"/>
              </a:rPr>
              <a:t> following </a:t>
            </a:r>
            <a:r>
              <a:rPr sz="850" i="1" spc="-30" dirty="0">
                <a:latin typeface="Trebuchet MS"/>
                <a:cs typeface="Trebuchet MS"/>
              </a:rPr>
              <a:t>advice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dirty="0">
                <a:latin typeface="Trebuchet MS"/>
                <a:cs typeface="Trebuchet MS"/>
              </a:rPr>
              <a:t>new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residents </a:t>
            </a:r>
            <a:r>
              <a:rPr sz="850" i="1" spc="-24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arriving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from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abroad: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should</a:t>
            </a:r>
            <a:r>
              <a:rPr sz="850" i="1" spc="-20" dirty="0">
                <a:latin typeface="Trebuchet MS"/>
                <a:cs typeface="Trebuchet MS"/>
              </a:rPr>
              <a:t> ap- </a:t>
            </a:r>
            <a:r>
              <a:rPr sz="850" i="1" spc="-24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proach our </a:t>
            </a:r>
            <a:r>
              <a:rPr sz="850" i="1" spc="-25" dirty="0">
                <a:latin typeface="Trebuchet MS"/>
                <a:cs typeface="Trebuchet MS"/>
              </a:rPr>
              <a:t>count</a:t>
            </a:r>
            <a:r>
              <a:rPr sz="850" i="1" spc="-5" dirty="0">
                <a:latin typeface="Trebuchet MS"/>
                <a:cs typeface="Trebuchet MS"/>
              </a:rPr>
              <a:t>r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inquisitively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  </a:t>
            </a:r>
            <a:r>
              <a:rPr sz="850" i="1" spc="-20" dirty="0">
                <a:latin typeface="Trebuchet MS"/>
                <a:cs typeface="Trebuchet MS"/>
              </a:rPr>
              <a:t>not</a:t>
            </a:r>
            <a:r>
              <a:rPr sz="850" i="1" spc="-25" dirty="0">
                <a:latin typeface="Trebuchet MS"/>
                <a:cs typeface="Trebuchet MS"/>
              </a:rPr>
              <a:t> shut </a:t>
            </a:r>
            <a:r>
              <a:rPr sz="850" i="1" spc="-35" dirty="0">
                <a:latin typeface="Trebuchet MS"/>
                <a:cs typeface="Trebuchet MS"/>
              </a:rPr>
              <a:t>themselves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away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with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peo- </a:t>
            </a:r>
            <a:r>
              <a:rPr sz="850" i="1" spc="-1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ple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same </a:t>
            </a:r>
            <a:r>
              <a:rPr sz="850" i="1" spc="-40" dirty="0">
                <a:latin typeface="Trebuchet MS"/>
                <a:cs typeface="Trebuchet MS"/>
              </a:rPr>
              <a:t>situation.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Of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course,</a:t>
            </a:r>
            <a:endParaRPr sz="850">
              <a:latin typeface="Trebuchet MS"/>
              <a:cs typeface="Trebuchet MS"/>
            </a:endParaRPr>
          </a:p>
          <a:p>
            <a:pPr marL="12700" marR="86995">
              <a:lnSpc>
                <a:spcPct val="117700"/>
              </a:lnSpc>
            </a:pP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would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advise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them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learn</a:t>
            </a:r>
            <a:r>
              <a:rPr sz="850" i="1" spc="-20" dirty="0">
                <a:latin typeface="Trebuchet MS"/>
                <a:cs typeface="Trebuchet MS"/>
              </a:rPr>
              <a:t> our  </a:t>
            </a:r>
            <a:r>
              <a:rPr sz="850" i="1" spc="-10" dirty="0">
                <a:latin typeface="Trebuchet MS"/>
                <a:cs typeface="Trebuchet MS"/>
              </a:rPr>
              <a:t>language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explore</a:t>
            </a:r>
            <a:r>
              <a:rPr sz="850" i="1" spc="-20" dirty="0">
                <a:latin typeface="Trebuchet MS"/>
                <a:cs typeface="Trebuchet MS"/>
              </a:rPr>
              <a:t> our </a:t>
            </a:r>
            <a:r>
              <a:rPr sz="850" i="1" spc="-45" dirty="0">
                <a:latin typeface="Trebuchet MS"/>
                <a:cs typeface="Trebuchet MS"/>
              </a:rPr>
              <a:t>mentalit</a:t>
            </a:r>
            <a:r>
              <a:rPr sz="850" i="1" spc="-125" dirty="0">
                <a:latin typeface="Trebuchet MS"/>
                <a:cs typeface="Trebuchet MS"/>
              </a:rPr>
              <a:t>y</a:t>
            </a:r>
            <a:r>
              <a:rPr sz="850" i="1" spc="-70" dirty="0">
                <a:latin typeface="Trebuchet MS"/>
                <a:cs typeface="Trebuchet MS"/>
              </a:rPr>
              <a:t>. 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would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prefer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them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see</a:t>
            </a:r>
            <a:r>
              <a:rPr sz="850" i="1" spc="-20" dirty="0">
                <a:latin typeface="Trebuchet MS"/>
                <a:cs typeface="Trebuchet MS"/>
              </a:rPr>
              <a:t> what </a:t>
            </a:r>
            <a:r>
              <a:rPr sz="850" i="1" spc="-5" dirty="0">
                <a:latin typeface="Trebuchet MS"/>
                <a:cs typeface="Trebuchet MS"/>
              </a:rPr>
              <a:t>we  </a:t>
            </a:r>
            <a:r>
              <a:rPr sz="850" i="1" spc="-25" dirty="0">
                <a:latin typeface="Trebuchet MS"/>
                <a:cs typeface="Trebuchet MS"/>
              </a:rPr>
              <a:t>have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common,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instead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dif-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0308" y="7231246"/>
            <a:ext cx="1771014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i="1" spc="-40" dirty="0">
                <a:latin typeface="Trebuchet MS"/>
                <a:cs typeface="Trebuchet MS"/>
              </a:rPr>
              <a:t>ferences.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should ask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questions 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60" dirty="0">
                <a:latin typeface="Trebuchet MS"/>
                <a:cs typeface="Trebuchet MS"/>
              </a:rPr>
              <a:t>r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discuss </a:t>
            </a:r>
            <a:r>
              <a:rPr sz="850" i="1" spc="-30" dirty="0">
                <a:latin typeface="Trebuchet MS"/>
                <a:cs typeface="Trebuchet MS"/>
              </a:rPr>
              <a:t>with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their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fellow  </a:t>
            </a:r>
            <a:r>
              <a:rPr sz="850" i="1" spc="-45" dirty="0">
                <a:latin typeface="Trebuchet MS"/>
                <a:cs typeface="Trebuchet MS"/>
              </a:rPr>
              <a:t>citizens.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should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definitely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climb </a:t>
            </a:r>
            <a:r>
              <a:rPr sz="850" i="1" spc="-30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our mountains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join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strollers  </a:t>
            </a:r>
            <a:r>
              <a:rPr sz="850" i="1" spc="10" dirty="0">
                <a:latin typeface="Trebuchet MS"/>
                <a:cs typeface="Trebuchet MS"/>
              </a:rPr>
              <a:t>on </a:t>
            </a:r>
            <a:r>
              <a:rPr sz="850" i="1" spc="-20" dirty="0">
                <a:latin typeface="Trebuchet MS"/>
                <a:cs typeface="Trebuchet MS"/>
              </a:rPr>
              <a:t>Sundays. </a:t>
            </a:r>
            <a:r>
              <a:rPr sz="850" i="1" spc="-40" dirty="0">
                <a:latin typeface="Trebuchet MS"/>
                <a:cs typeface="Trebuchet MS"/>
              </a:rPr>
              <a:t>They </a:t>
            </a:r>
            <a:r>
              <a:rPr sz="850" i="1" spc="-15" dirty="0">
                <a:latin typeface="Trebuchet MS"/>
                <a:cs typeface="Trebuchet MS"/>
              </a:rPr>
              <a:t>should </a:t>
            </a:r>
            <a:r>
              <a:rPr sz="850" i="1" spc="30" dirty="0">
                <a:latin typeface="Trebuchet MS"/>
                <a:cs typeface="Trebuchet MS"/>
              </a:rPr>
              <a:t>go </a:t>
            </a:r>
            <a:r>
              <a:rPr sz="850" i="1" spc="-10" dirty="0">
                <a:latin typeface="Trebuchet MS"/>
                <a:cs typeface="Trebuchet MS"/>
              </a:rPr>
              <a:t>shop- </a:t>
            </a:r>
            <a:r>
              <a:rPr sz="850" i="1" spc="-5" dirty="0">
                <a:latin typeface="Trebuchet MS"/>
                <a:cs typeface="Trebuchet MS"/>
              </a:rPr>
              <a:t> ping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at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weekly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markets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read,  </a:t>
            </a:r>
            <a:r>
              <a:rPr sz="850" i="1" spc="-20" dirty="0">
                <a:latin typeface="Trebuchet MS"/>
                <a:cs typeface="Trebuchet MS"/>
              </a:rPr>
              <a:t>watch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listen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our </a:t>
            </a:r>
            <a:r>
              <a:rPr sz="850" i="1" spc="-35" dirty="0">
                <a:latin typeface="Trebuchet MS"/>
                <a:cs typeface="Trebuchet MS"/>
              </a:rPr>
              <a:t>media.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0" dirty="0">
                <a:latin typeface="Trebuchet MS"/>
                <a:cs typeface="Trebuchet MS"/>
              </a:rPr>
              <a:t>T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put  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simply: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should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60" dirty="0">
                <a:latin typeface="Trebuchet MS"/>
                <a:cs typeface="Trebuchet MS"/>
              </a:rPr>
              <a:t>r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become 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part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things.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course,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also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wish  </a:t>
            </a:r>
            <a:r>
              <a:rPr sz="850" i="1" spc="-45" dirty="0">
                <a:latin typeface="Trebuchet MS"/>
                <a:cs typeface="Trebuchet MS"/>
              </a:rPr>
              <a:t>this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for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ourselves,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natives.”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18654" y="6785317"/>
            <a:ext cx="1530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8514" y="0"/>
            <a:ext cx="2434590" cy="10692130"/>
            <a:chOff x="-1905" y="0"/>
            <a:chExt cx="2434590" cy="10692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32685" cy="10692130"/>
            </a:xfrm>
            <a:custGeom>
              <a:avLst/>
              <a:gdLst/>
              <a:ahLst/>
              <a:cxnLst/>
              <a:rect l="l" t="t" r="r" b="b"/>
              <a:pathLst>
                <a:path w="2432685" h="10692130">
                  <a:moveTo>
                    <a:pt x="2432558" y="0"/>
                  </a:moveTo>
                  <a:lnTo>
                    <a:pt x="0" y="0"/>
                  </a:lnTo>
                  <a:lnTo>
                    <a:pt x="0" y="10692003"/>
                  </a:lnTo>
                  <a:lnTo>
                    <a:pt x="2432558" y="10692003"/>
                  </a:lnTo>
                  <a:lnTo>
                    <a:pt x="2432558" y="0"/>
                  </a:lnTo>
                  <a:close/>
                </a:path>
              </a:pathLst>
            </a:custGeom>
            <a:solidFill>
              <a:srgbClr val="E9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982203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649" y="7921135"/>
              <a:ext cx="81267" cy="812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108" y="8205546"/>
              <a:ext cx="199097" cy="698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16576" y="3493437"/>
            <a:ext cx="1776095" cy="364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695">
              <a:lnSpc>
                <a:spcPct val="1389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The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people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enjoy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an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extensive </a:t>
            </a:r>
            <a:r>
              <a:rPr sz="900" b="1" spc="-26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right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of</a:t>
            </a:r>
            <a:r>
              <a:rPr sz="900" b="1" spc="-1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co-determination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45" dirty="0">
                <a:latin typeface="Arial MT"/>
                <a:cs typeface="Arial MT"/>
              </a:rPr>
              <a:t>The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form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dirty="0">
                <a:latin typeface="Arial MT"/>
                <a:cs typeface="Arial MT"/>
              </a:rPr>
              <a:t>government </a:t>
            </a:r>
            <a:r>
              <a:rPr sz="900" spc="-45" dirty="0">
                <a:latin typeface="Arial MT"/>
                <a:cs typeface="Arial MT"/>
              </a:rPr>
              <a:t>is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direct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democracy.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Persons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entitled 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vote </a:t>
            </a:r>
            <a:r>
              <a:rPr sz="900" spc="-30" dirty="0">
                <a:latin typeface="Arial MT"/>
                <a:cs typeface="Arial MT"/>
              </a:rPr>
              <a:t>can </a:t>
            </a:r>
            <a:r>
              <a:rPr sz="900" spc="20" dirty="0">
                <a:latin typeface="Arial MT"/>
                <a:cs typeface="Arial MT"/>
              </a:rPr>
              <a:t>not </a:t>
            </a:r>
            <a:r>
              <a:rPr sz="900" spc="-10" dirty="0">
                <a:latin typeface="Arial MT"/>
                <a:cs typeface="Arial MT"/>
              </a:rPr>
              <a:t>only </a:t>
            </a:r>
            <a:r>
              <a:rPr sz="900" spc="-15" dirty="0">
                <a:latin typeface="Arial MT"/>
                <a:cs typeface="Arial MT"/>
              </a:rPr>
              <a:t>elect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-15" dirty="0">
                <a:latin typeface="Arial MT"/>
                <a:cs typeface="Arial MT"/>
              </a:rPr>
              <a:t>repre-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sentatives </a:t>
            </a:r>
            <a:r>
              <a:rPr sz="900" spc="15" dirty="0">
                <a:latin typeface="Arial MT"/>
                <a:cs typeface="Arial MT"/>
              </a:rPr>
              <a:t>into </a:t>
            </a:r>
            <a:r>
              <a:rPr sz="900" spc="-5" dirty="0">
                <a:latin typeface="Arial MT"/>
                <a:cs typeface="Arial MT"/>
              </a:rPr>
              <a:t>parliament </a:t>
            </a:r>
            <a:r>
              <a:rPr sz="900" spc="-10" dirty="0">
                <a:latin typeface="Arial MT"/>
                <a:cs typeface="Arial MT"/>
              </a:rPr>
              <a:t>regularly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 </a:t>
            </a:r>
            <a:r>
              <a:rPr sz="900" spc="-10" dirty="0">
                <a:latin typeface="Arial MT"/>
                <a:cs typeface="Arial MT"/>
              </a:rPr>
              <a:t>federal </a:t>
            </a:r>
            <a:r>
              <a:rPr sz="900" spc="-20" dirty="0">
                <a:latin typeface="Arial MT"/>
                <a:cs typeface="Arial MT"/>
              </a:rPr>
              <a:t>level, </a:t>
            </a:r>
            <a:r>
              <a:rPr sz="900" dirty="0">
                <a:latin typeface="Arial MT"/>
                <a:cs typeface="Arial MT"/>
              </a:rPr>
              <a:t>at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-25" dirty="0">
                <a:latin typeface="Arial MT"/>
                <a:cs typeface="Arial MT"/>
              </a:rPr>
              <a:t>level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respective </a:t>
            </a:r>
            <a:r>
              <a:rPr sz="900" spc="-5" dirty="0">
                <a:latin typeface="Arial MT"/>
                <a:cs typeface="Arial MT"/>
              </a:rPr>
              <a:t>canton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5" dirty="0">
                <a:latin typeface="Arial MT"/>
                <a:cs typeface="Arial MT"/>
              </a:rPr>
              <a:t>the mu- 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nicipality.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They</a:t>
            </a:r>
            <a:r>
              <a:rPr sz="900" spc="36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can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also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vote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variety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of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issues,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such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75" dirty="0">
                <a:latin typeface="Arial MT"/>
                <a:cs typeface="Arial MT"/>
              </a:rPr>
              <a:t>as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amount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35" dirty="0">
                <a:latin typeface="Arial MT"/>
                <a:cs typeface="Arial MT"/>
              </a:rPr>
              <a:t>taxes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25" dirty="0">
                <a:latin typeface="Arial MT"/>
                <a:cs typeface="Arial MT"/>
              </a:rPr>
              <a:t>charges,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layout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30" dirty="0">
                <a:latin typeface="Arial MT"/>
                <a:cs typeface="Arial MT"/>
              </a:rPr>
              <a:t>roads </a:t>
            </a:r>
            <a:r>
              <a:rPr sz="900" dirty="0">
                <a:latin typeface="Arial MT"/>
                <a:cs typeface="Arial MT"/>
              </a:rPr>
              <a:t>or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postal </a:t>
            </a:r>
            <a:r>
              <a:rPr sz="900" spc="-35" dirty="0">
                <a:latin typeface="Arial MT"/>
                <a:cs typeface="Arial MT"/>
              </a:rPr>
              <a:t>serv-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ices,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35" dirty="0">
                <a:latin typeface="Arial MT"/>
                <a:cs typeface="Arial MT"/>
              </a:rPr>
              <a:t>also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 </a:t>
            </a:r>
            <a:r>
              <a:rPr sz="900" spc="-10" dirty="0">
                <a:latin typeface="Arial MT"/>
                <a:cs typeface="Arial MT"/>
              </a:rPr>
              <a:t>Switzerland </a:t>
            </a:r>
            <a:r>
              <a:rPr sz="900" spc="-15" dirty="0">
                <a:latin typeface="Arial MT"/>
                <a:cs typeface="Arial MT"/>
              </a:rPr>
              <a:t>be-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coming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10" dirty="0">
                <a:latin typeface="Arial MT"/>
                <a:cs typeface="Arial MT"/>
              </a:rPr>
              <a:t>member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5" dirty="0">
                <a:latin typeface="Arial MT"/>
                <a:cs typeface="Arial MT"/>
              </a:rPr>
              <a:t>international 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organisations </a:t>
            </a:r>
            <a:r>
              <a:rPr sz="900" dirty="0">
                <a:latin typeface="Arial MT"/>
                <a:cs typeface="Arial MT"/>
              </a:rPr>
              <a:t>or </a:t>
            </a:r>
            <a:r>
              <a:rPr sz="900" spc="-20" dirty="0">
                <a:latin typeface="Arial MT"/>
                <a:cs typeface="Arial MT"/>
              </a:rPr>
              <a:t>agreements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30" dirty="0">
                <a:latin typeface="Arial MT"/>
                <a:cs typeface="Arial MT"/>
              </a:rPr>
              <a:t>with 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other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states.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Swiss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citizens</a:t>
            </a:r>
            <a:r>
              <a:rPr sz="900" spc="21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from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-30" dirty="0">
                <a:latin typeface="Arial MT"/>
                <a:cs typeface="Arial MT"/>
              </a:rPr>
              <a:t>age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dirty="0">
                <a:latin typeface="Arial MT"/>
                <a:cs typeface="Arial MT"/>
              </a:rPr>
              <a:t>18 </a:t>
            </a:r>
            <a:r>
              <a:rPr sz="900" spc="-30" dirty="0">
                <a:latin typeface="Arial MT"/>
                <a:cs typeface="Arial MT"/>
              </a:rPr>
              <a:t>can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elect and </a:t>
            </a:r>
            <a:r>
              <a:rPr sz="900" spc="-5" dirty="0">
                <a:latin typeface="Arial MT"/>
                <a:cs typeface="Arial MT"/>
              </a:rPr>
              <a:t>vote </a:t>
            </a:r>
            <a:r>
              <a:rPr sz="900" dirty="0">
                <a:latin typeface="Arial MT"/>
                <a:cs typeface="Arial MT"/>
              </a:rPr>
              <a:t> on </a:t>
            </a:r>
            <a:r>
              <a:rPr sz="900" spc="-10" dirty="0">
                <a:latin typeface="Arial MT"/>
                <a:cs typeface="Arial MT"/>
              </a:rPr>
              <a:t>matters </a:t>
            </a:r>
            <a:r>
              <a:rPr sz="900" spc="5" dirty="0">
                <a:latin typeface="Arial MT"/>
                <a:cs typeface="Arial MT"/>
              </a:rPr>
              <a:t>which affect </a:t>
            </a:r>
            <a:r>
              <a:rPr sz="900" spc="-15" dirty="0">
                <a:latin typeface="Arial MT"/>
                <a:cs typeface="Arial MT"/>
              </a:rPr>
              <a:t>all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5" dirty="0">
                <a:latin typeface="Arial MT"/>
                <a:cs typeface="Arial MT"/>
              </a:rPr>
              <a:t>Swit-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zerland.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6576" y="7304086"/>
            <a:ext cx="1774189" cy="288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4015">
              <a:lnSpc>
                <a:spcPct val="1389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Participation is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important </a:t>
            </a:r>
            <a:r>
              <a:rPr sz="900" b="1" spc="-26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and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welcomed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30" dirty="0">
                <a:latin typeface="Arial MT"/>
                <a:cs typeface="Arial MT"/>
              </a:rPr>
              <a:t>In </a:t>
            </a:r>
            <a:r>
              <a:rPr sz="900" spc="-20" dirty="0">
                <a:latin typeface="Arial MT"/>
                <a:cs typeface="Arial MT"/>
              </a:rPr>
              <a:t>Switzerland </a:t>
            </a:r>
            <a:r>
              <a:rPr sz="900" spc="-15" dirty="0">
                <a:latin typeface="Arial MT"/>
                <a:cs typeface="Arial MT"/>
              </a:rPr>
              <a:t>there </a:t>
            </a:r>
            <a:r>
              <a:rPr sz="900" spc="-40" dirty="0">
                <a:latin typeface="Arial MT"/>
                <a:cs typeface="Arial MT"/>
              </a:rPr>
              <a:t>are </a:t>
            </a:r>
            <a:r>
              <a:rPr sz="900" spc="-30" dirty="0">
                <a:latin typeface="Arial MT"/>
                <a:cs typeface="Arial MT"/>
              </a:rPr>
              <a:t>many </a:t>
            </a:r>
            <a:r>
              <a:rPr sz="900" spc="-40" dirty="0">
                <a:latin typeface="Arial MT"/>
                <a:cs typeface="Arial MT"/>
              </a:rPr>
              <a:t>ways 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5" dirty="0">
                <a:latin typeface="Arial MT"/>
                <a:cs typeface="Arial MT"/>
              </a:rPr>
              <a:t>getting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involved.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For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example,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you </a:t>
            </a:r>
            <a:r>
              <a:rPr sz="900" spc="-35" dirty="0">
                <a:latin typeface="Arial MT"/>
                <a:cs typeface="Arial MT"/>
              </a:rPr>
              <a:t>can </a:t>
            </a:r>
            <a:r>
              <a:rPr sz="900" spc="-30" dirty="0">
                <a:latin typeface="Arial MT"/>
                <a:cs typeface="Arial MT"/>
              </a:rPr>
              <a:t>become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20" dirty="0">
                <a:latin typeface="Arial MT"/>
                <a:cs typeface="Arial MT"/>
              </a:rPr>
              <a:t>member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parents’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association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</a:t>
            </a:r>
            <a:r>
              <a:rPr sz="900" spc="2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take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part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25" dirty="0">
                <a:latin typeface="Arial MT"/>
                <a:cs typeface="Arial MT"/>
              </a:rPr>
              <a:t>local </a:t>
            </a:r>
            <a:r>
              <a:rPr sz="900" spc="-30" dirty="0">
                <a:latin typeface="Arial MT"/>
                <a:cs typeface="Arial MT"/>
              </a:rPr>
              <a:t>clubs.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In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addition, </a:t>
            </a:r>
            <a:r>
              <a:rPr sz="900" spc="-20" dirty="0">
                <a:latin typeface="Arial MT"/>
                <a:cs typeface="Arial MT"/>
              </a:rPr>
              <a:t>all </a:t>
            </a:r>
            <a:r>
              <a:rPr sz="900" spc="-30" dirty="0">
                <a:latin typeface="Arial MT"/>
                <a:cs typeface="Arial MT"/>
              </a:rPr>
              <a:t>per-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sons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25" dirty="0">
                <a:latin typeface="Arial MT"/>
                <a:cs typeface="Arial MT"/>
              </a:rPr>
              <a:t>sound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mind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can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file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ap- </a:t>
            </a:r>
            <a:r>
              <a:rPr sz="900" spc="-15" dirty="0">
                <a:latin typeface="Arial MT"/>
                <a:cs typeface="Arial MT"/>
              </a:rPr>
              <a:t> plications, </a:t>
            </a:r>
            <a:r>
              <a:rPr sz="900" spc="-50" dirty="0">
                <a:latin typeface="Arial MT"/>
                <a:cs typeface="Arial MT"/>
              </a:rPr>
              <a:t>address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their </a:t>
            </a:r>
            <a:r>
              <a:rPr sz="900" spc="-25" dirty="0">
                <a:latin typeface="Arial MT"/>
                <a:cs typeface="Arial MT"/>
              </a:rPr>
              <a:t>questions,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suggestions </a:t>
            </a:r>
            <a:r>
              <a:rPr sz="900" spc="-20" dirty="0">
                <a:latin typeface="Arial MT"/>
                <a:cs typeface="Arial MT"/>
              </a:rPr>
              <a:t>and complaints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authorities; </a:t>
            </a:r>
            <a:r>
              <a:rPr sz="900" spc="-15" dirty="0">
                <a:latin typeface="Arial MT"/>
                <a:cs typeface="Arial MT"/>
              </a:rPr>
              <a:t>this </a:t>
            </a:r>
            <a:r>
              <a:rPr sz="900" spc="-35" dirty="0">
                <a:latin typeface="Arial MT"/>
                <a:cs typeface="Arial MT"/>
              </a:rPr>
              <a:t>can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30" dirty="0">
                <a:latin typeface="Arial MT"/>
                <a:cs typeface="Arial MT"/>
              </a:rPr>
              <a:t>example be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 the </a:t>
            </a:r>
            <a:r>
              <a:rPr sz="900" spc="10" dirty="0">
                <a:latin typeface="Arial MT"/>
                <a:cs typeface="Arial MT"/>
              </a:rPr>
              <a:t>form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5" dirty="0">
                <a:latin typeface="Arial MT"/>
                <a:cs typeface="Arial MT"/>
              </a:rPr>
              <a:t>petition </a:t>
            </a:r>
            <a:r>
              <a:rPr sz="900" spc="-15" dirty="0">
                <a:latin typeface="Arial MT"/>
                <a:cs typeface="Arial MT"/>
              </a:rPr>
              <a:t>(collection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30" dirty="0">
                <a:latin typeface="Arial MT"/>
                <a:cs typeface="Arial MT"/>
              </a:rPr>
              <a:t>signatures). In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15" dirty="0">
                <a:latin typeface="Arial MT"/>
                <a:cs typeface="Arial MT"/>
              </a:rPr>
              <a:t>few </a:t>
            </a:r>
            <a:r>
              <a:rPr sz="900" spc="-25" dirty="0">
                <a:latin typeface="Arial MT"/>
                <a:cs typeface="Arial MT"/>
              </a:rPr>
              <a:t>cantons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municipalities, </a:t>
            </a:r>
            <a:r>
              <a:rPr sz="900" spc="-20" dirty="0">
                <a:latin typeface="Arial MT"/>
                <a:cs typeface="Arial MT"/>
              </a:rPr>
              <a:t>you </a:t>
            </a:r>
            <a:r>
              <a:rPr sz="900" spc="-40" dirty="0">
                <a:latin typeface="Arial MT"/>
                <a:cs typeface="Arial MT"/>
              </a:rPr>
              <a:t>also have </a:t>
            </a:r>
            <a:r>
              <a:rPr sz="900" spc="5" dirty="0">
                <a:latin typeface="Arial MT"/>
                <a:cs typeface="Arial MT"/>
              </a:rPr>
              <a:t>politi- 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cal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rights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if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you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spent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longer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9155" y="3494581"/>
            <a:ext cx="177418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period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20" dirty="0">
                <a:latin typeface="Arial MT"/>
                <a:cs typeface="Arial MT"/>
              </a:rPr>
              <a:t>Switzerland, </a:t>
            </a:r>
            <a:r>
              <a:rPr sz="900" spc="-40" dirty="0">
                <a:latin typeface="Arial MT"/>
                <a:cs typeface="Arial MT"/>
              </a:rPr>
              <a:t>such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80" dirty="0">
                <a:latin typeface="Arial MT"/>
                <a:cs typeface="Arial MT"/>
              </a:rPr>
              <a:t>as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example </a:t>
            </a:r>
            <a:r>
              <a:rPr sz="900" spc="-5" dirty="0">
                <a:latin typeface="Arial MT"/>
                <a:cs typeface="Arial MT"/>
              </a:rPr>
              <a:t>voting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15" dirty="0">
                <a:latin typeface="Arial MT"/>
                <a:cs typeface="Arial MT"/>
              </a:rPr>
              <a:t>election </a:t>
            </a:r>
            <a:r>
              <a:rPr sz="900" spc="-10" dirty="0">
                <a:latin typeface="Arial MT"/>
                <a:cs typeface="Arial MT"/>
              </a:rPr>
              <a:t>rights.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Get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more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information</a:t>
            </a:r>
            <a:r>
              <a:rPr sz="900" spc="5" dirty="0">
                <a:latin typeface="Arial MT"/>
                <a:cs typeface="Arial MT"/>
              </a:rPr>
              <a:t> from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your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municipality.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9155" y="4447156"/>
            <a:ext cx="1774189" cy="326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All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important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political forces 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are </a:t>
            </a:r>
            <a:r>
              <a:rPr sz="900" b="1" spc="-26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represented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in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the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government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gove</a:t>
            </a:r>
            <a:r>
              <a:rPr sz="900" spc="5" dirty="0">
                <a:latin typeface="Arial MT"/>
                <a:cs typeface="Arial MT"/>
              </a:rPr>
              <a:t>r</a:t>
            </a:r>
            <a:r>
              <a:rPr sz="900" spc="-5" dirty="0">
                <a:latin typeface="Arial MT"/>
                <a:cs typeface="Arial MT"/>
              </a:rPr>
              <a:t>nment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con</a:t>
            </a:r>
            <a:r>
              <a:rPr sz="900" dirty="0">
                <a:latin typeface="Arial MT"/>
                <a:cs typeface="Arial MT"/>
              </a:rPr>
              <a:t>-  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5" dirty="0">
                <a:latin typeface="Arial MT"/>
                <a:cs typeface="Arial MT"/>
              </a:rPr>
              <a:t>i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</a:t>
            </a:r>
            <a:r>
              <a:rPr sz="900" spc="45" dirty="0">
                <a:latin typeface="Arial MT"/>
                <a:cs typeface="Arial MT"/>
              </a:rPr>
              <a:t>f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55" dirty="0">
                <a:latin typeface="Arial MT"/>
                <a:cs typeface="Arial MT"/>
              </a:rPr>
              <a:t>eve</a:t>
            </a:r>
            <a:r>
              <a:rPr sz="900" spc="-5" dirty="0">
                <a:latin typeface="Arial MT"/>
                <a:cs typeface="Arial MT"/>
              </a:rPr>
              <a:t>n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m</a:t>
            </a:r>
            <a:r>
              <a:rPr sz="900" spc="-5" dirty="0">
                <a:latin typeface="Arial MT"/>
                <a:cs typeface="Arial MT"/>
              </a:rPr>
              <a:t>b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r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nd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ca</a:t>
            </a:r>
            <a:r>
              <a:rPr sz="900" spc="-5" dirty="0">
                <a:latin typeface="Arial MT"/>
                <a:cs typeface="Arial MT"/>
              </a:rPr>
              <a:t>ll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d  </a:t>
            </a:r>
            <a:r>
              <a:rPr sz="900" spc="-45" dirty="0">
                <a:latin typeface="Arial MT"/>
                <a:cs typeface="Arial MT"/>
              </a:rPr>
              <a:t>Federal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Council.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Federal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Coun-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cil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elected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by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parliament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d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up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</a:t>
            </a:r>
            <a:r>
              <a:rPr sz="900" spc="45" dirty="0">
                <a:latin typeface="Arial MT"/>
                <a:cs typeface="Arial MT"/>
              </a:rPr>
              <a:t>f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r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p</a:t>
            </a:r>
            <a:r>
              <a:rPr sz="900" spc="-15" dirty="0">
                <a:latin typeface="Arial MT"/>
                <a:cs typeface="Arial MT"/>
              </a:rPr>
              <a:t>r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n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5" dirty="0">
                <a:latin typeface="Arial MT"/>
                <a:cs typeface="Arial MT"/>
              </a:rPr>
              <a:t>i</a:t>
            </a:r>
            <a:r>
              <a:rPr sz="900" spc="-55" dirty="0">
                <a:latin typeface="Arial MT"/>
                <a:cs typeface="Arial MT"/>
              </a:rPr>
              <a:t>ve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</a:t>
            </a:r>
            <a:r>
              <a:rPr sz="900" spc="45" dirty="0">
                <a:latin typeface="Arial MT"/>
                <a:cs typeface="Arial MT"/>
              </a:rPr>
              <a:t>f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5" dirty="0">
                <a:latin typeface="Arial MT"/>
                <a:cs typeface="Arial MT"/>
              </a:rPr>
              <a:t>h</a:t>
            </a:r>
            <a:r>
              <a:rPr sz="900" spc="-35" dirty="0">
                <a:latin typeface="Arial MT"/>
                <a:cs typeface="Arial MT"/>
              </a:rPr>
              <a:t>e  </a:t>
            </a:r>
            <a:r>
              <a:rPr sz="900" spc="-5" dirty="0">
                <a:latin typeface="Arial MT"/>
                <a:cs typeface="Arial MT"/>
              </a:rPr>
              <a:t>l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dirty="0">
                <a:latin typeface="Arial MT"/>
                <a:cs typeface="Arial MT"/>
              </a:rPr>
              <a:t>r</a:t>
            </a:r>
            <a:r>
              <a:rPr sz="900" spc="-5" dirty="0">
                <a:latin typeface="Arial MT"/>
                <a:cs typeface="Arial MT"/>
              </a:rPr>
              <a:t>g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 poli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5" dirty="0">
                <a:latin typeface="Arial MT"/>
                <a:cs typeface="Arial MT"/>
              </a:rPr>
              <a:t>i</a:t>
            </a:r>
            <a:r>
              <a:rPr sz="900" spc="-55" dirty="0">
                <a:latin typeface="Arial MT"/>
                <a:cs typeface="Arial MT"/>
              </a:rPr>
              <a:t>ca</a:t>
            </a:r>
            <a:r>
              <a:rPr sz="900" spc="-5" dirty="0">
                <a:latin typeface="Arial MT"/>
                <a:cs typeface="Arial MT"/>
              </a:rPr>
              <a:t>l p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dirty="0">
                <a:latin typeface="Arial MT"/>
                <a:cs typeface="Arial MT"/>
              </a:rPr>
              <a:t>r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5" dirty="0">
                <a:latin typeface="Arial MT"/>
                <a:cs typeface="Arial MT"/>
              </a:rPr>
              <a:t>i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dirty="0">
                <a:latin typeface="Arial MT"/>
                <a:cs typeface="Arial MT"/>
              </a:rPr>
              <a:t>.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5" dirty="0">
                <a:latin typeface="Arial MT"/>
                <a:cs typeface="Arial MT"/>
              </a:rPr>
              <a:t>E</a:t>
            </a:r>
            <a:r>
              <a:rPr sz="900" spc="-55" dirty="0">
                <a:latin typeface="Arial MT"/>
                <a:cs typeface="Arial MT"/>
              </a:rPr>
              <a:t>ac</a:t>
            </a:r>
            <a:r>
              <a:rPr sz="900" spc="-5" dirty="0">
                <a:latin typeface="Arial MT"/>
                <a:cs typeface="Arial MT"/>
              </a:rPr>
              <a:t>h </a:t>
            </a:r>
            <a:r>
              <a:rPr sz="900" dirty="0">
                <a:latin typeface="Arial MT"/>
                <a:cs typeface="Arial MT"/>
              </a:rPr>
              <a:t>m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m</a:t>
            </a:r>
            <a:r>
              <a:rPr sz="900" spc="-5" dirty="0">
                <a:latin typeface="Arial MT"/>
                <a:cs typeface="Arial MT"/>
              </a:rPr>
              <a:t>b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r 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45" dirty="0">
                <a:latin typeface="Arial MT"/>
                <a:cs typeface="Arial MT"/>
              </a:rPr>
              <a:t>Federal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Council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appointed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by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parliament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be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Presi-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dent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20" dirty="0">
                <a:latin typeface="Arial MT"/>
                <a:cs typeface="Arial MT"/>
              </a:rPr>
              <a:t>one </a:t>
            </a:r>
            <a:r>
              <a:rPr sz="900" spc="-50" dirty="0">
                <a:latin typeface="Arial MT"/>
                <a:cs typeface="Arial MT"/>
              </a:rPr>
              <a:t>year.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parliament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made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up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30" dirty="0">
                <a:latin typeface="Arial MT"/>
                <a:cs typeface="Arial MT"/>
              </a:rPr>
              <a:t>two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chambers: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Na-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tional </a:t>
            </a:r>
            <a:r>
              <a:rPr sz="900" spc="-15" dirty="0">
                <a:latin typeface="Arial MT"/>
                <a:cs typeface="Arial MT"/>
              </a:rPr>
              <a:t>Council, </a:t>
            </a:r>
            <a:r>
              <a:rPr sz="900" spc="-5" dirty="0">
                <a:latin typeface="Arial MT"/>
                <a:cs typeface="Arial MT"/>
              </a:rPr>
              <a:t>which </a:t>
            </a:r>
            <a:r>
              <a:rPr sz="900" spc="-35" dirty="0">
                <a:latin typeface="Arial MT"/>
                <a:cs typeface="Arial MT"/>
              </a:rPr>
              <a:t>represents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people,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15" dirty="0">
                <a:latin typeface="Arial MT"/>
                <a:cs typeface="Arial MT"/>
              </a:rPr>
              <a:t>Council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40" dirty="0">
                <a:latin typeface="Arial MT"/>
                <a:cs typeface="Arial MT"/>
              </a:rPr>
              <a:t>States,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which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represents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cantons.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70" dirty="0">
                <a:latin typeface="Arial MT"/>
                <a:cs typeface="Arial MT"/>
              </a:rPr>
              <a:t>To- </a:t>
            </a:r>
            <a:r>
              <a:rPr sz="900" spc="-2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gether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they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form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United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Federal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Assembly.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9155" y="7876728"/>
            <a:ext cx="177482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Same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rights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and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duties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for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all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constitutional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state.  </a:t>
            </a:r>
            <a:r>
              <a:rPr sz="900" spc="-50" dirty="0">
                <a:latin typeface="Arial MT"/>
                <a:cs typeface="Arial MT"/>
              </a:rPr>
              <a:t>This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means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that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not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only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resi-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dents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19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our</a:t>
            </a:r>
            <a:r>
              <a:rPr sz="900" spc="19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country</a:t>
            </a:r>
            <a:r>
              <a:rPr sz="900" spc="19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19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ob-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serve</a:t>
            </a:r>
            <a:r>
              <a:rPr sz="900" spc="-5" dirty="0">
                <a:latin typeface="Arial MT"/>
                <a:cs typeface="Arial MT"/>
              </a:rPr>
              <a:t> the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laws,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but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also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state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itself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bound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by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existing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law.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courts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independent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government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1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parliament.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The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60" dirty="0">
                <a:latin typeface="Arial MT"/>
                <a:cs typeface="Arial MT"/>
              </a:rPr>
              <a:t>Swiss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Federal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Constitution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specifies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fundamental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rights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duties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which </a:t>
            </a:r>
            <a:r>
              <a:rPr sz="900" spc="-25" dirty="0">
                <a:latin typeface="Arial MT"/>
                <a:cs typeface="Arial MT"/>
              </a:rPr>
              <a:t>apply here,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15" dirty="0">
                <a:latin typeface="Arial MT"/>
                <a:cs typeface="Arial MT"/>
              </a:rPr>
              <a:t>how </a:t>
            </a:r>
            <a:r>
              <a:rPr sz="900" spc="-25" dirty="0">
                <a:latin typeface="Arial MT"/>
                <a:cs typeface="Arial MT"/>
              </a:rPr>
              <a:t>Switzer-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land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organised.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6576" y="411929"/>
            <a:ext cx="1783080" cy="48069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spcBef>
                <a:spcPts val="705"/>
              </a:spcBef>
            </a:pPr>
            <a:r>
              <a:rPr sz="1200" spc="-35" dirty="0">
                <a:solidFill>
                  <a:srgbClr val="00AFE5"/>
                </a:solidFill>
                <a:latin typeface="Arial MT"/>
                <a:cs typeface="Arial MT"/>
              </a:rPr>
              <a:t>Citizens</a:t>
            </a:r>
            <a:r>
              <a:rPr sz="1200" spc="-10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1200" spc="-55" dirty="0">
                <a:solidFill>
                  <a:srgbClr val="00AFE5"/>
                </a:solidFill>
                <a:latin typeface="Arial MT"/>
                <a:cs typeface="Arial MT"/>
              </a:rPr>
              <a:t>have</a:t>
            </a:r>
            <a:r>
              <a:rPr sz="1200" spc="-5" dirty="0">
                <a:solidFill>
                  <a:srgbClr val="00AFE5"/>
                </a:solidFill>
                <a:latin typeface="Arial MT"/>
                <a:cs typeface="Arial MT"/>
              </a:rPr>
              <a:t> the final </a:t>
            </a:r>
            <a:r>
              <a:rPr sz="1200" spc="-90" dirty="0">
                <a:solidFill>
                  <a:srgbClr val="00AFE5"/>
                </a:solidFill>
                <a:latin typeface="Arial MT"/>
                <a:cs typeface="Arial MT"/>
              </a:rPr>
              <a:t>say</a:t>
            </a:r>
            <a:endParaRPr sz="1200">
              <a:latin typeface="Arial MT"/>
              <a:cs typeface="Arial MT"/>
            </a:endParaRPr>
          </a:p>
          <a:p>
            <a:pPr marL="12700">
              <a:spcBef>
                <a:spcPts val="459"/>
              </a:spcBef>
            </a:pPr>
            <a:r>
              <a:rPr sz="900" b="1" spc="-10" dirty="0">
                <a:latin typeface="Trebuchet MS"/>
                <a:cs typeface="Trebuchet MS"/>
              </a:rPr>
              <a:t>Federalism</a:t>
            </a:r>
            <a:r>
              <a:rPr sz="900" b="1" spc="-45" dirty="0">
                <a:latin typeface="Trebuchet MS"/>
                <a:cs typeface="Trebuchet MS"/>
              </a:rPr>
              <a:t> </a:t>
            </a:r>
            <a:r>
              <a:rPr sz="900" b="1" spc="20" dirty="0">
                <a:latin typeface="Trebuchet MS"/>
                <a:cs typeface="Trebuchet MS"/>
              </a:rPr>
              <a:t>and</a:t>
            </a:r>
            <a:r>
              <a:rPr sz="900" b="1" spc="-4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direct</a:t>
            </a:r>
            <a:r>
              <a:rPr sz="900" b="1" spc="-40" dirty="0">
                <a:latin typeface="Trebuchet MS"/>
                <a:cs typeface="Trebuchet MS"/>
              </a:rPr>
              <a:t> </a:t>
            </a:r>
            <a:r>
              <a:rPr sz="900" b="1" spc="-5" dirty="0">
                <a:latin typeface="Trebuchet MS"/>
                <a:cs typeface="Trebuchet MS"/>
              </a:rPr>
              <a:t>democracy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3051" y="3602579"/>
            <a:ext cx="102222" cy="6823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7720" y="7863921"/>
            <a:ext cx="1444625" cy="42498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  <a:tabLst>
                <a:tab pos="408305" algn="l"/>
                <a:tab pos="556260" algn="l"/>
              </a:tabLst>
            </a:pPr>
            <a:r>
              <a:rPr sz="800" b="1" u="sng" spc="-20" dirty="0">
                <a:solidFill>
                  <a:srgbClr val="77737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800" b="1" spc="-20" dirty="0">
                <a:solidFill>
                  <a:srgbClr val="777370"/>
                </a:solidFill>
                <a:latin typeface="Trebuchet MS"/>
                <a:cs typeface="Trebuchet MS"/>
              </a:rPr>
              <a:t>	</a:t>
            </a:r>
            <a:r>
              <a:rPr sz="800" b="1" spc="-10" dirty="0">
                <a:solidFill>
                  <a:srgbClr val="777370"/>
                </a:solidFill>
                <a:latin typeface="Trebuchet MS"/>
                <a:cs typeface="Trebuchet MS"/>
              </a:rPr>
              <a:t>Political</a:t>
            </a:r>
            <a:r>
              <a:rPr sz="8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system</a:t>
            </a:r>
            <a:endParaRPr sz="800">
              <a:latin typeface="Trebuchet MS"/>
              <a:cs typeface="Trebuchet MS"/>
            </a:endParaRPr>
          </a:p>
          <a:p>
            <a:pPr marL="812165" marR="5080" indent="-255904">
              <a:lnSpc>
                <a:spcPct val="114599"/>
              </a:lnSpc>
            </a:pP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General 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information </a:t>
            </a:r>
            <a:r>
              <a:rPr sz="800" spc="-2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00AFE5"/>
                </a:solidFill>
                <a:latin typeface="Arial MT"/>
                <a:cs typeface="Arial MT"/>
                <a:hlinkClick r:id="rId5"/>
              </a:rPr>
              <a:t>www.ch.ch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9069" y="8479935"/>
            <a:ext cx="424815" cy="494030"/>
            <a:chOff x="318649" y="8479935"/>
            <a:chExt cx="424815" cy="4940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649" y="8479935"/>
              <a:ext cx="81267" cy="812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108" y="8904046"/>
              <a:ext cx="199097" cy="698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337719" y="8422721"/>
            <a:ext cx="2242820" cy="8636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  <a:tabLst>
                <a:tab pos="408305" algn="l"/>
                <a:tab pos="556260" algn="l"/>
              </a:tabLst>
            </a:pPr>
            <a:r>
              <a:rPr sz="800" b="1" u="sng" spc="-20" dirty="0">
                <a:solidFill>
                  <a:srgbClr val="77737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800" b="1" spc="-20" dirty="0">
                <a:solidFill>
                  <a:srgbClr val="777370"/>
                </a:solidFill>
                <a:latin typeface="Trebuchet MS"/>
                <a:cs typeface="Trebuchet MS"/>
              </a:rPr>
              <a:t>	</a:t>
            </a:r>
            <a:r>
              <a:rPr sz="800" b="1" spc="15" dirty="0">
                <a:solidFill>
                  <a:srgbClr val="777370"/>
                </a:solidFill>
                <a:latin typeface="Trebuchet MS"/>
                <a:cs typeface="Trebuchet MS"/>
              </a:rPr>
              <a:t>Insight</a:t>
            </a:r>
            <a:r>
              <a:rPr sz="800" b="1" spc="-4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into</a:t>
            </a:r>
            <a:r>
              <a:rPr sz="800" b="1" spc="-4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-5" dirty="0">
                <a:solidFill>
                  <a:srgbClr val="777370"/>
                </a:solidFill>
                <a:latin typeface="Trebuchet MS"/>
                <a:cs typeface="Trebuchet MS"/>
              </a:rPr>
              <a:t>Switzerland’s</a:t>
            </a:r>
            <a:endParaRPr sz="800">
              <a:latin typeface="Trebuchet MS"/>
              <a:cs typeface="Trebuchet MS"/>
            </a:endParaRPr>
          </a:p>
          <a:p>
            <a:pPr marL="556260">
              <a:spcBef>
                <a:spcPts val="140"/>
              </a:spcBef>
            </a:pPr>
            <a:r>
              <a:rPr sz="800" b="1" spc="-5" dirty="0">
                <a:solidFill>
                  <a:srgbClr val="777370"/>
                </a:solidFill>
                <a:latin typeface="Trebuchet MS"/>
                <a:cs typeface="Trebuchet MS"/>
              </a:rPr>
              <a:t>political</a:t>
            </a:r>
            <a:r>
              <a:rPr sz="800" b="1" spc="-5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institutions</a:t>
            </a:r>
            <a:endParaRPr sz="800">
              <a:latin typeface="Trebuchet MS"/>
              <a:cs typeface="Trebuchet MS"/>
            </a:endParaRPr>
          </a:p>
          <a:p>
            <a:pPr marL="812165" marR="5080" indent="-255904">
              <a:lnSpc>
                <a:spcPct val="114599"/>
              </a:lnSpc>
            </a:pP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Brochure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“The</a:t>
            </a:r>
            <a:r>
              <a:rPr sz="800" spc="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Confederation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in</a:t>
            </a:r>
            <a:r>
              <a:rPr sz="800" spc="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25" dirty="0">
                <a:solidFill>
                  <a:srgbClr val="777370"/>
                </a:solidFill>
                <a:latin typeface="Arial MT"/>
                <a:cs typeface="Arial MT"/>
              </a:rPr>
              <a:t>brief” </a:t>
            </a:r>
            <a:r>
              <a:rPr sz="800" spc="-2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00AFE5"/>
                </a:solidFill>
                <a:latin typeface="Arial MT"/>
                <a:cs typeface="Arial MT"/>
                <a:hlinkClick r:id="rId7"/>
              </a:rPr>
              <a:t>www.bk.admin.ch</a:t>
            </a:r>
            <a:endParaRPr sz="800">
              <a:latin typeface="Arial MT"/>
              <a:cs typeface="Arial MT"/>
            </a:endParaRPr>
          </a:p>
          <a:p>
            <a:pPr marL="556260" marR="172720">
              <a:lnSpc>
                <a:spcPct val="114599"/>
              </a:lnSpc>
              <a:buChar char="&gt;"/>
              <a:tabLst>
                <a:tab pos="646430" algn="l"/>
              </a:tabLst>
            </a:pP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Dokumentation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 </a:t>
            </a: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Der </a:t>
            </a:r>
            <a:r>
              <a:rPr sz="800" spc="-25" dirty="0">
                <a:solidFill>
                  <a:srgbClr val="777370"/>
                </a:solidFill>
                <a:latin typeface="Arial MT"/>
                <a:cs typeface="Arial MT"/>
              </a:rPr>
              <a:t>Bund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kurz </a:t>
            </a:r>
            <a:r>
              <a:rPr sz="800" spc="-21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erklärt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6620" y="6785317"/>
            <a:ext cx="1530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30" dirty="0">
                <a:latin typeface="Trebuchet MS"/>
                <a:cs typeface="Trebuchet MS"/>
              </a:rPr>
              <a:t>11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42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59992" y="0"/>
                </a:moveTo>
                <a:lnTo>
                  <a:pt x="0" y="0"/>
                </a:lnTo>
                <a:lnTo>
                  <a:pt x="0" y="10692003"/>
                </a:lnTo>
                <a:lnTo>
                  <a:pt x="7559992" y="10692003"/>
                </a:lnTo>
                <a:lnTo>
                  <a:pt x="7559992" y="0"/>
                </a:lnTo>
                <a:close/>
              </a:path>
            </a:pathLst>
          </a:custGeom>
          <a:solidFill>
            <a:srgbClr val="E9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413" y="252007"/>
            <a:ext cx="7056005" cy="6088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18654" y="6785317"/>
            <a:ext cx="1530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12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9718" y="6477431"/>
            <a:ext cx="1129030" cy="4616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spcBef>
                <a:spcPts val="280"/>
              </a:spcBef>
            </a:pPr>
            <a:r>
              <a:rPr sz="850" b="1" dirty="0">
                <a:latin typeface="Trebuchet MS"/>
                <a:cs typeface="Trebuchet MS"/>
              </a:rPr>
              <a:t>Vasco</a:t>
            </a:r>
            <a:r>
              <a:rPr sz="850" b="1" spc="-50" dirty="0">
                <a:latin typeface="Trebuchet MS"/>
                <a:cs typeface="Trebuchet MS"/>
              </a:rPr>
              <a:t> </a:t>
            </a:r>
            <a:r>
              <a:rPr sz="850" b="1" spc="5" dirty="0">
                <a:latin typeface="Trebuchet MS"/>
                <a:cs typeface="Trebuchet MS"/>
              </a:rPr>
              <a:t>Belo</a:t>
            </a:r>
            <a:r>
              <a:rPr sz="850" b="1" spc="-50" dirty="0">
                <a:latin typeface="Trebuchet MS"/>
                <a:cs typeface="Trebuchet MS"/>
              </a:rPr>
              <a:t> </a:t>
            </a:r>
            <a:r>
              <a:rPr sz="850" spc="-25" dirty="0">
                <a:latin typeface="Arial MT"/>
                <a:cs typeface="Arial MT"/>
              </a:rPr>
              <a:t>(31)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ct val="117700"/>
              </a:lnSpc>
            </a:pPr>
            <a:r>
              <a:rPr sz="850" spc="-40" dirty="0">
                <a:latin typeface="Arial MT"/>
                <a:cs typeface="Arial MT"/>
              </a:rPr>
              <a:t>Swiss-Portuguese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family </a:t>
            </a:r>
            <a:r>
              <a:rPr sz="850" spc="-225" dirty="0">
                <a:latin typeface="Arial MT"/>
                <a:cs typeface="Arial MT"/>
              </a:rPr>
              <a:t> </a:t>
            </a:r>
            <a:r>
              <a:rPr sz="850" spc="-75" dirty="0">
                <a:latin typeface="Arial MT"/>
                <a:cs typeface="Arial MT"/>
              </a:rPr>
              <a:t>La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35" dirty="0">
                <a:latin typeface="Arial MT"/>
                <a:cs typeface="Arial MT"/>
              </a:rPr>
              <a:t>Chaux-de-Fonds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7730" y="7230814"/>
            <a:ext cx="1748789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060">
              <a:lnSpc>
                <a:spcPct val="117700"/>
              </a:lnSpc>
              <a:spcBef>
                <a:spcPts val="100"/>
              </a:spcBef>
            </a:pPr>
            <a:r>
              <a:rPr sz="850" i="1" spc="-60" dirty="0">
                <a:latin typeface="Trebuchet MS"/>
                <a:cs typeface="Trebuchet MS"/>
              </a:rPr>
              <a:t>“I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find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way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vocational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training 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offered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Switzerland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exempla</a:t>
            </a:r>
            <a:r>
              <a:rPr sz="850" i="1" spc="-15" dirty="0">
                <a:latin typeface="Trebuchet MS"/>
                <a:cs typeface="Trebuchet MS"/>
              </a:rPr>
              <a:t>r</a:t>
            </a:r>
            <a:r>
              <a:rPr sz="850" i="1" spc="-125" dirty="0">
                <a:latin typeface="Trebuchet MS"/>
                <a:cs typeface="Trebuchet MS"/>
              </a:rPr>
              <a:t>y</a:t>
            </a:r>
            <a:r>
              <a:rPr sz="850" i="1" spc="-70" dirty="0">
                <a:latin typeface="Trebuchet MS"/>
                <a:cs typeface="Trebuchet MS"/>
              </a:rPr>
              <a:t>.  </a:t>
            </a:r>
            <a:r>
              <a:rPr sz="850" i="1" spc="-6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helps</a:t>
            </a:r>
            <a:r>
              <a:rPr sz="850" i="1" spc="-20" dirty="0">
                <a:latin typeface="Trebuchet MS"/>
                <a:cs typeface="Trebuchet MS"/>
              </a:rPr>
              <a:t> youths </a:t>
            </a:r>
            <a:r>
              <a:rPr sz="850" i="1" spc="-30" dirty="0">
                <a:latin typeface="Trebuchet MS"/>
                <a:cs typeface="Trebuchet MS"/>
              </a:rPr>
              <a:t>with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their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transi-  </a:t>
            </a:r>
            <a:r>
              <a:rPr sz="850" i="1" spc="-35" dirty="0">
                <a:latin typeface="Trebuchet MS"/>
                <a:cs typeface="Trebuchet MS"/>
              </a:rPr>
              <a:t>tion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from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education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working</a:t>
            </a:r>
            <a:endParaRPr sz="850">
              <a:latin typeface="Trebuchet MS"/>
              <a:cs typeface="Trebuchet MS"/>
            </a:endParaRPr>
          </a:p>
          <a:p>
            <a:pPr marL="12700" marR="5080">
              <a:lnSpc>
                <a:spcPct val="117700"/>
              </a:lnSpc>
            </a:pPr>
            <a:r>
              <a:rPr sz="850" i="1" spc="-30" dirty="0">
                <a:latin typeface="Trebuchet MS"/>
                <a:cs typeface="Trebuchet MS"/>
              </a:rPr>
              <a:t>environment. </a:t>
            </a:r>
            <a:r>
              <a:rPr sz="850" i="1" spc="-20" dirty="0">
                <a:latin typeface="Trebuchet MS"/>
                <a:cs typeface="Trebuchet MS"/>
              </a:rPr>
              <a:t>In</a:t>
            </a:r>
            <a:r>
              <a:rPr sz="850" i="1" spc="-30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my</a:t>
            </a:r>
            <a:r>
              <a:rPr sz="850" i="1" spc="-3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country of</a:t>
            </a:r>
            <a:r>
              <a:rPr sz="850" i="1" spc="-3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origin, </a:t>
            </a:r>
            <a:r>
              <a:rPr sz="850" i="1" spc="-24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Portugal,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education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provided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only  by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schools,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which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means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that </a:t>
            </a:r>
            <a:r>
              <a:rPr sz="850" i="1" spc="-4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those </a:t>
            </a:r>
            <a:r>
              <a:rPr sz="850" i="1" spc="10" dirty="0">
                <a:latin typeface="Trebuchet MS"/>
                <a:cs typeface="Trebuchet MS"/>
              </a:rPr>
              <a:t>who </a:t>
            </a:r>
            <a:r>
              <a:rPr sz="850" i="1" spc="5" dirty="0">
                <a:latin typeface="Trebuchet MS"/>
                <a:cs typeface="Trebuchet MS"/>
              </a:rPr>
              <a:t>do </a:t>
            </a:r>
            <a:r>
              <a:rPr sz="850" i="1" spc="-20" dirty="0">
                <a:latin typeface="Trebuchet MS"/>
                <a:cs typeface="Trebuchet MS"/>
              </a:rPr>
              <a:t>not </a:t>
            </a:r>
            <a:r>
              <a:rPr sz="850" i="1" spc="30" dirty="0">
                <a:latin typeface="Trebuchet MS"/>
                <a:cs typeface="Trebuchet MS"/>
              </a:rPr>
              <a:t>go </a:t>
            </a:r>
            <a:r>
              <a:rPr sz="850" i="1" spc="-30" dirty="0">
                <a:latin typeface="Trebuchet MS"/>
                <a:cs typeface="Trebuchet MS"/>
              </a:rPr>
              <a:t>to </a:t>
            </a:r>
            <a:r>
              <a:rPr sz="850" i="1" spc="-25" dirty="0">
                <a:latin typeface="Trebuchet MS"/>
                <a:cs typeface="Trebuchet MS"/>
              </a:rPr>
              <a:t>a </a:t>
            </a:r>
            <a:r>
              <a:rPr sz="850" i="1" spc="-20" dirty="0">
                <a:latin typeface="Trebuchet MS"/>
                <a:cs typeface="Trebuchet MS"/>
              </a:rPr>
              <a:t>secondary </a:t>
            </a:r>
            <a:r>
              <a:rPr sz="850" i="1" spc="-15" dirty="0">
                <a:latin typeface="Trebuchet MS"/>
                <a:cs typeface="Trebuchet MS"/>
              </a:rPr>
              <a:t> school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5" dirty="0">
                <a:latin typeface="Trebuchet MS"/>
                <a:cs typeface="Trebuchet MS"/>
              </a:rPr>
              <a:t>do</a:t>
            </a:r>
            <a:r>
              <a:rPr sz="850" i="1" spc="-20" dirty="0">
                <a:latin typeface="Trebuchet MS"/>
                <a:cs typeface="Trebuchet MS"/>
              </a:rPr>
              <a:t> not </a:t>
            </a:r>
            <a:r>
              <a:rPr sz="850" i="1" spc="-25" dirty="0">
                <a:latin typeface="Trebuchet MS"/>
                <a:cs typeface="Trebuchet MS"/>
              </a:rPr>
              <a:t>have</a:t>
            </a:r>
            <a:r>
              <a:rPr sz="850" i="1" spc="-20" dirty="0">
                <a:latin typeface="Trebuchet MS"/>
                <a:cs typeface="Trebuchet MS"/>
              </a:rPr>
              <a:t> any </a:t>
            </a:r>
            <a:r>
              <a:rPr sz="850" i="1" spc="-60" dirty="0">
                <a:latin typeface="Trebuchet MS"/>
                <a:cs typeface="Trebuchet MS"/>
              </a:rPr>
              <a:t>really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15" dirty="0">
                <a:latin typeface="Trebuchet MS"/>
                <a:cs typeface="Trebuchet MS"/>
              </a:rPr>
              <a:t>good  </a:t>
            </a:r>
            <a:r>
              <a:rPr sz="850" i="1" spc="-25" dirty="0">
                <a:latin typeface="Trebuchet MS"/>
                <a:cs typeface="Trebuchet MS"/>
              </a:rPr>
              <a:t>options.</a:t>
            </a:r>
            <a:endParaRPr sz="850">
              <a:latin typeface="Trebuchet MS"/>
              <a:cs typeface="Trebuchet MS"/>
            </a:endParaRPr>
          </a:p>
          <a:p>
            <a:pPr marL="12700" marR="12700">
              <a:lnSpc>
                <a:spcPct val="117700"/>
              </a:lnSpc>
            </a:pPr>
            <a:r>
              <a:rPr sz="850" i="1" spc="-45" dirty="0">
                <a:latin typeface="Trebuchet MS"/>
                <a:cs typeface="Trebuchet MS"/>
              </a:rPr>
              <a:t>For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us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important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that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can  </a:t>
            </a:r>
            <a:r>
              <a:rPr sz="850" i="1" spc="-45" dirty="0">
                <a:latin typeface="Trebuchet MS"/>
                <a:cs typeface="Trebuchet MS"/>
              </a:rPr>
              <a:t>offer</a:t>
            </a:r>
            <a:r>
              <a:rPr sz="850" i="1" spc="-20" dirty="0">
                <a:latin typeface="Trebuchet MS"/>
                <a:cs typeface="Trebuchet MS"/>
              </a:rPr>
              <a:t> our </a:t>
            </a:r>
            <a:r>
              <a:rPr sz="850" i="1" spc="-35" dirty="0">
                <a:latin typeface="Trebuchet MS"/>
                <a:cs typeface="Trebuchet MS"/>
              </a:rPr>
              <a:t>children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15" dirty="0">
                <a:latin typeface="Trebuchet MS"/>
                <a:cs typeface="Trebuchet MS"/>
              </a:rPr>
              <a:t>good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future.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This  </a:t>
            </a:r>
            <a:r>
              <a:rPr sz="850" i="1" spc="-15" dirty="0">
                <a:latin typeface="Trebuchet MS"/>
                <a:cs typeface="Trebuchet MS"/>
              </a:rPr>
              <a:t>means</a:t>
            </a:r>
            <a:r>
              <a:rPr sz="850" i="1" spc="-20" dirty="0">
                <a:latin typeface="Trebuchet MS"/>
                <a:cs typeface="Trebuchet MS"/>
              </a:rPr>
              <a:t> taking </a:t>
            </a:r>
            <a:r>
              <a:rPr sz="850" i="1" spc="-45" dirty="0">
                <a:latin typeface="Trebuchet MS"/>
                <a:cs typeface="Trebuchet MS"/>
              </a:rPr>
              <a:t>part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their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schooling  </a:t>
            </a:r>
            <a:r>
              <a:rPr sz="850" i="1" spc="-5" dirty="0">
                <a:latin typeface="Trebuchet MS"/>
                <a:cs typeface="Trebuchet MS"/>
              </a:rPr>
              <a:t>and </a:t>
            </a:r>
            <a:r>
              <a:rPr sz="850" i="1" spc="-40" dirty="0">
                <a:latin typeface="Trebuchet MS"/>
                <a:cs typeface="Trebuchet MS"/>
              </a:rPr>
              <a:t>training, </a:t>
            </a:r>
            <a:r>
              <a:rPr sz="850" i="1" spc="-5" dirty="0">
                <a:latin typeface="Trebuchet MS"/>
                <a:cs typeface="Trebuchet MS"/>
              </a:rPr>
              <a:t>and </a:t>
            </a:r>
            <a:r>
              <a:rPr sz="850" i="1" spc="-20" dirty="0">
                <a:latin typeface="Trebuchet MS"/>
                <a:cs typeface="Trebuchet MS"/>
              </a:rPr>
              <a:t>supporting each 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child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60" dirty="0">
                <a:latin typeface="Trebuchet MS"/>
                <a:cs typeface="Trebuchet MS"/>
              </a:rPr>
              <a:t>his/her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abilities.</a:t>
            </a:r>
            <a:r>
              <a:rPr sz="850" i="1" spc="-20" dirty="0">
                <a:latin typeface="Trebuchet MS"/>
                <a:cs typeface="Trebuchet MS"/>
              </a:rPr>
              <a:t> Those </a:t>
            </a:r>
            <a:r>
              <a:rPr sz="850" i="1" spc="10" dirty="0">
                <a:latin typeface="Trebuchet MS"/>
                <a:cs typeface="Trebuchet MS"/>
              </a:rPr>
              <a:t>who  </a:t>
            </a:r>
            <a:r>
              <a:rPr sz="850" i="1" spc="-30" dirty="0">
                <a:latin typeface="Trebuchet MS"/>
                <a:cs typeface="Trebuchet MS"/>
              </a:rPr>
              <a:t>don’t</a:t>
            </a:r>
            <a:r>
              <a:rPr sz="850" i="1" spc="-25" dirty="0">
                <a:latin typeface="Trebuchet MS"/>
                <a:cs typeface="Trebuchet MS"/>
              </a:rPr>
              <a:t> have </a:t>
            </a:r>
            <a:r>
              <a:rPr sz="850" i="1" spc="-20" dirty="0">
                <a:latin typeface="Trebuchet MS"/>
                <a:cs typeface="Trebuchet MS"/>
              </a:rPr>
              <a:t>any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qualifications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will </a:t>
            </a:r>
            <a:r>
              <a:rPr sz="850" i="1" spc="-5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quickly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find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themselves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without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work</a:t>
            </a:r>
            <a:endParaRPr sz="850">
              <a:latin typeface="Trebuchet MS"/>
              <a:cs typeface="Trebuchet MS"/>
            </a:endParaRPr>
          </a:p>
          <a:p>
            <a:pPr marL="12700" marR="30480">
              <a:lnSpc>
                <a:spcPct val="117700"/>
              </a:lnSpc>
            </a:pPr>
            <a:r>
              <a:rPr sz="850" i="1" spc="110" dirty="0">
                <a:latin typeface="Trebuchet MS"/>
                <a:cs typeface="Trebuchet MS"/>
              </a:rPr>
              <a:t>–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doesn’t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matter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where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one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comes  </a:t>
            </a:r>
            <a:r>
              <a:rPr sz="850" i="1" spc="-40" dirty="0">
                <a:latin typeface="Trebuchet MS"/>
                <a:cs typeface="Trebuchet MS"/>
              </a:rPr>
              <a:t>from.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309" y="7231246"/>
            <a:ext cx="1746885" cy="17024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spcBef>
                <a:spcPts val="280"/>
              </a:spcBef>
            </a:pPr>
            <a:r>
              <a:rPr sz="850" i="1" spc="-20" dirty="0">
                <a:latin typeface="Trebuchet MS"/>
                <a:cs typeface="Trebuchet MS"/>
              </a:rPr>
              <a:t>In our </a:t>
            </a:r>
            <a:r>
              <a:rPr sz="850" i="1" spc="-50" dirty="0">
                <a:latin typeface="Trebuchet MS"/>
                <a:cs typeface="Trebuchet MS"/>
              </a:rPr>
              <a:t>family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only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speak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French</a:t>
            </a:r>
            <a:endParaRPr sz="850">
              <a:latin typeface="Trebuchet MS"/>
              <a:cs typeface="Trebuchet MS"/>
            </a:endParaRPr>
          </a:p>
          <a:p>
            <a:pPr marL="12700" marR="5080">
              <a:lnSpc>
                <a:spcPct val="117700"/>
              </a:lnSpc>
            </a:pPr>
            <a:r>
              <a:rPr sz="850" i="1" spc="110" dirty="0">
                <a:latin typeface="Trebuchet MS"/>
                <a:cs typeface="Trebuchet MS"/>
              </a:rPr>
              <a:t>–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which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find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rather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pit</a:t>
            </a:r>
            <a:r>
              <a:rPr sz="850" i="1" spc="-135" dirty="0">
                <a:latin typeface="Trebuchet MS"/>
                <a:cs typeface="Trebuchet MS"/>
              </a:rPr>
              <a:t>y</a:t>
            </a:r>
            <a:r>
              <a:rPr sz="850" i="1" spc="-80" dirty="0">
                <a:latin typeface="Trebuchet MS"/>
                <a:cs typeface="Trebuchet MS"/>
              </a:rPr>
              <a:t>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15" dirty="0">
                <a:latin typeface="Trebuchet MS"/>
                <a:cs typeface="Trebuchet MS"/>
              </a:rPr>
              <a:t>As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my  </a:t>
            </a:r>
            <a:r>
              <a:rPr sz="850" i="1" spc="-35" dirty="0">
                <a:latin typeface="Trebuchet MS"/>
                <a:cs typeface="Trebuchet MS"/>
              </a:rPr>
              <a:t>wife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Swiss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does</a:t>
            </a:r>
            <a:r>
              <a:rPr sz="850" i="1" spc="-20" dirty="0">
                <a:latin typeface="Trebuchet MS"/>
                <a:cs typeface="Trebuchet MS"/>
              </a:rPr>
              <a:t> not </a:t>
            </a:r>
            <a:r>
              <a:rPr sz="850" i="1" spc="-15" dirty="0">
                <a:latin typeface="Trebuchet MS"/>
                <a:cs typeface="Trebuchet MS"/>
              </a:rPr>
              <a:t>speak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Po</a:t>
            </a:r>
            <a:r>
              <a:rPr sz="850" i="1" spc="-80" dirty="0">
                <a:latin typeface="Trebuchet MS"/>
                <a:cs typeface="Trebuchet MS"/>
              </a:rPr>
              <a:t>r</a:t>
            </a:r>
            <a:r>
              <a:rPr sz="850" i="1" spc="-30" dirty="0">
                <a:latin typeface="Trebuchet MS"/>
                <a:cs typeface="Trebuchet MS"/>
              </a:rPr>
              <a:t>-  </a:t>
            </a:r>
            <a:r>
              <a:rPr sz="850" i="1" spc="-20" dirty="0">
                <a:latin typeface="Trebuchet MS"/>
                <a:cs typeface="Trebuchet MS"/>
              </a:rPr>
              <a:t>tuguese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grew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up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French-  </a:t>
            </a:r>
            <a:r>
              <a:rPr sz="850" i="1" spc="-15" dirty="0">
                <a:latin typeface="Trebuchet MS"/>
                <a:cs typeface="Trebuchet MS"/>
              </a:rPr>
              <a:t>speaking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part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Switzerland,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just  </a:t>
            </a:r>
            <a:r>
              <a:rPr sz="850" i="1" spc="-40" dirty="0">
                <a:latin typeface="Trebuchet MS"/>
                <a:cs typeface="Trebuchet MS"/>
              </a:rPr>
              <a:t>sort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happened. </a:t>
            </a:r>
            <a:r>
              <a:rPr sz="850" i="1" spc="-30" dirty="0">
                <a:latin typeface="Trebuchet MS"/>
                <a:cs typeface="Trebuchet MS"/>
              </a:rPr>
              <a:t>But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70" dirty="0">
                <a:latin typeface="Trebuchet MS"/>
                <a:cs typeface="Trebuchet MS"/>
              </a:rPr>
              <a:t>still</a:t>
            </a:r>
            <a:r>
              <a:rPr sz="850" i="1" spc="-20" dirty="0">
                <a:latin typeface="Trebuchet MS"/>
                <a:cs typeface="Trebuchet MS"/>
              </a:rPr>
              <a:t> have  our Portuguese </a:t>
            </a:r>
            <a:r>
              <a:rPr sz="850" i="1" spc="-50" dirty="0">
                <a:latin typeface="Trebuchet MS"/>
                <a:cs typeface="Trebuchet MS"/>
              </a:rPr>
              <a:t>festivities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within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the  </a:t>
            </a:r>
            <a:r>
              <a:rPr sz="850" i="1" spc="-50" dirty="0">
                <a:latin typeface="Trebuchet MS"/>
                <a:cs typeface="Trebuchet MS"/>
              </a:rPr>
              <a:t>family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our </a:t>
            </a:r>
            <a:r>
              <a:rPr sz="850" i="1" spc="-30" dirty="0">
                <a:latin typeface="Trebuchet MS"/>
                <a:cs typeface="Trebuchet MS"/>
              </a:rPr>
              <a:t>holidays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Portugal  </a:t>
            </a:r>
            <a:r>
              <a:rPr sz="850" i="1" spc="-25" dirty="0">
                <a:latin typeface="Trebuchet MS"/>
                <a:cs typeface="Trebuchet MS"/>
              </a:rPr>
              <a:t>where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children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have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possibil-  </a:t>
            </a:r>
            <a:r>
              <a:rPr sz="850" i="1" spc="-65" dirty="0">
                <a:latin typeface="Trebuchet MS"/>
                <a:cs typeface="Trebuchet MS"/>
              </a:rPr>
              <a:t>ity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get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10" dirty="0">
                <a:latin typeface="Trebuchet MS"/>
                <a:cs typeface="Trebuchet MS"/>
              </a:rPr>
              <a:t>know</a:t>
            </a:r>
            <a:r>
              <a:rPr sz="850" i="1" spc="-20" dirty="0">
                <a:latin typeface="Trebuchet MS"/>
                <a:cs typeface="Trebuchet MS"/>
              </a:rPr>
              <a:t> my </a:t>
            </a:r>
            <a:r>
              <a:rPr sz="850" i="1" spc="-30" dirty="0">
                <a:latin typeface="Trebuchet MS"/>
                <a:cs typeface="Trebuchet MS"/>
              </a:rPr>
              <a:t>mother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tongue 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playful</a:t>
            </a:r>
            <a:r>
              <a:rPr sz="850" i="1" spc="-20" dirty="0">
                <a:latin typeface="Trebuchet MS"/>
                <a:cs typeface="Trebuchet MS"/>
              </a:rPr>
              <a:t> manne</a:t>
            </a:r>
            <a:r>
              <a:rPr sz="850" i="1" spc="-95" dirty="0">
                <a:latin typeface="Trebuchet MS"/>
                <a:cs typeface="Trebuchet MS"/>
              </a:rPr>
              <a:t>r</a:t>
            </a:r>
            <a:r>
              <a:rPr sz="850" i="1" spc="-75" dirty="0">
                <a:latin typeface="Trebuchet MS"/>
                <a:cs typeface="Trebuchet MS"/>
              </a:rPr>
              <a:t>.”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420" y="0"/>
            <a:ext cx="2432685" cy="10692130"/>
          </a:xfrm>
          <a:custGeom>
            <a:avLst/>
            <a:gdLst/>
            <a:ahLst/>
            <a:cxnLst/>
            <a:rect l="l" t="t" r="r" b="b"/>
            <a:pathLst>
              <a:path w="2432685" h="10692130">
                <a:moveTo>
                  <a:pt x="2432570" y="0"/>
                </a:moveTo>
                <a:lnTo>
                  <a:pt x="0" y="0"/>
                </a:lnTo>
                <a:lnTo>
                  <a:pt x="0" y="10692003"/>
                </a:lnTo>
                <a:lnTo>
                  <a:pt x="2432570" y="10692003"/>
                </a:lnTo>
                <a:lnTo>
                  <a:pt x="2432570" y="0"/>
                </a:lnTo>
                <a:close/>
              </a:path>
            </a:pathLst>
          </a:custGeom>
          <a:solidFill>
            <a:srgbClr val="E9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16576" y="463804"/>
            <a:ext cx="2340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14" dirty="0">
                <a:solidFill>
                  <a:srgbClr val="00AFE5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0AFE5"/>
                </a:solidFill>
                <a:latin typeface="Arial MT"/>
                <a:cs typeface="Arial MT"/>
              </a:rPr>
              <a:t>bridge </a:t>
            </a:r>
            <a:r>
              <a:rPr sz="2000" spc="55" dirty="0">
                <a:solidFill>
                  <a:srgbClr val="00AFE5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-145" dirty="0">
                <a:solidFill>
                  <a:srgbClr val="00AFE5"/>
                </a:solidFill>
                <a:latin typeface="Arial MT"/>
                <a:cs typeface="Arial MT"/>
              </a:rPr>
              <a:t>success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6576" y="4255438"/>
            <a:ext cx="1774189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Education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work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high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pri-  ority in </a:t>
            </a:r>
            <a:r>
              <a:rPr sz="900" spc="-20" dirty="0">
                <a:latin typeface="Arial MT"/>
                <a:cs typeface="Arial MT"/>
              </a:rPr>
              <a:t>Switzerland. </a:t>
            </a:r>
            <a:r>
              <a:rPr sz="900" spc="-5" dirty="0">
                <a:latin typeface="Arial MT"/>
                <a:cs typeface="Arial MT"/>
              </a:rPr>
              <a:t>All </a:t>
            </a:r>
            <a:r>
              <a:rPr sz="900" spc="-20" dirty="0">
                <a:latin typeface="Arial MT"/>
                <a:cs typeface="Arial MT"/>
              </a:rPr>
              <a:t>children and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youths </a:t>
            </a:r>
            <a:r>
              <a:rPr sz="900" spc="-80" dirty="0">
                <a:latin typeface="Arial MT"/>
                <a:cs typeface="Arial MT"/>
              </a:rPr>
              <a:t>as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well </a:t>
            </a:r>
            <a:r>
              <a:rPr sz="900" spc="-80" dirty="0">
                <a:latin typeface="Arial MT"/>
                <a:cs typeface="Arial MT"/>
              </a:rPr>
              <a:t>as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adults should </a:t>
            </a:r>
            <a:r>
              <a:rPr sz="900" spc="-30" dirty="0">
                <a:latin typeface="Arial MT"/>
                <a:cs typeface="Arial MT"/>
              </a:rPr>
              <a:t>be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supported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25" dirty="0">
                <a:latin typeface="Arial MT"/>
                <a:cs typeface="Arial MT"/>
              </a:rPr>
              <a:t>encouraged accord-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ing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their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abilities.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6576" y="5398551"/>
            <a:ext cx="1774189" cy="47891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algn="just">
              <a:spcBef>
                <a:spcPts val="520"/>
              </a:spcBef>
            </a:pP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Support</a:t>
            </a:r>
            <a:r>
              <a:rPr sz="900" b="1" spc="-5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from</a:t>
            </a:r>
            <a:r>
              <a:rPr sz="900" b="1" spc="-5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birth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25" dirty="0">
                <a:latin typeface="Arial MT"/>
                <a:cs typeface="Arial MT"/>
              </a:rPr>
              <a:t>Linguistic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development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5" dirty="0">
                <a:latin typeface="Arial MT"/>
                <a:cs typeface="Arial MT"/>
              </a:rPr>
              <a:t>great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significance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children.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Support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f</a:t>
            </a:r>
            <a:r>
              <a:rPr sz="900" spc="5" dirty="0">
                <a:latin typeface="Arial MT"/>
                <a:cs typeface="Arial MT"/>
              </a:rPr>
              <a:t>r</a:t>
            </a:r>
            <a:r>
              <a:rPr sz="900" spc="-5" dirty="0">
                <a:latin typeface="Arial MT"/>
                <a:cs typeface="Arial MT"/>
              </a:rPr>
              <a:t>om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early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age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contributes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signif-  </a:t>
            </a:r>
            <a:r>
              <a:rPr sz="900" spc="-15" dirty="0">
                <a:latin typeface="Arial MT"/>
                <a:cs typeface="Arial MT"/>
              </a:rPr>
              <a:t>icantly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equal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opportunities.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There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 </a:t>
            </a:r>
            <a:r>
              <a:rPr sz="900" spc="-30" dirty="0">
                <a:latin typeface="Arial MT"/>
                <a:cs typeface="Arial MT"/>
              </a:rPr>
              <a:t>many </a:t>
            </a:r>
            <a:r>
              <a:rPr sz="900" spc="-25" dirty="0">
                <a:latin typeface="Arial MT"/>
                <a:cs typeface="Arial MT"/>
              </a:rPr>
              <a:t>possibilities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5" dirty="0">
                <a:latin typeface="Arial MT"/>
                <a:cs typeface="Arial MT"/>
              </a:rPr>
              <a:t>your child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20" dirty="0">
                <a:latin typeface="Arial MT"/>
                <a:cs typeface="Arial MT"/>
              </a:rPr>
              <a:t>learn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25" dirty="0">
                <a:latin typeface="Arial MT"/>
                <a:cs typeface="Arial MT"/>
              </a:rPr>
              <a:t>local </a:t>
            </a:r>
            <a:r>
              <a:rPr sz="900" spc="-20" dirty="0">
                <a:latin typeface="Arial MT"/>
                <a:cs typeface="Arial MT"/>
              </a:rPr>
              <a:t>language </a:t>
            </a:r>
            <a:r>
              <a:rPr sz="900" spc="-15" dirty="0">
                <a:latin typeface="Arial MT"/>
                <a:cs typeface="Arial MT"/>
              </a:rPr>
              <a:t>before </a:t>
            </a:r>
            <a:r>
              <a:rPr sz="900" spc="-10" dirty="0">
                <a:latin typeface="Arial MT"/>
                <a:cs typeface="Arial MT"/>
              </a:rPr>
              <a:t> starting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school: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30" dirty="0">
                <a:latin typeface="Arial MT"/>
                <a:cs typeface="Arial MT"/>
              </a:rPr>
              <a:t>example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“day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nurseries”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(children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pre-school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age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supervised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from  </a:t>
            </a:r>
            <a:r>
              <a:rPr sz="900" dirty="0">
                <a:latin typeface="Arial MT"/>
                <a:cs typeface="Arial MT"/>
              </a:rPr>
              <a:t>morning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0" dirty="0">
                <a:latin typeface="Arial MT"/>
                <a:cs typeface="Arial MT"/>
              </a:rPr>
              <a:t>evening)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15" dirty="0">
                <a:latin typeface="Arial MT"/>
                <a:cs typeface="Arial MT"/>
              </a:rPr>
              <a:t>“playgroups” </a:t>
            </a:r>
            <a:r>
              <a:rPr sz="900" spc="-20" dirty="0">
                <a:latin typeface="Arial MT"/>
                <a:cs typeface="Arial MT"/>
              </a:rPr>
              <a:t>(chil-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dren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25" dirty="0">
                <a:latin typeface="Arial MT"/>
                <a:cs typeface="Arial MT"/>
              </a:rPr>
              <a:t>pre-school </a:t>
            </a:r>
            <a:r>
              <a:rPr sz="900" spc="-35" dirty="0">
                <a:latin typeface="Arial MT"/>
                <a:cs typeface="Arial MT"/>
              </a:rPr>
              <a:t>age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looked </a:t>
            </a:r>
            <a:r>
              <a:rPr sz="900" spc="-5" dirty="0">
                <a:latin typeface="Arial MT"/>
                <a:cs typeface="Arial MT"/>
              </a:rPr>
              <a:t> after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hourly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basis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 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encouraged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0" dirty="0">
                <a:latin typeface="Arial MT"/>
                <a:cs typeface="Arial MT"/>
              </a:rPr>
              <a:t>play).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These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public </a:t>
            </a:r>
            <a:r>
              <a:rPr sz="900" spc="-5" dirty="0">
                <a:latin typeface="Arial MT"/>
                <a:cs typeface="Arial MT"/>
              </a:rPr>
              <a:t> or </a:t>
            </a:r>
            <a:r>
              <a:rPr sz="900" spc="-15" dirty="0">
                <a:latin typeface="Arial MT"/>
                <a:cs typeface="Arial MT"/>
              </a:rPr>
              <a:t>private </a:t>
            </a:r>
            <a:r>
              <a:rPr sz="900" spc="-20" dirty="0">
                <a:latin typeface="Arial MT"/>
                <a:cs typeface="Arial MT"/>
              </a:rPr>
              <a:t>facilities </a:t>
            </a:r>
            <a:r>
              <a:rPr sz="900" spc="-5" dirty="0">
                <a:latin typeface="Arial MT"/>
                <a:cs typeface="Arial MT"/>
              </a:rPr>
              <a:t>look after </a:t>
            </a:r>
            <a:r>
              <a:rPr sz="900" spc="-15" dirty="0">
                <a:latin typeface="Arial MT"/>
                <a:cs typeface="Arial MT"/>
              </a:rPr>
              <a:t>your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child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5" dirty="0">
                <a:latin typeface="Arial MT"/>
                <a:cs typeface="Arial MT"/>
              </a:rPr>
              <a:t>certain </a:t>
            </a:r>
            <a:r>
              <a:rPr sz="900" spc="-25" dirty="0">
                <a:latin typeface="Arial MT"/>
                <a:cs typeface="Arial MT"/>
              </a:rPr>
              <a:t>periods </a:t>
            </a:r>
            <a:r>
              <a:rPr sz="900" spc="-15" dirty="0">
                <a:latin typeface="Arial MT"/>
                <a:cs typeface="Arial MT"/>
              </a:rPr>
              <a:t>before </a:t>
            </a:r>
            <a:r>
              <a:rPr sz="900" spc="-20" dirty="0">
                <a:latin typeface="Arial MT"/>
                <a:cs typeface="Arial MT"/>
              </a:rPr>
              <a:t>he/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she </a:t>
            </a:r>
            <a:r>
              <a:rPr sz="900" spc="-30" dirty="0">
                <a:latin typeface="Arial MT"/>
                <a:cs typeface="Arial MT"/>
              </a:rPr>
              <a:t>starts </a:t>
            </a:r>
            <a:r>
              <a:rPr sz="900" spc="-25" dirty="0">
                <a:latin typeface="Arial MT"/>
                <a:cs typeface="Arial MT"/>
              </a:rPr>
              <a:t>compulsory </a:t>
            </a:r>
            <a:r>
              <a:rPr sz="900" spc="-20" dirty="0">
                <a:latin typeface="Arial MT"/>
                <a:cs typeface="Arial MT"/>
              </a:rPr>
              <a:t>schooling and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also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afterwards, </a:t>
            </a:r>
            <a:r>
              <a:rPr sz="900" spc="-5" dirty="0">
                <a:latin typeface="Arial MT"/>
                <a:cs typeface="Arial MT"/>
              </a:rPr>
              <a:t>in addition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lessons </a:t>
            </a:r>
            <a:r>
              <a:rPr sz="900" spc="-5" dirty="0">
                <a:latin typeface="Arial MT"/>
                <a:cs typeface="Arial MT"/>
              </a:rPr>
              <a:t>at </a:t>
            </a:r>
            <a:r>
              <a:rPr sz="900" spc="-30" dirty="0">
                <a:latin typeface="Arial MT"/>
                <a:cs typeface="Arial MT"/>
              </a:rPr>
              <a:t>school </a:t>
            </a:r>
            <a:r>
              <a:rPr sz="900" spc="-20" dirty="0">
                <a:latin typeface="Arial MT"/>
                <a:cs typeface="Arial MT"/>
              </a:rPr>
              <a:t>(e.g. </a:t>
            </a:r>
            <a:r>
              <a:rPr sz="900" spc="-30" dirty="0">
                <a:latin typeface="Arial MT"/>
                <a:cs typeface="Arial MT"/>
              </a:rPr>
              <a:t>school </a:t>
            </a:r>
            <a:r>
              <a:rPr sz="900" spc="-10" dirty="0">
                <a:latin typeface="Arial MT"/>
                <a:cs typeface="Arial MT"/>
              </a:rPr>
              <a:t>lunch-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es,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homework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supervision).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Such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facilities </a:t>
            </a:r>
            <a:r>
              <a:rPr sz="900" spc="-45" dirty="0">
                <a:latin typeface="Arial MT"/>
                <a:cs typeface="Arial MT"/>
              </a:rPr>
              <a:t>are </a:t>
            </a:r>
            <a:r>
              <a:rPr sz="900" spc="15" dirty="0">
                <a:latin typeface="Arial MT"/>
                <a:cs typeface="Arial MT"/>
              </a:rPr>
              <a:t>worth </a:t>
            </a:r>
            <a:r>
              <a:rPr sz="900" spc="-15" dirty="0">
                <a:latin typeface="Arial MT"/>
                <a:cs typeface="Arial MT"/>
              </a:rPr>
              <a:t>visiting. </a:t>
            </a:r>
            <a:r>
              <a:rPr sz="900" spc="-30" dirty="0">
                <a:latin typeface="Arial MT"/>
                <a:cs typeface="Arial MT"/>
              </a:rPr>
              <a:t>In </a:t>
            </a:r>
            <a:r>
              <a:rPr sz="900" spc="-15" dirty="0">
                <a:latin typeface="Arial MT"/>
                <a:cs typeface="Arial MT"/>
              </a:rPr>
              <a:t>most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60" dirty="0">
                <a:latin typeface="Arial MT"/>
                <a:cs typeface="Arial MT"/>
              </a:rPr>
              <a:t>cases, </a:t>
            </a:r>
            <a:r>
              <a:rPr sz="900" spc="-40" dirty="0">
                <a:latin typeface="Arial MT"/>
                <a:cs typeface="Arial MT"/>
              </a:rPr>
              <a:t>fees </a:t>
            </a:r>
            <a:r>
              <a:rPr sz="900" spc="-45" dirty="0">
                <a:latin typeface="Arial MT"/>
                <a:cs typeface="Arial MT"/>
              </a:rPr>
              <a:t>are </a:t>
            </a:r>
            <a:r>
              <a:rPr sz="900" spc="-25" dirty="0">
                <a:latin typeface="Arial MT"/>
                <a:cs typeface="Arial MT"/>
              </a:rPr>
              <a:t>charged </a:t>
            </a:r>
            <a:r>
              <a:rPr sz="900" spc="-5" dirty="0">
                <a:latin typeface="Arial MT"/>
                <a:cs typeface="Arial MT"/>
              </a:rPr>
              <a:t>which </a:t>
            </a:r>
            <a:r>
              <a:rPr sz="900" spc="-40" dirty="0">
                <a:latin typeface="Arial MT"/>
                <a:cs typeface="Arial MT"/>
              </a:rPr>
              <a:t>have 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0" dirty="0">
                <a:latin typeface="Arial MT"/>
                <a:cs typeface="Arial MT"/>
              </a:rPr>
              <a:t>be </a:t>
            </a:r>
            <a:r>
              <a:rPr sz="900" spc="-15" dirty="0">
                <a:latin typeface="Arial MT"/>
                <a:cs typeface="Arial MT"/>
              </a:rPr>
              <a:t>paid </a:t>
            </a:r>
            <a:r>
              <a:rPr sz="900" spc="-30" dirty="0">
                <a:latin typeface="Arial MT"/>
                <a:cs typeface="Arial MT"/>
              </a:rPr>
              <a:t>by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25" dirty="0">
                <a:latin typeface="Arial MT"/>
                <a:cs typeface="Arial MT"/>
              </a:rPr>
              <a:t>parents, </a:t>
            </a:r>
            <a:r>
              <a:rPr sz="900" spc="-20" dirty="0">
                <a:latin typeface="Arial MT"/>
                <a:cs typeface="Arial MT"/>
              </a:rPr>
              <a:t>whereby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40" dirty="0">
                <a:latin typeface="Arial MT"/>
                <a:cs typeface="Arial MT"/>
              </a:rPr>
              <a:t>fees </a:t>
            </a:r>
            <a:r>
              <a:rPr sz="900" spc="-45" dirty="0">
                <a:latin typeface="Arial MT"/>
                <a:cs typeface="Arial MT"/>
              </a:rPr>
              <a:t>are </a:t>
            </a:r>
            <a:r>
              <a:rPr sz="900" spc="5" dirty="0">
                <a:latin typeface="Arial MT"/>
                <a:cs typeface="Arial MT"/>
              </a:rPr>
              <a:t>often </a:t>
            </a:r>
            <a:r>
              <a:rPr sz="900" spc="-20" dirty="0">
                <a:latin typeface="Arial MT"/>
                <a:cs typeface="Arial MT"/>
              </a:rPr>
              <a:t>graded according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-5" dirty="0">
                <a:latin typeface="Arial MT"/>
                <a:cs typeface="Arial MT"/>
              </a:rPr>
              <a:t> 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parents’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income.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9155" y="4256467"/>
            <a:ext cx="1774189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4195">
              <a:lnSpc>
                <a:spcPct val="138900"/>
              </a:lnSpc>
              <a:spcBef>
                <a:spcPts val="100"/>
              </a:spcBef>
            </a:pP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Kindergarten</a:t>
            </a:r>
            <a:r>
              <a:rPr sz="900" b="1" spc="-6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prepares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00AFE5"/>
                </a:solidFill>
                <a:latin typeface="Trebuchet MS"/>
                <a:cs typeface="Trebuchet MS"/>
              </a:rPr>
              <a:t>children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for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school</a:t>
            </a:r>
            <a:endParaRPr sz="900">
              <a:latin typeface="Trebuchet MS"/>
              <a:cs typeface="Trebuchet MS"/>
            </a:endParaRPr>
          </a:p>
          <a:p>
            <a:pPr marL="12700">
              <a:spcBef>
                <a:spcPts val="420"/>
              </a:spcBef>
            </a:pPr>
            <a:r>
              <a:rPr sz="900" spc="-20" dirty="0">
                <a:latin typeface="Arial MT"/>
                <a:cs typeface="Arial MT"/>
              </a:rPr>
              <a:t>Depending</a:t>
            </a:r>
            <a:r>
              <a:rPr sz="900" spc="5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on</a:t>
            </a:r>
            <a:r>
              <a:rPr sz="900" spc="5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5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canton,</a:t>
            </a:r>
            <a:r>
              <a:rPr sz="900" spc="5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9155" y="4828080"/>
            <a:ext cx="1774189" cy="326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kindergarten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takes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children</a:t>
            </a:r>
            <a:r>
              <a:rPr sz="900" spc="21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from 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age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5" dirty="0">
                <a:latin typeface="Arial MT"/>
                <a:cs typeface="Arial MT"/>
              </a:rPr>
              <a:t>three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15" dirty="0">
                <a:latin typeface="Arial MT"/>
                <a:cs typeface="Arial MT"/>
              </a:rPr>
              <a:t>five.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Attend- 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ing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10" dirty="0">
                <a:latin typeface="Arial MT"/>
                <a:cs typeface="Arial MT"/>
              </a:rPr>
              <a:t>public kindergarten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20" dirty="0">
                <a:latin typeface="Arial MT"/>
                <a:cs typeface="Arial MT"/>
              </a:rPr>
              <a:t>free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charge. </a:t>
            </a:r>
            <a:r>
              <a:rPr sz="900" spc="-50" dirty="0">
                <a:latin typeface="Arial MT"/>
                <a:cs typeface="Arial MT"/>
              </a:rPr>
              <a:t>Two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years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0" dirty="0">
                <a:latin typeface="Arial MT"/>
                <a:cs typeface="Arial MT"/>
              </a:rPr>
              <a:t>kindergarten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 </a:t>
            </a:r>
            <a:r>
              <a:rPr sz="900" spc="-10" dirty="0">
                <a:latin typeface="Arial MT"/>
                <a:cs typeface="Arial MT"/>
              </a:rPr>
              <a:t>offered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15" dirty="0">
                <a:latin typeface="Arial MT"/>
                <a:cs typeface="Arial MT"/>
              </a:rPr>
              <a:t>most </a:t>
            </a:r>
            <a:r>
              <a:rPr sz="900" spc="-60" dirty="0">
                <a:latin typeface="Arial MT"/>
                <a:cs typeface="Arial MT"/>
              </a:rPr>
              <a:t>cases. </a:t>
            </a:r>
            <a:r>
              <a:rPr sz="900" spc="-30" dirty="0">
                <a:latin typeface="Arial MT"/>
                <a:cs typeface="Arial MT"/>
              </a:rPr>
              <a:t>In </a:t>
            </a:r>
            <a:r>
              <a:rPr sz="900" spc="-40" dirty="0">
                <a:latin typeface="Arial MT"/>
                <a:cs typeface="Arial MT"/>
              </a:rPr>
              <a:t>some 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places,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kindergarten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com-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pulsory; </a:t>
            </a:r>
            <a:r>
              <a:rPr sz="900" spc="15" dirty="0">
                <a:latin typeface="Arial MT"/>
                <a:cs typeface="Arial MT"/>
              </a:rPr>
              <a:t>but </a:t>
            </a:r>
            <a:r>
              <a:rPr sz="900" spc="-40" dirty="0">
                <a:latin typeface="Arial MT"/>
                <a:cs typeface="Arial MT"/>
              </a:rPr>
              <a:t>even </a:t>
            </a:r>
            <a:r>
              <a:rPr sz="900" spc="20" dirty="0">
                <a:latin typeface="Arial MT"/>
                <a:cs typeface="Arial MT"/>
              </a:rPr>
              <a:t>if it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voluntary,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almost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all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children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attend.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This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im-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portant </a:t>
            </a:r>
            <a:r>
              <a:rPr sz="900" spc="-15" dirty="0">
                <a:latin typeface="Arial MT"/>
                <a:cs typeface="Arial MT"/>
              </a:rPr>
              <a:t>preparation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25" dirty="0">
                <a:latin typeface="Arial MT"/>
                <a:cs typeface="Arial MT"/>
              </a:rPr>
              <a:t>compulsory </a:t>
            </a:r>
            <a:r>
              <a:rPr sz="900" spc="-20" dirty="0">
                <a:latin typeface="Arial MT"/>
                <a:cs typeface="Arial MT"/>
              </a:rPr>
              <a:t> schooling.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80" dirty="0">
                <a:latin typeface="Arial MT"/>
                <a:cs typeface="Arial MT"/>
              </a:rPr>
              <a:t>Take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advantage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5" dirty="0">
                <a:latin typeface="Arial MT"/>
                <a:cs typeface="Arial MT"/>
              </a:rPr>
              <a:t>this </a:t>
            </a:r>
            <a:r>
              <a:rPr sz="900" spc="-10" dirty="0">
                <a:latin typeface="Arial MT"/>
                <a:cs typeface="Arial MT"/>
              </a:rPr>
              <a:t> offer.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contact </a:t>
            </a:r>
            <a:r>
              <a:rPr sz="900" spc="20" dirty="0">
                <a:latin typeface="Arial MT"/>
                <a:cs typeface="Arial MT"/>
              </a:rPr>
              <a:t>with </a:t>
            </a:r>
            <a:r>
              <a:rPr sz="900" spc="-5" dirty="0">
                <a:latin typeface="Arial MT"/>
                <a:cs typeface="Arial MT"/>
              </a:rPr>
              <a:t>other </a:t>
            </a:r>
            <a:r>
              <a:rPr sz="900" spc="-15" dirty="0">
                <a:latin typeface="Arial MT"/>
                <a:cs typeface="Arial MT"/>
              </a:rPr>
              <a:t>chil-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dren </a:t>
            </a:r>
            <a:r>
              <a:rPr sz="900" spc="10" dirty="0">
                <a:latin typeface="Arial MT"/>
                <a:cs typeface="Arial MT"/>
              </a:rPr>
              <a:t>will </a:t>
            </a:r>
            <a:r>
              <a:rPr sz="900" spc="-15" dirty="0">
                <a:latin typeface="Arial MT"/>
                <a:cs typeface="Arial MT"/>
              </a:rPr>
              <a:t>help your child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20" dirty="0">
                <a:latin typeface="Arial MT"/>
                <a:cs typeface="Arial MT"/>
              </a:rPr>
              <a:t>improve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his/her</a:t>
            </a:r>
            <a:r>
              <a:rPr sz="900" spc="2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language</a:t>
            </a:r>
            <a:r>
              <a:rPr sz="900" spc="2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21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social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skills.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It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40" dirty="0">
                <a:latin typeface="Arial MT"/>
                <a:cs typeface="Arial MT"/>
              </a:rPr>
              <a:t>also </a:t>
            </a:r>
            <a:r>
              <a:rPr sz="900" spc="5" dirty="0">
                <a:latin typeface="Arial MT"/>
                <a:cs typeface="Arial MT"/>
              </a:rPr>
              <a:t>important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5" dirty="0">
                <a:latin typeface="Arial MT"/>
                <a:cs typeface="Arial MT"/>
              </a:rPr>
              <a:t>your </a:t>
            </a:r>
            <a:r>
              <a:rPr sz="900" spc="-30" dirty="0">
                <a:latin typeface="Arial MT"/>
                <a:cs typeface="Arial MT"/>
              </a:rPr>
              <a:t>child’s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language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skills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that  </a:t>
            </a:r>
            <a:r>
              <a:rPr sz="900" spc="-20" dirty="0">
                <a:latin typeface="Arial MT"/>
                <a:cs typeface="Arial MT"/>
              </a:rPr>
              <a:t>you</a:t>
            </a:r>
            <a:r>
              <a:rPr sz="900" spc="2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continue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45" dirty="0">
                <a:latin typeface="Arial MT"/>
                <a:cs typeface="Arial MT"/>
              </a:rPr>
              <a:t>speak </a:t>
            </a:r>
            <a:r>
              <a:rPr sz="900" spc="-15" dirty="0">
                <a:latin typeface="Arial MT"/>
                <a:cs typeface="Arial MT"/>
              </a:rPr>
              <a:t>your </a:t>
            </a:r>
            <a:r>
              <a:rPr sz="900" spc="-5" dirty="0">
                <a:latin typeface="Arial MT"/>
                <a:cs typeface="Arial MT"/>
              </a:rPr>
              <a:t>mother tongue </a:t>
            </a:r>
            <a:r>
              <a:rPr sz="900" spc="20" dirty="0">
                <a:latin typeface="Arial MT"/>
                <a:cs typeface="Arial MT"/>
              </a:rPr>
              <a:t>with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him/her</a:t>
            </a:r>
            <a:r>
              <a:rPr sz="900" spc="-5" dirty="0">
                <a:latin typeface="Arial MT"/>
                <a:cs typeface="Arial MT"/>
              </a:rPr>
              <a:t> at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home.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9155" y="8257652"/>
            <a:ext cx="1774189" cy="19310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spcBef>
                <a:spcPts val="520"/>
              </a:spcBef>
            </a:pPr>
            <a:r>
              <a:rPr sz="900" b="1" spc="55" dirty="0">
                <a:solidFill>
                  <a:srgbClr val="00AFE5"/>
                </a:solidFill>
                <a:latin typeface="Trebuchet MS"/>
                <a:cs typeface="Trebuchet MS"/>
              </a:rPr>
              <a:t>How</a:t>
            </a:r>
            <a:r>
              <a:rPr sz="900" b="1" spc="-4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does</a:t>
            </a:r>
            <a:r>
              <a:rPr sz="900" b="1" spc="-4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school</a:t>
            </a:r>
            <a:r>
              <a:rPr sz="900" b="1" spc="-4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30" dirty="0">
                <a:solidFill>
                  <a:srgbClr val="00AFE5"/>
                </a:solidFill>
                <a:latin typeface="Trebuchet MS"/>
                <a:cs typeface="Trebuchet MS"/>
              </a:rPr>
              <a:t>work?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38900"/>
              </a:lnSpc>
            </a:pPr>
            <a:r>
              <a:rPr sz="900" spc="-50" dirty="0">
                <a:latin typeface="Arial MT"/>
                <a:cs typeface="Arial MT"/>
              </a:rPr>
              <a:t>As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soon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80" dirty="0">
                <a:latin typeface="Arial MT"/>
                <a:cs typeface="Arial MT"/>
              </a:rPr>
              <a:t>as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your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child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has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reached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30" dirty="0">
                <a:latin typeface="Arial MT"/>
                <a:cs typeface="Arial MT"/>
              </a:rPr>
              <a:t>school </a:t>
            </a:r>
            <a:r>
              <a:rPr sz="900" spc="-20" dirty="0">
                <a:latin typeface="Arial MT"/>
                <a:cs typeface="Arial MT"/>
              </a:rPr>
              <a:t>entrance </a:t>
            </a:r>
            <a:r>
              <a:rPr sz="900" spc="-30" dirty="0">
                <a:latin typeface="Arial MT"/>
                <a:cs typeface="Arial MT"/>
              </a:rPr>
              <a:t>age,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munic- </a:t>
            </a:r>
            <a:r>
              <a:rPr sz="900" spc="-2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ipality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will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assign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him/her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school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near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your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home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will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inform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parents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writing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place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date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-5" dirty="0">
                <a:latin typeface="Arial MT"/>
                <a:cs typeface="Arial MT"/>
              </a:rPr>
              <a:t> the</a:t>
            </a:r>
            <a:r>
              <a:rPr sz="900" dirty="0">
                <a:latin typeface="Arial MT"/>
                <a:cs typeface="Arial MT"/>
              </a:rPr>
              <a:t> first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day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school.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In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Switzerland,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all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children</a:t>
            </a:r>
            <a:r>
              <a:rPr sz="900" spc="38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at-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tend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compulsory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school.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State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schools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provide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free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basic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education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6577" y="1527515"/>
            <a:ext cx="2676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40" dirty="0">
                <a:latin typeface="Trebuchet MS"/>
                <a:cs typeface="Trebuchet MS"/>
              </a:rPr>
              <a:t>High</a:t>
            </a:r>
            <a:r>
              <a:rPr sz="1200" b="1" spc="-40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priority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spc="10" dirty="0">
                <a:latin typeface="Trebuchet MS"/>
                <a:cs typeface="Trebuchet MS"/>
              </a:rPr>
              <a:t>for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education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spc="25" dirty="0">
                <a:latin typeface="Trebuchet MS"/>
                <a:cs typeface="Trebuchet MS"/>
              </a:rPr>
              <a:t>and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spc="35" dirty="0">
                <a:latin typeface="Trebuchet MS"/>
                <a:cs typeface="Trebuchet MS"/>
              </a:rPr>
              <a:t>work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7720" y="4255438"/>
            <a:ext cx="1774189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Qualified</a:t>
            </a:r>
            <a:r>
              <a:rPr sz="900" b="1" spc="28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education/training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after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completing</a:t>
            </a:r>
            <a:r>
              <a:rPr sz="900" b="1" spc="28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compulsory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 schooling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is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normal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in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Switzer-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land.</a:t>
            </a:r>
            <a:r>
              <a:rPr sz="900" b="1" spc="254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Around 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ninety   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percent 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of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all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youths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gain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vocational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qualification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or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academic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de-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30" dirty="0">
                <a:solidFill>
                  <a:srgbClr val="777370"/>
                </a:solidFill>
                <a:latin typeface="Trebuchet MS"/>
                <a:cs typeface="Trebuchet MS"/>
              </a:rPr>
              <a:t>g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r</a:t>
            </a:r>
            <a:r>
              <a:rPr sz="900" b="1" spc="-40" dirty="0">
                <a:solidFill>
                  <a:srgbClr val="777370"/>
                </a:solidFill>
                <a:latin typeface="Trebuchet MS"/>
                <a:cs typeface="Trebuchet MS"/>
              </a:rPr>
              <a:t>ee.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This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inc</a:t>
            </a:r>
            <a:r>
              <a:rPr sz="900" b="1" spc="-40" dirty="0">
                <a:solidFill>
                  <a:srgbClr val="777370"/>
                </a:solidFill>
                <a:latin typeface="Trebuchet MS"/>
                <a:cs typeface="Trebuchet MS"/>
              </a:rPr>
              <a:t>r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eases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opportu</a:t>
            </a:r>
            <a:r>
              <a:rPr sz="900" b="1" spc="-30" dirty="0">
                <a:solidFill>
                  <a:srgbClr val="777370"/>
                </a:solidFill>
                <a:latin typeface="Trebuchet MS"/>
                <a:cs typeface="Trebuchet MS"/>
              </a:rPr>
              <a:t>- 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nities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in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labour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market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and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flexibility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for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their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future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working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life.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6194" y="10082579"/>
            <a:ext cx="102222" cy="6823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350419" y="698220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5998" y="0"/>
                </a:lnTo>
              </a:path>
            </a:pathLst>
          </a:custGeom>
          <a:ln w="3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06620" y="6785317"/>
            <a:ext cx="1530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30" dirty="0">
                <a:latin typeface="Trebuchet MS"/>
                <a:cs typeface="Trebuchet MS"/>
              </a:rPr>
              <a:t>13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48514" y="7299659"/>
            <a:ext cx="745490" cy="2018030"/>
            <a:chOff x="-1905" y="7299659"/>
            <a:chExt cx="745490" cy="2018030"/>
          </a:xfrm>
        </p:grpSpPr>
        <p:sp>
          <p:nvSpPr>
            <p:cNvPr id="15" name="object 15"/>
            <p:cNvSpPr/>
            <p:nvPr/>
          </p:nvSpPr>
          <p:spPr>
            <a:xfrm>
              <a:off x="0" y="8751016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440947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9315615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649" y="7299659"/>
              <a:ext cx="81267" cy="812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108" y="7584071"/>
              <a:ext cx="199097" cy="698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107" y="8003171"/>
              <a:ext cx="199097" cy="698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881785" y="7242447"/>
            <a:ext cx="175768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Information </a:t>
            </a:r>
            <a:r>
              <a:rPr sz="800" b="1" spc="15" dirty="0">
                <a:solidFill>
                  <a:srgbClr val="777370"/>
                </a:solidFill>
                <a:latin typeface="Trebuchet MS"/>
                <a:cs typeface="Trebuchet MS"/>
              </a:rPr>
              <a:t>and </a:t>
            </a:r>
            <a:r>
              <a:rPr sz="800" b="1" spc="-5" dirty="0">
                <a:solidFill>
                  <a:srgbClr val="777370"/>
                </a:solidFill>
                <a:latin typeface="Trebuchet MS"/>
                <a:cs typeface="Trebuchet MS"/>
              </a:rPr>
              <a:t>addresses </a:t>
            </a:r>
            <a:r>
              <a:rPr sz="800" b="1" spc="-20" dirty="0">
                <a:solidFill>
                  <a:srgbClr val="777370"/>
                </a:solidFill>
                <a:latin typeface="Trebuchet MS"/>
                <a:cs typeface="Trebuchet MS"/>
              </a:rPr>
              <a:t>concern- </a:t>
            </a:r>
            <a:r>
              <a:rPr sz="800" b="1" spc="-229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777370"/>
                </a:solidFill>
                <a:latin typeface="Trebuchet MS"/>
                <a:cs typeface="Trebuchet MS"/>
              </a:rPr>
              <a:t>ing</a:t>
            </a:r>
            <a:r>
              <a:rPr sz="800" b="1" spc="-4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-10" dirty="0">
                <a:solidFill>
                  <a:srgbClr val="777370"/>
                </a:solidFill>
                <a:latin typeface="Trebuchet MS"/>
                <a:cs typeface="Trebuchet MS"/>
              </a:rPr>
              <a:t>the</a:t>
            </a:r>
            <a:r>
              <a:rPr sz="800" b="1" spc="-3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school</a:t>
            </a:r>
            <a:r>
              <a:rPr sz="800" b="1" spc="-4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system</a:t>
            </a:r>
            <a:r>
              <a:rPr sz="800" b="1" spc="-3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-5" dirty="0">
                <a:solidFill>
                  <a:srgbClr val="777370"/>
                </a:solidFill>
                <a:latin typeface="Trebuchet MS"/>
                <a:cs typeface="Trebuchet MS"/>
              </a:rPr>
              <a:t>in</a:t>
            </a:r>
            <a:r>
              <a:rPr sz="800" b="1" spc="-3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Switzerland</a:t>
            </a:r>
            <a:endParaRPr sz="800">
              <a:latin typeface="Trebuchet MS"/>
              <a:cs typeface="Trebuchet MS"/>
            </a:endParaRPr>
          </a:p>
          <a:p>
            <a:pPr marL="267970">
              <a:spcBef>
                <a:spcPts val="140"/>
              </a:spcBef>
            </a:pPr>
            <a:r>
              <a:rPr sz="800" spc="-5" dirty="0">
                <a:solidFill>
                  <a:srgbClr val="00AFE5"/>
                </a:solidFill>
                <a:latin typeface="Arial MT"/>
                <a:cs typeface="Arial MT"/>
                <a:hlinkClick r:id="rId5"/>
              </a:rPr>
              <a:t>www.edk.ch</a:t>
            </a:r>
            <a:endParaRPr sz="800">
              <a:latin typeface="Arial MT"/>
              <a:cs typeface="Arial MT"/>
            </a:endParaRPr>
          </a:p>
          <a:p>
            <a:pPr marL="12700" marR="241935">
              <a:lnSpc>
                <a:spcPct val="114599"/>
              </a:lnSpc>
            </a:pP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Political </a:t>
            </a:r>
            <a:r>
              <a:rPr sz="800" spc="-25" dirty="0">
                <a:solidFill>
                  <a:srgbClr val="777370"/>
                </a:solidFill>
                <a:latin typeface="Arial MT"/>
                <a:cs typeface="Arial MT"/>
              </a:rPr>
              <a:t>bodies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 </a:t>
            </a:r>
            <a:r>
              <a:rPr sz="800" spc="-180" dirty="0">
                <a:solidFill>
                  <a:srgbClr val="777370"/>
                </a:solidFill>
                <a:latin typeface="Arial MT"/>
                <a:cs typeface="Arial MT"/>
              </a:rPr>
              <a:t>T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o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the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list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20" dirty="0">
                <a:solidFill>
                  <a:srgbClr val="777370"/>
                </a:solidFill>
                <a:latin typeface="Arial MT"/>
                <a:cs typeface="Arial MT"/>
              </a:rPr>
              <a:t>of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60" dirty="0">
                <a:solidFill>
                  <a:srgbClr val="777370"/>
                </a:solidFill>
                <a:latin typeface="Arial MT"/>
                <a:cs typeface="Arial MT"/>
              </a:rPr>
              <a:t>EDK  </a:t>
            </a: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members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10" dirty="0">
                <a:solidFill>
                  <a:srgbClr val="00AFE5"/>
                </a:solidFill>
                <a:latin typeface="Arial MT"/>
                <a:cs typeface="Arial MT"/>
                <a:hlinkClick r:id="rId6"/>
              </a:rPr>
              <a:t>www.educa.ch</a:t>
            </a:r>
            <a:endParaRPr sz="800">
              <a:latin typeface="Arial MT"/>
              <a:cs typeface="Arial MT"/>
            </a:endParaRPr>
          </a:p>
          <a:p>
            <a:pPr marL="12700" marR="179705">
              <a:lnSpc>
                <a:spcPct val="114599"/>
              </a:lnSpc>
            </a:pPr>
            <a:r>
              <a:rPr sz="800" spc="-35" dirty="0">
                <a:solidFill>
                  <a:srgbClr val="777370"/>
                </a:solidFill>
                <a:latin typeface="Arial MT"/>
                <a:cs typeface="Arial MT"/>
              </a:rPr>
              <a:t>Bildungsszene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Bildungssystem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der </a:t>
            </a:r>
            <a:r>
              <a:rPr sz="800" spc="-2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777370"/>
                </a:solidFill>
                <a:latin typeface="Arial MT"/>
                <a:cs typeface="Arial MT"/>
              </a:rPr>
              <a:t>Schweiz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69068" y="8607759"/>
            <a:ext cx="424815" cy="354330"/>
            <a:chOff x="318648" y="8607759"/>
            <a:chExt cx="424815" cy="35433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648" y="8607759"/>
              <a:ext cx="81267" cy="812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107" y="8892171"/>
              <a:ext cx="199097" cy="6985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881798" y="8550547"/>
            <a:ext cx="1337310" cy="42575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Help</a:t>
            </a:r>
            <a:r>
              <a:rPr sz="800" b="1" spc="-3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in</a:t>
            </a:r>
            <a:r>
              <a:rPr sz="800" b="1" spc="-3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15" dirty="0">
                <a:solidFill>
                  <a:srgbClr val="777370"/>
                </a:solidFill>
                <a:latin typeface="Trebuchet MS"/>
                <a:cs typeface="Trebuchet MS"/>
              </a:rPr>
              <a:t>choosing</a:t>
            </a:r>
            <a:r>
              <a:rPr sz="800" b="1" spc="-3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15" dirty="0">
                <a:solidFill>
                  <a:srgbClr val="777370"/>
                </a:solidFill>
                <a:latin typeface="Trebuchet MS"/>
                <a:cs typeface="Trebuchet MS"/>
              </a:rPr>
              <a:t>a</a:t>
            </a:r>
            <a:r>
              <a:rPr sz="800" b="1" spc="-3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-25" dirty="0">
                <a:solidFill>
                  <a:srgbClr val="777370"/>
                </a:solidFill>
                <a:latin typeface="Trebuchet MS"/>
                <a:cs typeface="Trebuchet MS"/>
              </a:rPr>
              <a:t>career</a:t>
            </a:r>
            <a:endParaRPr sz="800">
              <a:latin typeface="Trebuchet MS"/>
              <a:cs typeface="Trebuchet MS"/>
            </a:endParaRPr>
          </a:p>
          <a:p>
            <a:pPr marL="12700">
              <a:spcBef>
                <a:spcPts val="140"/>
              </a:spcBef>
            </a:pPr>
            <a:r>
              <a:rPr sz="800" spc="-40" dirty="0">
                <a:solidFill>
                  <a:srgbClr val="777370"/>
                </a:solidFill>
                <a:latin typeface="Arial MT"/>
                <a:cs typeface="Arial MT"/>
              </a:rPr>
              <a:t>Ca</a:t>
            </a:r>
            <a:r>
              <a:rPr sz="800" spc="-35" dirty="0">
                <a:solidFill>
                  <a:srgbClr val="777370"/>
                </a:solidFill>
                <a:latin typeface="Arial MT"/>
                <a:cs typeface="Arial MT"/>
              </a:rPr>
              <a:t>r</a:t>
            </a: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eer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777370"/>
                </a:solidFill>
                <a:latin typeface="Arial MT"/>
                <a:cs typeface="Arial MT"/>
              </a:rPr>
              <a:t>service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40" dirty="0">
                <a:solidFill>
                  <a:srgbClr val="00AFE5"/>
                </a:solidFill>
                <a:latin typeface="Arial MT"/>
                <a:cs typeface="Arial MT"/>
                <a:hlinkClick r:id="rId8"/>
              </a:rPr>
              <a:t>ww</a:t>
            </a:r>
            <a:r>
              <a:rPr sz="800" spc="-5" dirty="0">
                <a:solidFill>
                  <a:srgbClr val="00AFE5"/>
                </a:solidFill>
                <a:latin typeface="Arial MT"/>
                <a:cs typeface="Arial MT"/>
                <a:hlinkClick r:id="rId8"/>
              </a:rPr>
              <a:t>w</a:t>
            </a:r>
            <a:r>
              <a:rPr sz="800" spc="-10" dirty="0">
                <a:solidFill>
                  <a:srgbClr val="00AFE5"/>
                </a:solidFill>
                <a:latin typeface="Arial MT"/>
                <a:cs typeface="Arial MT"/>
                <a:hlinkClick r:id="rId8"/>
              </a:rPr>
              <a:t>.berufsberatung.ch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69068" y="9166559"/>
            <a:ext cx="424815" cy="354330"/>
            <a:chOff x="318648" y="9166559"/>
            <a:chExt cx="424815" cy="35433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648" y="9166559"/>
              <a:ext cx="81267" cy="812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107" y="9450971"/>
              <a:ext cx="199097" cy="6985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881798" y="9109347"/>
            <a:ext cx="1747520" cy="42498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Vocational</a:t>
            </a:r>
            <a:r>
              <a:rPr sz="800" b="1" spc="-4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training</a:t>
            </a:r>
            <a:endParaRPr sz="800">
              <a:latin typeface="Trebuchet MS"/>
              <a:cs typeface="Trebuchet MS"/>
            </a:endParaRPr>
          </a:p>
          <a:p>
            <a:pPr marL="267970" marR="5080" indent="-255904">
              <a:lnSpc>
                <a:spcPct val="114599"/>
              </a:lnSpc>
            </a:pP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Information</a:t>
            </a:r>
            <a:r>
              <a:rPr sz="800" spc="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on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777370"/>
                </a:solidFill>
                <a:latin typeface="Arial MT"/>
                <a:cs typeface="Arial MT"/>
              </a:rPr>
              <a:t>basic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vocational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training </a:t>
            </a:r>
            <a:r>
              <a:rPr sz="800" spc="-2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0AFE5"/>
                </a:solidFill>
                <a:latin typeface="Arial MT"/>
                <a:cs typeface="Arial MT"/>
                <a:hlinkClick r:id="rId9"/>
              </a:rPr>
              <a:t>www.berufsbildungplus.ch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0420" y="0"/>
            <a:ext cx="540385" cy="10692130"/>
          </a:xfrm>
          <a:custGeom>
            <a:avLst/>
            <a:gdLst/>
            <a:ahLst/>
            <a:cxnLst/>
            <a:rect l="l" t="t" r="r" b="b"/>
            <a:pathLst>
              <a:path w="540384" h="10692130">
                <a:moveTo>
                  <a:pt x="540003" y="0"/>
                </a:moveTo>
                <a:lnTo>
                  <a:pt x="0" y="0"/>
                </a:lnTo>
                <a:lnTo>
                  <a:pt x="0" y="10692003"/>
                </a:lnTo>
                <a:lnTo>
                  <a:pt x="540003" y="10692003"/>
                </a:lnTo>
                <a:lnTo>
                  <a:pt x="540003" y="0"/>
                </a:lnTo>
                <a:close/>
              </a:path>
            </a:pathLst>
          </a:custGeom>
          <a:solidFill>
            <a:srgbClr val="E9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8654" y="6785317"/>
            <a:ext cx="1530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14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7720" y="411929"/>
            <a:ext cx="2013585" cy="48069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spcBef>
                <a:spcPts val="705"/>
              </a:spcBef>
            </a:pPr>
            <a:r>
              <a:rPr sz="1200" spc="-70" dirty="0">
                <a:solidFill>
                  <a:srgbClr val="00AFE5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00AFE5"/>
                </a:solidFill>
                <a:latin typeface="Arial MT"/>
                <a:cs typeface="Arial MT"/>
              </a:rPr>
              <a:t>bridge</a:t>
            </a:r>
            <a:r>
              <a:rPr sz="1200" spc="-10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1200" spc="30" dirty="0">
                <a:solidFill>
                  <a:srgbClr val="00AFE5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1200" spc="-90" dirty="0">
                <a:solidFill>
                  <a:srgbClr val="00AFE5"/>
                </a:solidFill>
                <a:latin typeface="Arial MT"/>
                <a:cs typeface="Arial MT"/>
              </a:rPr>
              <a:t>success</a:t>
            </a:r>
            <a:endParaRPr sz="1200">
              <a:latin typeface="Arial MT"/>
              <a:cs typeface="Arial MT"/>
            </a:endParaRPr>
          </a:p>
          <a:p>
            <a:pPr marL="12700">
              <a:spcBef>
                <a:spcPts val="459"/>
              </a:spcBef>
            </a:pPr>
            <a:r>
              <a:rPr sz="900" b="1" spc="30" dirty="0">
                <a:latin typeface="Trebuchet MS"/>
                <a:cs typeface="Trebuchet MS"/>
              </a:rPr>
              <a:t>High</a:t>
            </a:r>
            <a:r>
              <a:rPr sz="900" b="1" spc="-35" dirty="0">
                <a:latin typeface="Trebuchet MS"/>
                <a:cs typeface="Trebuchet MS"/>
              </a:rPr>
              <a:t> </a:t>
            </a:r>
            <a:r>
              <a:rPr sz="900" b="1" spc="-5" dirty="0">
                <a:latin typeface="Trebuchet MS"/>
                <a:cs typeface="Trebuchet MS"/>
              </a:rPr>
              <a:t>priority</a:t>
            </a:r>
            <a:r>
              <a:rPr sz="900" b="1" spc="-3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for</a:t>
            </a:r>
            <a:r>
              <a:rPr sz="900" b="1" spc="-30" dirty="0">
                <a:latin typeface="Trebuchet MS"/>
                <a:cs typeface="Trebuchet MS"/>
              </a:rPr>
              <a:t> </a:t>
            </a:r>
            <a:r>
              <a:rPr sz="900" b="1" dirty="0">
                <a:latin typeface="Trebuchet MS"/>
                <a:cs typeface="Trebuchet MS"/>
              </a:rPr>
              <a:t>education</a:t>
            </a:r>
            <a:r>
              <a:rPr sz="900" b="1" spc="-30" dirty="0">
                <a:latin typeface="Trebuchet MS"/>
                <a:cs typeface="Trebuchet MS"/>
              </a:rPr>
              <a:t> </a:t>
            </a:r>
            <a:r>
              <a:rPr sz="900" b="1" spc="20" dirty="0">
                <a:latin typeface="Trebuchet MS"/>
                <a:cs typeface="Trebuchet MS"/>
              </a:rPr>
              <a:t>and</a:t>
            </a:r>
            <a:r>
              <a:rPr sz="900" b="1" spc="-30" dirty="0">
                <a:latin typeface="Trebuchet MS"/>
                <a:cs typeface="Trebuchet MS"/>
              </a:rPr>
              <a:t> </a:t>
            </a:r>
            <a:r>
              <a:rPr sz="900" b="1" spc="25" dirty="0">
                <a:latin typeface="Trebuchet MS"/>
                <a:cs typeface="Trebuchet MS"/>
              </a:rPr>
              <a:t>work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416" y="3034079"/>
            <a:ext cx="102222" cy="682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62862" y="2921938"/>
            <a:ext cx="1774189" cy="56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5" dirty="0">
                <a:latin typeface="Arial MT"/>
                <a:cs typeface="Arial MT"/>
              </a:rPr>
              <a:t>higher </a:t>
            </a:r>
            <a:r>
              <a:rPr sz="900" spc="-10" dirty="0">
                <a:latin typeface="Arial MT"/>
                <a:cs typeface="Arial MT"/>
              </a:rPr>
              <a:t>education </a:t>
            </a:r>
            <a:r>
              <a:rPr sz="900" spc="-25" dirty="0">
                <a:latin typeface="Arial MT"/>
                <a:cs typeface="Arial MT"/>
              </a:rPr>
              <a:t>or, </a:t>
            </a:r>
            <a:r>
              <a:rPr sz="900" spc="25" dirty="0">
                <a:latin typeface="Arial MT"/>
                <a:cs typeface="Arial MT"/>
              </a:rPr>
              <a:t>if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20" dirty="0">
                <a:latin typeface="Arial MT"/>
                <a:cs typeface="Arial MT"/>
              </a:rPr>
              <a:t>supple- </a:t>
            </a:r>
            <a:r>
              <a:rPr sz="900" spc="-15" dirty="0">
                <a:latin typeface="Arial MT"/>
                <a:cs typeface="Arial MT"/>
              </a:rPr>
              <a:t> mentary </a:t>
            </a:r>
            <a:r>
              <a:rPr sz="900" spc="-10" dirty="0">
                <a:latin typeface="Arial MT"/>
                <a:cs typeface="Arial MT"/>
              </a:rPr>
              <a:t>examination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5" dirty="0">
                <a:latin typeface="Arial MT"/>
                <a:cs typeface="Arial MT"/>
              </a:rPr>
              <a:t>taken, </a:t>
            </a:r>
            <a:r>
              <a:rPr sz="900" spc="-35" dirty="0">
                <a:latin typeface="Arial MT"/>
                <a:cs typeface="Arial MT"/>
              </a:rPr>
              <a:t>also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universities.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2862" y="3683975"/>
            <a:ext cx="1776095" cy="212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7045">
              <a:lnSpc>
                <a:spcPct val="138900"/>
              </a:lnSpc>
              <a:spcBef>
                <a:spcPts val="100"/>
              </a:spcBef>
            </a:pPr>
            <a:r>
              <a:rPr sz="900" b="1" spc="45" dirty="0">
                <a:solidFill>
                  <a:srgbClr val="00AFE5"/>
                </a:solidFill>
                <a:latin typeface="Trebuchet MS"/>
                <a:cs typeface="Trebuchet MS"/>
              </a:rPr>
              <a:t>An</a:t>
            </a:r>
            <a:r>
              <a:rPr sz="900" b="1" spc="-6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apprenticeship</a:t>
            </a:r>
            <a:r>
              <a:rPr sz="900" b="1" spc="-5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after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compulsory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schooling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40" dirty="0">
                <a:latin typeface="Arial MT"/>
                <a:cs typeface="Arial MT"/>
              </a:rPr>
              <a:t>You</a:t>
            </a:r>
            <a:r>
              <a:rPr sz="900" spc="-35" dirty="0">
                <a:latin typeface="Arial MT"/>
                <a:cs typeface="Arial MT"/>
              </a:rPr>
              <a:t> have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5" dirty="0">
                <a:latin typeface="Arial MT"/>
                <a:cs typeface="Arial MT"/>
              </a:rPr>
              <a:t>look </a:t>
            </a:r>
            <a:r>
              <a:rPr sz="900" spc="20" dirty="0">
                <a:latin typeface="Arial MT"/>
                <a:cs typeface="Arial MT"/>
              </a:rPr>
              <a:t>for </a:t>
            </a:r>
            <a:r>
              <a:rPr sz="900" spc="-25" dirty="0">
                <a:latin typeface="Arial MT"/>
                <a:cs typeface="Arial MT"/>
              </a:rPr>
              <a:t>an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appren-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ticeship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5" dirty="0">
                <a:latin typeface="Arial MT"/>
                <a:cs typeface="Arial MT"/>
              </a:rPr>
              <a:t>time, </a:t>
            </a:r>
            <a:r>
              <a:rPr sz="900" spc="-10" dirty="0">
                <a:latin typeface="Arial MT"/>
                <a:cs typeface="Arial MT"/>
              </a:rPr>
              <a:t>i.e. </a:t>
            </a:r>
            <a:r>
              <a:rPr sz="900" dirty="0">
                <a:latin typeface="Arial MT"/>
                <a:cs typeface="Arial MT"/>
              </a:rPr>
              <a:t>at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latest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one </a:t>
            </a:r>
            <a:r>
              <a:rPr sz="900" spc="-35" dirty="0">
                <a:latin typeface="Arial MT"/>
                <a:cs typeface="Arial MT"/>
              </a:rPr>
              <a:t>year </a:t>
            </a:r>
            <a:r>
              <a:rPr sz="900" spc="-5" dirty="0">
                <a:latin typeface="Arial MT"/>
                <a:cs typeface="Arial MT"/>
              </a:rPr>
              <a:t>before </a:t>
            </a:r>
            <a:r>
              <a:rPr sz="900" dirty="0">
                <a:latin typeface="Arial MT"/>
                <a:cs typeface="Arial MT"/>
              </a:rPr>
              <a:t>finishing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com-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pulsory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school.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However,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not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all </a:t>
            </a:r>
            <a:r>
              <a:rPr sz="900" spc="-10" dirty="0">
                <a:latin typeface="Arial MT"/>
                <a:cs typeface="Arial MT"/>
              </a:rPr>
              <a:t> youths </a:t>
            </a:r>
            <a:r>
              <a:rPr sz="900" spc="15" dirty="0">
                <a:latin typeface="Arial MT"/>
                <a:cs typeface="Arial MT"/>
              </a:rPr>
              <a:t>find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suitable </a:t>
            </a:r>
            <a:r>
              <a:rPr sz="900" spc="-10" dirty="0">
                <a:latin typeface="Arial MT"/>
                <a:cs typeface="Arial MT"/>
              </a:rPr>
              <a:t>apprentice-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ship.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In</a:t>
            </a:r>
            <a:r>
              <a:rPr sz="900" spc="2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this </a:t>
            </a:r>
            <a:r>
              <a:rPr sz="900" spc="-45" dirty="0">
                <a:latin typeface="Arial MT"/>
                <a:cs typeface="Arial MT"/>
              </a:rPr>
              <a:t>case,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can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attend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bridging </a:t>
            </a:r>
            <a:r>
              <a:rPr sz="900" spc="-5" dirty="0">
                <a:latin typeface="Arial MT"/>
                <a:cs typeface="Arial MT"/>
              </a:rPr>
              <a:t>programme.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Ask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your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school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or</a:t>
            </a:r>
            <a:r>
              <a:rPr sz="900" spc="5" dirty="0">
                <a:latin typeface="Arial MT"/>
                <a:cs typeface="Arial MT"/>
              </a:rPr>
              <a:t> the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career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service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for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suitable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offers.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2862" y="5970319"/>
            <a:ext cx="1774189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185">
              <a:lnSpc>
                <a:spcPct val="138900"/>
              </a:lnSpc>
              <a:spcBef>
                <a:spcPts val="100"/>
              </a:spcBef>
            </a:pP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Vocational</a:t>
            </a:r>
            <a:r>
              <a:rPr sz="900" b="1" spc="-2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training</a:t>
            </a:r>
            <a:r>
              <a:rPr sz="900" b="1" spc="-2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and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further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education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at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tertiary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level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20" dirty="0">
                <a:latin typeface="Arial MT"/>
                <a:cs typeface="Arial MT"/>
              </a:rPr>
              <a:t>Higher</a:t>
            </a:r>
            <a:r>
              <a:rPr sz="900" spc="-15" dirty="0">
                <a:latin typeface="Arial MT"/>
                <a:cs typeface="Arial MT"/>
              </a:rPr>
              <a:t> education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institutions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divided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into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uni-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versities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35" dirty="0">
                <a:latin typeface="Arial MT"/>
                <a:cs typeface="Arial MT"/>
              </a:rPr>
              <a:t>colleges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(e.g. </a:t>
            </a:r>
            <a:r>
              <a:rPr sz="900" spc="-25" dirty="0">
                <a:latin typeface="Arial MT"/>
                <a:cs typeface="Arial MT"/>
              </a:rPr>
              <a:t>teacher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training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colleges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universities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applied </a:t>
            </a:r>
            <a:r>
              <a:rPr sz="900" spc="-55" dirty="0">
                <a:latin typeface="Arial MT"/>
                <a:cs typeface="Arial MT"/>
              </a:rPr>
              <a:t>sciences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spc="-35" dirty="0">
                <a:latin typeface="Arial MT"/>
                <a:cs typeface="Arial MT"/>
              </a:rPr>
              <a:t>social</a:t>
            </a:r>
            <a:r>
              <a:rPr sz="900" spc="-30" dirty="0">
                <a:latin typeface="Arial MT"/>
                <a:cs typeface="Arial MT"/>
              </a:rPr>
              <a:t> studies).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Depending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on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type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institution </a:t>
            </a:r>
            <a:r>
              <a:rPr sz="900" spc="-2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5" dirty="0">
                <a:latin typeface="Arial MT"/>
                <a:cs typeface="Arial MT"/>
              </a:rPr>
              <a:t>field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35" dirty="0">
                <a:latin typeface="Arial MT"/>
                <a:cs typeface="Arial MT"/>
              </a:rPr>
              <a:t>study,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35" dirty="0">
                <a:latin typeface="Arial MT"/>
                <a:cs typeface="Arial MT"/>
              </a:rPr>
              <a:t>secondary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vocational </a:t>
            </a:r>
            <a:r>
              <a:rPr sz="900" spc="-25" dirty="0">
                <a:latin typeface="Arial MT"/>
                <a:cs typeface="Arial MT"/>
              </a:rPr>
              <a:t>school-leaving </a:t>
            </a:r>
            <a:r>
              <a:rPr sz="900" spc="-10" dirty="0">
                <a:latin typeface="Arial MT"/>
                <a:cs typeface="Arial MT"/>
              </a:rPr>
              <a:t>certificate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generally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prerequisite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course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studies.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2862" y="8447200"/>
            <a:ext cx="1774189" cy="17405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algn="just">
              <a:spcBef>
                <a:spcPts val="520"/>
              </a:spcBef>
            </a:pP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The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significance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of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work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30" dirty="0">
                <a:latin typeface="Arial MT"/>
                <a:cs typeface="Arial MT"/>
              </a:rPr>
              <a:t>In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Switzerland,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hard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work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fi-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nancial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independence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tradi-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tionally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considered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important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integration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into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society.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Alongside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being </a:t>
            </a:r>
            <a:r>
              <a:rPr sz="900" spc="-30" dirty="0">
                <a:latin typeface="Arial MT"/>
                <a:cs typeface="Arial MT"/>
              </a:rPr>
              <a:t>able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15" dirty="0">
                <a:latin typeface="Arial MT"/>
                <a:cs typeface="Arial MT"/>
              </a:rPr>
              <a:t>finance </a:t>
            </a:r>
            <a:r>
              <a:rPr sz="900" spc="-5" dirty="0">
                <a:latin typeface="Arial MT"/>
                <a:cs typeface="Arial MT"/>
              </a:rPr>
              <a:t>their </a:t>
            </a:r>
            <a:r>
              <a:rPr sz="900" spc="-25" dirty="0">
                <a:latin typeface="Arial MT"/>
                <a:cs typeface="Arial MT"/>
              </a:rPr>
              <a:t>daily </a:t>
            </a:r>
            <a:r>
              <a:rPr sz="900" spc="-5" dirty="0">
                <a:latin typeface="Arial MT"/>
                <a:cs typeface="Arial MT"/>
              </a:rPr>
              <a:t>life,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many </a:t>
            </a:r>
            <a:r>
              <a:rPr sz="900" spc="-20" dirty="0">
                <a:latin typeface="Arial MT"/>
                <a:cs typeface="Arial MT"/>
              </a:rPr>
              <a:t>people </a:t>
            </a:r>
            <a:r>
              <a:rPr sz="900" spc="-30" dirty="0">
                <a:latin typeface="Arial MT"/>
                <a:cs typeface="Arial MT"/>
              </a:rPr>
              <a:t>need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40" dirty="0">
                <a:latin typeface="Arial MT"/>
                <a:cs typeface="Arial MT"/>
              </a:rPr>
              <a:t>have </a:t>
            </a:r>
            <a:r>
              <a:rPr sz="900" spc="10" dirty="0">
                <a:latin typeface="Arial MT"/>
                <a:cs typeface="Arial MT"/>
              </a:rPr>
              <a:t>work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5" dirty="0">
                <a:latin typeface="Arial MT"/>
                <a:cs typeface="Arial MT"/>
              </a:rPr>
              <a:t>good </a:t>
            </a:r>
            <a:r>
              <a:rPr sz="900" spc="-30" dirty="0">
                <a:latin typeface="Arial MT"/>
                <a:cs typeface="Arial MT"/>
              </a:rPr>
              <a:t>self-esteem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5" dirty="0">
                <a:latin typeface="Arial MT"/>
                <a:cs typeface="Arial MT"/>
              </a:rPr>
              <a:t>their </a:t>
            </a:r>
            <a:r>
              <a:rPr sz="900" spc="-35" dirty="0">
                <a:latin typeface="Arial MT"/>
                <a:cs typeface="Arial MT"/>
              </a:rPr>
              <a:t>so-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cial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standing.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0283" y="2922966"/>
            <a:ext cx="1774189" cy="375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language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well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enough,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ask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inte</a:t>
            </a:r>
            <a:r>
              <a:rPr sz="900" spc="-60" dirty="0">
                <a:latin typeface="Arial MT"/>
                <a:cs typeface="Arial MT"/>
              </a:rPr>
              <a:t>r</a:t>
            </a:r>
            <a:r>
              <a:rPr sz="900" dirty="0">
                <a:latin typeface="Arial MT"/>
                <a:cs typeface="Arial MT"/>
              </a:rPr>
              <a:t>-  </a:t>
            </a:r>
            <a:r>
              <a:rPr sz="900" spc="-10" dirty="0">
                <a:latin typeface="Arial MT"/>
                <a:cs typeface="Arial MT"/>
              </a:rPr>
              <a:t>cultural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translations.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0282" y="3494464"/>
            <a:ext cx="1775460" cy="40271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algn="just">
              <a:spcBef>
                <a:spcPts val="520"/>
              </a:spcBef>
            </a:pP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After</a:t>
            </a:r>
            <a:r>
              <a:rPr sz="900" b="1" spc="-4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the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compulsory</a:t>
            </a:r>
            <a:r>
              <a:rPr sz="900" b="1" spc="-4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school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25" dirty="0">
                <a:latin typeface="Arial MT"/>
                <a:cs typeface="Arial MT"/>
              </a:rPr>
              <a:t>In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Switzerland,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getting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qualifica-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tions </a:t>
            </a:r>
            <a:r>
              <a:rPr sz="900" spc="10" dirty="0">
                <a:latin typeface="Arial MT"/>
                <a:cs typeface="Arial MT"/>
              </a:rPr>
              <a:t>from </a:t>
            </a:r>
            <a:r>
              <a:rPr sz="900" spc="-30" dirty="0">
                <a:latin typeface="Arial MT"/>
                <a:cs typeface="Arial MT"/>
              </a:rPr>
              <a:t>secondary level </a:t>
            </a:r>
            <a:r>
              <a:rPr sz="900" spc="-50" dirty="0">
                <a:latin typeface="Arial MT"/>
                <a:cs typeface="Arial MT"/>
              </a:rPr>
              <a:t>II is </a:t>
            </a:r>
            <a:r>
              <a:rPr sz="900" spc="-35" dirty="0">
                <a:latin typeface="Arial MT"/>
                <a:cs typeface="Arial MT"/>
              </a:rPr>
              <a:t>very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important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20" dirty="0">
                <a:latin typeface="Arial MT"/>
                <a:cs typeface="Arial MT"/>
              </a:rPr>
              <a:t>professional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social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future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10" dirty="0">
                <a:latin typeface="Arial MT"/>
                <a:cs typeface="Arial MT"/>
              </a:rPr>
              <a:t>your</a:t>
            </a:r>
            <a:r>
              <a:rPr sz="900" spc="-5" dirty="0">
                <a:latin typeface="Arial MT"/>
                <a:cs typeface="Arial MT"/>
              </a:rPr>
              <a:t> child.</a:t>
            </a:r>
            <a:r>
              <a:rPr sz="900" spc="24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There 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 </a:t>
            </a:r>
            <a:r>
              <a:rPr sz="900" spc="5" dirty="0">
                <a:latin typeface="Arial MT"/>
                <a:cs typeface="Arial MT"/>
              </a:rPr>
              <a:t>different </a:t>
            </a:r>
            <a:r>
              <a:rPr sz="900" spc="-35" dirty="0">
                <a:latin typeface="Arial MT"/>
                <a:cs typeface="Arial MT"/>
              </a:rPr>
              <a:t>ways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dirty="0">
                <a:latin typeface="Arial MT"/>
                <a:cs typeface="Arial MT"/>
              </a:rPr>
              <a:t>get them. </a:t>
            </a:r>
            <a:r>
              <a:rPr sz="900" spc="-50" dirty="0">
                <a:latin typeface="Arial MT"/>
                <a:cs typeface="Arial MT"/>
              </a:rPr>
              <a:t>The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35" dirty="0">
                <a:latin typeface="Arial MT"/>
                <a:cs typeface="Arial MT"/>
              </a:rPr>
              <a:t>two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mai</a:t>
            </a:r>
            <a:r>
              <a:rPr sz="900" spc="-15" dirty="0">
                <a:latin typeface="Arial MT"/>
                <a:cs typeface="Arial MT"/>
              </a:rPr>
              <a:t>n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ones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are</a:t>
            </a:r>
            <a:r>
              <a:rPr sz="900" spc="-20" dirty="0">
                <a:latin typeface="Arial MT"/>
                <a:cs typeface="Arial MT"/>
              </a:rPr>
              <a:t>: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vocationa</a:t>
            </a:r>
            <a:r>
              <a:rPr sz="900" spc="-10" dirty="0">
                <a:latin typeface="Arial MT"/>
                <a:cs typeface="Arial MT"/>
              </a:rPr>
              <a:t>l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train-  ing in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10" dirty="0">
                <a:latin typeface="Arial MT"/>
                <a:cs typeface="Arial MT"/>
              </a:rPr>
              <a:t>particular </a:t>
            </a:r>
            <a:r>
              <a:rPr sz="900" spc="-5" dirty="0">
                <a:latin typeface="Arial MT"/>
                <a:cs typeface="Arial MT"/>
              </a:rPr>
              <a:t>occupation,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so-called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“basic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vocational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train-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50" dirty="0">
                <a:latin typeface="Arial MT"/>
                <a:cs typeface="Arial MT"/>
              </a:rPr>
              <a:t>ing”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firm </a:t>
            </a:r>
            <a:r>
              <a:rPr sz="900" spc="-10" dirty="0">
                <a:latin typeface="Arial MT"/>
                <a:cs typeface="Arial MT"/>
              </a:rPr>
              <a:t>where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apprentices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 </a:t>
            </a:r>
            <a:r>
              <a:rPr sz="900" spc="-5" dirty="0">
                <a:latin typeface="Arial MT"/>
                <a:cs typeface="Arial MT"/>
              </a:rPr>
              <a:t>trained, </a:t>
            </a:r>
            <a:r>
              <a:rPr sz="900" dirty="0">
                <a:latin typeface="Arial MT"/>
                <a:cs typeface="Arial MT"/>
              </a:rPr>
              <a:t>or attending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25" dirty="0">
                <a:latin typeface="Arial MT"/>
                <a:cs typeface="Arial MT"/>
              </a:rPr>
              <a:t>second-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ary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school</a:t>
            </a:r>
            <a:r>
              <a:rPr sz="900" spc="-20" dirty="0">
                <a:latin typeface="Arial MT"/>
                <a:cs typeface="Arial MT"/>
              </a:rPr>
              <a:t> (e.g.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Fachmittelschule,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Gymnasium). </a:t>
            </a:r>
            <a:r>
              <a:rPr sz="900" spc="-50" dirty="0">
                <a:latin typeface="Arial MT"/>
                <a:cs typeface="Arial MT"/>
              </a:rPr>
              <a:t>The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pupils, </a:t>
            </a:r>
            <a:r>
              <a:rPr sz="900" dirty="0">
                <a:latin typeface="Arial MT"/>
                <a:cs typeface="Arial MT"/>
              </a:rPr>
              <a:t>together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with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their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parents</a:t>
            </a:r>
            <a:r>
              <a:rPr sz="900" spc="-15" dirty="0">
                <a:latin typeface="Arial MT"/>
                <a:cs typeface="Arial MT"/>
              </a:rPr>
              <a:t> and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teachers,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already </a:t>
            </a:r>
            <a:r>
              <a:rPr sz="900" spc="-10" dirty="0">
                <a:latin typeface="Arial MT"/>
                <a:cs typeface="Arial MT"/>
              </a:rPr>
              <a:t>take </a:t>
            </a:r>
            <a:r>
              <a:rPr sz="900" spc="-30" dirty="0">
                <a:latin typeface="Arial MT"/>
                <a:cs typeface="Arial MT"/>
              </a:rPr>
              <a:t>decisions </a:t>
            </a:r>
            <a:r>
              <a:rPr sz="900" dirty="0">
                <a:latin typeface="Arial MT"/>
                <a:cs typeface="Arial MT"/>
              </a:rPr>
              <a:t>about their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education towards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15" dirty="0">
                <a:latin typeface="Arial MT"/>
                <a:cs typeface="Arial MT"/>
              </a:rPr>
              <a:t>end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50" dirty="0">
                <a:latin typeface="Arial MT"/>
                <a:cs typeface="Arial MT"/>
              </a:rPr>
              <a:t>sec- 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ondary </a:t>
            </a:r>
            <a:r>
              <a:rPr sz="900" spc="-30" dirty="0">
                <a:latin typeface="Arial MT"/>
                <a:cs typeface="Arial MT"/>
              </a:rPr>
              <a:t>level </a:t>
            </a:r>
            <a:r>
              <a:rPr sz="900" spc="-55" dirty="0">
                <a:latin typeface="Arial MT"/>
                <a:cs typeface="Arial MT"/>
              </a:rPr>
              <a:t>I </a:t>
            </a:r>
            <a:r>
              <a:rPr sz="900" dirty="0">
                <a:latin typeface="Arial MT"/>
                <a:cs typeface="Arial MT"/>
              </a:rPr>
              <a:t>(from </a:t>
            </a:r>
            <a:r>
              <a:rPr sz="900" spc="-60" dirty="0">
                <a:latin typeface="Arial MT"/>
                <a:cs typeface="Arial MT"/>
              </a:rPr>
              <a:t>Class </a:t>
            </a:r>
            <a:r>
              <a:rPr sz="900" spc="-25" dirty="0">
                <a:latin typeface="Arial MT"/>
                <a:cs typeface="Arial MT"/>
              </a:rPr>
              <a:t>8) </a:t>
            </a:r>
            <a:r>
              <a:rPr sz="900" spc="-40" dirty="0">
                <a:latin typeface="Arial MT"/>
                <a:cs typeface="Arial MT"/>
              </a:rPr>
              <a:t>based 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 their </a:t>
            </a:r>
            <a:r>
              <a:rPr sz="900" spc="-20" dirty="0">
                <a:latin typeface="Arial MT"/>
                <a:cs typeface="Arial MT"/>
              </a:rPr>
              <a:t>professional interests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their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capabilities.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Careers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offices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and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information </a:t>
            </a:r>
            <a:r>
              <a:rPr sz="900" spc="-30" dirty="0">
                <a:latin typeface="Arial MT"/>
                <a:cs typeface="Arial MT"/>
              </a:rPr>
              <a:t>centres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will </a:t>
            </a:r>
            <a:r>
              <a:rPr sz="900" spc="-10" dirty="0">
                <a:latin typeface="Arial MT"/>
                <a:cs typeface="Arial MT"/>
              </a:rPr>
              <a:t>help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and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your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child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choose.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0282" y="7686190"/>
            <a:ext cx="1775460" cy="250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275">
              <a:lnSpc>
                <a:spcPct val="138900"/>
              </a:lnSpc>
              <a:spcBef>
                <a:spcPts val="100"/>
              </a:spcBef>
            </a:pP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Vocational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training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plays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an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important</a:t>
            </a:r>
            <a:r>
              <a:rPr sz="900" b="1" spc="-4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00AFE5"/>
                </a:solidFill>
                <a:latin typeface="Trebuchet MS"/>
                <a:cs typeface="Trebuchet MS"/>
              </a:rPr>
              <a:t>role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in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Switzerland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25" dirty="0">
                <a:latin typeface="Arial MT"/>
                <a:cs typeface="Arial MT"/>
              </a:rPr>
              <a:t>In</a:t>
            </a:r>
            <a:r>
              <a:rPr sz="900" spc="2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Switzerland, </a:t>
            </a:r>
            <a:r>
              <a:rPr sz="900" spc="-10" dirty="0">
                <a:latin typeface="Arial MT"/>
                <a:cs typeface="Arial MT"/>
              </a:rPr>
              <a:t>around </a:t>
            </a:r>
            <a:r>
              <a:rPr sz="900" spc="35" dirty="0">
                <a:latin typeface="Arial MT"/>
                <a:cs typeface="Arial MT"/>
              </a:rPr>
              <a:t>two </a:t>
            </a:r>
            <a:r>
              <a:rPr sz="900" spc="-10" dirty="0">
                <a:latin typeface="Arial MT"/>
                <a:cs typeface="Arial MT"/>
              </a:rPr>
              <a:t>thirds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15" dirty="0">
                <a:latin typeface="Arial MT"/>
                <a:cs typeface="Arial MT"/>
              </a:rPr>
              <a:t>youths </a:t>
            </a:r>
            <a:r>
              <a:rPr sz="900" spc="-10" dirty="0">
                <a:latin typeface="Arial MT"/>
                <a:cs typeface="Arial MT"/>
              </a:rPr>
              <a:t>complete </a:t>
            </a:r>
            <a:r>
              <a:rPr sz="900" dirty="0">
                <a:latin typeface="Arial MT"/>
                <a:cs typeface="Arial MT"/>
              </a:rPr>
              <a:t>their </a:t>
            </a:r>
            <a:r>
              <a:rPr sz="900" spc="-40" dirty="0">
                <a:latin typeface="Arial MT"/>
                <a:cs typeface="Arial MT"/>
              </a:rPr>
              <a:t>basic </a:t>
            </a:r>
            <a:r>
              <a:rPr sz="900" spc="-15" dirty="0">
                <a:latin typeface="Arial MT"/>
                <a:cs typeface="Arial MT"/>
              </a:rPr>
              <a:t>vo- </a:t>
            </a:r>
            <a:r>
              <a:rPr sz="900" spc="-10" dirty="0">
                <a:latin typeface="Arial MT"/>
                <a:cs typeface="Arial MT"/>
              </a:rPr>
              <a:t> cational </a:t>
            </a:r>
            <a:r>
              <a:rPr sz="900" dirty="0">
                <a:latin typeface="Arial MT"/>
                <a:cs typeface="Arial MT"/>
              </a:rPr>
              <a:t>training after the </a:t>
            </a:r>
            <a:r>
              <a:rPr sz="900" spc="-5" dirty="0">
                <a:latin typeface="Arial MT"/>
                <a:cs typeface="Arial MT"/>
              </a:rPr>
              <a:t>compul-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95" dirty="0">
                <a:latin typeface="Arial MT"/>
                <a:cs typeface="Arial MT"/>
              </a:rPr>
              <a:t>s</a:t>
            </a:r>
            <a:r>
              <a:rPr sz="900" dirty="0">
                <a:latin typeface="Arial MT"/>
                <a:cs typeface="Arial MT"/>
              </a:rPr>
              <a:t>o</a:t>
            </a:r>
            <a:r>
              <a:rPr sz="900" spc="5" dirty="0">
                <a:latin typeface="Arial MT"/>
                <a:cs typeface="Arial MT"/>
              </a:rPr>
              <a:t>r</a:t>
            </a:r>
            <a:r>
              <a:rPr sz="900" spc="-55" dirty="0">
                <a:latin typeface="Arial MT"/>
                <a:cs typeface="Arial MT"/>
              </a:rPr>
              <a:t>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95" dirty="0">
                <a:latin typeface="Arial MT"/>
                <a:cs typeface="Arial MT"/>
              </a:rPr>
              <a:t>s</a:t>
            </a:r>
            <a:r>
              <a:rPr sz="900" spc="-50" dirty="0">
                <a:latin typeface="Arial MT"/>
                <a:cs typeface="Arial MT"/>
              </a:rPr>
              <a:t>c</a:t>
            </a:r>
            <a:r>
              <a:rPr sz="900" dirty="0">
                <a:latin typeface="Arial MT"/>
                <a:cs typeface="Arial MT"/>
              </a:rPr>
              <a:t>hool.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50" dirty="0">
                <a:latin typeface="Arial MT"/>
                <a:cs typeface="Arial MT"/>
              </a:rPr>
              <a:t>S</a:t>
            </a:r>
            <a:r>
              <a:rPr sz="900" dirty="0">
                <a:latin typeface="Arial MT"/>
                <a:cs typeface="Arial MT"/>
              </a:rPr>
              <a:t>u</a:t>
            </a:r>
            <a:r>
              <a:rPr sz="900" spc="-50" dirty="0">
                <a:latin typeface="Arial MT"/>
                <a:cs typeface="Arial MT"/>
              </a:rPr>
              <a:t>c</a:t>
            </a:r>
            <a:r>
              <a:rPr sz="900" spc="-5" dirty="0">
                <a:latin typeface="Arial MT"/>
                <a:cs typeface="Arial MT"/>
              </a:rPr>
              <a:t>h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dirty="0">
                <a:latin typeface="Arial MT"/>
                <a:cs typeface="Arial MT"/>
              </a:rPr>
              <a:t>pp</a:t>
            </a:r>
            <a:r>
              <a:rPr sz="900" spc="-10" dirty="0">
                <a:latin typeface="Arial MT"/>
                <a:cs typeface="Arial MT"/>
              </a:rPr>
              <a:t>r</a:t>
            </a:r>
            <a:r>
              <a:rPr sz="900" spc="-50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n</a:t>
            </a:r>
            <a:r>
              <a:rPr sz="900" spc="50" dirty="0">
                <a:latin typeface="Arial MT"/>
                <a:cs typeface="Arial MT"/>
              </a:rPr>
              <a:t>t</a:t>
            </a:r>
            <a:r>
              <a:rPr sz="900" dirty="0">
                <a:latin typeface="Arial MT"/>
                <a:cs typeface="Arial MT"/>
              </a:rPr>
              <a:t>i</a:t>
            </a:r>
            <a:r>
              <a:rPr sz="900" spc="-50" dirty="0">
                <a:latin typeface="Arial MT"/>
                <a:cs typeface="Arial MT"/>
              </a:rPr>
              <a:t>ce</a:t>
            </a:r>
            <a:r>
              <a:rPr sz="900" spc="-95" dirty="0">
                <a:latin typeface="Arial MT"/>
                <a:cs typeface="Arial MT"/>
              </a:rPr>
              <a:t>s</a:t>
            </a:r>
            <a:r>
              <a:rPr sz="900" dirty="0">
                <a:latin typeface="Arial MT"/>
                <a:cs typeface="Arial MT"/>
              </a:rPr>
              <a:t>hi</a:t>
            </a:r>
            <a:r>
              <a:rPr sz="900" spc="-5" dirty="0">
                <a:latin typeface="Arial MT"/>
                <a:cs typeface="Arial MT"/>
              </a:rPr>
              <a:t>p  </a:t>
            </a:r>
            <a:r>
              <a:rPr sz="900" spc="-25" dirty="0">
                <a:latin typeface="Arial MT"/>
                <a:cs typeface="Arial MT"/>
              </a:rPr>
              <a:t>combines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on-the-job training in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company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with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school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education.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Most </a:t>
            </a:r>
            <a:r>
              <a:rPr sz="900" spc="-20" dirty="0">
                <a:latin typeface="Arial MT"/>
                <a:cs typeface="Arial MT"/>
              </a:rPr>
              <a:t>apprenticeships </a:t>
            </a:r>
            <a:r>
              <a:rPr sz="900" spc="-25" dirty="0">
                <a:latin typeface="Arial MT"/>
                <a:cs typeface="Arial MT"/>
              </a:rPr>
              <a:t>last </a:t>
            </a:r>
            <a:r>
              <a:rPr sz="900" spc="-5" dirty="0">
                <a:latin typeface="Arial MT"/>
                <a:cs typeface="Arial MT"/>
              </a:rPr>
              <a:t>between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35" dirty="0">
                <a:latin typeface="Arial MT"/>
                <a:cs typeface="Arial MT"/>
              </a:rPr>
              <a:t>two </a:t>
            </a:r>
            <a:r>
              <a:rPr sz="900" spc="-15" dirty="0">
                <a:latin typeface="Arial MT"/>
                <a:cs typeface="Arial MT"/>
              </a:rPr>
              <a:t>and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four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years.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addition,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high-capability </a:t>
            </a:r>
            <a:r>
              <a:rPr sz="900" spc="-15" dirty="0">
                <a:latin typeface="Arial MT"/>
                <a:cs typeface="Arial MT"/>
              </a:rPr>
              <a:t>youths </a:t>
            </a:r>
            <a:r>
              <a:rPr sz="900" spc="-35" dirty="0">
                <a:latin typeface="Arial MT"/>
                <a:cs typeface="Arial MT"/>
              </a:rPr>
              <a:t>can </a:t>
            </a:r>
            <a:r>
              <a:rPr sz="900" spc="-10" dirty="0">
                <a:latin typeface="Arial MT"/>
                <a:cs typeface="Arial MT"/>
              </a:rPr>
              <a:t>take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vocational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school-leaving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certifi-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cate.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opens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way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colleges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7702" y="2924110"/>
            <a:ext cx="1776730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38900"/>
              </a:lnSpc>
              <a:spcBef>
                <a:spcPts val="100"/>
              </a:spcBef>
            </a:pP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40" dirty="0">
                <a:latin typeface="Arial MT"/>
                <a:cs typeface="Arial MT"/>
              </a:rPr>
              <a:t>very </a:t>
            </a:r>
            <a:r>
              <a:rPr sz="900" spc="-5" dirty="0">
                <a:latin typeface="Arial MT"/>
                <a:cs typeface="Arial MT"/>
              </a:rPr>
              <a:t>good </a:t>
            </a:r>
            <a:r>
              <a:rPr sz="900" spc="-10" dirty="0">
                <a:latin typeface="Arial MT"/>
                <a:cs typeface="Arial MT"/>
              </a:rPr>
              <a:t>quality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5" dirty="0">
                <a:latin typeface="Arial MT"/>
                <a:cs typeface="Arial MT"/>
              </a:rPr>
              <a:t>nine </a:t>
            </a:r>
            <a:r>
              <a:rPr sz="900" spc="-40" dirty="0">
                <a:latin typeface="Arial MT"/>
                <a:cs typeface="Arial MT"/>
              </a:rPr>
              <a:t>aca- 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demic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years.</a:t>
            </a:r>
            <a:endParaRPr sz="900">
              <a:latin typeface="Arial MT"/>
              <a:cs typeface="Arial MT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45" dirty="0">
                <a:latin typeface="Arial MT"/>
                <a:cs typeface="Arial MT"/>
              </a:rPr>
              <a:t>The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compulsory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school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is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divided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into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10" dirty="0">
                <a:latin typeface="Arial MT"/>
                <a:cs typeface="Arial MT"/>
              </a:rPr>
              <a:t>primary </a:t>
            </a:r>
            <a:r>
              <a:rPr sz="900" spc="-25" dirty="0">
                <a:latin typeface="Arial MT"/>
                <a:cs typeface="Arial MT"/>
              </a:rPr>
              <a:t>level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25" dirty="0">
                <a:latin typeface="Arial MT"/>
                <a:cs typeface="Arial MT"/>
              </a:rPr>
              <a:t>second-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ar</a:t>
            </a:r>
            <a:r>
              <a:rPr sz="900" spc="-40" dirty="0">
                <a:latin typeface="Arial MT"/>
                <a:cs typeface="Arial MT"/>
              </a:rPr>
              <a:t>y </a:t>
            </a:r>
            <a:r>
              <a:rPr sz="900" spc="-25" dirty="0">
                <a:latin typeface="Arial MT"/>
                <a:cs typeface="Arial MT"/>
              </a:rPr>
              <a:t>leve</a:t>
            </a:r>
            <a:r>
              <a:rPr sz="900" spc="-20" dirty="0">
                <a:latin typeface="Arial MT"/>
                <a:cs typeface="Arial MT"/>
              </a:rPr>
              <a:t>l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I</a:t>
            </a:r>
            <a:r>
              <a:rPr sz="900" spc="-25" dirty="0">
                <a:latin typeface="Arial MT"/>
                <a:cs typeface="Arial MT"/>
              </a:rPr>
              <a:t>: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th</a:t>
            </a:r>
            <a:r>
              <a:rPr sz="900" spc="-5" dirty="0">
                <a:latin typeface="Arial MT"/>
                <a:cs typeface="Arial MT"/>
              </a:rPr>
              <a:t>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primar</a:t>
            </a:r>
            <a:r>
              <a:rPr sz="900" spc="-20" dirty="0">
                <a:latin typeface="Arial MT"/>
                <a:cs typeface="Arial MT"/>
              </a:rPr>
              <a:t>y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leve</a:t>
            </a:r>
            <a:r>
              <a:rPr sz="900" spc="-20" dirty="0">
                <a:latin typeface="Arial MT"/>
                <a:cs typeface="Arial MT"/>
              </a:rPr>
              <a:t>l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normal-  </a:t>
            </a:r>
            <a:r>
              <a:rPr sz="900" spc="-25" dirty="0">
                <a:latin typeface="Arial MT"/>
                <a:cs typeface="Arial MT"/>
              </a:rPr>
              <a:t>ly </a:t>
            </a:r>
            <a:r>
              <a:rPr sz="900" spc="-35" dirty="0">
                <a:latin typeface="Arial MT"/>
                <a:cs typeface="Arial MT"/>
              </a:rPr>
              <a:t>lasts </a:t>
            </a:r>
            <a:r>
              <a:rPr sz="900" spc="-45" dirty="0">
                <a:latin typeface="Arial MT"/>
                <a:cs typeface="Arial MT"/>
              </a:rPr>
              <a:t>six </a:t>
            </a:r>
            <a:r>
              <a:rPr sz="900" spc="-35" dirty="0">
                <a:latin typeface="Arial MT"/>
                <a:cs typeface="Arial MT"/>
              </a:rPr>
              <a:t>years. </a:t>
            </a:r>
            <a:r>
              <a:rPr sz="900" spc="-45" dirty="0">
                <a:latin typeface="Arial MT"/>
                <a:cs typeface="Arial MT"/>
              </a:rPr>
              <a:t>This is </a:t>
            </a:r>
            <a:r>
              <a:rPr sz="900" spc="10" dirty="0">
                <a:latin typeface="Arial MT"/>
                <a:cs typeface="Arial MT"/>
              </a:rPr>
              <a:t>followed </a:t>
            </a:r>
            <a:r>
              <a:rPr sz="900" spc="-25" dirty="0">
                <a:latin typeface="Arial MT"/>
                <a:cs typeface="Arial MT"/>
              </a:rPr>
              <a:t>by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55" dirty="0">
                <a:latin typeface="Arial MT"/>
                <a:cs typeface="Arial MT"/>
              </a:rPr>
              <a:t>t</a:t>
            </a:r>
            <a:r>
              <a:rPr sz="900" spc="5" dirty="0">
                <a:latin typeface="Arial MT"/>
                <a:cs typeface="Arial MT"/>
              </a:rPr>
              <a:t>h</a:t>
            </a:r>
            <a:r>
              <a:rPr sz="900" spc="-5" dirty="0">
                <a:latin typeface="Arial MT"/>
                <a:cs typeface="Arial MT"/>
              </a:rPr>
              <a:t>r</a:t>
            </a:r>
            <a:r>
              <a:rPr sz="900" spc="-45" dirty="0">
                <a:latin typeface="Arial MT"/>
                <a:cs typeface="Arial MT"/>
              </a:rPr>
              <a:t>e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yea</a:t>
            </a:r>
            <a:r>
              <a:rPr sz="900" spc="10" dirty="0">
                <a:latin typeface="Arial MT"/>
                <a:cs typeface="Arial MT"/>
              </a:rPr>
              <a:t>r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90" dirty="0">
                <a:latin typeface="Arial MT"/>
                <a:cs typeface="Arial MT"/>
              </a:rPr>
              <a:t>s</a:t>
            </a:r>
            <a:r>
              <a:rPr sz="900" spc="-45" dirty="0">
                <a:latin typeface="Arial MT"/>
                <a:cs typeface="Arial MT"/>
              </a:rPr>
              <a:t>ec</a:t>
            </a:r>
            <a:r>
              <a:rPr sz="900" spc="5" dirty="0">
                <a:latin typeface="Arial MT"/>
                <a:cs typeface="Arial MT"/>
              </a:rPr>
              <a:t>ond</a:t>
            </a:r>
            <a:r>
              <a:rPr sz="900" spc="-45" dirty="0">
                <a:latin typeface="Arial MT"/>
                <a:cs typeface="Arial MT"/>
              </a:rPr>
              <a:t>a</a:t>
            </a:r>
            <a:r>
              <a:rPr sz="900" spc="10" dirty="0">
                <a:latin typeface="Arial MT"/>
                <a:cs typeface="Arial MT"/>
              </a:rPr>
              <a:t>r</a:t>
            </a:r>
            <a:r>
              <a:rPr sz="900" spc="-55" dirty="0">
                <a:latin typeface="Arial MT"/>
                <a:cs typeface="Arial MT"/>
              </a:rPr>
              <a:t>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l</a:t>
            </a:r>
            <a:r>
              <a:rPr sz="900" spc="-45" dirty="0">
                <a:latin typeface="Arial MT"/>
                <a:cs typeface="Arial MT"/>
              </a:rPr>
              <a:t>eve</a:t>
            </a:r>
            <a:r>
              <a:rPr sz="900" spc="-5" dirty="0">
                <a:latin typeface="Arial MT"/>
                <a:cs typeface="Arial MT"/>
              </a:rPr>
              <a:t>l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I</a:t>
            </a:r>
            <a:r>
              <a:rPr sz="900" dirty="0">
                <a:latin typeface="Arial MT"/>
                <a:cs typeface="Arial MT"/>
              </a:rPr>
              <a:t>,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60" dirty="0">
                <a:latin typeface="Arial MT"/>
                <a:cs typeface="Arial MT"/>
              </a:rPr>
              <a:t>w</a:t>
            </a:r>
            <a:r>
              <a:rPr sz="900" spc="5" dirty="0">
                <a:latin typeface="Arial MT"/>
                <a:cs typeface="Arial MT"/>
              </a:rPr>
              <a:t>h</a:t>
            </a:r>
            <a:r>
              <a:rPr sz="900" spc="-45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r</a:t>
            </a:r>
            <a:r>
              <a:rPr sz="900" spc="-35" dirty="0">
                <a:latin typeface="Arial MT"/>
                <a:cs typeface="Arial MT"/>
              </a:rPr>
              <a:t>e  </a:t>
            </a:r>
            <a:r>
              <a:rPr sz="900" spc="-10" dirty="0">
                <a:latin typeface="Arial MT"/>
                <a:cs typeface="Arial MT"/>
              </a:rPr>
              <a:t>pupils </a:t>
            </a:r>
            <a:r>
              <a:rPr sz="900" spc="-35" dirty="0">
                <a:latin typeface="Arial MT"/>
                <a:cs typeface="Arial MT"/>
              </a:rPr>
              <a:t>are </a:t>
            </a:r>
            <a:r>
              <a:rPr sz="900" spc="-20" dirty="0">
                <a:latin typeface="Arial MT"/>
                <a:cs typeface="Arial MT"/>
              </a:rPr>
              <a:t>streamed </a:t>
            </a:r>
            <a:r>
              <a:rPr sz="900" spc="15" dirty="0">
                <a:latin typeface="Arial MT"/>
                <a:cs typeface="Arial MT"/>
              </a:rPr>
              <a:t>into </a:t>
            </a:r>
            <a:r>
              <a:rPr sz="900" spc="-15" dirty="0">
                <a:latin typeface="Arial MT"/>
                <a:cs typeface="Arial MT"/>
              </a:rPr>
              <a:t>groups </a:t>
            </a:r>
            <a:r>
              <a:rPr sz="900" spc="25" dirty="0">
                <a:latin typeface="Arial MT"/>
                <a:cs typeface="Arial MT"/>
              </a:rPr>
              <a:t>for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lessons.</a:t>
            </a:r>
            <a:endParaRPr sz="900">
              <a:latin typeface="Arial MT"/>
              <a:cs typeface="Arial MT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20" dirty="0">
                <a:latin typeface="Arial MT"/>
                <a:cs typeface="Arial MT"/>
              </a:rPr>
              <a:t>In </a:t>
            </a:r>
            <a:r>
              <a:rPr sz="900" spc="-5" dirty="0">
                <a:latin typeface="Arial MT"/>
                <a:cs typeface="Arial MT"/>
              </a:rPr>
              <a:t>Switzerland,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cantons </a:t>
            </a:r>
            <a:r>
              <a:rPr sz="900" spc="-30" dirty="0">
                <a:latin typeface="Arial MT"/>
                <a:cs typeface="Arial MT"/>
              </a:rPr>
              <a:t>are </a:t>
            </a:r>
            <a:r>
              <a:rPr sz="900" spc="10" dirty="0">
                <a:latin typeface="Arial MT"/>
                <a:cs typeface="Arial MT"/>
              </a:rPr>
              <a:t>pri-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marily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responsible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for </a:t>
            </a:r>
            <a:r>
              <a:rPr sz="900" dirty="0">
                <a:latin typeface="Arial MT"/>
                <a:cs typeface="Arial MT"/>
              </a:rPr>
              <a:t>education.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The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organisation </a:t>
            </a:r>
            <a:r>
              <a:rPr sz="900" spc="-45" dirty="0">
                <a:latin typeface="Arial MT"/>
                <a:cs typeface="Arial MT"/>
              </a:rPr>
              <a:t>is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not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-40" dirty="0">
                <a:latin typeface="Arial MT"/>
                <a:cs typeface="Arial MT"/>
              </a:rPr>
              <a:t>same 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everywhere. </a:t>
            </a:r>
            <a:r>
              <a:rPr sz="900" spc="-10" dirty="0">
                <a:latin typeface="Arial MT"/>
                <a:cs typeface="Arial MT"/>
              </a:rPr>
              <a:t>Get </a:t>
            </a:r>
            <a:r>
              <a:rPr sz="900" spc="15" dirty="0">
                <a:latin typeface="Arial MT"/>
                <a:cs typeface="Arial MT"/>
              </a:rPr>
              <a:t>information </a:t>
            </a:r>
            <a:r>
              <a:rPr sz="900" spc="5" dirty="0">
                <a:latin typeface="Arial MT"/>
                <a:cs typeface="Arial MT"/>
              </a:rPr>
              <a:t>at </a:t>
            </a:r>
            <a:r>
              <a:rPr sz="900" spc="-15" dirty="0">
                <a:latin typeface="Arial MT"/>
                <a:cs typeface="Arial MT"/>
              </a:rPr>
              <a:t>an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early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stage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from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your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municipality.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7703" y="5782067"/>
            <a:ext cx="1774189" cy="250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Additional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educational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support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latin typeface="Arial MT"/>
                <a:cs typeface="Arial MT"/>
              </a:rPr>
              <a:t>Schoolchildren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with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special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educa-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tional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needs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get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free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support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80" dirty="0">
                <a:latin typeface="Arial MT"/>
                <a:cs typeface="Arial MT"/>
              </a:rPr>
              <a:t>as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part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compulsory</a:t>
            </a:r>
            <a:r>
              <a:rPr sz="900" spc="-20" dirty="0">
                <a:latin typeface="Arial MT"/>
                <a:cs typeface="Arial MT"/>
              </a:rPr>
              <a:t> schooling.</a:t>
            </a:r>
            <a:r>
              <a:rPr sz="900" spc="20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Special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support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programmes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-40" dirty="0">
                <a:latin typeface="Arial MT"/>
                <a:cs typeface="Arial MT"/>
              </a:rPr>
              <a:t> also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of-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fered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children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with</a:t>
            </a:r>
            <a:r>
              <a:rPr sz="900" spc="2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inadequate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knowledge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school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language.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Native-language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lessons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also</a:t>
            </a:r>
            <a:r>
              <a:rPr sz="900" spc="15" dirty="0">
                <a:latin typeface="Arial MT"/>
                <a:cs typeface="Arial MT"/>
              </a:rPr>
              <a:t> of-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fered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outside</a:t>
            </a:r>
            <a:r>
              <a:rPr sz="900" spc="-25" dirty="0">
                <a:latin typeface="Arial MT"/>
                <a:cs typeface="Arial MT"/>
              </a:rPr>
              <a:t> school.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Ask, </a:t>
            </a:r>
            <a:r>
              <a:rPr sz="900" spc="15" dirty="0">
                <a:latin typeface="Arial MT"/>
                <a:cs typeface="Arial MT"/>
              </a:rPr>
              <a:t>for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exam-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ple,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your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school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organisations  </a:t>
            </a:r>
            <a:r>
              <a:rPr sz="900" spc="15" dirty="0">
                <a:latin typeface="Arial MT"/>
                <a:cs typeface="Arial MT"/>
              </a:rPr>
              <a:t>within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your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language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community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for  </a:t>
            </a:r>
            <a:r>
              <a:rPr sz="900" spc="-55" dirty="0">
                <a:latin typeface="Arial MT"/>
                <a:cs typeface="Arial MT"/>
              </a:rPr>
              <a:t>lessons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offered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“Native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language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culture”.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7703" y="8449486"/>
            <a:ext cx="1774189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3384">
              <a:lnSpc>
                <a:spcPct val="1389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It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is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not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possible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without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the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parents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45" dirty="0">
                <a:latin typeface="Arial MT"/>
                <a:cs typeface="Arial MT"/>
              </a:rPr>
              <a:t>There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regular </a:t>
            </a:r>
            <a:r>
              <a:rPr sz="900" dirty="0">
                <a:latin typeface="Arial MT"/>
                <a:cs typeface="Arial MT"/>
              </a:rPr>
              <a:t>information </a:t>
            </a:r>
            <a:r>
              <a:rPr sz="900" spc="-40" dirty="0">
                <a:latin typeface="Arial MT"/>
                <a:cs typeface="Arial MT"/>
              </a:rPr>
              <a:t>eve- 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nings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25" dirty="0">
                <a:latin typeface="Arial MT"/>
                <a:cs typeface="Arial MT"/>
              </a:rPr>
              <a:t>parents </a:t>
            </a:r>
            <a:r>
              <a:rPr sz="900" spc="-5" dirty="0">
                <a:latin typeface="Arial MT"/>
                <a:cs typeface="Arial MT"/>
              </a:rPr>
              <a:t>in the </a:t>
            </a:r>
            <a:r>
              <a:rPr sz="900" spc="-20" dirty="0">
                <a:latin typeface="Arial MT"/>
                <a:cs typeface="Arial MT"/>
              </a:rPr>
              <a:t>kindergar-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ten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5" dirty="0">
                <a:latin typeface="Arial MT"/>
                <a:cs typeface="Arial MT"/>
              </a:rPr>
              <a:t>at the </a:t>
            </a:r>
            <a:r>
              <a:rPr sz="900" spc="-25" dirty="0">
                <a:latin typeface="Arial MT"/>
                <a:cs typeface="Arial MT"/>
              </a:rPr>
              <a:t>school. </a:t>
            </a:r>
            <a:r>
              <a:rPr sz="900" spc="-50" dirty="0">
                <a:latin typeface="Arial MT"/>
                <a:cs typeface="Arial MT"/>
              </a:rPr>
              <a:t>Parents</a:t>
            </a:r>
            <a:r>
              <a:rPr sz="900" spc="-45" dirty="0">
                <a:latin typeface="Arial MT"/>
                <a:cs typeface="Arial MT"/>
              </a:rPr>
              <a:t> are 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expected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take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2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opportunity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5" dirty="0">
                <a:latin typeface="Arial MT"/>
                <a:cs typeface="Arial MT"/>
              </a:rPr>
              <a:t>talk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35" dirty="0">
                <a:latin typeface="Arial MT"/>
                <a:cs typeface="Arial MT"/>
              </a:rPr>
              <a:t>teachers </a:t>
            </a:r>
            <a:r>
              <a:rPr sz="900" spc="-5" dirty="0">
                <a:latin typeface="Arial MT"/>
                <a:cs typeface="Arial MT"/>
              </a:rPr>
              <a:t>about their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child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25" dirty="0">
                <a:latin typeface="Arial MT"/>
                <a:cs typeface="Arial MT"/>
              </a:rPr>
              <a:t>his/her </a:t>
            </a:r>
            <a:r>
              <a:rPr sz="900" spc="-15" dirty="0">
                <a:latin typeface="Arial MT"/>
                <a:cs typeface="Arial MT"/>
              </a:rPr>
              <a:t>education </a:t>
            </a:r>
            <a:r>
              <a:rPr sz="900" spc="-10" dirty="0">
                <a:latin typeface="Arial MT"/>
                <a:cs typeface="Arial MT"/>
              </a:rPr>
              <a:t>options.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If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you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do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not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understand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local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8514" y="0"/>
            <a:ext cx="2434590" cy="10692130"/>
            <a:chOff x="-1905" y="0"/>
            <a:chExt cx="2434590" cy="10692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32685" cy="10692130"/>
            </a:xfrm>
            <a:custGeom>
              <a:avLst/>
              <a:gdLst/>
              <a:ahLst/>
              <a:cxnLst/>
              <a:rect l="l" t="t" r="r" b="b"/>
              <a:pathLst>
                <a:path w="2432685" h="10692130">
                  <a:moveTo>
                    <a:pt x="2432570" y="0"/>
                  </a:moveTo>
                  <a:lnTo>
                    <a:pt x="0" y="0"/>
                  </a:lnTo>
                  <a:lnTo>
                    <a:pt x="0" y="10692003"/>
                  </a:lnTo>
                  <a:lnTo>
                    <a:pt x="2432570" y="10692003"/>
                  </a:lnTo>
                  <a:lnTo>
                    <a:pt x="2432570" y="0"/>
                  </a:lnTo>
                  <a:close/>
                </a:path>
              </a:pathLst>
            </a:custGeom>
            <a:solidFill>
              <a:srgbClr val="E9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982203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407003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55803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181804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649" y="7255847"/>
              <a:ext cx="81267" cy="812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108" y="7400559"/>
              <a:ext cx="199097" cy="698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609147" y="2921938"/>
            <a:ext cx="177546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6870">
              <a:lnSpc>
                <a:spcPct val="138900"/>
              </a:lnSpc>
              <a:spcBef>
                <a:spcPts val="100"/>
              </a:spcBef>
            </a:pP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Illegal</a:t>
            </a:r>
            <a:r>
              <a:rPr sz="900" b="1" spc="-5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employment</a:t>
            </a:r>
            <a:r>
              <a:rPr sz="900" b="1" spc="-5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harms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everybody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40" dirty="0">
                <a:latin typeface="Arial MT"/>
                <a:cs typeface="Arial MT"/>
              </a:rPr>
              <a:t>People </a:t>
            </a:r>
            <a:r>
              <a:rPr sz="900" spc="20" dirty="0">
                <a:latin typeface="Arial MT"/>
                <a:cs typeface="Arial MT"/>
              </a:rPr>
              <a:t>who </a:t>
            </a:r>
            <a:r>
              <a:rPr sz="900" spc="15" dirty="0">
                <a:latin typeface="Arial MT"/>
                <a:cs typeface="Arial MT"/>
              </a:rPr>
              <a:t>work but </a:t>
            </a:r>
            <a:r>
              <a:rPr sz="900" dirty="0">
                <a:latin typeface="Arial MT"/>
                <a:cs typeface="Arial MT"/>
              </a:rPr>
              <a:t>do </a:t>
            </a:r>
            <a:r>
              <a:rPr sz="900" spc="15" dirty="0">
                <a:latin typeface="Arial MT"/>
                <a:cs typeface="Arial MT"/>
              </a:rPr>
              <a:t>not </a:t>
            </a:r>
            <a:r>
              <a:rPr sz="900" spc="-35" dirty="0">
                <a:latin typeface="Arial MT"/>
                <a:cs typeface="Arial MT"/>
              </a:rPr>
              <a:t>pay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any</a:t>
            </a:r>
            <a:r>
              <a:rPr sz="900" spc="-30" dirty="0">
                <a:latin typeface="Arial MT"/>
                <a:cs typeface="Arial MT"/>
              </a:rPr>
              <a:t> social</a:t>
            </a:r>
            <a:r>
              <a:rPr sz="900" spc="-25" dirty="0">
                <a:latin typeface="Arial MT"/>
                <a:cs typeface="Arial MT"/>
              </a:rPr>
              <a:t> security</a:t>
            </a:r>
            <a:r>
              <a:rPr sz="900" spc="204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contributions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40" dirty="0">
                <a:latin typeface="Arial MT"/>
                <a:cs typeface="Arial MT"/>
              </a:rPr>
              <a:t>taxes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working </a:t>
            </a:r>
            <a:r>
              <a:rPr sz="900" spc="-20" dirty="0">
                <a:latin typeface="Arial MT"/>
                <a:cs typeface="Arial MT"/>
              </a:rPr>
              <a:t>illegally. </a:t>
            </a:r>
            <a:r>
              <a:rPr sz="900" spc="-15" dirty="0">
                <a:latin typeface="Arial MT"/>
                <a:cs typeface="Arial MT"/>
              </a:rPr>
              <a:t>Il-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legal </a:t>
            </a:r>
            <a:r>
              <a:rPr sz="900" spc="-10" dirty="0">
                <a:latin typeface="Arial MT"/>
                <a:cs typeface="Arial MT"/>
              </a:rPr>
              <a:t>employment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15" dirty="0">
                <a:latin typeface="Arial MT"/>
                <a:cs typeface="Arial MT"/>
              </a:rPr>
              <a:t>liable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20" dirty="0">
                <a:latin typeface="Arial MT"/>
                <a:cs typeface="Arial MT"/>
              </a:rPr>
              <a:t>pros-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ecution </a:t>
            </a:r>
            <a:r>
              <a:rPr sz="900" spc="15" dirty="0">
                <a:latin typeface="Arial MT"/>
                <a:cs typeface="Arial MT"/>
              </a:rPr>
              <a:t>both for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15" dirty="0">
                <a:latin typeface="Arial MT"/>
                <a:cs typeface="Arial MT"/>
              </a:rPr>
              <a:t>employer and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also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25" dirty="0">
                <a:latin typeface="Arial MT"/>
                <a:cs typeface="Arial MT"/>
              </a:rPr>
              <a:t>employee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not </a:t>
            </a:r>
            <a:r>
              <a:rPr sz="900" spc="20" dirty="0">
                <a:latin typeface="Arial MT"/>
                <a:cs typeface="Arial MT"/>
              </a:rPr>
              <a:t> worth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20" dirty="0">
                <a:latin typeface="Arial MT"/>
                <a:cs typeface="Arial MT"/>
              </a:rPr>
              <a:t>risk. Illegal </a:t>
            </a:r>
            <a:r>
              <a:rPr sz="900" spc="-10" dirty="0">
                <a:latin typeface="Arial MT"/>
                <a:cs typeface="Arial MT"/>
              </a:rPr>
              <a:t>employment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endangers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both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your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own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insur-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ance </a:t>
            </a:r>
            <a:r>
              <a:rPr sz="900" dirty="0">
                <a:latin typeface="Arial MT"/>
                <a:cs typeface="Arial MT"/>
              </a:rPr>
              <a:t>protection </a:t>
            </a:r>
            <a:r>
              <a:rPr sz="900" spc="-75" dirty="0">
                <a:latin typeface="Arial MT"/>
                <a:cs typeface="Arial MT"/>
              </a:rPr>
              <a:t>as </a:t>
            </a:r>
            <a:r>
              <a:rPr sz="900" dirty="0">
                <a:latin typeface="Arial MT"/>
                <a:cs typeface="Arial MT"/>
              </a:rPr>
              <a:t>well </a:t>
            </a:r>
            <a:r>
              <a:rPr sz="900" spc="-75" dirty="0">
                <a:latin typeface="Arial MT"/>
                <a:cs typeface="Arial MT"/>
              </a:rPr>
              <a:t>as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ben-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efits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0" dirty="0">
                <a:latin typeface="Arial MT"/>
                <a:cs typeface="Arial MT"/>
              </a:rPr>
              <a:t>others.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9148" y="5398818"/>
            <a:ext cx="1774189" cy="478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4940">
              <a:lnSpc>
                <a:spcPct val="138900"/>
              </a:lnSpc>
              <a:spcBef>
                <a:spcPts val="100"/>
              </a:spcBef>
            </a:pPr>
            <a:r>
              <a:rPr sz="900" b="1" spc="30" dirty="0">
                <a:solidFill>
                  <a:srgbClr val="00AFE5"/>
                </a:solidFill>
                <a:latin typeface="Trebuchet MS"/>
                <a:cs typeface="Trebuchet MS"/>
              </a:rPr>
              <a:t>What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type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of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permits </a:t>
            </a:r>
            <a:r>
              <a:rPr sz="900" b="1" spc="30" dirty="0">
                <a:solidFill>
                  <a:srgbClr val="00AFE5"/>
                </a:solidFill>
                <a:latin typeface="Trebuchet MS"/>
                <a:cs typeface="Trebuchet MS"/>
              </a:rPr>
              <a:t>do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you </a:t>
            </a:r>
            <a:r>
              <a:rPr sz="900" b="1" spc="-26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need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for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work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and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residence?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5" dirty="0">
                <a:latin typeface="Arial MT"/>
                <a:cs typeface="Arial MT"/>
              </a:rPr>
              <a:t>If</a:t>
            </a:r>
            <a:r>
              <a:rPr sz="900" spc="1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you</a:t>
            </a:r>
            <a:r>
              <a:rPr sz="900" spc="10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1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entered</a:t>
            </a:r>
            <a:r>
              <a:rPr sz="900" spc="1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</a:t>
            </a:r>
            <a:r>
              <a:rPr sz="900" spc="100" dirty="0">
                <a:latin typeface="Arial MT"/>
                <a:cs typeface="Arial MT"/>
              </a:rPr>
              <a:t> </a:t>
            </a:r>
            <a:r>
              <a:rPr sz="900" spc="-80" dirty="0">
                <a:latin typeface="Arial MT"/>
                <a:cs typeface="Arial MT"/>
              </a:rPr>
              <a:t>as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15" dirty="0">
                <a:latin typeface="Arial MT"/>
                <a:cs typeface="Arial MT"/>
              </a:rPr>
              <a:t>citizen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35" dirty="0">
                <a:latin typeface="Arial MT"/>
                <a:cs typeface="Arial MT"/>
              </a:rPr>
              <a:t>European </a:t>
            </a:r>
            <a:r>
              <a:rPr sz="900" spc="-10" dirty="0">
                <a:latin typeface="Arial MT"/>
                <a:cs typeface="Arial MT"/>
              </a:rPr>
              <a:t>Union </a:t>
            </a:r>
            <a:r>
              <a:rPr sz="900" spc="-75" dirty="0">
                <a:latin typeface="Arial MT"/>
                <a:cs typeface="Arial MT"/>
              </a:rPr>
              <a:t>(EU) 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state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European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70" dirty="0">
                <a:latin typeface="Arial MT"/>
                <a:cs typeface="Arial MT"/>
              </a:rPr>
              <a:t>Free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-60" dirty="0">
                <a:latin typeface="Arial MT"/>
                <a:cs typeface="Arial MT"/>
              </a:rPr>
              <a:t>Trade 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Area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80" dirty="0">
                <a:latin typeface="Arial MT"/>
                <a:cs typeface="Arial MT"/>
              </a:rPr>
              <a:t>(EFTA),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free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move-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ment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40" dirty="0">
                <a:latin typeface="Arial MT"/>
                <a:cs typeface="Arial MT"/>
              </a:rPr>
              <a:t>persons </a:t>
            </a:r>
            <a:r>
              <a:rPr sz="900" spc="-20" dirty="0">
                <a:latin typeface="Arial MT"/>
                <a:cs typeface="Arial MT"/>
              </a:rPr>
              <a:t>agreement </a:t>
            </a:r>
            <a:r>
              <a:rPr sz="900" spc="-30" dirty="0">
                <a:latin typeface="Arial MT"/>
                <a:cs typeface="Arial MT"/>
              </a:rPr>
              <a:t>applies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15" dirty="0">
                <a:latin typeface="Arial MT"/>
                <a:cs typeface="Arial MT"/>
              </a:rPr>
              <a:t>you. </a:t>
            </a:r>
            <a:r>
              <a:rPr sz="900" spc="-5" dirty="0">
                <a:latin typeface="Arial MT"/>
                <a:cs typeface="Arial MT"/>
              </a:rPr>
              <a:t>If, on the other </a:t>
            </a:r>
            <a:r>
              <a:rPr sz="900" spc="-15" dirty="0">
                <a:latin typeface="Arial MT"/>
                <a:cs typeface="Arial MT"/>
              </a:rPr>
              <a:t>hand, </a:t>
            </a:r>
            <a:r>
              <a:rPr sz="900" spc="-20" dirty="0">
                <a:latin typeface="Arial MT"/>
                <a:cs typeface="Arial MT"/>
              </a:rPr>
              <a:t>you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come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from </a:t>
            </a:r>
            <a:r>
              <a:rPr sz="900" spc="-10" dirty="0">
                <a:latin typeface="Arial MT"/>
                <a:cs typeface="Arial MT"/>
              </a:rPr>
              <a:t>another </a:t>
            </a:r>
            <a:r>
              <a:rPr sz="900" spc="-25" dirty="0">
                <a:latin typeface="Arial MT"/>
                <a:cs typeface="Arial MT"/>
              </a:rPr>
              <a:t>state</a:t>
            </a:r>
            <a:r>
              <a:rPr sz="900" spc="2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live here </a:t>
            </a:r>
            <a:r>
              <a:rPr sz="900" spc="-80" dirty="0">
                <a:latin typeface="Arial MT"/>
                <a:cs typeface="Arial MT"/>
              </a:rPr>
              <a:t>as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25" dirty="0">
                <a:latin typeface="Arial MT"/>
                <a:cs typeface="Arial MT"/>
              </a:rPr>
              <a:t>provisionally </a:t>
            </a:r>
            <a:r>
              <a:rPr sz="900" spc="-5" dirty="0">
                <a:latin typeface="Arial MT"/>
                <a:cs typeface="Arial MT"/>
              </a:rPr>
              <a:t>admitted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foreign </a:t>
            </a:r>
            <a:r>
              <a:rPr sz="900" spc="-10" dirty="0">
                <a:latin typeface="Arial MT"/>
                <a:cs typeface="Arial MT"/>
              </a:rPr>
              <a:t>national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spc="-80" dirty="0">
                <a:latin typeface="Arial MT"/>
                <a:cs typeface="Arial MT"/>
              </a:rPr>
              <a:t>as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30" dirty="0">
                <a:latin typeface="Arial MT"/>
                <a:cs typeface="Arial MT"/>
              </a:rPr>
              <a:t>recognised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refugee,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30" dirty="0">
                <a:latin typeface="Arial MT"/>
                <a:cs typeface="Arial MT"/>
              </a:rPr>
              <a:t>provisions </a:t>
            </a:r>
            <a:r>
              <a:rPr sz="900" spc="-5" dirty="0">
                <a:latin typeface="Arial MT"/>
                <a:cs typeface="Arial MT"/>
              </a:rPr>
              <a:t>in the </a:t>
            </a:r>
            <a:r>
              <a:rPr sz="900" spc="-55" dirty="0">
                <a:latin typeface="Arial MT"/>
                <a:cs typeface="Arial MT"/>
              </a:rPr>
              <a:t>For-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eign </a:t>
            </a:r>
            <a:r>
              <a:rPr sz="900" spc="-25" dirty="0">
                <a:latin typeface="Arial MT"/>
                <a:cs typeface="Arial MT"/>
              </a:rPr>
              <a:t>Nationals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Act or </a:t>
            </a:r>
            <a:r>
              <a:rPr sz="900" spc="-30" dirty="0">
                <a:latin typeface="Arial MT"/>
                <a:cs typeface="Arial MT"/>
              </a:rPr>
              <a:t>Asylum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Act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apply.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Federal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Office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Mi-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gration </a:t>
            </a:r>
            <a:r>
              <a:rPr sz="900" spc="-50" dirty="0">
                <a:latin typeface="Arial MT"/>
                <a:cs typeface="Arial MT"/>
              </a:rPr>
              <a:t>FOM </a:t>
            </a:r>
            <a:r>
              <a:rPr sz="900" spc="10" dirty="0">
                <a:latin typeface="Arial MT"/>
                <a:cs typeface="Arial MT"/>
              </a:rPr>
              <a:t>will </a:t>
            </a:r>
            <a:r>
              <a:rPr sz="900" spc="5" dirty="0">
                <a:latin typeface="Arial MT"/>
                <a:cs typeface="Arial MT"/>
              </a:rPr>
              <a:t>inform </a:t>
            </a:r>
            <a:r>
              <a:rPr sz="900" spc="-20" dirty="0">
                <a:latin typeface="Arial MT"/>
                <a:cs typeface="Arial MT"/>
              </a:rPr>
              <a:t>you </a:t>
            </a:r>
            <a:r>
              <a:rPr sz="900" spc="-5" dirty="0">
                <a:latin typeface="Arial MT"/>
                <a:cs typeface="Arial MT"/>
              </a:rPr>
              <a:t>about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25" dirty="0">
                <a:latin typeface="Arial MT"/>
                <a:cs typeface="Arial MT"/>
              </a:rPr>
              <a:t>general </a:t>
            </a:r>
            <a:r>
              <a:rPr sz="900" spc="-30" dirty="0">
                <a:latin typeface="Arial MT"/>
                <a:cs typeface="Arial MT"/>
              </a:rPr>
              <a:t>provisions </a:t>
            </a:r>
            <a:r>
              <a:rPr sz="900" spc="-5" dirty="0">
                <a:latin typeface="Arial MT"/>
                <a:cs typeface="Arial MT"/>
              </a:rPr>
              <a:t>which </a:t>
            </a:r>
            <a:r>
              <a:rPr sz="900" spc="-25" dirty="0">
                <a:latin typeface="Arial MT"/>
                <a:cs typeface="Arial MT"/>
              </a:rPr>
              <a:t>apply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70" dirty="0">
                <a:latin typeface="Arial MT"/>
                <a:cs typeface="Arial MT"/>
              </a:rPr>
              <a:t>access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60" dirty="0">
                <a:latin typeface="Arial MT"/>
                <a:cs typeface="Arial MT"/>
              </a:rPr>
              <a:t>Swiss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employment </a:t>
            </a:r>
            <a:r>
              <a:rPr sz="900" spc="-10" dirty="0">
                <a:latin typeface="Arial MT"/>
                <a:cs typeface="Arial MT"/>
              </a:rPr>
              <a:t> market,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40" dirty="0">
                <a:latin typeface="Arial MT"/>
                <a:cs typeface="Arial MT"/>
              </a:rPr>
              <a:t>residence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0" dirty="0">
                <a:latin typeface="Arial MT"/>
                <a:cs typeface="Arial MT"/>
              </a:rPr>
              <a:t>family </a:t>
            </a:r>
            <a:r>
              <a:rPr sz="900" spc="-5" dirty="0">
                <a:latin typeface="Arial MT"/>
                <a:cs typeface="Arial MT"/>
              </a:rPr>
              <a:t> reunification.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cantons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re-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sponsible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30" dirty="0">
                <a:latin typeface="Arial MT"/>
                <a:cs typeface="Arial MT"/>
              </a:rPr>
              <a:t>issuing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permits.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5" dirty="0">
                <a:latin typeface="Arial MT"/>
                <a:cs typeface="Arial MT"/>
              </a:rPr>
              <a:t>P</a:t>
            </a:r>
            <a:r>
              <a:rPr sz="900" spc="-5" dirty="0">
                <a:latin typeface="Arial MT"/>
                <a:cs typeface="Arial MT"/>
              </a:rPr>
              <a:t>l</a:t>
            </a:r>
            <a:r>
              <a:rPr sz="900" spc="-55" dirty="0">
                <a:latin typeface="Arial MT"/>
                <a:cs typeface="Arial MT"/>
              </a:rPr>
              <a:t>ea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c</a:t>
            </a:r>
            <a:r>
              <a:rPr sz="900" spc="-5" dirty="0">
                <a:latin typeface="Arial MT"/>
                <a:cs typeface="Arial MT"/>
              </a:rPr>
              <a:t>on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55" dirty="0">
                <a:latin typeface="Arial MT"/>
                <a:cs typeface="Arial MT"/>
              </a:rPr>
              <a:t>ac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5" dirty="0">
                <a:latin typeface="Arial MT"/>
                <a:cs typeface="Arial MT"/>
              </a:rPr>
              <a:t>h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r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l</a:t>
            </a:r>
            <a:r>
              <a:rPr sz="900" spc="-55" dirty="0">
                <a:latin typeface="Arial MT"/>
                <a:cs typeface="Arial MT"/>
              </a:rPr>
              <a:t>eva</a:t>
            </a:r>
            <a:r>
              <a:rPr sz="900" spc="-5" dirty="0">
                <a:latin typeface="Arial MT"/>
                <a:cs typeface="Arial MT"/>
              </a:rPr>
              <a:t>n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ca</a:t>
            </a:r>
            <a:r>
              <a:rPr sz="900" spc="-5" dirty="0">
                <a:latin typeface="Arial MT"/>
                <a:cs typeface="Arial MT"/>
              </a:rPr>
              <a:t>n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5" dirty="0">
                <a:latin typeface="Arial MT"/>
                <a:cs typeface="Arial MT"/>
              </a:rPr>
              <a:t>on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l  </a:t>
            </a:r>
            <a:r>
              <a:rPr sz="900" spc="-10" dirty="0">
                <a:latin typeface="Arial MT"/>
                <a:cs typeface="Arial MT"/>
              </a:rPr>
              <a:t>authority, </a:t>
            </a:r>
            <a:r>
              <a:rPr sz="900" spc="-15" dirty="0">
                <a:latin typeface="Arial MT"/>
                <a:cs typeface="Arial MT"/>
              </a:rPr>
              <a:t>normally </a:t>
            </a:r>
            <a:r>
              <a:rPr sz="900" spc="-5" dirty="0">
                <a:latin typeface="Arial MT"/>
                <a:cs typeface="Arial MT"/>
              </a:rPr>
              <a:t>the Immigration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Office,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matters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regarding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exact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formalities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different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types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permits.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6568" y="2923194"/>
            <a:ext cx="1774189" cy="497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345">
              <a:lnSpc>
                <a:spcPct val="1389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00AFE5"/>
                </a:solidFill>
                <a:latin typeface="Trebuchet MS"/>
                <a:cs typeface="Trebuchet MS"/>
              </a:rPr>
              <a:t>There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are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liberal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labour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laws </a:t>
            </a:r>
            <a:r>
              <a:rPr sz="900" b="1" spc="-26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in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Switzerland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38900"/>
              </a:lnSpc>
            </a:pP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rights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and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duties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27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employ-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ers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and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employees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specified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written</a:t>
            </a:r>
            <a:r>
              <a:rPr sz="900" spc="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employment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contract.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It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regulates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most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important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points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5" dirty="0">
                <a:latin typeface="Arial MT"/>
                <a:cs typeface="Arial MT"/>
              </a:rPr>
              <a:t>s</a:t>
            </a:r>
            <a:r>
              <a:rPr sz="900" spc="-10" dirty="0">
                <a:latin typeface="Arial MT"/>
                <a:cs typeface="Arial MT"/>
              </a:rPr>
              <a:t>u</a:t>
            </a:r>
            <a:r>
              <a:rPr sz="900" spc="-60" dirty="0">
                <a:latin typeface="Arial MT"/>
                <a:cs typeface="Arial MT"/>
              </a:rPr>
              <a:t>c</a:t>
            </a:r>
            <a:r>
              <a:rPr sz="900" spc="-5" dirty="0">
                <a:latin typeface="Arial MT"/>
                <a:cs typeface="Arial MT"/>
              </a:rPr>
              <a:t>h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60" dirty="0">
                <a:latin typeface="Arial MT"/>
                <a:cs typeface="Arial MT"/>
              </a:rPr>
              <a:t>a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45" dirty="0">
                <a:latin typeface="Arial MT"/>
                <a:cs typeface="Arial MT"/>
              </a:rPr>
              <a:t>w</a:t>
            </a:r>
            <a:r>
              <a:rPr sz="900" spc="-10" dirty="0">
                <a:latin typeface="Arial MT"/>
                <a:cs typeface="Arial MT"/>
              </a:rPr>
              <a:t>o</a:t>
            </a:r>
            <a:r>
              <a:rPr sz="900" spc="-5" dirty="0">
                <a:latin typeface="Arial MT"/>
                <a:cs typeface="Arial MT"/>
              </a:rPr>
              <a:t>rk</a:t>
            </a:r>
            <a:r>
              <a:rPr sz="900" spc="-10" dirty="0">
                <a:latin typeface="Arial MT"/>
                <a:cs typeface="Arial MT"/>
              </a:rPr>
              <a:t>in</a:t>
            </a:r>
            <a:r>
              <a:rPr sz="900" spc="-5" dirty="0">
                <a:latin typeface="Arial MT"/>
                <a:cs typeface="Arial MT"/>
              </a:rPr>
              <a:t>g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hou</a:t>
            </a:r>
            <a:r>
              <a:rPr sz="900" spc="-5" dirty="0">
                <a:latin typeface="Arial MT"/>
                <a:cs typeface="Arial MT"/>
              </a:rPr>
              <a:t>r</a:t>
            </a:r>
            <a:r>
              <a:rPr sz="900" spc="-105" dirty="0">
                <a:latin typeface="Arial MT"/>
                <a:cs typeface="Arial MT"/>
              </a:rPr>
              <a:t>s</a:t>
            </a:r>
            <a:r>
              <a:rPr sz="900" dirty="0">
                <a:latin typeface="Arial MT"/>
                <a:cs typeface="Arial MT"/>
              </a:rPr>
              <a:t>,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</a:t>
            </a:r>
            <a:r>
              <a:rPr sz="900" spc="-25" dirty="0">
                <a:latin typeface="Arial MT"/>
                <a:cs typeface="Arial MT"/>
              </a:rPr>
              <a:t>r</a:t>
            </a:r>
            <a:r>
              <a:rPr sz="900" spc="-10" dirty="0">
                <a:latin typeface="Arial MT"/>
                <a:cs typeface="Arial MT"/>
              </a:rPr>
              <a:t>ob</a:t>
            </a:r>
            <a:r>
              <a:rPr sz="900" spc="-60" dirty="0">
                <a:latin typeface="Arial MT"/>
                <a:cs typeface="Arial MT"/>
              </a:rPr>
              <a:t>a</a:t>
            </a:r>
            <a:r>
              <a:rPr sz="900" spc="40" dirty="0">
                <a:latin typeface="Arial MT"/>
                <a:cs typeface="Arial MT"/>
              </a:rPr>
              <a:t>t</a:t>
            </a:r>
            <a:r>
              <a:rPr sz="900" spc="-10" dirty="0">
                <a:latin typeface="Arial MT"/>
                <a:cs typeface="Arial MT"/>
              </a:rPr>
              <a:t>ion</a:t>
            </a:r>
            <a:r>
              <a:rPr sz="900" spc="-60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r</a:t>
            </a:r>
            <a:r>
              <a:rPr sz="900" spc="-40" dirty="0">
                <a:latin typeface="Arial MT"/>
                <a:cs typeface="Arial MT"/>
              </a:rPr>
              <a:t>y  </a:t>
            </a:r>
            <a:r>
              <a:rPr sz="900" spc="-10" dirty="0">
                <a:latin typeface="Arial MT"/>
                <a:cs typeface="Arial MT"/>
              </a:rPr>
              <a:t>p</a:t>
            </a:r>
            <a:r>
              <a:rPr sz="900" spc="-60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r</a:t>
            </a:r>
            <a:r>
              <a:rPr sz="900" spc="-10" dirty="0">
                <a:latin typeface="Arial MT"/>
                <a:cs typeface="Arial MT"/>
              </a:rPr>
              <a:t>iod</a:t>
            </a:r>
            <a:r>
              <a:rPr sz="900" dirty="0">
                <a:latin typeface="Arial MT"/>
                <a:cs typeface="Arial MT"/>
              </a:rPr>
              <a:t>,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45" dirty="0">
                <a:latin typeface="Arial MT"/>
                <a:cs typeface="Arial MT"/>
              </a:rPr>
              <a:t>w</a:t>
            </a:r>
            <a:r>
              <a:rPr sz="900" spc="-60" dirty="0">
                <a:latin typeface="Arial MT"/>
                <a:cs typeface="Arial MT"/>
              </a:rPr>
              <a:t>a</a:t>
            </a:r>
            <a:r>
              <a:rPr sz="900" spc="-10" dirty="0">
                <a:latin typeface="Arial MT"/>
                <a:cs typeface="Arial MT"/>
              </a:rPr>
              <a:t>g</a:t>
            </a:r>
            <a:r>
              <a:rPr sz="900" spc="-60" dirty="0">
                <a:latin typeface="Arial MT"/>
                <a:cs typeface="Arial MT"/>
              </a:rPr>
              <a:t>e</a:t>
            </a:r>
            <a:r>
              <a:rPr sz="900" spc="-105" dirty="0">
                <a:latin typeface="Arial MT"/>
                <a:cs typeface="Arial MT"/>
              </a:rPr>
              <a:t>s</a:t>
            </a:r>
            <a:r>
              <a:rPr sz="900" dirty="0">
                <a:latin typeface="Arial MT"/>
                <a:cs typeface="Arial MT"/>
              </a:rPr>
              <a:t>,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</a:t>
            </a:r>
            <a:r>
              <a:rPr sz="900" spc="-60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r</a:t>
            </a:r>
            <a:r>
              <a:rPr sz="900" spc="-10" dirty="0">
                <a:latin typeface="Arial MT"/>
                <a:cs typeface="Arial MT"/>
              </a:rPr>
              <a:t>iod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o</a:t>
            </a:r>
            <a:r>
              <a:rPr sz="900" spc="45" dirty="0">
                <a:latin typeface="Arial MT"/>
                <a:cs typeface="Arial MT"/>
              </a:rPr>
              <a:t>f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no</a:t>
            </a:r>
            <a:r>
              <a:rPr sz="900" spc="40" dirty="0">
                <a:latin typeface="Arial MT"/>
                <a:cs typeface="Arial MT"/>
              </a:rPr>
              <a:t>t</a:t>
            </a:r>
            <a:r>
              <a:rPr sz="900" spc="-10" dirty="0">
                <a:latin typeface="Arial MT"/>
                <a:cs typeface="Arial MT"/>
              </a:rPr>
              <a:t>i</a:t>
            </a:r>
            <a:r>
              <a:rPr sz="900" spc="-60" dirty="0">
                <a:latin typeface="Arial MT"/>
                <a:cs typeface="Arial MT"/>
              </a:rPr>
              <a:t>c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60" dirty="0">
                <a:latin typeface="Arial MT"/>
                <a:cs typeface="Arial MT"/>
              </a:rPr>
              <a:t>a</a:t>
            </a:r>
            <a:r>
              <a:rPr sz="900" spc="-10" dirty="0">
                <a:latin typeface="Arial MT"/>
                <a:cs typeface="Arial MT"/>
              </a:rPr>
              <a:t>n</a:t>
            </a:r>
            <a:r>
              <a:rPr sz="900" spc="-5" dirty="0">
                <a:latin typeface="Arial MT"/>
                <a:cs typeface="Arial MT"/>
              </a:rPr>
              <a:t>d  </a:t>
            </a:r>
            <a:r>
              <a:rPr sz="900" spc="-30" dirty="0">
                <a:latin typeface="Arial MT"/>
                <a:cs typeface="Arial MT"/>
              </a:rPr>
              <a:t>holiday.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For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some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employment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sec-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tors,</a:t>
            </a:r>
            <a:r>
              <a:rPr sz="900" spc="16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there</a:t>
            </a:r>
            <a:r>
              <a:rPr sz="900" spc="16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generally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applicable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rules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(collective</a:t>
            </a:r>
            <a:r>
              <a:rPr sz="900" spc="-15" dirty="0">
                <a:latin typeface="Arial MT"/>
                <a:cs typeface="Arial MT"/>
              </a:rPr>
              <a:t> labour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agreements). </a:t>
            </a:r>
            <a:r>
              <a:rPr sz="900" spc="-30" dirty="0">
                <a:latin typeface="Arial MT"/>
                <a:cs typeface="Arial MT"/>
              </a:rPr>
              <a:t> In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Switzerland,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people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work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an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av-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erage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42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hours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per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week.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How-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ever,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up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50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hours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(maximum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legal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working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week)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</a:t>
            </a:r>
            <a:r>
              <a:rPr sz="900" spc="-40" dirty="0">
                <a:latin typeface="Arial MT"/>
                <a:cs typeface="Arial MT"/>
              </a:rPr>
              <a:t>r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possible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depend-  </a:t>
            </a:r>
            <a:r>
              <a:rPr sz="900" spc="-5" dirty="0">
                <a:latin typeface="Arial MT"/>
                <a:cs typeface="Arial MT"/>
              </a:rPr>
              <a:t>ing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on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sector.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wage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agreed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with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your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employer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 g</a:t>
            </a:r>
            <a:r>
              <a:rPr sz="900" spc="-25" dirty="0">
                <a:latin typeface="Arial MT"/>
                <a:cs typeface="Arial MT"/>
              </a:rPr>
              <a:t>r</a:t>
            </a:r>
            <a:r>
              <a:rPr sz="900" spc="-70" dirty="0">
                <a:latin typeface="Arial MT"/>
                <a:cs typeface="Arial MT"/>
              </a:rPr>
              <a:t>oss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wage. 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compulsory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social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security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con-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tributions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deducted</a:t>
            </a:r>
            <a:r>
              <a:rPr sz="900" spc="5" dirty="0">
                <a:latin typeface="Arial MT"/>
                <a:cs typeface="Arial MT"/>
              </a:rPr>
              <a:t> from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this.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Ther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no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statutory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minimum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wage  </a:t>
            </a:r>
            <a:r>
              <a:rPr sz="900" spc="-5" dirty="0">
                <a:latin typeface="Arial MT"/>
                <a:cs typeface="Arial MT"/>
              </a:rPr>
              <a:t>in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Switzerland.</a:t>
            </a:r>
            <a:r>
              <a:rPr sz="900" spc="16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In</a:t>
            </a:r>
            <a:r>
              <a:rPr sz="900" spc="16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many</a:t>
            </a:r>
            <a:r>
              <a:rPr sz="900" spc="16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industries, </a:t>
            </a:r>
            <a:r>
              <a:rPr sz="900" spc="-24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however,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there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minimum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wages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which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been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agreed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upon</a:t>
            </a:r>
            <a:r>
              <a:rPr sz="900" spc="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9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collective</a:t>
            </a:r>
            <a:r>
              <a:rPr sz="900" spc="-10" dirty="0">
                <a:latin typeface="Arial MT"/>
                <a:cs typeface="Arial MT"/>
              </a:rPr>
              <a:t> labour</a:t>
            </a:r>
            <a:r>
              <a:rPr sz="900" spc="2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agreements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between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employers’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associations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trade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unions.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16568" y="8067610"/>
            <a:ext cx="1774189" cy="21215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algn="just">
              <a:spcBef>
                <a:spcPts val="520"/>
              </a:spcBef>
            </a:pP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Recognition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of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qualifications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30" dirty="0">
                <a:latin typeface="Arial MT"/>
                <a:cs typeface="Arial MT"/>
              </a:rPr>
              <a:t>In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Switzerland,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employers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attach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great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importance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qualifications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which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officially </a:t>
            </a:r>
            <a:r>
              <a:rPr sz="900" spc="-25" dirty="0">
                <a:latin typeface="Arial MT"/>
                <a:cs typeface="Arial MT"/>
              </a:rPr>
              <a:t>recognized, </a:t>
            </a:r>
            <a:r>
              <a:rPr sz="900" spc="-15" dirty="0">
                <a:latin typeface="Arial MT"/>
                <a:cs typeface="Arial MT"/>
              </a:rPr>
              <a:t>i.e.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degrees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5" dirty="0">
                <a:latin typeface="Arial MT"/>
                <a:cs typeface="Arial MT"/>
              </a:rPr>
              <a:t>job </a:t>
            </a:r>
            <a:r>
              <a:rPr sz="900" spc="-35" dirty="0">
                <a:latin typeface="Arial MT"/>
                <a:cs typeface="Arial MT"/>
              </a:rPr>
              <a:t>references.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Vari-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ous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points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0" dirty="0">
                <a:latin typeface="Arial MT"/>
                <a:cs typeface="Arial MT"/>
              </a:rPr>
              <a:t>contact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respon-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sible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60" dirty="0">
                <a:latin typeface="Arial MT"/>
                <a:cs typeface="Arial MT"/>
              </a:rPr>
              <a:t>assessing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30" dirty="0">
                <a:latin typeface="Arial MT"/>
                <a:cs typeface="Arial MT"/>
              </a:rPr>
              <a:t>equivalence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5" dirty="0">
                <a:latin typeface="Arial MT"/>
                <a:cs typeface="Arial MT"/>
              </a:rPr>
              <a:t>qualifications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spc="-35" dirty="0">
                <a:latin typeface="Arial MT"/>
                <a:cs typeface="Arial MT"/>
              </a:rPr>
              <a:t>experience </a:t>
            </a:r>
            <a:r>
              <a:rPr sz="900" spc="-20" dirty="0">
                <a:latin typeface="Arial MT"/>
                <a:cs typeface="Arial MT"/>
              </a:rPr>
              <a:t>you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gained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elsewhere.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They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will 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inform </a:t>
            </a:r>
            <a:r>
              <a:rPr sz="900" spc="-20" dirty="0">
                <a:latin typeface="Arial MT"/>
                <a:cs typeface="Arial MT"/>
              </a:rPr>
              <a:t>you </a:t>
            </a:r>
            <a:r>
              <a:rPr sz="900" spc="-5" dirty="0">
                <a:latin typeface="Arial MT"/>
                <a:cs typeface="Arial MT"/>
              </a:rPr>
              <a:t>about the </a:t>
            </a:r>
            <a:r>
              <a:rPr sz="900" spc="-35" dirty="0">
                <a:latin typeface="Arial MT"/>
                <a:cs typeface="Arial MT"/>
              </a:rPr>
              <a:t>possible </a:t>
            </a:r>
            <a:r>
              <a:rPr sz="900" spc="-45" dirty="0">
                <a:latin typeface="Arial MT"/>
                <a:cs typeface="Arial MT"/>
              </a:rPr>
              <a:t>steps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take.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1787" y="7198635"/>
            <a:ext cx="1705610" cy="56092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Lessons</a:t>
            </a:r>
            <a:r>
              <a:rPr sz="8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in</a:t>
            </a:r>
            <a:r>
              <a:rPr sz="8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your</a:t>
            </a:r>
            <a:r>
              <a:rPr sz="8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native</a:t>
            </a:r>
            <a:r>
              <a:rPr sz="8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777370"/>
                </a:solidFill>
                <a:latin typeface="Trebuchet MS"/>
                <a:cs typeface="Trebuchet MS"/>
              </a:rPr>
              <a:t>language</a:t>
            </a:r>
            <a:endParaRPr sz="800">
              <a:latin typeface="Trebuchet MS"/>
              <a:cs typeface="Trebuchet MS"/>
            </a:endParaRPr>
          </a:p>
          <a:p>
            <a:pPr marL="267970">
              <a:spcBef>
                <a:spcPts val="140"/>
              </a:spcBef>
            </a:pPr>
            <a:r>
              <a:rPr sz="800" spc="-5" dirty="0">
                <a:solidFill>
                  <a:srgbClr val="00AFE5"/>
                </a:solidFill>
                <a:latin typeface="Arial MT"/>
                <a:cs typeface="Arial MT"/>
                <a:hlinkClick r:id="rId4"/>
              </a:rPr>
              <a:t>www.edk.ch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  <a:buChar char="&gt;"/>
              <a:tabLst>
                <a:tab pos="102235" algn="l"/>
              </a:tabLst>
            </a:pP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Bildungssystem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777370"/>
                </a:solidFill>
                <a:latin typeface="Arial MT"/>
                <a:cs typeface="Arial MT"/>
              </a:rPr>
              <a:t>CH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Kantonsumfra- </a:t>
            </a:r>
            <a:r>
              <a:rPr sz="800" spc="-2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gen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HSK-Unterricht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9069" y="8005147"/>
            <a:ext cx="424815" cy="494030"/>
            <a:chOff x="318649" y="8005147"/>
            <a:chExt cx="424815" cy="49403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649" y="8005147"/>
              <a:ext cx="81267" cy="812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108" y="8429259"/>
              <a:ext cx="199097" cy="698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881788" y="7947934"/>
            <a:ext cx="1704339" cy="8636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spc="-5" dirty="0">
                <a:solidFill>
                  <a:srgbClr val="777370"/>
                </a:solidFill>
                <a:latin typeface="Trebuchet MS"/>
                <a:cs typeface="Trebuchet MS"/>
              </a:rPr>
              <a:t>Foreign</a:t>
            </a:r>
            <a:r>
              <a:rPr sz="800" b="1" spc="-4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degrees</a:t>
            </a:r>
            <a:endParaRPr sz="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Information</a:t>
            </a:r>
            <a:r>
              <a:rPr sz="800" spc="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and</a:t>
            </a:r>
            <a:r>
              <a:rPr sz="800" spc="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777370"/>
                </a:solidFill>
                <a:latin typeface="Arial MT"/>
                <a:cs typeface="Arial MT"/>
              </a:rPr>
              <a:t>addresses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 for</a:t>
            </a:r>
            <a:r>
              <a:rPr sz="800" spc="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recogni- </a:t>
            </a:r>
            <a:r>
              <a:rPr sz="800" spc="-2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tion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20" dirty="0">
                <a:solidFill>
                  <a:srgbClr val="777370"/>
                </a:solidFill>
                <a:latin typeface="Arial MT"/>
                <a:cs typeface="Arial MT"/>
              </a:rPr>
              <a:t>of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foreign 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qualifications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5" dirty="0">
                <a:solidFill>
                  <a:srgbClr val="00AFE5"/>
                </a:solidFill>
                <a:latin typeface="Arial MT"/>
                <a:cs typeface="Arial MT"/>
                <a:hlinkClick r:id="rId6"/>
              </a:rPr>
              <a:t>www.opet.admin.ch</a:t>
            </a:r>
            <a:endParaRPr sz="800">
              <a:latin typeface="Arial MT"/>
              <a:cs typeface="Arial MT"/>
            </a:endParaRPr>
          </a:p>
          <a:p>
            <a:pPr marL="12700" marR="247650">
              <a:lnSpc>
                <a:spcPct val="114599"/>
              </a:lnSpc>
              <a:buChar char="&gt;"/>
              <a:tabLst>
                <a:tab pos="102235" algn="l"/>
              </a:tabLst>
            </a:pPr>
            <a:r>
              <a:rPr sz="800" spc="-180" dirty="0">
                <a:solidFill>
                  <a:srgbClr val="777370"/>
                </a:solidFill>
                <a:latin typeface="Arial MT"/>
                <a:cs typeface="Arial MT"/>
              </a:rPr>
              <a:t>T</a:t>
            </a: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opics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Recognition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20" dirty="0">
                <a:solidFill>
                  <a:srgbClr val="777370"/>
                </a:solidFill>
                <a:latin typeface="Arial MT"/>
                <a:cs typeface="Arial MT"/>
              </a:rPr>
              <a:t>of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777370"/>
                </a:solidFill>
                <a:latin typeface="Arial MT"/>
                <a:cs typeface="Arial MT"/>
              </a:rPr>
              <a:t>fo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r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eign  qualifications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69069" y="9033847"/>
            <a:ext cx="424815" cy="836930"/>
            <a:chOff x="318649" y="9033847"/>
            <a:chExt cx="424815" cy="83693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649" y="9033847"/>
              <a:ext cx="81267" cy="812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108" y="9318259"/>
              <a:ext cx="199097" cy="698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108" y="9800859"/>
              <a:ext cx="199097" cy="6985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881786" y="8976634"/>
            <a:ext cx="1464945" cy="12065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Work,</a:t>
            </a:r>
            <a:r>
              <a:rPr sz="800" b="1" spc="-3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-15" dirty="0">
                <a:solidFill>
                  <a:srgbClr val="777370"/>
                </a:solidFill>
                <a:latin typeface="Trebuchet MS"/>
                <a:cs typeface="Trebuchet MS"/>
              </a:rPr>
              <a:t>residence</a:t>
            </a:r>
            <a:r>
              <a:rPr sz="8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15" dirty="0">
                <a:solidFill>
                  <a:srgbClr val="777370"/>
                </a:solidFill>
                <a:latin typeface="Trebuchet MS"/>
                <a:cs typeface="Trebuchet MS"/>
              </a:rPr>
              <a:t>and</a:t>
            </a:r>
            <a:r>
              <a:rPr sz="8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family</a:t>
            </a:r>
            <a:endParaRPr sz="800">
              <a:latin typeface="Trebuchet MS"/>
              <a:cs typeface="Trebuchet MS"/>
            </a:endParaRPr>
          </a:p>
          <a:p>
            <a:pPr marL="267970" marR="5080" indent="-255904">
              <a:lnSpc>
                <a:spcPct val="114599"/>
              </a:lnSpc>
            </a:pPr>
            <a:r>
              <a:rPr sz="800" spc="-40" dirty="0">
                <a:solidFill>
                  <a:srgbClr val="777370"/>
                </a:solidFill>
                <a:latin typeface="Arial MT"/>
                <a:cs typeface="Arial MT"/>
              </a:rPr>
              <a:t>Federal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Office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for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Migration </a:t>
            </a:r>
            <a:r>
              <a:rPr sz="800" spc="-45" dirty="0">
                <a:solidFill>
                  <a:srgbClr val="777370"/>
                </a:solidFill>
                <a:latin typeface="Arial MT"/>
                <a:cs typeface="Arial MT"/>
              </a:rPr>
              <a:t>FOM </a:t>
            </a:r>
            <a:r>
              <a:rPr sz="800" spc="-2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0AFE5"/>
                </a:solidFill>
                <a:latin typeface="Arial MT"/>
                <a:cs typeface="Arial MT"/>
                <a:hlinkClick r:id="rId8"/>
              </a:rPr>
              <a:t>www.fom.admin.ch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55" dirty="0">
                <a:solidFill>
                  <a:srgbClr val="777370"/>
                </a:solidFill>
                <a:latin typeface="Arial MT"/>
                <a:cs typeface="Arial MT"/>
              </a:rPr>
              <a:t>Topics</a:t>
            </a:r>
            <a:endParaRPr sz="800">
              <a:latin typeface="Arial MT"/>
              <a:cs typeface="Arial MT"/>
            </a:endParaRPr>
          </a:p>
          <a:p>
            <a:pPr marL="267970" marR="324485" indent="-255904">
              <a:lnSpc>
                <a:spcPct val="114599"/>
              </a:lnSpc>
              <a:spcBef>
                <a:spcPts val="500"/>
              </a:spcBef>
            </a:pP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Cantonal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 authorities 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40" dirty="0">
                <a:solidFill>
                  <a:srgbClr val="00AFE5"/>
                </a:solidFill>
                <a:latin typeface="Arial MT"/>
                <a:cs typeface="Arial MT"/>
                <a:hlinkClick r:id="rId8"/>
              </a:rPr>
              <a:t>ww</a:t>
            </a:r>
            <a:r>
              <a:rPr sz="800" spc="-5" dirty="0">
                <a:solidFill>
                  <a:srgbClr val="00AFE5"/>
                </a:solidFill>
                <a:latin typeface="Arial MT"/>
                <a:cs typeface="Arial MT"/>
                <a:hlinkClick r:id="rId8"/>
              </a:rPr>
              <a:t>w.fom.admin.ch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45" dirty="0">
                <a:solidFill>
                  <a:srgbClr val="777370"/>
                </a:solidFill>
                <a:latin typeface="Arial MT"/>
                <a:cs typeface="Arial MT"/>
              </a:rPr>
              <a:t>The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777370"/>
                </a:solidFill>
                <a:latin typeface="Arial MT"/>
                <a:cs typeface="Arial MT"/>
              </a:rPr>
              <a:t>FOM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 Contact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777370"/>
                </a:solidFill>
                <a:latin typeface="Arial MT"/>
                <a:cs typeface="Arial MT"/>
              </a:rPr>
              <a:t>address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Cantonal</a:t>
            </a:r>
            <a:r>
              <a:rPr sz="800" spc="-2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authorities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6620" y="6785317"/>
            <a:ext cx="1530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30" dirty="0">
                <a:latin typeface="Trebuchet MS"/>
                <a:cs typeface="Trebuchet MS"/>
              </a:rPr>
              <a:t>15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77740" y="2921975"/>
            <a:ext cx="1774825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Further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education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is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also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im-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portant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for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adults.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There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are 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different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options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available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for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vocational</a:t>
            </a:r>
            <a:r>
              <a:rPr sz="900" b="1" spc="28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training</a:t>
            </a:r>
            <a:r>
              <a:rPr sz="900" b="1" spc="28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and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fur- 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 ther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education. 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These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qualifica-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tions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have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become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increasingly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important.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Further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education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courses 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are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offered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above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all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by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private institutions,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but also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by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state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institutions.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42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59992" y="0"/>
                </a:moveTo>
                <a:lnTo>
                  <a:pt x="0" y="0"/>
                </a:lnTo>
                <a:lnTo>
                  <a:pt x="0" y="10692003"/>
                </a:lnTo>
                <a:lnTo>
                  <a:pt x="7559992" y="10692003"/>
                </a:lnTo>
                <a:lnTo>
                  <a:pt x="7559992" y="0"/>
                </a:lnTo>
                <a:close/>
              </a:path>
            </a:pathLst>
          </a:custGeom>
          <a:solidFill>
            <a:srgbClr val="E9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413" y="251994"/>
            <a:ext cx="7056005" cy="60888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18654" y="6785311"/>
            <a:ext cx="1530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16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9714" y="6477424"/>
            <a:ext cx="942975" cy="462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b="1" spc="-5" dirty="0">
                <a:latin typeface="Trebuchet MS"/>
                <a:cs typeface="Trebuchet MS"/>
              </a:rPr>
              <a:t>Yasar </a:t>
            </a:r>
            <a:r>
              <a:rPr sz="850" b="1" spc="-10" dirty="0">
                <a:latin typeface="Trebuchet MS"/>
                <a:cs typeface="Trebuchet MS"/>
              </a:rPr>
              <a:t>Turgut </a:t>
            </a:r>
            <a:r>
              <a:rPr sz="850" spc="-25" dirty="0">
                <a:latin typeface="Arial MT"/>
                <a:cs typeface="Arial MT"/>
              </a:rPr>
              <a:t>(44) 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30" dirty="0">
                <a:latin typeface="Arial MT"/>
                <a:cs typeface="Arial MT"/>
              </a:rPr>
              <a:t>General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practitioner  </a:t>
            </a:r>
            <a:r>
              <a:rPr sz="850" spc="-35" dirty="0">
                <a:latin typeface="Arial MT"/>
                <a:cs typeface="Arial MT"/>
              </a:rPr>
              <a:t>Lucerne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7724" y="7230808"/>
            <a:ext cx="1765300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355" algn="just">
              <a:lnSpc>
                <a:spcPct val="117700"/>
              </a:lnSpc>
              <a:spcBef>
                <a:spcPts val="100"/>
              </a:spcBef>
            </a:pPr>
            <a:r>
              <a:rPr sz="850" i="1" spc="-60" dirty="0">
                <a:latin typeface="Trebuchet MS"/>
                <a:cs typeface="Trebuchet MS"/>
              </a:rPr>
              <a:t>“I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have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cared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for</a:t>
            </a:r>
            <a:r>
              <a:rPr sz="850" i="1" spc="-20" dirty="0">
                <a:latin typeface="Trebuchet MS"/>
                <a:cs typeface="Trebuchet MS"/>
              </a:rPr>
              <a:t> my </a:t>
            </a:r>
            <a:r>
              <a:rPr sz="850" i="1" spc="-35" dirty="0">
                <a:latin typeface="Trebuchet MS"/>
                <a:cs typeface="Trebuchet MS"/>
              </a:rPr>
              <a:t>patients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for</a:t>
            </a:r>
            <a:r>
              <a:rPr sz="850" i="1" spc="-20" dirty="0">
                <a:latin typeface="Trebuchet MS"/>
                <a:cs typeface="Trebuchet MS"/>
              </a:rPr>
              <a:t> a  number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years.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enables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me 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assess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described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medical</a:t>
            </a:r>
            <a:endParaRPr sz="850">
              <a:latin typeface="Trebuchet MS"/>
              <a:cs typeface="Trebuchet MS"/>
            </a:endParaRPr>
          </a:p>
          <a:p>
            <a:pPr marL="12700" marR="5080">
              <a:lnSpc>
                <a:spcPct val="117700"/>
              </a:lnSpc>
            </a:pPr>
            <a:r>
              <a:rPr sz="850" i="1" spc="-20" dirty="0">
                <a:latin typeface="Trebuchet MS"/>
                <a:cs typeface="Trebuchet MS"/>
              </a:rPr>
              <a:t>conditions </a:t>
            </a:r>
            <a:r>
              <a:rPr sz="850" i="1" spc="-50" dirty="0">
                <a:latin typeface="Trebuchet MS"/>
                <a:cs typeface="Trebuchet MS"/>
              </a:rPr>
              <a:t>better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than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case of 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person </a:t>
            </a:r>
            <a:r>
              <a:rPr sz="850" i="1" spc="10" dirty="0">
                <a:latin typeface="Trebuchet MS"/>
                <a:cs typeface="Trebuchet MS"/>
              </a:rPr>
              <a:t>who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have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only</a:t>
            </a:r>
            <a:r>
              <a:rPr sz="850" i="1" spc="-20" dirty="0">
                <a:latin typeface="Trebuchet MS"/>
                <a:cs typeface="Trebuchet MS"/>
              </a:rPr>
              <a:t> seen </a:t>
            </a:r>
            <a:r>
              <a:rPr sz="850" i="1" spc="-10" dirty="0">
                <a:latin typeface="Trebuchet MS"/>
                <a:cs typeface="Trebuchet MS"/>
              </a:rPr>
              <a:t>once </a:t>
            </a:r>
            <a:r>
              <a:rPr sz="850" i="1" spc="-5" dirty="0">
                <a:latin typeface="Trebuchet MS"/>
                <a:cs typeface="Trebuchet MS"/>
              </a:rPr>
              <a:t> 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whose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medical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histo</a:t>
            </a:r>
            <a:r>
              <a:rPr sz="850" i="1" spc="-20" dirty="0">
                <a:latin typeface="Trebuchet MS"/>
                <a:cs typeface="Trebuchet MS"/>
              </a:rPr>
              <a:t>r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5" dirty="0">
                <a:latin typeface="Trebuchet MS"/>
                <a:cs typeface="Trebuchet MS"/>
              </a:rPr>
              <a:t>do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not  </a:t>
            </a:r>
            <a:r>
              <a:rPr sz="850" i="1" spc="10" dirty="0">
                <a:latin typeface="Trebuchet MS"/>
                <a:cs typeface="Trebuchet MS"/>
              </a:rPr>
              <a:t>kno</a:t>
            </a:r>
            <a:r>
              <a:rPr sz="850" i="1" spc="-50" dirty="0">
                <a:latin typeface="Trebuchet MS"/>
                <a:cs typeface="Trebuchet MS"/>
              </a:rPr>
              <a:t>w</a:t>
            </a:r>
            <a:r>
              <a:rPr sz="850" i="1" spc="-80" dirty="0">
                <a:latin typeface="Trebuchet MS"/>
                <a:cs typeface="Trebuchet MS"/>
              </a:rPr>
              <a:t>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fact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matter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that  </a:t>
            </a:r>
            <a:r>
              <a:rPr sz="850" i="1" spc="-20" dirty="0">
                <a:latin typeface="Trebuchet MS"/>
                <a:cs typeface="Trebuchet MS"/>
              </a:rPr>
              <a:t>not </a:t>
            </a:r>
            <a:r>
              <a:rPr sz="850" i="1" spc="-30" dirty="0">
                <a:latin typeface="Trebuchet MS"/>
                <a:cs typeface="Trebuchet MS"/>
              </a:rPr>
              <a:t>only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body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but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person as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 </a:t>
            </a:r>
            <a:r>
              <a:rPr sz="850" i="1" spc="-245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whole </a:t>
            </a:r>
            <a:r>
              <a:rPr sz="850" i="1" spc="-40" dirty="0">
                <a:latin typeface="Trebuchet MS"/>
                <a:cs typeface="Trebuchet MS"/>
              </a:rPr>
              <a:t>suffers </a:t>
            </a:r>
            <a:r>
              <a:rPr sz="850" i="1" spc="-30" dirty="0">
                <a:latin typeface="Trebuchet MS"/>
                <a:cs typeface="Trebuchet MS"/>
              </a:rPr>
              <a:t>from </a:t>
            </a:r>
            <a:r>
              <a:rPr sz="850" i="1" spc="-10" dirty="0">
                <a:latin typeface="Trebuchet MS"/>
                <a:cs typeface="Trebuchet MS"/>
              </a:rPr>
              <a:t>an </a:t>
            </a:r>
            <a:r>
              <a:rPr sz="850" i="1" spc="-50" dirty="0">
                <a:latin typeface="Trebuchet MS"/>
                <a:cs typeface="Trebuchet MS"/>
              </a:rPr>
              <a:t>illness. </a:t>
            </a:r>
            <a:r>
              <a:rPr sz="850" i="1" spc="45" dirty="0">
                <a:latin typeface="Trebuchet MS"/>
                <a:cs typeface="Trebuchet MS"/>
              </a:rPr>
              <a:t>A </a:t>
            </a:r>
            <a:r>
              <a:rPr sz="850" i="1" spc="-50" dirty="0">
                <a:latin typeface="Trebuchet MS"/>
                <a:cs typeface="Trebuchet MS"/>
              </a:rPr>
              <a:t>per- </a:t>
            </a:r>
            <a:r>
              <a:rPr sz="850" i="1" spc="-4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sonal </a:t>
            </a:r>
            <a:r>
              <a:rPr sz="850" i="1" spc="-25" dirty="0">
                <a:latin typeface="Trebuchet MS"/>
                <a:cs typeface="Trebuchet MS"/>
              </a:rPr>
              <a:t>conversation </a:t>
            </a:r>
            <a:r>
              <a:rPr sz="850" i="1" spc="-30" dirty="0">
                <a:latin typeface="Trebuchet MS"/>
                <a:cs typeface="Trebuchet MS"/>
              </a:rPr>
              <a:t>or </a:t>
            </a:r>
            <a:r>
              <a:rPr sz="850" i="1" spc="-25" dirty="0">
                <a:latin typeface="Trebuchet MS"/>
                <a:cs typeface="Trebuchet MS"/>
              </a:rPr>
              <a:t>a </a:t>
            </a:r>
            <a:r>
              <a:rPr sz="850" i="1" spc="-35" dirty="0">
                <a:latin typeface="Trebuchet MS"/>
                <a:cs typeface="Trebuchet MS"/>
              </a:rPr>
              <a:t>relationship </a:t>
            </a:r>
            <a:r>
              <a:rPr sz="850" i="1" spc="-30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between </a:t>
            </a:r>
            <a:r>
              <a:rPr sz="850" i="1" spc="-25" dirty="0">
                <a:latin typeface="Trebuchet MS"/>
                <a:cs typeface="Trebuchet MS"/>
              </a:rPr>
              <a:t>doctor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patient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based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5" dirty="0">
                <a:latin typeface="Trebuchet MS"/>
                <a:cs typeface="Trebuchet MS"/>
              </a:rPr>
              <a:t>on  </a:t>
            </a:r>
            <a:r>
              <a:rPr sz="850" i="1" spc="-50" dirty="0">
                <a:latin typeface="Trebuchet MS"/>
                <a:cs typeface="Trebuchet MS"/>
              </a:rPr>
              <a:t>trust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can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make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big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difference.</a:t>
            </a:r>
            <a:endParaRPr sz="850">
              <a:latin typeface="Trebuchet MS"/>
              <a:cs typeface="Trebuchet MS"/>
            </a:endParaRPr>
          </a:p>
          <a:p>
            <a:pPr marL="12700" marR="5080">
              <a:lnSpc>
                <a:spcPct val="117700"/>
              </a:lnSpc>
            </a:pPr>
            <a:r>
              <a:rPr sz="850" i="1" spc="-40" dirty="0">
                <a:latin typeface="Trebuchet MS"/>
                <a:cs typeface="Trebuchet MS"/>
              </a:rPr>
              <a:t>Especially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case</a:t>
            </a:r>
            <a:r>
              <a:rPr sz="850" i="1" spc="-25" dirty="0">
                <a:latin typeface="Trebuchet MS"/>
                <a:cs typeface="Trebuchet MS"/>
              </a:rPr>
              <a:t> 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foreigners 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10" dirty="0">
                <a:latin typeface="Trebuchet MS"/>
                <a:cs typeface="Trebuchet MS"/>
              </a:rPr>
              <a:t>who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come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surgery,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cul- </a:t>
            </a:r>
            <a:r>
              <a:rPr sz="850" i="1" spc="-3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tural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differences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must</a:t>
            </a:r>
            <a:r>
              <a:rPr sz="850" i="1" spc="-20" dirty="0">
                <a:latin typeface="Trebuchet MS"/>
                <a:cs typeface="Trebuchet MS"/>
              </a:rPr>
              <a:t> not be </a:t>
            </a:r>
            <a:r>
              <a:rPr sz="850" i="1" spc="-25" dirty="0">
                <a:latin typeface="Trebuchet MS"/>
                <a:cs typeface="Trebuchet MS"/>
              </a:rPr>
              <a:t>unde</a:t>
            </a:r>
            <a:r>
              <a:rPr sz="850" i="1" spc="-70" dirty="0">
                <a:latin typeface="Trebuchet MS"/>
                <a:cs typeface="Trebuchet MS"/>
              </a:rPr>
              <a:t>r</a:t>
            </a:r>
            <a:r>
              <a:rPr sz="850" i="1" spc="-30" dirty="0">
                <a:latin typeface="Trebuchet MS"/>
                <a:cs typeface="Trebuchet MS"/>
              </a:rPr>
              <a:t>-  </a:t>
            </a:r>
            <a:r>
              <a:rPr sz="850" i="1" spc="-40" dirty="0">
                <a:latin typeface="Trebuchet MS"/>
                <a:cs typeface="Trebuchet MS"/>
              </a:rPr>
              <a:t>estimated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have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be </a:t>
            </a:r>
            <a:r>
              <a:rPr sz="850" i="1" spc="-45" dirty="0">
                <a:latin typeface="Trebuchet MS"/>
                <a:cs typeface="Trebuchet MS"/>
              </a:rPr>
              <a:t>interpreted.  </a:t>
            </a:r>
            <a:r>
              <a:rPr sz="850" i="1" spc="30" dirty="0">
                <a:latin typeface="Trebuchet MS"/>
                <a:cs typeface="Trebuchet MS"/>
              </a:rPr>
              <a:t>My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0" dirty="0">
                <a:latin typeface="Trebuchet MS"/>
                <a:cs typeface="Trebuchet MS"/>
              </a:rPr>
              <a:t>T</a:t>
            </a:r>
            <a:r>
              <a:rPr sz="850" i="1" spc="-30" dirty="0">
                <a:latin typeface="Trebuchet MS"/>
                <a:cs typeface="Trebuchet MS"/>
              </a:rPr>
              <a:t>urkish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roots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help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me</a:t>
            </a:r>
            <a:r>
              <a:rPr sz="850" i="1" spc="-20" dirty="0">
                <a:latin typeface="Trebuchet MS"/>
                <a:cs typeface="Trebuchet MS"/>
              </a:rPr>
              <a:t> not </a:t>
            </a:r>
            <a:r>
              <a:rPr sz="850" i="1" spc="-30" dirty="0">
                <a:latin typeface="Trebuchet MS"/>
                <a:cs typeface="Trebuchet MS"/>
              </a:rPr>
              <a:t>only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to  </a:t>
            </a:r>
            <a:r>
              <a:rPr sz="850" i="1" spc="-20" dirty="0">
                <a:latin typeface="Trebuchet MS"/>
                <a:cs typeface="Trebuchet MS"/>
              </a:rPr>
              <a:t>understand </a:t>
            </a:r>
            <a:r>
              <a:rPr sz="850" i="1" spc="-50" dirty="0">
                <a:latin typeface="Trebuchet MS"/>
                <a:cs typeface="Trebuchet MS"/>
              </a:rPr>
              <a:t>their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problems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but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also  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relate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them.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not </a:t>
            </a:r>
            <a:r>
              <a:rPr sz="850" i="1" spc="-30" dirty="0">
                <a:latin typeface="Trebuchet MS"/>
                <a:cs typeface="Trebuchet MS"/>
              </a:rPr>
              <a:t>easy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for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303" y="7231240"/>
            <a:ext cx="17653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i="1" spc="-15" dirty="0">
                <a:latin typeface="Trebuchet MS"/>
                <a:cs typeface="Trebuchet MS"/>
              </a:rPr>
              <a:t>many</a:t>
            </a:r>
            <a:r>
              <a:rPr sz="850" i="1" spc="-25" dirty="0">
                <a:latin typeface="Trebuchet MS"/>
                <a:cs typeface="Trebuchet MS"/>
              </a:rPr>
              <a:t> 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them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adjust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Swiss </a:t>
            </a:r>
            <a:r>
              <a:rPr sz="850" i="1" spc="-1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healthcare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system.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therefore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my  </a:t>
            </a:r>
            <a:r>
              <a:rPr sz="850" i="1" spc="-30" dirty="0">
                <a:latin typeface="Trebuchet MS"/>
                <a:cs typeface="Trebuchet MS"/>
              </a:rPr>
              <a:t>duty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negotiate</a:t>
            </a:r>
            <a:r>
              <a:rPr sz="850" i="1" spc="-20" dirty="0">
                <a:latin typeface="Trebuchet MS"/>
                <a:cs typeface="Trebuchet MS"/>
              </a:rPr>
              <a:t> between </a:t>
            </a:r>
            <a:r>
              <a:rPr sz="850" i="1" spc="-45" dirty="0">
                <a:latin typeface="Trebuchet MS"/>
                <a:cs typeface="Trebuchet MS"/>
              </a:rPr>
              <a:t>specialists, </a:t>
            </a:r>
            <a:r>
              <a:rPr sz="850" i="1" spc="-24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hospitals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patients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accom-  </a:t>
            </a:r>
            <a:r>
              <a:rPr sz="850" i="1" spc="-15" dirty="0">
                <a:latin typeface="Trebuchet MS"/>
                <a:cs typeface="Trebuchet MS"/>
              </a:rPr>
              <a:t>pany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them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individually.”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8514" y="0"/>
            <a:ext cx="2434590" cy="10692130"/>
            <a:chOff x="-1905" y="0"/>
            <a:chExt cx="2434590" cy="10692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32685" cy="10692130"/>
            </a:xfrm>
            <a:custGeom>
              <a:avLst/>
              <a:gdLst/>
              <a:ahLst/>
              <a:cxnLst/>
              <a:rect l="l" t="t" r="r" b="b"/>
              <a:pathLst>
                <a:path w="2432685" h="10692130">
                  <a:moveTo>
                    <a:pt x="2432570" y="0"/>
                  </a:moveTo>
                  <a:lnTo>
                    <a:pt x="0" y="0"/>
                  </a:lnTo>
                  <a:lnTo>
                    <a:pt x="0" y="10692003"/>
                  </a:lnTo>
                  <a:lnTo>
                    <a:pt x="2432570" y="10692003"/>
                  </a:lnTo>
                  <a:lnTo>
                    <a:pt x="2432570" y="0"/>
                  </a:lnTo>
                  <a:close/>
                </a:path>
              </a:pathLst>
            </a:custGeom>
            <a:solidFill>
              <a:srgbClr val="E9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438198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16576" y="463798"/>
            <a:ext cx="3182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95" dirty="0">
                <a:solidFill>
                  <a:srgbClr val="00AFE5"/>
                </a:solidFill>
                <a:latin typeface="Arial MT"/>
                <a:cs typeface="Arial MT"/>
              </a:rPr>
              <a:t>Taking</a:t>
            </a:r>
            <a:r>
              <a:rPr sz="2000" spc="-15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00AFE5"/>
                </a:solidFill>
                <a:latin typeface="Arial MT"/>
                <a:cs typeface="Arial MT"/>
              </a:rPr>
              <a:t>responsibility</a:t>
            </a:r>
            <a:r>
              <a:rPr sz="2000" spc="-10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E5"/>
                </a:solidFill>
                <a:latin typeface="Arial MT"/>
                <a:cs typeface="Arial MT"/>
              </a:rPr>
              <a:t>together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6575" y="4255431"/>
            <a:ext cx="1775460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Switzerland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has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well-developed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social </a:t>
            </a:r>
            <a:r>
              <a:rPr sz="900" spc="-35" dirty="0">
                <a:latin typeface="Arial MT"/>
                <a:cs typeface="Arial MT"/>
              </a:rPr>
              <a:t>system. </a:t>
            </a:r>
            <a:r>
              <a:rPr sz="900" dirty="0">
                <a:latin typeface="Arial MT"/>
                <a:cs typeface="Arial MT"/>
              </a:rPr>
              <a:t>It </a:t>
            </a:r>
            <a:r>
              <a:rPr sz="900" spc="-45" dirty="0">
                <a:latin typeface="Arial MT"/>
                <a:cs typeface="Arial MT"/>
              </a:rPr>
              <a:t>ensures </a:t>
            </a:r>
            <a:r>
              <a:rPr sz="900" spc="15" dirty="0">
                <a:latin typeface="Arial MT"/>
                <a:cs typeface="Arial MT"/>
              </a:rPr>
              <a:t>that </a:t>
            </a:r>
            <a:r>
              <a:rPr sz="900" spc="-10" dirty="0">
                <a:latin typeface="Arial MT"/>
                <a:cs typeface="Arial MT"/>
              </a:rPr>
              <a:t>peo-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ple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difficult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situations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not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have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10" dirty="0">
                <a:latin typeface="Arial MT"/>
                <a:cs typeface="Arial MT"/>
              </a:rPr>
              <a:t>suffer material </a:t>
            </a:r>
            <a:r>
              <a:rPr sz="900" spc="-20" dirty="0">
                <a:latin typeface="Arial MT"/>
                <a:cs typeface="Arial MT"/>
              </a:rPr>
              <a:t>hardship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long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term.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6575" y="5398545"/>
            <a:ext cx="1775460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155">
              <a:lnSpc>
                <a:spcPct val="138900"/>
              </a:lnSpc>
              <a:spcBef>
                <a:spcPts val="100"/>
              </a:spcBef>
            </a:pP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Solidarity </a:t>
            </a:r>
            <a:r>
              <a:rPr sz="900" b="1" spc="30" dirty="0">
                <a:solidFill>
                  <a:srgbClr val="00AFE5"/>
                </a:solidFill>
                <a:latin typeface="Trebuchet MS"/>
                <a:cs typeface="Trebuchet MS"/>
              </a:rPr>
              <a:t>on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the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one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hand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 and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personal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responsibility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30" dirty="0">
                <a:solidFill>
                  <a:srgbClr val="00AFE5"/>
                </a:solidFill>
                <a:latin typeface="Trebuchet MS"/>
                <a:cs typeface="Trebuchet MS"/>
              </a:rPr>
              <a:t>on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the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other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60" dirty="0">
                <a:latin typeface="Arial MT"/>
                <a:cs typeface="Arial MT"/>
              </a:rPr>
              <a:t>Every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person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responsible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for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themselves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5" dirty="0">
                <a:latin typeface="Arial MT"/>
                <a:cs typeface="Arial MT"/>
              </a:rPr>
              <a:t>contributes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best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dirty="0">
                <a:latin typeface="Arial MT"/>
                <a:cs typeface="Arial MT"/>
              </a:rPr>
              <a:t>their </a:t>
            </a:r>
            <a:r>
              <a:rPr sz="900" spc="-5" dirty="0">
                <a:latin typeface="Arial MT"/>
                <a:cs typeface="Arial MT"/>
              </a:rPr>
              <a:t>ability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15" dirty="0">
                <a:latin typeface="Arial MT"/>
                <a:cs typeface="Arial MT"/>
              </a:rPr>
              <a:t>dealing </a:t>
            </a:r>
            <a:r>
              <a:rPr sz="900" spc="25" dirty="0">
                <a:latin typeface="Arial MT"/>
                <a:cs typeface="Arial MT"/>
              </a:rPr>
              <a:t>with 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tasks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-20" dirty="0">
                <a:latin typeface="Arial MT"/>
                <a:cs typeface="Arial MT"/>
              </a:rPr>
              <a:t>state</a:t>
            </a:r>
            <a:r>
              <a:rPr sz="900" spc="-15" dirty="0">
                <a:latin typeface="Arial MT"/>
                <a:cs typeface="Arial MT"/>
              </a:rPr>
              <a:t> and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society.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This</a:t>
            </a:r>
            <a:r>
              <a:rPr sz="900" spc="-45" dirty="0">
                <a:latin typeface="Arial MT"/>
                <a:cs typeface="Arial MT"/>
              </a:rPr>
              <a:t> is 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stipulated </a:t>
            </a:r>
            <a:r>
              <a:rPr sz="900" spc="-25" dirty="0">
                <a:latin typeface="Arial MT"/>
                <a:cs typeface="Arial MT"/>
              </a:rPr>
              <a:t>by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40" dirty="0">
                <a:latin typeface="Arial MT"/>
                <a:cs typeface="Arial MT"/>
              </a:rPr>
              <a:t>Federal </a:t>
            </a:r>
            <a:r>
              <a:rPr sz="900" spc="-5" dirty="0">
                <a:latin typeface="Arial MT"/>
                <a:cs typeface="Arial MT"/>
              </a:rPr>
              <a:t>Constitu-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tion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of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Switzerland.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situations </a:t>
            </a:r>
            <a:r>
              <a:rPr sz="900" spc="-10" dirty="0">
                <a:latin typeface="Arial MT"/>
                <a:cs typeface="Arial MT"/>
              </a:rPr>
              <a:t> where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this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does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work,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federation,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cantons</a:t>
            </a:r>
            <a:r>
              <a:rPr sz="900" spc="-15" dirty="0">
                <a:latin typeface="Arial MT"/>
                <a:cs typeface="Arial MT"/>
              </a:rPr>
              <a:t> and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munici-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palities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provide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required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pro-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tection, </a:t>
            </a:r>
            <a:r>
              <a:rPr sz="900" spc="-10" dirty="0">
                <a:latin typeface="Arial MT"/>
                <a:cs typeface="Arial MT"/>
              </a:rPr>
              <a:t>e.g. </a:t>
            </a:r>
            <a:r>
              <a:rPr sz="900" spc="-20" dirty="0">
                <a:latin typeface="Arial MT"/>
                <a:cs typeface="Arial MT"/>
              </a:rPr>
              <a:t>against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15" dirty="0">
                <a:latin typeface="Arial MT"/>
                <a:cs typeface="Arial MT"/>
              </a:rPr>
              <a:t>economic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consequences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25" dirty="0">
                <a:latin typeface="Arial MT"/>
                <a:cs typeface="Arial MT"/>
              </a:rPr>
              <a:t>age, </a:t>
            </a:r>
            <a:r>
              <a:rPr sz="900" spc="-10" dirty="0">
                <a:latin typeface="Arial MT"/>
                <a:cs typeface="Arial MT"/>
              </a:rPr>
              <a:t>invalidity </a:t>
            </a:r>
            <a:r>
              <a:rPr sz="900" dirty="0">
                <a:latin typeface="Arial MT"/>
                <a:cs typeface="Arial MT"/>
              </a:rPr>
              <a:t>or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sickness,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accident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and</a:t>
            </a:r>
            <a:r>
              <a:rPr sz="900" spc="-10" dirty="0">
                <a:latin typeface="Arial MT"/>
                <a:cs typeface="Arial MT"/>
              </a:rPr>
              <a:t> unemploy-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ment. </a:t>
            </a:r>
            <a:r>
              <a:rPr sz="900" spc="-100" dirty="0">
                <a:latin typeface="Arial MT"/>
                <a:cs typeface="Arial MT"/>
              </a:rPr>
              <a:t>To</a:t>
            </a:r>
            <a:r>
              <a:rPr sz="900" spc="-9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be able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15" dirty="0">
                <a:latin typeface="Arial MT"/>
                <a:cs typeface="Arial MT"/>
              </a:rPr>
              <a:t>provide </a:t>
            </a:r>
            <a:r>
              <a:rPr sz="900" spc="-35" dirty="0">
                <a:latin typeface="Arial MT"/>
                <a:cs typeface="Arial MT"/>
              </a:rPr>
              <a:t>such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services, </a:t>
            </a:r>
            <a:r>
              <a:rPr sz="900" spc="25" dirty="0">
                <a:latin typeface="Arial MT"/>
                <a:cs typeface="Arial MT"/>
              </a:rPr>
              <a:t>it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5" dirty="0">
                <a:latin typeface="Arial MT"/>
                <a:cs typeface="Arial MT"/>
              </a:rPr>
              <a:t>important </a:t>
            </a:r>
            <a:r>
              <a:rPr sz="900" spc="15" dirty="0">
                <a:latin typeface="Arial MT"/>
                <a:cs typeface="Arial MT"/>
              </a:rPr>
              <a:t>that </a:t>
            </a:r>
            <a:r>
              <a:rPr sz="900" spc="-30" dirty="0">
                <a:latin typeface="Arial MT"/>
                <a:cs typeface="Arial MT"/>
              </a:rPr>
              <a:t>every-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one </a:t>
            </a:r>
            <a:r>
              <a:rPr sz="900" spc="-50" dirty="0">
                <a:latin typeface="Arial MT"/>
                <a:cs typeface="Arial MT"/>
              </a:rPr>
              <a:t>pays </a:t>
            </a:r>
            <a:r>
              <a:rPr sz="900" dirty="0">
                <a:latin typeface="Arial MT"/>
                <a:cs typeface="Arial MT"/>
              </a:rPr>
              <a:t>their </a:t>
            </a:r>
            <a:r>
              <a:rPr sz="900" spc="-25" dirty="0">
                <a:latin typeface="Arial MT"/>
                <a:cs typeface="Arial MT"/>
              </a:rPr>
              <a:t>insurance </a:t>
            </a:r>
            <a:r>
              <a:rPr sz="900" dirty="0">
                <a:latin typeface="Arial MT"/>
                <a:cs typeface="Arial MT"/>
              </a:rPr>
              <a:t>contribu-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50" dirty="0">
                <a:latin typeface="Arial MT"/>
                <a:cs typeface="Arial MT"/>
              </a:rPr>
              <a:t>t</a:t>
            </a:r>
            <a:r>
              <a:rPr sz="900" dirty="0">
                <a:latin typeface="Arial MT"/>
                <a:cs typeface="Arial MT"/>
              </a:rPr>
              <a:t>ion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55" dirty="0">
                <a:latin typeface="Arial MT"/>
                <a:cs typeface="Arial MT"/>
              </a:rPr>
              <a:t>w</a:t>
            </a:r>
            <a:r>
              <a:rPr sz="900" spc="-50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l</a:t>
            </a:r>
            <a:r>
              <a:rPr sz="900" spc="-5" dirty="0">
                <a:latin typeface="Arial MT"/>
                <a:cs typeface="Arial MT"/>
              </a:rPr>
              <a:t>l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50" dirty="0">
                <a:latin typeface="Arial MT"/>
                <a:cs typeface="Arial MT"/>
              </a:rPr>
              <a:t>t</a:t>
            </a:r>
            <a:r>
              <a:rPr sz="900" spc="-50" dirty="0">
                <a:latin typeface="Arial MT"/>
                <a:cs typeface="Arial MT"/>
              </a:rPr>
              <a:t>axe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dirty="0">
                <a:latin typeface="Arial MT"/>
                <a:cs typeface="Arial MT"/>
              </a:rPr>
              <a:t>n</a:t>
            </a:r>
            <a:r>
              <a:rPr sz="900" spc="-5" dirty="0">
                <a:latin typeface="Arial MT"/>
                <a:cs typeface="Arial MT"/>
              </a:rPr>
              <a:t>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do</a:t>
            </a:r>
            <a:r>
              <a:rPr sz="900" spc="-50" dirty="0">
                <a:latin typeface="Arial MT"/>
                <a:cs typeface="Arial MT"/>
              </a:rPr>
              <a:t>e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50" dirty="0">
                <a:latin typeface="Arial MT"/>
                <a:cs typeface="Arial MT"/>
              </a:rPr>
              <a:t>t</a:t>
            </a:r>
            <a:r>
              <a:rPr sz="900" dirty="0">
                <a:latin typeface="Arial MT"/>
                <a:cs typeface="Arial MT"/>
              </a:rPr>
              <a:t>h</a:t>
            </a:r>
            <a:r>
              <a:rPr sz="900" spc="-50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ir  </a:t>
            </a:r>
            <a:r>
              <a:rPr sz="900" spc="-25" dirty="0">
                <a:latin typeface="Arial MT"/>
                <a:cs typeface="Arial MT"/>
              </a:rPr>
              <a:t>best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earn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their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own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living.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6576" y="9399731"/>
            <a:ext cx="177418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65">
              <a:lnSpc>
                <a:spcPct val="138900"/>
              </a:lnSpc>
              <a:spcBef>
                <a:spcPts val="100"/>
              </a:spcBef>
            </a:pP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Health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insurance is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compulsory </a:t>
            </a:r>
            <a:r>
              <a:rPr sz="900" b="1" spc="-26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in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Switzerland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38900"/>
              </a:lnSpc>
            </a:pPr>
            <a:r>
              <a:rPr sz="900" spc="-35" dirty="0">
                <a:latin typeface="Arial MT"/>
                <a:cs typeface="Arial MT"/>
              </a:rPr>
              <a:t>Everybody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living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-15" dirty="0">
                <a:latin typeface="Arial MT"/>
                <a:cs typeface="Arial MT"/>
              </a:rPr>
              <a:t>Switzerland </a:t>
            </a:r>
            <a:r>
              <a:rPr sz="900" spc="-50" dirty="0">
                <a:latin typeface="Arial MT"/>
                <a:cs typeface="Arial MT"/>
              </a:rPr>
              <a:t>has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</a:t>
            </a:r>
            <a:r>
              <a:rPr sz="900" spc="30" dirty="0">
                <a:latin typeface="Arial MT"/>
                <a:cs typeface="Arial MT"/>
              </a:rPr>
              <a:t>o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hav</a:t>
            </a:r>
            <a:r>
              <a:rPr sz="900" spc="-40" dirty="0">
                <a:latin typeface="Arial MT"/>
                <a:cs typeface="Arial MT"/>
              </a:rPr>
              <a:t>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healt</a:t>
            </a:r>
            <a:r>
              <a:rPr sz="900" spc="-15" dirty="0">
                <a:latin typeface="Arial MT"/>
                <a:cs typeface="Arial MT"/>
              </a:rPr>
              <a:t>h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insurance</a:t>
            </a:r>
            <a:r>
              <a:rPr sz="900" spc="-20" dirty="0">
                <a:latin typeface="Arial MT"/>
                <a:cs typeface="Arial MT"/>
              </a:rPr>
              <a:t>.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40" dirty="0">
                <a:latin typeface="Arial MT"/>
                <a:cs typeface="Arial MT"/>
              </a:rPr>
              <a:t>A</a:t>
            </a:r>
            <a:r>
              <a:rPr sz="900" spc="10" dirty="0">
                <a:latin typeface="Arial MT"/>
                <a:cs typeface="Arial MT"/>
              </a:rPr>
              <a:t>t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</a:t>
            </a:r>
            <a:r>
              <a:rPr sz="900" spc="-5" dirty="0">
                <a:latin typeface="Arial MT"/>
                <a:cs typeface="Arial MT"/>
              </a:rPr>
              <a:t>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lat-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9154" y="4256345"/>
            <a:ext cx="1775460" cy="402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35" dirty="0">
                <a:latin typeface="Arial MT"/>
                <a:cs typeface="Arial MT"/>
              </a:rPr>
              <a:t>est </a:t>
            </a:r>
            <a:r>
              <a:rPr sz="900" dirty="0">
                <a:latin typeface="Arial MT"/>
                <a:cs typeface="Arial MT"/>
              </a:rPr>
              <a:t>after </a:t>
            </a:r>
            <a:r>
              <a:rPr sz="900" spc="-10" dirty="0">
                <a:latin typeface="Arial MT"/>
                <a:cs typeface="Arial MT"/>
              </a:rPr>
              <a:t>three </a:t>
            </a:r>
            <a:r>
              <a:rPr sz="900" spc="-5" dirty="0">
                <a:latin typeface="Arial MT"/>
                <a:cs typeface="Arial MT"/>
              </a:rPr>
              <a:t>months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35" dirty="0">
                <a:latin typeface="Arial MT"/>
                <a:cs typeface="Arial MT"/>
              </a:rPr>
              <a:t>residence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-15" dirty="0">
                <a:latin typeface="Arial MT"/>
                <a:cs typeface="Arial MT"/>
              </a:rPr>
              <a:t>Switzerland, you </a:t>
            </a:r>
            <a:r>
              <a:rPr sz="900" spc="-10" dirty="0">
                <a:latin typeface="Arial MT"/>
                <a:cs typeface="Arial MT"/>
              </a:rPr>
              <a:t>must </a:t>
            </a:r>
            <a:r>
              <a:rPr sz="900" spc="-35" dirty="0">
                <a:latin typeface="Arial MT"/>
                <a:cs typeface="Arial MT"/>
              </a:rPr>
              <a:t>have </a:t>
            </a:r>
            <a:r>
              <a:rPr sz="900" spc="-15" dirty="0">
                <a:latin typeface="Arial MT"/>
                <a:cs typeface="Arial MT"/>
              </a:rPr>
              <a:t>reg-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istered</a:t>
            </a:r>
            <a:r>
              <a:rPr sz="900" spc="-15" dirty="0">
                <a:latin typeface="Arial MT"/>
                <a:cs typeface="Arial MT"/>
              </a:rPr>
              <a:t> yourself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and</a:t>
            </a:r>
            <a:r>
              <a:rPr sz="900" spc="-10" dirty="0">
                <a:latin typeface="Arial MT"/>
                <a:cs typeface="Arial MT"/>
              </a:rPr>
              <a:t> your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family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with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health </a:t>
            </a:r>
            <a:r>
              <a:rPr sz="900" spc="-25" dirty="0">
                <a:latin typeface="Arial MT"/>
                <a:cs typeface="Arial MT"/>
              </a:rPr>
              <a:t>insurance company.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The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basic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insurance</a:t>
            </a:r>
            <a:r>
              <a:rPr sz="900" spc="2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cover,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which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compulsory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all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adults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children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-15" dirty="0">
                <a:latin typeface="Arial MT"/>
                <a:cs typeface="Arial MT"/>
              </a:rPr>
              <a:t>Switzerland, </a:t>
            </a:r>
            <a:r>
              <a:rPr sz="900" spc="-40" dirty="0">
                <a:latin typeface="Arial MT"/>
                <a:cs typeface="Arial MT"/>
              </a:rPr>
              <a:t>covers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costs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dirty="0">
                <a:latin typeface="Arial MT"/>
                <a:cs typeface="Arial MT"/>
              </a:rPr>
              <a:t>treatment </a:t>
            </a:r>
            <a:r>
              <a:rPr sz="900" spc="-25" dirty="0">
                <a:latin typeface="Arial MT"/>
                <a:cs typeface="Arial MT"/>
              </a:rPr>
              <a:t>by </a:t>
            </a:r>
            <a:r>
              <a:rPr sz="900" spc="-15" dirty="0">
                <a:latin typeface="Arial MT"/>
                <a:cs typeface="Arial MT"/>
              </a:rPr>
              <a:t>doctors and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-25" dirty="0">
                <a:latin typeface="Arial MT"/>
                <a:cs typeface="Arial MT"/>
              </a:rPr>
              <a:t>specific </a:t>
            </a:r>
            <a:r>
              <a:rPr sz="900" spc="-20" dirty="0">
                <a:latin typeface="Arial MT"/>
                <a:cs typeface="Arial MT"/>
              </a:rPr>
              <a:t>hospitals </a:t>
            </a:r>
            <a:r>
              <a:rPr sz="900" spc="-75" dirty="0">
                <a:latin typeface="Arial MT"/>
                <a:cs typeface="Arial MT"/>
              </a:rPr>
              <a:t>as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well </a:t>
            </a:r>
            <a:r>
              <a:rPr sz="900" spc="-75" dirty="0">
                <a:latin typeface="Arial MT"/>
                <a:cs typeface="Arial MT"/>
              </a:rPr>
              <a:t>as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most </a:t>
            </a:r>
            <a:r>
              <a:rPr sz="900" spc="-25" dirty="0">
                <a:latin typeface="Arial MT"/>
                <a:cs typeface="Arial MT"/>
              </a:rPr>
              <a:t>prescribed </a:t>
            </a:r>
            <a:r>
              <a:rPr sz="900" spc="-5" dirty="0">
                <a:latin typeface="Arial MT"/>
                <a:cs typeface="Arial MT"/>
              </a:rPr>
              <a:t>medication. </a:t>
            </a:r>
            <a:r>
              <a:rPr sz="900" spc="-60" dirty="0">
                <a:latin typeface="Arial MT"/>
                <a:cs typeface="Arial MT"/>
              </a:rPr>
              <a:t>Every 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month, </a:t>
            </a:r>
            <a:r>
              <a:rPr sz="900" spc="-15" dirty="0">
                <a:latin typeface="Arial MT"/>
                <a:cs typeface="Arial MT"/>
              </a:rPr>
              <a:t>you </a:t>
            </a:r>
            <a:r>
              <a:rPr sz="900" spc="-35" dirty="0">
                <a:latin typeface="Arial MT"/>
                <a:cs typeface="Arial MT"/>
              </a:rPr>
              <a:t>pay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5" dirty="0">
                <a:latin typeface="Arial MT"/>
                <a:cs typeface="Arial MT"/>
              </a:rPr>
              <a:t>health </a:t>
            </a:r>
            <a:r>
              <a:rPr sz="900" spc="-25" dirty="0">
                <a:latin typeface="Arial MT"/>
                <a:cs typeface="Arial MT"/>
              </a:rPr>
              <a:t>insur-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ance </a:t>
            </a:r>
            <a:r>
              <a:rPr sz="900" spc="-20" dirty="0">
                <a:latin typeface="Arial MT"/>
                <a:cs typeface="Arial MT"/>
              </a:rPr>
              <a:t>company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10" dirty="0">
                <a:latin typeface="Arial MT"/>
                <a:cs typeface="Arial MT"/>
              </a:rPr>
              <a:t>premium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0" dirty="0">
                <a:latin typeface="Arial MT"/>
                <a:cs typeface="Arial MT"/>
              </a:rPr>
              <a:t>this.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The </a:t>
            </a:r>
            <a:r>
              <a:rPr sz="900" spc="-30" dirty="0">
                <a:latin typeface="Arial MT"/>
                <a:cs typeface="Arial MT"/>
              </a:rPr>
              <a:t>level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10" dirty="0">
                <a:latin typeface="Arial MT"/>
                <a:cs typeface="Arial MT"/>
              </a:rPr>
              <a:t>this premium </a:t>
            </a:r>
            <a:r>
              <a:rPr sz="900" spc="-25" dirty="0">
                <a:latin typeface="Arial MT"/>
                <a:cs typeface="Arial MT"/>
              </a:rPr>
              <a:t>depends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where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live,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whether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want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35" dirty="0">
                <a:latin typeface="Arial MT"/>
                <a:cs typeface="Arial MT"/>
              </a:rPr>
              <a:t>pay </a:t>
            </a:r>
            <a:r>
              <a:rPr sz="900" dirty="0">
                <a:latin typeface="Arial MT"/>
                <a:cs typeface="Arial MT"/>
              </a:rPr>
              <a:t>part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40" dirty="0">
                <a:latin typeface="Arial MT"/>
                <a:cs typeface="Arial MT"/>
              </a:rPr>
              <a:t>costs </a:t>
            </a:r>
            <a:r>
              <a:rPr sz="900" spc="-20" dirty="0">
                <a:latin typeface="Arial MT"/>
                <a:cs typeface="Arial MT"/>
              </a:rPr>
              <a:t>your-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self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and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whether </a:t>
            </a:r>
            <a:r>
              <a:rPr sz="900" spc="-15" dirty="0">
                <a:latin typeface="Arial MT"/>
                <a:cs typeface="Arial MT"/>
              </a:rPr>
              <a:t>you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have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insur-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ance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5" dirty="0">
                <a:latin typeface="Arial MT"/>
                <a:cs typeface="Arial MT"/>
              </a:rPr>
              <a:t>additional </a:t>
            </a:r>
            <a:r>
              <a:rPr sz="900" spc="-10" dirty="0">
                <a:latin typeface="Arial MT"/>
                <a:cs typeface="Arial MT"/>
              </a:rPr>
              <a:t>benefits. </a:t>
            </a:r>
            <a:r>
              <a:rPr sz="900" spc="-15" dirty="0">
                <a:latin typeface="Arial MT"/>
                <a:cs typeface="Arial MT"/>
              </a:rPr>
              <a:t>Dental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treatment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25" dirty="0">
                <a:latin typeface="Arial MT"/>
                <a:cs typeface="Arial MT"/>
              </a:rPr>
              <a:t>an example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35" dirty="0">
                <a:latin typeface="Arial MT"/>
                <a:cs typeface="Arial MT"/>
              </a:rPr>
              <a:t>such </a:t>
            </a:r>
            <a:r>
              <a:rPr sz="900" spc="-25" dirty="0">
                <a:latin typeface="Arial MT"/>
                <a:cs typeface="Arial MT"/>
              </a:rPr>
              <a:t>an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additional </a:t>
            </a:r>
            <a:r>
              <a:rPr sz="900" dirty="0">
                <a:latin typeface="Arial MT"/>
                <a:cs typeface="Arial MT"/>
              </a:rPr>
              <a:t>benefit which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15" dirty="0">
                <a:latin typeface="Arial MT"/>
                <a:cs typeface="Arial MT"/>
              </a:rPr>
              <a:t>not </a:t>
            </a:r>
            <a:r>
              <a:rPr sz="900" spc="-25" dirty="0">
                <a:latin typeface="Arial MT"/>
                <a:cs typeface="Arial MT"/>
              </a:rPr>
              <a:t>cov-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ered </a:t>
            </a:r>
            <a:r>
              <a:rPr sz="900" spc="-25" dirty="0">
                <a:latin typeface="Arial MT"/>
                <a:cs typeface="Arial MT"/>
              </a:rPr>
              <a:t>by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40" dirty="0">
                <a:latin typeface="Arial MT"/>
                <a:cs typeface="Arial MT"/>
              </a:rPr>
              <a:t>basic </a:t>
            </a:r>
            <a:r>
              <a:rPr sz="900" spc="-25" dirty="0">
                <a:latin typeface="Arial MT"/>
                <a:cs typeface="Arial MT"/>
              </a:rPr>
              <a:t>insurance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50" dirty="0">
                <a:latin typeface="Arial MT"/>
                <a:cs typeface="Arial MT"/>
              </a:rPr>
              <a:t>has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be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paid</a:t>
            </a:r>
            <a:r>
              <a:rPr sz="900" spc="15" dirty="0">
                <a:latin typeface="Arial MT"/>
                <a:cs typeface="Arial MT"/>
              </a:rPr>
              <a:t> for </a:t>
            </a:r>
            <a:r>
              <a:rPr sz="900" spc="-35" dirty="0">
                <a:latin typeface="Arial MT"/>
                <a:cs typeface="Arial MT"/>
              </a:rPr>
              <a:t>separately.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9154" y="8448070"/>
            <a:ext cx="1775460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b="1" spc="35" dirty="0">
                <a:solidFill>
                  <a:srgbClr val="00AFE5"/>
                </a:solidFill>
                <a:latin typeface="Trebuchet MS"/>
                <a:cs typeface="Trebuchet MS"/>
              </a:rPr>
              <a:t>At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your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place </a:t>
            </a:r>
            <a:r>
              <a:rPr sz="900" b="1" spc="30" dirty="0">
                <a:solidFill>
                  <a:srgbClr val="00AFE5"/>
                </a:solidFill>
                <a:latin typeface="Trebuchet MS"/>
                <a:cs typeface="Trebuchet MS"/>
              </a:rPr>
              <a:t>of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work,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you </a:t>
            </a:r>
            <a:r>
              <a:rPr sz="900" b="1" spc="-15" dirty="0">
                <a:solidFill>
                  <a:srgbClr val="00AFE5"/>
                </a:solidFill>
                <a:latin typeface="Trebuchet MS"/>
                <a:cs typeface="Trebuchet MS"/>
              </a:rPr>
              <a:t>are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also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insured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against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accidents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latin typeface="Arial MT"/>
                <a:cs typeface="Arial MT"/>
              </a:rPr>
              <a:t>Those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who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work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eight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hours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week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or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more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-20" dirty="0">
                <a:latin typeface="Arial MT"/>
                <a:cs typeface="Arial MT"/>
              </a:rPr>
              <a:t> insured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by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employer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against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accidents.</a:t>
            </a:r>
            <a:r>
              <a:rPr sz="900" spc="16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This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insurance </a:t>
            </a:r>
            <a:r>
              <a:rPr sz="900" spc="-40" dirty="0">
                <a:latin typeface="Arial MT"/>
                <a:cs typeface="Arial MT"/>
              </a:rPr>
              <a:t>covers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40" dirty="0">
                <a:latin typeface="Arial MT"/>
                <a:cs typeface="Arial MT"/>
              </a:rPr>
              <a:t>costs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50" dirty="0">
                <a:latin typeface="Arial MT"/>
                <a:cs typeface="Arial MT"/>
              </a:rPr>
              <a:t>loss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of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income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event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of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accidents.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Persons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employed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spc="-60" dirty="0">
                <a:latin typeface="Arial MT"/>
                <a:cs typeface="Arial MT"/>
              </a:rPr>
              <a:t>less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than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eight</a:t>
            </a:r>
            <a:r>
              <a:rPr sz="900" spc="24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hours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or  the  </a:t>
            </a:r>
            <a:r>
              <a:rPr sz="900" spc="-15" dirty="0">
                <a:latin typeface="Arial MT"/>
                <a:cs typeface="Arial MT"/>
              </a:rPr>
              <a:t>self-employed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6577" y="1718010"/>
            <a:ext cx="1854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Social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-15" dirty="0">
                <a:latin typeface="Trebuchet MS"/>
                <a:cs typeface="Trebuchet MS"/>
              </a:rPr>
              <a:t>security</a:t>
            </a:r>
            <a:r>
              <a:rPr sz="1200" b="1" spc="-45" dirty="0">
                <a:latin typeface="Trebuchet MS"/>
                <a:cs typeface="Trebuchet MS"/>
              </a:rPr>
              <a:t> </a:t>
            </a:r>
            <a:r>
              <a:rPr sz="1200" b="1" spc="25" dirty="0">
                <a:latin typeface="Trebuchet MS"/>
                <a:cs typeface="Trebuchet MS"/>
              </a:rPr>
              <a:t>and</a:t>
            </a:r>
            <a:r>
              <a:rPr sz="1200" b="1" spc="-4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health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6194" y="10082573"/>
            <a:ext cx="102222" cy="6823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877720" y="4255433"/>
            <a:ext cx="177418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Everyone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can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be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affected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by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hardship.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The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social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security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network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is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based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on 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solidarity.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 This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is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reason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40" dirty="0">
                <a:solidFill>
                  <a:srgbClr val="777370"/>
                </a:solidFill>
                <a:latin typeface="Trebuchet MS"/>
                <a:cs typeface="Trebuchet MS"/>
              </a:rPr>
              <a:t>why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everyone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makes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their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contribution: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healthy for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 </a:t>
            </a:r>
            <a:r>
              <a:rPr sz="900" b="1" spc="-30" dirty="0">
                <a:solidFill>
                  <a:srgbClr val="777370"/>
                </a:solidFill>
                <a:latin typeface="Trebuchet MS"/>
                <a:cs typeface="Trebuchet MS"/>
              </a:rPr>
              <a:t>sick,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 </a:t>
            </a:r>
            <a:r>
              <a:rPr sz="900" b="1" spc="35" dirty="0">
                <a:solidFill>
                  <a:srgbClr val="777370"/>
                </a:solidFill>
                <a:latin typeface="Trebuchet MS"/>
                <a:cs typeface="Trebuchet MS"/>
              </a:rPr>
              <a:t>young </a:t>
            </a:r>
            <a:r>
              <a:rPr sz="900" b="1" spc="4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for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old,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 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rich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for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poor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or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singles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for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families.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48514" y="7299654"/>
            <a:ext cx="745490" cy="2160270"/>
            <a:chOff x="-1905" y="7299654"/>
            <a:chExt cx="745490" cy="2160270"/>
          </a:xfrm>
        </p:grpSpPr>
        <p:sp>
          <p:nvSpPr>
            <p:cNvPr id="15" name="object 15"/>
            <p:cNvSpPr/>
            <p:nvPr/>
          </p:nvSpPr>
          <p:spPr>
            <a:xfrm>
              <a:off x="0" y="8194197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8899798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9457798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649" y="7299654"/>
              <a:ext cx="81267" cy="812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108" y="7584065"/>
              <a:ext cx="199097" cy="6985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881787" y="7242440"/>
            <a:ext cx="1103630" cy="56169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Social</a:t>
            </a:r>
            <a:r>
              <a:rPr sz="8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-10" dirty="0">
                <a:solidFill>
                  <a:srgbClr val="777370"/>
                </a:solidFill>
                <a:latin typeface="Trebuchet MS"/>
                <a:cs typeface="Trebuchet MS"/>
              </a:rPr>
              <a:t>security</a:t>
            </a:r>
            <a:endParaRPr sz="800">
              <a:latin typeface="Trebuchet MS"/>
              <a:cs typeface="Trebuchet MS"/>
            </a:endParaRPr>
          </a:p>
          <a:p>
            <a:pPr marL="12700">
              <a:spcBef>
                <a:spcPts val="140"/>
              </a:spcBef>
            </a:pP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in</a:t>
            </a:r>
            <a:r>
              <a:rPr sz="800" spc="-2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Switzerland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15" dirty="0">
                <a:solidFill>
                  <a:srgbClr val="00AFE5"/>
                </a:solidFill>
                <a:latin typeface="Arial MT"/>
                <a:cs typeface="Arial MT"/>
                <a:hlinkClick r:id="rId5"/>
              </a:rPr>
              <a:t>www.bsv.admin.ch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Themen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69069" y="8048954"/>
            <a:ext cx="424815" cy="354330"/>
            <a:chOff x="318649" y="8048954"/>
            <a:chExt cx="424815" cy="35433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649" y="8048954"/>
              <a:ext cx="81267" cy="812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108" y="8333365"/>
              <a:ext cx="199097" cy="6985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881787" y="7991740"/>
            <a:ext cx="1414780" cy="5842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spc="-5" dirty="0">
                <a:solidFill>
                  <a:srgbClr val="777370"/>
                </a:solidFill>
                <a:latin typeface="Trebuchet MS"/>
                <a:cs typeface="Trebuchet MS"/>
              </a:rPr>
              <a:t>Sickness</a:t>
            </a:r>
            <a:endParaRPr sz="800">
              <a:latin typeface="Trebuchet MS"/>
              <a:cs typeface="Trebuchet MS"/>
            </a:endParaRPr>
          </a:p>
          <a:p>
            <a:pPr marL="267970" marR="5080" indent="-255904">
              <a:lnSpc>
                <a:spcPct val="114599"/>
              </a:lnSpc>
            </a:pP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Information on 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health </a:t>
            </a:r>
            <a:r>
              <a:rPr sz="800" spc="-25" dirty="0">
                <a:solidFill>
                  <a:srgbClr val="777370"/>
                </a:solidFill>
                <a:latin typeface="Arial MT"/>
                <a:cs typeface="Arial MT"/>
              </a:rPr>
              <a:t>insurance </a:t>
            </a:r>
            <a:r>
              <a:rPr sz="800" spc="-2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0AFE5"/>
                </a:solidFill>
                <a:latin typeface="Arial MT"/>
                <a:cs typeface="Arial MT"/>
                <a:hlinkClick r:id="rId8"/>
              </a:rPr>
              <a:t>www.foph.admin.ch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180" dirty="0">
                <a:solidFill>
                  <a:srgbClr val="777370"/>
                </a:solidFill>
                <a:latin typeface="Arial MT"/>
                <a:cs typeface="Arial MT"/>
              </a:rPr>
              <a:t>T</a:t>
            </a: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opics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Health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Insurance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69069" y="8747454"/>
            <a:ext cx="424815" cy="354330"/>
            <a:chOff x="318649" y="8747454"/>
            <a:chExt cx="424815" cy="35433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649" y="8747454"/>
              <a:ext cx="81267" cy="812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108" y="9031865"/>
              <a:ext cx="199097" cy="6985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881798" y="8690240"/>
            <a:ext cx="990600" cy="42575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spc="10" dirty="0">
                <a:solidFill>
                  <a:srgbClr val="777370"/>
                </a:solidFill>
                <a:latin typeface="Trebuchet MS"/>
                <a:cs typeface="Trebuchet MS"/>
              </a:rPr>
              <a:t>Unemployment</a:t>
            </a:r>
            <a:endParaRPr sz="800">
              <a:latin typeface="Trebuchet MS"/>
              <a:cs typeface="Trebuchet MS"/>
            </a:endParaRPr>
          </a:p>
          <a:p>
            <a:pPr marL="12700">
              <a:spcBef>
                <a:spcPts val="140"/>
              </a:spcBef>
            </a:pP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What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20" dirty="0">
                <a:solidFill>
                  <a:srgbClr val="777370"/>
                </a:solidFill>
                <a:latin typeface="Arial MT"/>
                <a:cs typeface="Arial MT"/>
              </a:rPr>
              <a:t>to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 do?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10" dirty="0">
                <a:solidFill>
                  <a:srgbClr val="00AFE5"/>
                </a:solidFill>
                <a:latin typeface="Arial MT"/>
                <a:cs typeface="Arial MT"/>
                <a:hlinkClick r:id="rId9"/>
              </a:rPr>
              <a:t>www.jobarea.ch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69069" y="9306254"/>
            <a:ext cx="424815" cy="354330"/>
            <a:chOff x="318649" y="9306254"/>
            <a:chExt cx="424815" cy="354330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649" y="9306254"/>
              <a:ext cx="81267" cy="812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108" y="9590665"/>
              <a:ext cx="199097" cy="6985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881787" y="9249040"/>
            <a:ext cx="1733550" cy="723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spc="-5" dirty="0">
                <a:solidFill>
                  <a:srgbClr val="777370"/>
                </a:solidFill>
                <a:latin typeface="Trebuchet MS"/>
                <a:cs typeface="Trebuchet MS"/>
              </a:rPr>
              <a:t>Violence</a:t>
            </a:r>
            <a:endParaRPr sz="800">
              <a:latin typeface="Trebuchet MS"/>
              <a:cs typeface="Trebuchet MS"/>
            </a:endParaRPr>
          </a:p>
          <a:p>
            <a:pPr marL="267970" marR="540385" indent="-255904">
              <a:lnSpc>
                <a:spcPct val="114599"/>
              </a:lnSpc>
            </a:pPr>
            <a:r>
              <a:rPr sz="800" spc="-25" dirty="0">
                <a:solidFill>
                  <a:srgbClr val="777370"/>
                </a:solidFill>
                <a:latin typeface="Arial MT"/>
                <a:cs typeface="Arial MT"/>
              </a:rPr>
              <a:t>Violence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 prevention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777370"/>
                </a:solidFill>
                <a:latin typeface="Arial MT"/>
                <a:cs typeface="Arial MT"/>
              </a:rPr>
              <a:t>service </a:t>
            </a:r>
            <a:r>
              <a:rPr sz="800" spc="-2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00AFE5"/>
                </a:solidFill>
                <a:latin typeface="Arial MT"/>
                <a:cs typeface="Arial MT"/>
                <a:hlinkClick r:id="rId10"/>
              </a:rPr>
              <a:t>www.ebg.admin.ch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  <a:buChar char="&gt;"/>
              <a:tabLst>
                <a:tab pos="102235" algn="l"/>
              </a:tabLst>
            </a:pP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Themen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Gleichstellung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in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der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777370"/>
                </a:solidFill>
                <a:latin typeface="Arial MT"/>
                <a:cs typeface="Arial MT"/>
              </a:rPr>
              <a:t>Fami- </a:t>
            </a:r>
            <a:r>
              <a:rPr sz="800" spc="-21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lie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777370"/>
                </a:solidFill>
                <a:latin typeface="Arial MT"/>
                <a:cs typeface="Arial MT"/>
              </a:rPr>
              <a:t>Fachstellen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gegen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Gewalt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06620" y="6785311"/>
            <a:ext cx="1530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30" dirty="0">
                <a:latin typeface="Trebuchet MS"/>
                <a:cs typeface="Trebuchet MS"/>
              </a:rPr>
              <a:t>17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50419" y="698219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5998" y="0"/>
                </a:lnTo>
              </a:path>
            </a:pathLst>
          </a:custGeom>
          <a:ln w="3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2862" y="3493431"/>
            <a:ext cx="1774189" cy="212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gional </a:t>
            </a:r>
            <a:r>
              <a:rPr sz="900" spc="-15" dirty="0">
                <a:latin typeface="Arial MT"/>
                <a:cs typeface="Arial MT"/>
              </a:rPr>
              <a:t>employment </a:t>
            </a:r>
            <a:r>
              <a:rPr sz="900" spc="-35" dirty="0">
                <a:latin typeface="Arial MT"/>
                <a:cs typeface="Arial MT"/>
              </a:rPr>
              <a:t>agency </a:t>
            </a:r>
            <a:r>
              <a:rPr sz="900" spc="-70" dirty="0">
                <a:latin typeface="Arial MT"/>
                <a:cs typeface="Arial MT"/>
              </a:rPr>
              <a:t>(RAV)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your</a:t>
            </a:r>
            <a:r>
              <a:rPr sz="900" spc="-10" dirty="0">
                <a:latin typeface="Arial MT"/>
                <a:cs typeface="Arial MT"/>
              </a:rPr>
              <a:t> canton. </a:t>
            </a:r>
            <a:r>
              <a:rPr sz="900" spc="-55" dirty="0">
                <a:latin typeface="Arial MT"/>
                <a:cs typeface="Arial MT"/>
              </a:rPr>
              <a:t>They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will </a:t>
            </a:r>
            <a:r>
              <a:rPr sz="900" spc="-45" dirty="0">
                <a:latin typeface="Arial MT"/>
                <a:cs typeface="Arial MT"/>
              </a:rPr>
              <a:t>advise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you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when </a:t>
            </a:r>
            <a:r>
              <a:rPr sz="900" spc="-35" dirty="0">
                <a:latin typeface="Arial MT"/>
                <a:cs typeface="Arial MT"/>
              </a:rPr>
              <a:t>searching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5" dirty="0">
                <a:latin typeface="Arial MT"/>
                <a:cs typeface="Arial MT"/>
              </a:rPr>
              <a:t>new job. </a:t>
            </a:r>
            <a:r>
              <a:rPr sz="900" spc="-50" dirty="0">
                <a:latin typeface="Arial MT"/>
                <a:cs typeface="Arial MT"/>
              </a:rPr>
              <a:t>You 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will</a:t>
            </a:r>
            <a:r>
              <a:rPr sz="900" spc="-9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get</a:t>
            </a:r>
            <a:r>
              <a:rPr sz="900" spc="-9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unemployment</a:t>
            </a:r>
            <a:r>
              <a:rPr sz="900" spc="-9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benefit</a:t>
            </a:r>
            <a:r>
              <a:rPr sz="900" spc="-9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if</a:t>
            </a:r>
            <a:r>
              <a:rPr sz="900" spc="-9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  </a:t>
            </a:r>
            <a:r>
              <a:rPr sz="900" spc="-40" dirty="0">
                <a:latin typeface="Arial MT"/>
                <a:cs typeface="Arial MT"/>
              </a:rPr>
              <a:t>have </a:t>
            </a:r>
            <a:r>
              <a:rPr sz="900" spc="-5" dirty="0">
                <a:latin typeface="Arial MT"/>
                <a:cs typeface="Arial MT"/>
              </a:rPr>
              <a:t>worked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5" dirty="0">
                <a:latin typeface="Arial MT"/>
                <a:cs typeface="Arial MT"/>
              </a:rPr>
              <a:t>at </a:t>
            </a:r>
            <a:r>
              <a:rPr sz="900" spc="-35" dirty="0">
                <a:latin typeface="Arial MT"/>
                <a:cs typeface="Arial MT"/>
              </a:rPr>
              <a:t>least </a:t>
            </a:r>
            <a:r>
              <a:rPr sz="900" spc="-5" dirty="0">
                <a:latin typeface="Arial MT"/>
                <a:cs typeface="Arial MT"/>
              </a:rPr>
              <a:t>12 </a:t>
            </a:r>
            <a:r>
              <a:rPr sz="900" spc="-10" dirty="0">
                <a:latin typeface="Arial MT"/>
                <a:cs typeface="Arial MT"/>
              </a:rPr>
              <a:t>months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 the </a:t>
            </a:r>
            <a:r>
              <a:rPr sz="900" spc="-30" dirty="0">
                <a:latin typeface="Arial MT"/>
                <a:cs typeface="Arial MT"/>
              </a:rPr>
              <a:t>last </a:t>
            </a:r>
            <a:r>
              <a:rPr sz="900" spc="30" dirty="0">
                <a:latin typeface="Arial MT"/>
                <a:cs typeface="Arial MT"/>
              </a:rPr>
              <a:t>two </a:t>
            </a:r>
            <a:r>
              <a:rPr sz="900" spc="-55" dirty="0">
                <a:latin typeface="Arial MT"/>
                <a:cs typeface="Arial MT"/>
              </a:rPr>
              <a:t>years </a:t>
            </a:r>
            <a:r>
              <a:rPr sz="900" spc="-70" dirty="0">
                <a:latin typeface="Arial MT"/>
                <a:cs typeface="Arial MT"/>
              </a:rPr>
              <a:t>(as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0" dirty="0">
                <a:latin typeface="Arial MT"/>
                <a:cs typeface="Arial MT"/>
              </a:rPr>
              <a:t>2010)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can </a:t>
            </a:r>
            <a:r>
              <a:rPr sz="900" spc="-20" dirty="0">
                <a:latin typeface="Arial MT"/>
                <a:cs typeface="Arial MT"/>
              </a:rPr>
              <a:t>provide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40" dirty="0">
                <a:latin typeface="Arial MT"/>
                <a:cs typeface="Arial MT"/>
              </a:rPr>
              <a:t>reason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5" dirty="0">
                <a:latin typeface="Arial MT"/>
                <a:cs typeface="Arial MT"/>
              </a:rPr>
              <a:t>exemption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from </a:t>
            </a:r>
            <a:r>
              <a:rPr sz="900" spc="-20" dirty="0">
                <a:latin typeface="Arial MT"/>
                <a:cs typeface="Arial MT"/>
              </a:rPr>
              <a:t>paying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25" dirty="0">
                <a:latin typeface="Arial MT"/>
                <a:cs typeface="Arial MT"/>
              </a:rPr>
              <a:t>compulsory </a:t>
            </a:r>
            <a:r>
              <a:rPr sz="900" spc="-5" dirty="0">
                <a:latin typeface="Arial MT"/>
                <a:cs typeface="Arial MT"/>
              </a:rPr>
              <a:t>contri-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butions.</a:t>
            </a:r>
            <a:r>
              <a:rPr sz="900" spc="-5" dirty="0">
                <a:latin typeface="Arial MT"/>
                <a:cs typeface="Arial MT"/>
              </a:rPr>
              <a:t> All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dependent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employees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20" dirty="0">
                <a:latin typeface="Arial MT"/>
                <a:cs typeface="Arial MT"/>
              </a:rPr>
              <a:t>Switzerland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compulsorily </a:t>
            </a:r>
            <a:r>
              <a:rPr sz="900" spc="-5" dirty="0">
                <a:latin typeface="Arial MT"/>
                <a:cs typeface="Arial MT"/>
              </a:rPr>
              <a:t>in-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sured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against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unemployment.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2861" y="5779774"/>
            <a:ext cx="177546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Additional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support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for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families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spc="-60" dirty="0">
                <a:latin typeface="Arial MT"/>
                <a:cs typeface="Arial MT"/>
              </a:rPr>
              <a:t>Every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employed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woman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entitled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14-week</a:t>
            </a:r>
            <a:r>
              <a:rPr sz="900" dirty="0">
                <a:latin typeface="Arial MT"/>
                <a:cs typeface="Arial MT"/>
              </a:rPr>
              <a:t> maternity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leave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75" dirty="0">
                <a:latin typeface="Arial MT"/>
                <a:cs typeface="Arial MT"/>
              </a:rPr>
              <a:t>as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well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75" dirty="0">
                <a:latin typeface="Arial MT"/>
                <a:cs typeface="Arial MT"/>
              </a:rPr>
              <a:t>as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maternity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allowance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during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this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period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amounting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35" dirty="0">
                <a:latin typeface="Arial MT"/>
                <a:cs typeface="Arial MT"/>
              </a:rPr>
              <a:t>80%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15" dirty="0">
                <a:latin typeface="Arial MT"/>
                <a:cs typeface="Arial MT"/>
              </a:rPr>
              <a:t>her </a:t>
            </a:r>
            <a:r>
              <a:rPr sz="900" spc="-25" dirty="0">
                <a:latin typeface="Arial MT"/>
                <a:cs typeface="Arial MT"/>
              </a:rPr>
              <a:t>last </a:t>
            </a:r>
            <a:r>
              <a:rPr sz="900" spc="-10" dirty="0">
                <a:latin typeface="Arial MT"/>
                <a:cs typeface="Arial MT"/>
              </a:rPr>
              <a:t>wage </a:t>
            </a:r>
            <a:r>
              <a:rPr sz="900" dirty="0">
                <a:latin typeface="Arial MT"/>
                <a:cs typeface="Arial MT"/>
              </a:rPr>
              <a:t>or </a:t>
            </a:r>
            <a:r>
              <a:rPr sz="900" spc="-15" dirty="0">
                <a:latin typeface="Arial MT"/>
                <a:cs typeface="Arial MT"/>
              </a:rPr>
              <a:t>income. </a:t>
            </a:r>
            <a:r>
              <a:rPr sz="900" spc="-25" dirty="0">
                <a:latin typeface="Arial MT"/>
                <a:cs typeface="Arial MT"/>
              </a:rPr>
              <a:t>In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principle,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employees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with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children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entitled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family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allowances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regardless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of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their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income.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60" dirty="0">
                <a:latin typeface="Arial MT"/>
                <a:cs typeface="Arial MT"/>
              </a:rPr>
              <a:t>These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allowances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also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granted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per-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sons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with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modest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income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who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not </a:t>
            </a:r>
            <a:r>
              <a:rPr sz="900" spc="10" dirty="0">
                <a:latin typeface="Arial MT"/>
                <a:cs typeface="Arial MT"/>
              </a:rPr>
              <a:t>working.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2862" y="8256655"/>
            <a:ext cx="1774189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440">
              <a:lnSpc>
                <a:spcPct val="1389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The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aim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is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to</a:t>
            </a:r>
            <a:r>
              <a:rPr sz="900" b="1" spc="-2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provide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everyone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with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decent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00AFE5"/>
                </a:solidFill>
                <a:latin typeface="Trebuchet MS"/>
                <a:cs typeface="Trebuchet MS"/>
              </a:rPr>
              <a:t>existence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30" dirty="0">
                <a:latin typeface="Arial MT"/>
                <a:cs typeface="Arial MT"/>
              </a:rPr>
              <a:t>In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75" dirty="0">
                <a:latin typeface="Arial MT"/>
                <a:cs typeface="Arial MT"/>
              </a:rPr>
              <a:t>cases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where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20" dirty="0">
                <a:latin typeface="Arial MT"/>
                <a:cs typeface="Arial MT"/>
              </a:rPr>
              <a:t>income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not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enough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0" dirty="0">
                <a:latin typeface="Arial MT"/>
                <a:cs typeface="Arial MT"/>
              </a:rPr>
              <a:t>live </a:t>
            </a:r>
            <a:r>
              <a:rPr sz="900" spc="-5" dirty="0">
                <a:latin typeface="Arial MT"/>
                <a:cs typeface="Arial MT"/>
              </a:rPr>
              <a:t>on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40" dirty="0">
                <a:latin typeface="Arial MT"/>
                <a:cs typeface="Arial MT"/>
              </a:rPr>
              <a:t>also </a:t>
            </a:r>
            <a:r>
              <a:rPr sz="900" spc="-15" dirty="0">
                <a:latin typeface="Arial MT"/>
                <a:cs typeface="Arial MT"/>
              </a:rPr>
              <a:t>none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35" dirty="0">
                <a:latin typeface="Arial MT"/>
                <a:cs typeface="Arial MT"/>
              </a:rPr>
              <a:t>social </a:t>
            </a:r>
            <a:r>
              <a:rPr sz="900" spc="-30" dirty="0">
                <a:latin typeface="Arial MT"/>
                <a:cs typeface="Arial MT"/>
              </a:rPr>
              <a:t>security </a:t>
            </a:r>
            <a:r>
              <a:rPr sz="900" spc="-15" dirty="0">
                <a:latin typeface="Arial MT"/>
                <a:cs typeface="Arial MT"/>
              </a:rPr>
              <a:t>benefits </a:t>
            </a:r>
            <a:r>
              <a:rPr sz="900" spc="-35" dirty="0">
                <a:latin typeface="Arial MT"/>
                <a:cs typeface="Arial MT"/>
              </a:rPr>
              <a:t>can </a:t>
            </a:r>
            <a:r>
              <a:rPr sz="900" spc="-15" dirty="0">
                <a:latin typeface="Arial MT"/>
                <a:cs typeface="Arial MT"/>
              </a:rPr>
              <a:t>help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any</a:t>
            </a:r>
            <a:r>
              <a:rPr sz="900" spc="-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mo</a:t>
            </a:r>
            <a:r>
              <a:rPr sz="900" spc="-20" dirty="0">
                <a:latin typeface="Arial MT"/>
                <a:cs typeface="Arial MT"/>
              </a:rPr>
              <a:t>r</a:t>
            </a:r>
            <a:r>
              <a:rPr sz="900" spc="-30" dirty="0">
                <a:latin typeface="Arial MT"/>
                <a:cs typeface="Arial MT"/>
              </a:rPr>
              <a:t>e,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social</a:t>
            </a:r>
            <a:r>
              <a:rPr sz="900" spc="-8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welfa</a:t>
            </a:r>
            <a:r>
              <a:rPr sz="900" spc="-25" dirty="0">
                <a:latin typeface="Arial MT"/>
                <a:cs typeface="Arial MT"/>
              </a:rPr>
              <a:t>r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fills</a:t>
            </a:r>
            <a:r>
              <a:rPr sz="900" spc="-8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-8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gap.  </a:t>
            </a:r>
            <a:r>
              <a:rPr sz="900" spc="-45" dirty="0">
                <a:latin typeface="Arial MT"/>
                <a:cs typeface="Arial MT"/>
              </a:rPr>
              <a:t>Social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welfa</a:t>
            </a:r>
            <a:r>
              <a:rPr sz="900" spc="-25" dirty="0">
                <a:latin typeface="Arial MT"/>
                <a:cs typeface="Arial MT"/>
              </a:rPr>
              <a:t>r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responsibility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25" dirty="0">
                <a:latin typeface="Arial MT"/>
                <a:cs typeface="Arial MT"/>
              </a:rPr>
              <a:t>cantons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15" dirty="0">
                <a:latin typeface="Arial MT"/>
                <a:cs typeface="Arial MT"/>
              </a:rPr>
              <a:t>normally paid </a:t>
            </a:r>
            <a:r>
              <a:rPr sz="900" spc="-30" dirty="0">
                <a:latin typeface="Arial MT"/>
                <a:cs typeface="Arial MT"/>
              </a:rPr>
              <a:t>by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municipality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</a:t>
            </a:r>
            <a:r>
              <a:rPr sz="900" spc="-35" dirty="0">
                <a:latin typeface="Arial MT"/>
                <a:cs typeface="Arial MT"/>
              </a:rPr>
              <a:t>esidence.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fi-  </a:t>
            </a:r>
            <a:r>
              <a:rPr sz="900" spc="-30" dirty="0">
                <a:latin typeface="Arial MT"/>
                <a:cs typeface="Arial MT"/>
              </a:rPr>
              <a:t>nanced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by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taxes.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8648" y="6786414"/>
            <a:ext cx="1530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18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416" y="3605574"/>
            <a:ext cx="102222" cy="682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77720" y="411923"/>
            <a:ext cx="1919605" cy="48069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spcBef>
                <a:spcPts val="705"/>
              </a:spcBef>
            </a:pPr>
            <a:r>
              <a:rPr sz="1200" spc="-60" dirty="0">
                <a:solidFill>
                  <a:srgbClr val="00AFE5"/>
                </a:solidFill>
                <a:latin typeface="Arial MT"/>
                <a:cs typeface="Arial MT"/>
              </a:rPr>
              <a:t>Taking</a:t>
            </a:r>
            <a:r>
              <a:rPr sz="1200" spc="5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00AFE5"/>
                </a:solidFill>
                <a:latin typeface="Arial MT"/>
                <a:cs typeface="Arial MT"/>
              </a:rPr>
              <a:t>responsibility</a:t>
            </a:r>
            <a:r>
              <a:rPr sz="1200" spc="10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AFE5"/>
                </a:solidFill>
                <a:latin typeface="Arial MT"/>
                <a:cs typeface="Arial MT"/>
              </a:rPr>
              <a:t>together</a:t>
            </a:r>
            <a:endParaRPr sz="1200">
              <a:latin typeface="Arial MT"/>
              <a:cs typeface="Arial MT"/>
            </a:endParaRPr>
          </a:p>
          <a:p>
            <a:pPr marL="12700">
              <a:spcBef>
                <a:spcPts val="459"/>
              </a:spcBef>
            </a:pPr>
            <a:r>
              <a:rPr sz="900" b="1" dirty="0">
                <a:latin typeface="Trebuchet MS"/>
                <a:cs typeface="Trebuchet MS"/>
              </a:rPr>
              <a:t>Social</a:t>
            </a:r>
            <a:r>
              <a:rPr sz="900" b="1" spc="-35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security</a:t>
            </a:r>
            <a:r>
              <a:rPr sz="900" b="1" spc="-35" dirty="0">
                <a:latin typeface="Trebuchet MS"/>
                <a:cs typeface="Trebuchet MS"/>
              </a:rPr>
              <a:t> </a:t>
            </a:r>
            <a:r>
              <a:rPr sz="900" b="1" spc="20" dirty="0">
                <a:latin typeface="Trebuchet MS"/>
                <a:cs typeface="Trebuchet MS"/>
              </a:rPr>
              <a:t>and</a:t>
            </a:r>
            <a:r>
              <a:rPr sz="900" b="1" spc="-35" dirty="0">
                <a:latin typeface="Trebuchet MS"/>
                <a:cs typeface="Trebuchet MS"/>
              </a:rPr>
              <a:t> </a:t>
            </a:r>
            <a:r>
              <a:rPr sz="900" b="1" dirty="0">
                <a:latin typeface="Trebuchet MS"/>
                <a:cs typeface="Trebuchet MS"/>
              </a:rPr>
              <a:t>health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0298" y="3493464"/>
            <a:ext cx="1775460" cy="574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389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64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20" dirty="0">
                <a:latin typeface="Arial MT"/>
                <a:cs typeface="Arial MT"/>
              </a:rPr>
              <a:t>men </a:t>
            </a:r>
            <a:r>
              <a:rPr sz="900" spc="5" dirty="0">
                <a:latin typeface="Arial MT"/>
                <a:cs typeface="Arial MT"/>
              </a:rPr>
              <a:t>from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35" dirty="0">
                <a:latin typeface="Arial MT"/>
                <a:cs typeface="Arial MT"/>
              </a:rPr>
              <a:t>age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dirty="0">
                <a:latin typeface="Arial MT"/>
                <a:cs typeface="Arial MT"/>
              </a:rPr>
              <a:t>65. </a:t>
            </a:r>
            <a:r>
              <a:rPr sz="900" spc="5" dirty="0">
                <a:latin typeface="Arial MT"/>
                <a:cs typeface="Arial MT"/>
              </a:rPr>
              <a:t> After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15" dirty="0">
                <a:latin typeface="Arial MT"/>
                <a:cs typeface="Arial MT"/>
              </a:rPr>
              <a:t>death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45" dirty="0">
                <a:latin typeface="Arial MT"/>
                <a:cs typeface="Arial MT"/>
              </a:rPr>
              <a:t>close </a:t>
            </a:r>
            <a:r>
              <a:rPr sz="900" spc="-20" dirty="0">
                <a:latin typeface="Arial MT"/>
                <a:cs typeface="Arial MT"/>
              </a:rPr>
              <a:t>relative, </a:t>
            </a:r>
            <a:r>
              <a:rPr sz="900" spc="20" dirty="0">
                <a:latin typeface="Arial MT"/>
                <a:cs typeface="Arial MT"/>
              </a:rPr>
              <a:t>it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also </a:t>
            </a:r>
            <a:r>
              <a:rPr sz="900" spc="-55" dirty="0">
                <a:latin typeface="Arial MT"/>
                <a:cs typeface="Arial MT"/>
              </a:rPr>
              <a:t>pays </a:t>
            </a:r>
            <a:r>
              <a:rPr sz="900" spc="-35" dirty="0">
                <a:latin typeface="Arial MT"/>
                <a:cs typeface="Arial MT"/>
              </a:rPr>
              <a:t>pensions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25" dirty="0">
                <a:latin typeface="Arial MT"/>
                <a:cs typeface="Arial MT"/>
              </a:rPr>
              <a:t>surviving </a:t>
            </a:r>
            <a:r>
              <a:rPr sz="900" spc="-20" dirty="0">
                <a:latin typeface="Arial MT"/>
                <a:cs typeface="Arial MT"/>
              </a:rPr>
              <a:t>de-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pendants and orphans. </a:t>
            </a:r>
            <a:r>
              <a:rPr sz="900" spc="-55" dirty="0">
                <a:latin typeface="Arial MT"/>
                <a:cs typeface="Arial MT"/>
              </a:rPr>
              <a:t>The </a:t>
            </a:r>
            <a:r>
              <a:rPr sz="900" spc="-20" dirty="0">
                <a:latin typeface="Arial MT"/>
                <a:cs typeface="Arial MT"/>
              </a:rPr>
              <a:t>aim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55" dirty="0">
                <a:latin typeface="Arial MT"/>
                <a:cs typeface="Arial MT"/>
              </a:rPr>
              <a:t>IV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10" dirty="0">
                <a:latin typeface="Arial MT"/>
                <a:cs typeface="Arial MT"/>
              </a:rPr>
              <a:t>support </a:t>
            </a:r>
            <a:r>
              <a:rPr sz="900" spc="-40" dirty="0">
                <a:latin typeface="Arial MT"/>
                <a:cs typeface="Arial MT"/>
              </a:rPr>
              <a:t>persons </a:t>
            </a:r>
            <a:r>
              <a:rPr sz="900" spc="20" dirty="0">
                <a:latin typeface="Arial MT"/>
                <a:cs typeface="Arial MT"/>
              </a:rPr>
              <a:t>with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disability. </a:t>
            </a:r>
            <a:r>
              <a:rPr sz="900" spc="-5" dirty="0">
                <a:latin typeface="Arial MT"/>
                <a:cs typeface="Arial MT"/>
              </a:rPr>
              <a:t>It </a:t>
            </a:r>
            <a:r>
              <a:rPr sz="900" spc="-40" dirty="0">
                <a:latin typeface="Arial MT"/>
                <a:cs typeface="Arial MT"/>
              </a:rPr>
              <a:t>also </a:t>
            </a:r>
            <a:r>
              <a:rPr sz="900" spc="-35" dirty="0">
                <a:latin typeface="Arial MT"/>
                <a:cs typeface="Arial MT"/>
              </a:rPr>
              <a:t>helps </a:t>
            </a:r>
            <a:r>
              <a:rPr sz="900" spc="-10" dirty="0">
                <a:latin typeface="Arial MT"/>
                <a:cs typeface="Arial MT"/>
              </a:rPr>
              <a:t>affected </a:t>
            </a:r>
            <a:r>
              <a:rPr sz="900" spc="-30" dirty="0">
                <a:latin typeface="Arial MT"/>
                <a:cs typeface="Arial MT"/>
              </a:rPr>
              <a:t>per-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sons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0" dirty="0">
                <a:latin typeface="Arial MT"/>
                <a:cs typeface="Arial MT"/>
              </a:rPr>
              <a:t>keep </a:t>
            </a:r>
            <a:r>
              <a:rPr sz="900" spc="-5" dirty="0">
                <a:latin typeface="Arial MT"/>
                <a:cs typeface="Arial MT"/>
              </a:rPr>
              <a:t>their job or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10" dirty="0">
                <a:latin typeface="Arial MT"/>
                <a:cs typeface="Arial MT"/>
              </a:rPr>
              <a:t>find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new </a:t>
            </a:r>
            <a:r>
              <a:rPr sz="900" spc="-15" dirty="0">
                <a:latin typeface="Arial MT"/>
                <a:cs typeface="Arial MT"/>
              </a:rPr>
              <a:t>one. </a:t>
            </a:r>
            <a:r>
              <a:rPr sz="900" spc="-5" dirty="0">
                <a:latin typeface="Arial MT"/>
                <a:cs typeface="Arial MT"/>
              </a:rPr>
              <a:t>If </a:t>
            </a:r>
            <a:r>
              <a:rPr sz="900" spc="-10" dirty="0">
                <a:latin typeface="Arial MT"/>
                <a:cs typeface="Arial MT"/>
              </a:rPr>
              <a:t>neither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possible,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IV </a:t>
            </a:r>
            <a:r>
              <a:rPr sz="900" spc="-40" dirty="0">
                <a:latin typeface="Arial MT"/>
                <a:cs typeface="Arial MT"/>
              </a:rPr>
              <a:t>also </a:t>
            </a:r>
            <a:r>
              <a:rPr sz="900" spc="-55" dirty="0">
                <a:latin typeface="Arial MT"/>
                <a:cs typeface="Arial MT"/>
              </a:rPr>
              <a:t>pays </a:t>
            </a:r>
            <a:r>
              <a:rPr sz="900" spc="-30" dirty="0">
                <a:latin typeface="Arial MT"/>
                <a:cs typeface="Arial MT"/>
              </a:rPr>
              <a:t>pensions. </a:t>
            </a:r>
            <a:r>
              <a:rPr sz="900" spc="-55" dirty="0">
                <a:latin typeface="Arial MT"/>
                <a:cs typeface="Arial MT"/>
              </a:rPr>
              <a:t>The </a:t>
            </a:r>
            <a:r>
              <a:rPr sz="900" spc="-35" dirty="0">
                <a:latin typeface="Arial MT"/>
                <a:cs typeface="Arial MT"/>
              </a:rPr>
              <a:t>pensions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35" dirty="0">
                <a:latin typeface="Arial MT"/>
                <a:cs typeface="Arial MT"/>
              </a:rPr>
              <a:t>AHV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55" dirty="0">
                <a:latin typeface="Arial MT"/>
                <a:cs typeface="Arial MT"/>
              </a:rPr>
              <a:t>IV </a:t>
            </a:r>
            <a:r>
              <a:rPr sz="900" spc="-45" dirty="0">
                <a:latin typeface="Arial MT"/>
                <a:cs typeface="Arial MT"/>
              </a:rPr>
              <a:t>are </a:t>
            </a:r>
            <a:r>
              <a:rPr sz="900" spc="-5" dirty="0">
                <a:latin typeface="Arial MT"/>
                <a:cs typeface="Arial MT"/>
              </a:rPr>
              <a:t>high </a:t>
            </a:r>
            <a:r>
              <a:rPr sz="900" spc="-10" dirty="0">
                <a:latin typeface="Arial MT"/>
                <a:cs typeface="Arial MT"/>
              </a:rPr>
              <a:t>enough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5" dirty="0">
                <a:latin typeface="Arial MT"/>
                <a:cs typeface="Arial MT"/>
              </a:rPr>
              <a:t>cover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45" dirty="0">
                <a:latin typeface="Arial MT"/>
                <a:cs typeface="Arial MT"/>
              </a:rPr>
              <a:t>costs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25" dirty="0">
                <a:latin typeface="Arial MT"/>
                <a:cs typeface="Arial MT"/>
              </a:rPr>
              <a:t>absolutely </a:t>
            </a:r>
            <a:r>
              <a:rPr sz="900" spc="-55" dirty="0">
                <a:latin typeface="Arial MT"/>
                <a:cs typeface="Arial MT"/>
              </a:rPr>
              <a:t>es-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sential </a:t>
            </a:r>
            <a:r>
              <a:rPr sz="900" spc="-45" dirty="0">
                <a:latin typeface="Arial MT"/>
                <a:cs typeface="Arial MT"/>
              </a:rPr>
              <a:t>expenses.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If </a:t>
            </a:r>
            <a:r>
              <a:rPr sz="900" spc="-15" dirty="0">
                <a:latin typeface="Arial MT"/>
                <a:cs typeface="Arial MT"/>
              </a:rPr>
              <a:t>this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not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case,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additional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supplementary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ben-  efits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can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be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requested.</a:t>
            </a:r>
            <a:endParaRPr sz="900">
              <a:latin typeface="Arial MT"/>
              <a:cs typeface="Arial MT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dirty="0">
                <a:latin typeface="Arial MT"/>
                <a:cs typeface="Arial MT"/>
              </a:rPr>
              <a:t>Additional 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requirements,</a:t>
            </a:r>
            <a:r>
              <a:rPr sz="900" spc="459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which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go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beyond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subsistence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level,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 </a:t>
            </a:r>
            <a:r>
              <a:rPr sz="900" spc="-30" dirty="0">
                <a:latin typeface="Arial MT"/>
                <a:cs typeface="Arial MT"/>
              </a:rPr>
              <a:t>covered </a:t>
            </a:r>
            <a:r>
              <a:rPr sz="900" spc="-25" dirty="0">
                <a:latin typeface="Arial MT"/>
                <a:cs typeface="Arial MT"/>
              </a:rPr>
              <a:t>by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30" dirty="0">
                <a:latin typeface="Arial MT"/>
                <a:cs typeface="Arial MT"/>
              </a:rPr>
              <a:t>pensions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pension </a:t>
            </a:r>
            <a:r>
              <a:rPr sz="900" spc="-5" dirty="0">
                <a:latin typeface="Arial MT"/>
                <a:cs typeface="Arial MT"/>
              </a:rPr>
              <a:t>funds. </a:t>
            </a:r>
            <a:r>
              <a:rPr sz="900" spc="-30" dirty="0">
                <a:latin typeface="Arial MT"/>
                <a:cs typeface="Arial MT"/>
              </a:rPr>
              <a:t>Insurance </a:t>
            </a:r>
            <a:r>
              <a:rPr sz="900" spc="5" dirty="0">
                <a:latin typeface="Arial MT"/>
                <a:cs typeface="Arial MT"/>
              </a:rPr>
              <a:t>through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pension </a:t>
            </a:r>
            <a:r>
              <a:rPr sz="900" spc="15" dirty="0">
                <a:latin typeface="Arial MT"/>
                <a:cs typeface="Arial MT"/>
              </a:rPr>
              <a:t>fund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20" dirty="0">
                <a:latin typeface="Arial MT"/>
                <a:cs typeface="Arial MT"/>
              </a:rPr>
              <a:t>compulsory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5" dirty="0">
                <a:latin typeface="Arial MT"/>
                <a:cs typeface="Arial MT"/>
              </a:rPr>
              <a:t>em-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ployees </a:t>
            </a:r>
            <a:r>
              <a:rPr sz="900" spc="10" dirty="0">
                <a:latin typeface="Arial MT"/>
                <a:cs typeface="Arial MT"/>
              </a:rPr>
              <a:t>from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15" dirty="0">
                <a:latin typeface="Arial MT"/>
                <a:cs typeface="Arial MT"/>
              </a:rPr>
              <a:t>certain income </a:t>
            </a:r>
            <a:r>
              <a:rPr sz="900" spc="-25" dirty="0">
                <a:latin typeface="Arial MT"/>
                <a:cs typeface="Arial MT"/>
              </a:rPr>
              <a:t>(ap-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prox. </a:t>
            </a:r>
            <a:r>
              <a:rPr sz="900" dirty="0">
                <a:latin typeface="Arial MT"/>
                <a:cs typeface="Arial MT"/>
              </a:rPr>
              <a:t>20000 </a:t>
            </a:r>
            <a:r>
              <a:rPr sz="900" spc="-60" dirty="0">
                <a:latin typeface="Arial MT"/>
                <a:cs typeface="Arial MT"/>
              </a:rPr>
              <a:t>Swiss </a:t>
            </a:r>
            <a:r>
              <a:rPr sz="900" spc="-25" dirty="0">
                <a:latin typeface="Arial MT"/>
                <a:cs typeface="Arial MT"/>
              </a:rPr>
              <a:t>francs </a:t>
            </a:r>
            <a:r>
              <a:rPr sz="900" spc="-15" dirty="0">
                <a:latin typeface="Arial MT"/>
                <a:cs typeface="Arial MT"/>
              </a:rPr>
              <a:t>per </a:t>
            </a:r>
            <a:r>
              <a:rPr sz="900" spc="-30" dirty="0">
                <a:latin typeface="Arial MT"/>
                <a:cs typeface="Arial MT"/>
              </a:rPr>
              <a:t>year).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Self-employed </a:t>
            </a:r>
            <a:r>
              <a:rPr sz="900" spc="-35" dirty="0">
                <a:latin typeface="Arial MT"/>
                <a:cs typeface="Arial MT"/>
              </a:rPr>
              <a:t>persons can </a:t>
            </a:r>
            <a:r>
              <a:rPr sz="900" spc="-25" dirty="0">
                <a:latin typeface="Arial MT"/>
                <a:cs typeface="Arial MT"/>
              </a:rPr>
              <a:t>become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voluntary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members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of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pension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fund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35" dirty="0">
                <a:latin typeface="Arial MT"/>
                <a:cs typeface="Arial MT"/>
              </a:rPr>
              <a:t>pay </a:t>
            </a:r>
            <a:r>
              <a:rPr sz="900" dirty="0">
                <a:latin typeface="Arial MT"/>
                <a:cs typeface="Arial MT"/>
              </a:rPr>
              <a:t>contributions. </a:t>
            </a:r>
            <a:r>
              <a:rPr sz="900" spc="-50" dirty="0">
                <a:latin typeface="Arial MT"/>
                <a:cs typeface="Arial MT"/>
              </a:rPr>
              <a:t>Those 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who </a:t>
            </a:r>
            <a:r>
              <a:rPr sz="900" spc="-10" dirty="0">
                <a:latin typeface="Arial MT"/>
                <a:cs typeface="Arial MT"/>
              </a:rPr>
              <a:t>wish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60" dirty="0">
                <a:latin typeface="Arial MT"/>
                <a:cs typeface="Arial MT"/>
              </a:rPr>
              <a:t>save </a:t>
            </a:r>
            <a:r>
              <a:rPr sz="900" spc="-5" dirty="0">
                <a:latin typeface="Arial MT"/>
                <a:cs typeface="Arial MT"/>
              </a:rPr>
              <a:t>additionally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comfortable </a:t>
            </a:r>
            <a:r>
              <a:rPr sz="900" dirty="0">
                <a:latin typeface="Arial MT"/>
                <a:cs typeface="Arial MT"/>
              </a:rPr>
              <a:t>life in old </a:t>
            </a:r>
            <a:r>
              <a:rPr sz="900" spc="-35" dirty="0">
                <a:latin typeface="Arial MT"/>
                <a:cs typeface="Arial MT"/>
              </a:rPr>
              <a:t>age can </a:t>
            </a:r>
            <a:r>
              <a:rPr sz="900" dirty="0">
                <a:latin typeface="Arial MT"/>
                <a:cs typeface="Arial MT"/>
              </a:rPr>
              <a:t>in-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vest </a:t>
            </a:r>
            <a:r>
              <a:rPr sz="900" spc="-20" dirty="0">
                <a:latin typeface="Arial MT"/>
                <a:cs typeface="Arial MT"/>
              </a:rPr>
              <a:t>money </a:t>
            </a:r>
            <a:r>
              <a:rPr sz="900" dirty="0">
                <a:latin typeface="Arial MT"/>
                <a:cs typeface="Arial MT"/>
              </a:rPr>
              <a:t>in the </a:t>
            </a:r>
            <a:r>
              <a:rPr sz="900" spc="-25" dirty="0">
                <a:latin typeface="Arial MT"/>
                <a:cs typeface="Arial MT"/>
              </a:rPr>
              <a:t>so-called </a:t>
            </a:r>
            <a:r>
              <a:rPr sz="900" spc="40" dirty="0">
                <a:latin typeface="Arial MT"/>
                <a:cs typeface="Arial MT"/>
              </a:rPr>
              <a:t>“third 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pillar” </a:t>
            </a:r>
            <a:r>
              <a:rPr sz="900" spc="5" dirty="0">
                <a:latin typeface="Arial MT"/>
                <a:cs typeface="Arial MT"/>
              </a:rPr>
              <a:t>through </a:t>
            </a:r>
            <a:r>
              <a:rPr sz="900" spc="-25" dirty="0">
                <a:latin typeface="Arial MT"/>
                <a:cs typeface="Arial MT"/>
              </a:rPr>
              <a:t>an insurance </a:t>
            </a:r>
            <a:r>
              <a:rPr sz="900" spc="-10" dirty="0">
                <a:latin typeface="Arial MT"/>
                <a:cs typeface="Arial MT"/>
              </a:rPr>
              <a:t>com-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pany </a:t>
            </a:r>
            <a:r>
              <a:rPr sz="900" dirty="0">
                <a:latin typeface="Arial MT"/>
                <a:cs typeface="Arial MT"/>
              </a:rPr>
              <a:t>or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10" dirty="0">
                <a:latin typeface="Arial MT"/>
                <a:cs typeface="Arial MT"/>
              </a:rPr>
              <a:t>bank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15" dirty="0">
                <a:latin typeface="Arial MT"/>
                <a:cs typeface="Arial MT"/>
              </a:rPr>
              <a:t>will </a:t>
            </a:r>
            <a:r>
              <a:rPr sz="900" spc="-25" dirty="0">
                <a:latin typeface="Arial MT"/>
                <a:cs typeface="Arial MT"/>
              </a:rPr>
              <a:t>be </a:t>
            </a:r>
            <a:r>
              <a:rPr sz="900" spc="-10" dirty="0">
                <a:latin typeface="Arial MT"/>
                <a:cs typeface="Arial MT"/>
              </a:rPr>
              <a:t>reward-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ed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with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tax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relief.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0299" y="9400033"/>
            <a:ext cx="17748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585">
              <a:lnSpc>
                <a:spcPct val="138900"/>
              </a:lnSpc>
              <a:spcBef>
                <a:spcPts val="100"/>
              </a:spcBef>
            </a:pPr>
            <a:r>
              <a:rPr sz="900" b="1" spc="30" dirty="0">
                <a:solidFill>
                  <a:srgbClr val="00AFE5"/>
                </a:solidFill>
                <a:latin typeface="Trebuchet MS"/>
                <a:cs typeface="Trebuchet MS"/>
              </a:rPr>
              <a:t>What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to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30" dirty="0">
                <a:solidFill>
                  <a:srgbClr val="00AFE5"/>
                </a:solidFill>
                <a:latin typeface="Trebuchet MS"/>
                <a:cs typeface="Trebuchet MS"/>
              </a:rPr>
              <a:t>do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in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the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event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of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un-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employment?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38900"/>
              </a:lnSpc>
            </a:pPr>
            <a:r>
              <a:rPr sz="900" spc="-5" dirty="0">
                <a:latin typeface="Arial MT"/>
                <a:cs typeface="Arial MT"/>
              </a:rPr>
              <a:t>If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you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looking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work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lost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your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job,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please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contact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re-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7720" y="3494609"/>
            <a:ext cx="1774189" cy="375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take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care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their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own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ac-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cident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insurance.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7719" y="4066109"/>
            <a:ext cx="1775460" cy="212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275">
              <a:lnSpc>
                <a:spcPct val="138900"/>
              </a:lnSpc>
              <a:spcBef>
                <a:spcPts val="100"/>
              </a:spcBef>
            </a:pP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Are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you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looking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for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general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practitioner</a:t>
            </a:r>
            <a:r>
              <a:rPr sz="900" b="1" spc="-4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40" dirty="0">
                <a:solidFill>
                  <a:srgbClr val="00AFE5"/>
                </a:solidFill>
                <a:latin typeface="Trebuchet MS"/>
                <a:cs typeface="Trebuchet MS"/>
              </a:rPr>
              <a:t>whom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you</a:t>
            </a:r>
            <a:r>
              <a:rPr sz="900" b="1" spc="-4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trust?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25" dirty="0">
                <a:latin typeface="Arial MT"/>
                <a:cs typeface="Arial MT"/>
              </a:rPr>
              <a:t>In </a:t>
            </a:r>
            <a:r>
              <a:rPr sz="900" spc="-15" dirty="0">
                <a:latin typeface="Arial MT"/>
                <a:cs typeface="Arial MT"/>
              </a:rPr>
              <a:t>Switzerland, </a:t>
            </a:r>
            <a:r>
              <a:rPr sz="900" spc="-10" dirty="0">
                <a:latin typeface="Arial MT"/>
                <a:cs typeface="Arial MT"/>
              </a:rPr>
              <a:t>most </a:t>
            </a:r>
            <a:r>
              <a:rPr sz="900" spc="-15" dirty="0">
                <a:latin typeface="Arial MT"/>
                <a:cs typeface="Arial MT"/>
              </a:rPr>
              <a:t>people </a:t>
            </a:r>
            <a:r>
              <a:rPr sz="900" spc="-35" dirty="0">
                <a:latin typeface="Arial MT"/>
                <a:cs typeface="Arial MT"/>
              </a:rPr>
              <a:t>have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general </a:t>
            </a:r>
            <a:r>
              <a:rPr sz="900" dirty="0">
                <a:latin typeface="Arial MT"/>
                <a:cs typeface="Arial MT"/>
              </a:rPr>
              <a:t>practitioner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15" dirty="0">
                <a:latin typeface="Arial MT"/>
                <a:cs typeface="Arial MT"/>
              </a:rPr>
              <a:t>whom </a:t>
            </a:r>
            <a:r>
              <a:rPr sz="900" spc="-10" dirty="0">
                <a:latin typeface="Arial MT"/>
                <a:cs typeface="Arial MT"/>
              </a:rPr>
              <a:t>they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go </a:t>
            </a:r>
            <a:r>
              <a:rPr sz="900" spc="-15" dirty="0">
                <a:latin typeface="Arial MT"/>
                <a:cs typeface="Arial MT"/>
              </a:rPr>
              <a:t>regularly </a:t>
            </a:r>
            <a:r>
              <a:rPr sz="900" dirty="0">
                <a:latin typeface="Arial MT"/>
                <a:cs typeface="Arial MT"/>
              </a:rPr>
              <a:t>in the </a:t>
            </a:r>
            <a:r>
              <a:rPr sz="900" spc="-20" dirty="0">
                <a:latin typeface="Arial MT"/>
                <a:cs typeface="Arial MT"/>
              </a:rPr>
              <a:t>event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30" dirty="0">
                <a:latin typeface="Arial MT"/>
                <a:cs typeface="Arial MT"/>
              </a:rPr>
              <a:t>sick-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60" dirty="0">
                <a:latin typeface="Arial MT"/>
                <a:cs typeface="Arial MT"/>
              </a:rPr>
              <a:t>ness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or</a:t>
            </a:r>
            <a:r>
              <a:rPr sz="900" spc="25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an</a:t>
            </a:r>
            <a:r>
              <a:rPr sz="900" spc="2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accident.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Depending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 the </a:t>
            </a:r>
            <a:r>
              <a:rPr sz="900" spc="-50" dirty="0">
                <a:latin typeface="Arial MT"/>
                <a:cs typeface="Arial MT"/>
              </a:rPr>
              <a:t>sickness </a:t>
            </a:r>
            <a:r>
              <a:rPr sz="900" dirty="0">
                <a:latin typeface="Arial MT"/>
                <a:cs typeface="Arial MT"/>
              </a:rPr>
              <a:t>or </a:t>
            </a:r>
            <a:r>
              <a:rPr sz="900" spc="-15" dirty="0">
                <a:latin typeface="Arial MT"/>
                <a:cs typeface="Arial MT"/>
              </a:rPr>
              <a:t>accident, </a:t>
            </a:r>
            <a:r>
              <a:rPr sz="900" spc="-30" dirty="0">
                <a:latin typeface="Arial MT"/>
                <a:cs typeface="Arial MT"/>
              </a:rPr>
              <a:t>he/she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will </a:t>
            </a:r>
            <a:r>
              <a:rPr sz="900" spc="-10" dirty="0">
                <a:latin typeface="Arial MT"/>
                <a:cs typeface="Arial MT"/>
              </a:rPr>
              <a:t>refer </a:t>
            </a:r>
            <a:r>
              <a:rPr sz="900" dirty="0">
                <a:latin typeface="Arial MT"/>
                <a:cs typeface="Arial MT"/>
              </a:rPr>
              <a:t>them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30" dirty="0">
                <a:latin typeface="Arial MT"/>
                <a:cs typeface="Arial MT"/>
              </a:rPr>
              <a:t>specialist </a:t>
            </a:r>
            <a:r>
              <a:rPr sz="900" dirty="0">
                <a:latin typeface="Arial MT"/>
                <a:cs typeface="Arial MT"/>
              </a:rPr>
              <a:t>or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hospital. </a:t>
            </a:r>
            <a:r>
              <a:rPr sz="900" spc="-45" dirty="0">
                <a:latin typeface="Arial MT"/>
                <a:cs typeface="Arial MT"/>
              </a:rPr>
              <a:t>You </a:t>
            </a:r>
            <a:r>
              <a:rPr sz="900" spc="-15" dirty="0">
                <a:latin typeface="Arial MT"/>
                <a:cs typeface="Arial MT"/>
              </a:rPr>
              <a:t>should </a:t>
            </a:r>
            <a:r>
              <a:rPr sz="900" spc="-10" dirty="0">
                <a:latin typeface="Arial MT"/>
                <a:cs typeface="Arial MT"/>
              </a:rPr>
              <a:t>only </a:t>
            </a:r>
            <a:r>
              <a:rPr sz="900" dirty="0">
                <a:latin typeface="Arial MT"/>
                <a:cs typeface="Arial MT"/>
              </a:rPr>
              <a:t>go di-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rectly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hospital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-60" dirty="0">
                <a:latin typeface="Arial MT"/>
                <a:cs typeface="Arial MT"/>
              </a:rPr>
              <a:t>case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25" dirty="0">
                <a:latin typeface="Arial MT"/>
                <a:cs typeface="Arial MT"/>
              </a:rPr>
              <a:t>an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emergency.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7720" y="6352452"/>
            <a:ext cx="1774189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335">
              <a:lnSpc>
                <a:spcPct val="1389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Every</a:t>
            </a:r>
            <a:r>
              <a:rPr sz="900" b="1" spc="-4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individual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has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</a:t>
            </a:r>
            <a:r>
              <a:rPr sz="900" b="1" spc="-4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right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to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physical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and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mental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integrity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30" dirty="0">
                <a:latin typeface="Arial MT"/>
                <a:cs typeface="Arial MT"/>
              </a:rPr>
              <a:t>In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Switzerland,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every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form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5" dirty="0">
                <a:latin typeface="Arial MT"/>
                <a:cs typeface="Arial MT"/>
              </a:rPr>
              <a:t>vio-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lence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forbidden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liable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pros-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ecution. </a:t>
            </a:r>
            <a:r>
              <a:rPr sz="900" spc="-50" dirty="0">
                <a:latin typeface="Arial MT"/>
                <a:cs typeface="Arial MT"/>
              </a:rPr>
              <a:t>This </a:t>
            </a:r>
            <a:r>
              <a:rPr sz="900" spc="-30" dirty="0">
                <a:latin typeface="Arial MT"/>
                <a:cs typeface="Arial MT"/>
              </a:rPr>
              <a:t>includes </a:t>
            </a:r>
            <a:r>
              <a:rPr sz="900" spc="-20" dirty="0">
                <a:latin typeface="Arial MT"/>
                <a:cs typeface="Arial MT"/>
              </a:rPr>
              <a:t>domestic </a:t>
            </a:r>
            <a:r>
              <a:rPr sz="900" spc="-15" dirty="0">
                <a:latin typeface="Arial MT"/>
                <a:cs typeface="Arial MT"/>
              </a:rPr>
              <a:t>vio-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lence, </a:t>
            </a:r>
            <a:r>
              <a:rPr sz="900" spc="-20" dirty="0">
                <a:latin typeface="Arial MT"/>
                <a:cs typeface="Arial MT"/>
              </a:rPr>
              <a:t>female </a:t>
            </a:r>
            <a:r>
              <a:rPr sz="900" spc="-10" dirty="0">
                <a:latin typeface="Arial MT"/>
                <a:cs typeface="Arial MT"/>
              </a:rPr>
              <a:t>genital </a:t>
            </a:r>
            <a:r>
              <a:rPr sz="900" dirty="0">
                <a:latin typeface="Arial MT"/>
                <a:cs typeface="Arial MT"/>
              </a:rPr>
              <a:t>mutilation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forced </a:t>
            </a:r>
            <a:r>
              <a:rPr sz="900" spc="-20" dirty="0">
                <a:latin typeface="Arial MT"/>
                <a:cs typeface="Arial MT"/>
              </a:rPr>
              <a:t>marriage. </a:t>
            </a:r>
            <a:r>
              <a:rPr sz="900" spc="-5" dirty="0">
                <a:latin typeface="Arial MT"/>
                <a:cs typeface="Arial MT"/>
              </a:rPr>
              <a:t>If </a:t>
            </a:r>
            <a:r>
              <a:rPr sz="900" spc="-20" dirty="0">
                <a:latin typeface="Arial MT"/>
                <a:cs typeface="Arial MT"/>
              </a:rPr>
              <a:t>you </a:t>
            </a:r>
            <a:r>
              <a:rPr sz="900" spc="10" dirty="0">
                <a:latin typeface="Arial MT"/>
                <a:cs typeface="Arial MT"/>
              </a:rPr>
              <a:t>find </a:t>
            </a:r>
            <a:r>
              <a:rPr sz="900" spc="-20" dirty="0">
                <a:latin typeface="Arial MT"/>
                <a:cs typeface="Arial MT"/>
              </a:rPr>
              <a:t>yourself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an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emergency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situation,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seek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help </a:t>
            </a:r>
            <a:r>
              <a:rPr sz="900" spc="-24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from</a:t>
            </a:r>
            <a:r>
              <a:rPr sz="900" spc="-5" dirty="0">
                <a:latin typeface="Arial MT"/>
                <a:cs typeface="Arial MT"/>
              </a:rPr>
              <a:t> the </a:t>
            </a:r>
            <a:r>
              <a:rPr sz="900" spc="-30" dirty="0">
                <a:latin typeface="Arial MT"/>
                <a:cs typeface="Arial MT"/>
              </a:rPr>
              <a:t>responsible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agency.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7720" y="8257718"/>
            <a:ext cx="1774189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38900"/>
              </a:lnSpc>
              <a:spcBef>
                <a:spcPts val="100"/>
              </a:spcBef>
            </a:pP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Support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in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old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age,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for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surviving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dependants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and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in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the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event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of </a:t>
            </a:r>
            <a:r>
              <a:rPr sz="900" b="1" spc="-26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invalidity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30" dirty="0">
                <a:latin typeface="Arial MT"/>
                <a:cs typeface="Arial MT"/>
              </a:rPr>
              <a:t>In </a:t>
            </a:r>
            <a:r>
              <a:rPr sz="900" spc="-20" dirty="0">
                <a:latin typeface="Arial MT"/>
                <a:cs typeface="Arial MT"/>
              </a:rPr>
              <a:t>Switzerland, </a:t>
            </a:r>
            <a:r>
              <a:rPr sz="900" spc="20" dirty="0">
                <a:latin typeface="Arial MT"/>
                <a:cs typeface="Arial MT"/>
              </a:rPr>
              <a:t>it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25" dirty="0">
                <a:latin typeface="Arial MT"/>
                <a:cs typeface="Arial MT"/>
              </a:rPr>
              <a:t>compulsory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adults </a:t>
            </a:r>
            <a:r>
              <a:rPr sz="900" spc="5" dirty="0">
                <a:latin typeface="Arial MT"/>
                <a:cs typeface="Arial MT"/>
              </a:rPr>
              <a:t>from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35" dirty="0">
                <a:latin typeface="Arial MT"/>
                <a:cs typeface="Arial MT"/>
              </a:rPr>
              <a:t>age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5" dirty="0">
                <a:latin typeface="Arial MT"/>
                <a:cs typeface="Arial MT"/>
              </a:rPr>
              <a:t>18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0" dirty="0">
                <a:latin typeface="Arial MT"/>
                <a:cs typeface="Arial MT"/>
              </a:rPr>
              <a:t>be </a:t>
            </a:r>
            <a:r>
              <a:rPr sz="900" spc="-5" dirty="0">
                <a:latin typeface="Arial MT"/>
                <a:cs typeface="Arial MT"/>
              </a:rPr>
              <a:t>in-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sured </a:t>
            </a:r>
            <a:r>
              <a:rPr sz="900" spc="-15" dirty="0">
                <a:latin typeface="Arial MT"/>
                <a:cs typeface="Arial MT"/>
              </a:rPr>
              <a:t>under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15" dirty="0">
                <a:latin typeface="Arial MT"/>
                <a:cs typeface="Arial MT"/>
              </a:rPr>
              <a:t>old-age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30" dirty="0">
                <a:latin typeface="Arial MT"/>
                <a:cs typeface="Arial MT"/>
              </a:rPr>
              <a:t>survi-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vors’ </a:t>
            </a:r>
            <a:r>
              <a:rPr sz="900" spc="-30" dirty="0">
                <a:latin typeface="Arial MT"/>
                <a:cs typeface="Arial MT"/>
              </a:rPr>
              <a:t>insurance </a:t>
            </a:r>
            <a:r>
              <a:rPr sz="900" spc="-40" dirty="0">
                <a:latin typeface="Arial MT"/>
                <a:cs typeface="Arial MT"/>
              </a:rPr>
              <a:t>(AHV) </a:t>
            </a:r>
            <a:r>
              <a:rPr sz="900" spc="-80" dirty="0">
                <a:latin typeface="Arial MT"/>
                <a:cs typeface="Arial MT"/>
              </a:rPr>
              <a:t>as </a:t>
            </a:r>
            <a:r>
              <a:rPr sz="900" spc="-5" dirty="0">
                <a:latin typeface="Arial MT"/>
                <a:cs typeface="Arial MT"/>
              </a:rPr>
              <a:t>well </a:t>
            </a:r>
            <a:r>
              <a:rPr sz="900" spc="-80" dirty="0">
                <a:latin typeface="Arial MT"/>
                <a:cs typeface="Arial MT"/>
              </a:rPr>
              <a:t>as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invalidity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insurance</a:t>
            </a:r>
            <a:r>
              <a:rPr sz="900" spc="-50" dirty="0">
                <a:latin typeface="Arial MT"/>
                <a:cs typeface="Arial MT"/>
              </a:rPr>
              <a:t> (IV)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schemes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5" dirty="0">
                <a:latin typeface="Arial MT"/>
                <a:cs typeface="Arial MT"/>
              </a:rPr>
              <a:t>pay </a:t>
            </a:r>
            <a:r>
              <a:rPr sz="900" spc="-5" dirty="0">
                <a:latin typeface="Arial MT"/>
                <a:cs typeface="Arial MT"/>
              </a:rPr>
              <a:t>contributions. </a:t>
            </a:r>
            <a:r>
              <a:rPr sz="900" spc="-55" dirty="0">
                <a:latin typeface="Arial MT"/>
                <a:cs typeface="Arial MT"/>
              </a:rPr>
              <a:t>The </a:t>
            </a:r>
            <a:r>
              <a:rPr sz="900" spc="-35" dirty="0">
                <a:latin typeface="Arial MT"/>
                <a:cs typeface="Arial MT"/>
              </a:rPr>
              <a:t>AHV </a:t>
            </a:r>
            <a:r>
              <a:rPr sz="900" spc="-55" dirty="0">
                <a:latin typeface="Arial MT"/>
                <a:cs typeface="Arial MT"/>
              </a:rPr>
              <a:t>pays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pension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women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f</a:t>
            </a:r>
            <a:r>
              <a:rPr sz="900" spc="5" dirty="0">
                <a:latin typeface="Arial MT"/>
                <a:cs typeface="Arial MT"/>
              </a:rPr>
              <a:t>r</a:t>
            </a:r>
            <a:r>
              <a:rPr sz="900" spc="-5" dirty="0">
                <a:latin typeface="Arial MT"/>
                <a:cs typeface="Arial MT"/>
              </a:rPr>
              <a:t>om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age</a:t>
            </a:r>
            <a:r>
              <a:rPr sz="900" spc="-6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42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59992" y="0"/>
                </a:moveTo>
                <a:lnTo>
                  <a:pt x="0" y="0"/>
                </a:lnTo>
                <a:lnTo>
                  <a:pt x="0" y="10692003"/>
                </a:lnTo>
                <a:lnTo>
                  <a:pt x="7559992" y="10692003"/>
                </a:lnTo>
                <a:lnTo>
                  <a:pt x="7559992" y="0"/>
                </a:lnTo>
                <a:close/>
              </a:path>
            </a:pathLst>
          </a:custGeom>
          <a:solidFill>
            <a:srgbClr val="817E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09148" y="5846698"/>
            <a:ext cx="54292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Trebuchet MS"/>
                <a:cs typeface="Trebuchet MS"/>
              </a:rPr>
              <a:t>Imp</a:t>
            </a:r>
            <a:r>
              <a:rPr sz="800" b="1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800" b="1" spc="5" dirty="0">
                <a:solidFill>
                  <a:srgbClr val="FFFFFF"/>
                </a:solidFill>
                <a:latin typeface="Trebuchet MS"/>
                <a:cs typeface="Trebuchet MS"/>
              </a:rPr>
              <a:t>essum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1853" y="6881742"/>
            <a:ext cx="199097" cy="698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09147" y="6108317"/>
            <a:ext cx="1567180" cy="8636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Publisher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</a:pP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Bundesamt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für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Migration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60" dirty="0">
                <a:solidFill>
                  <a:srgbClr val="FFFFFF"/>
                </a:solidFill>
                <a:latin typeface="Arial MT"/>
                <a:cs typeface="Arial MT"/>
              </a:rPr>
              <a:t>BFM </a:t>
            </a:r>
            <a:r>
              <a:rPr sz="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(Federal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Office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Migration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FOM) 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Quellenweg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6,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3003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Berne-Wabern</a:t>
            </a:r>
            <a:endParaRPr sz="800">
              <a:latin typeface="Arial MT"/>
              <a:cs typeface="Arial MT"/>
            </a:endParaRPr>
          </a:p>
          <a:p>
            <a:pPr marL="267970" marR="426720" indent="-255904">
              <a:lnSpc>
                <a:spcPct val="114599"/>
              </a:lnSpc>
            </a:pPr>
            <a:r>
              <a:rPr sz="800" spc="-35" dirty="0">
                <a:solidFill>
                  <a:srgbClr val="FFFFFF"/>
                </a:solidFill>
                <a:latin typeface="Arial MT"/>
                <a:cs typeface="Arial MT"/>
              </a:rPr>
              <a:t>Telephone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031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325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11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11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ww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w.bfm.admin.ch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9111" y="7086217"/>
            <a:ext cx="1171575" cy="283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Concept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editorial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Abteilung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60" dirty="0">
                <a:solidFill>
                  <a:srgbClr val="FFFFFF"/>
                </a:solidFill>
                <a:latin typeface="Arial MT"/>
                <a:cs typeface="Arial MT"/>
              </a:rPr>
              <a:t>BFM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1853" y="7859642"/>
            <a:ext cx="199097" cy="698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09110" y="7505317"/>
            <a:ext cx="133350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Design,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editing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realisation </a:t>
            </a:r>
            <a:r>
              <a:rPr sz="800" spc="-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medialink,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Zürich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www.medialink.net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21853" y="8418442"/>
            <a:ext cx="199097" cy="698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09111" y="8064117"/>
            <a:ext cx="1235075" cy="42575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Photography</a:t>
            </a:r>
            <a:endParaRPr sz="800">
              <a:latin typeface="Arial MT"/>
              <a:cs typeface="Arial MT"/>
            </a:endParaRPr>
          </a:p>
          <a:p>
            <a:pPr marL="12700">
              <a:spcBef>
                <a:spcPts val="140"/>
              </a:spcBef>
            </a:pP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Patrik </a:t>
            </a: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Fuchs,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Zürich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6"/>
              </a:rPr>
              <a:t>www.patrikfuchs.com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1853" y="8977242"/>
            <a:ext cx="199097" cy="698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09110" y="8622917"/>
            <a:ext cx="1002030" cy="42498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Translation</a:t>
            </a:r>
            <a:endParaRPr sz="800">
              <a:latin typeface="Arial MT"/>
              <a:cs typeface="Arial MT"/>
            </a:endParaRPr>
          </a:p>
          <a:p>
            <a:pPr marL="267970" marR="5080" indent="-255904">
              <a:lnSpc>
                <a:spcPct val="114599"/>
              </a:lnSpc>
            </a:pP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proverb,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Biel/Bienne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ww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w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.p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r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  <a:hlinkClick r:id="rId7"/>
              </a:rPr>
              <a:t>overb.ch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21853" y="9675742"/>
            <a:ext cx="199097" cy="698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609110" y="9181717"/>
            <a:ext cx="1771650" cy="723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800">
              <a:latin typeface="Arial MT"/>
              <a:cs typeface="Arial MT"/>
            </a:endParaRPr>
          </a:p>
          <a:p>
            <a:pPr marL="12700" marR="288290">
              <a:lnSpc>
                <a:spcPct val="114599"/>
              </a:lnSpc>
            </a:pP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Vertrieb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Bundespublikationen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90" dirty="0">
                <a:solidFill>
                  <a:srgbClr val="FFFFFF"/>
                </a:solidFill>
                <a:latin typeface="Arial MT"/>
                <a:cs typeface="Arial MT"/>
              </a:rPr>
              <a:t>BBL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CH-3003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FFFFFF"/>
                </a:solidFill>
                <a:latin typeface="Arial MT"/>
                <a:cs typeface="Arial MT"/>
              </a:rPr>
              <a:t>Bern</a:t>
            </a:r>
            <a:endParaRPr sz="800">
              <a:latin typeface="Arial MT"/>
              <a:cs typeface="Arial MT"/>
            </a:endParaRPr>
          </a:p>
          <a:p>
            <a:pPr marL="12700" marR="5080" indent="229235">
              <a:lnSpc>
                <a:spcPct val="114599"/>
              </a:lnSpc>
            </a:pP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  <a:hlinkClick r:id="rId8"/>
              </a:rPr>
              <a:t>www.bundespublikationen.admin.ch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420.002.eng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09111" y="10037699"/>
            <a:ext cx="8693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50" dirty="0">
                <a:solidFill>
                  <a:srgbClr val="FFFFFF"/>
                </a:solidFill>
                <a:latin typeface="Arial MT"/>
                <a:cs typeface="Arial MT"/>
              </a:rPr>
              <a:t>© </a:t>
            </a:r>
            <a:r>
              <a:rPr sz="800" spc="-60" dirty="0">
                <a:solidFill>
                  <a:srgbClr val="FFFFFF"/>
                </a:solidFill>
                <a:latin typeface="Arial MT"/>
                <a:cs typeface="Arial MT"/>
              </a:rPr>
              <a:t>BFM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/ </a:t>
            </a:r>
            <a:r>
              <a:rPr sz="800" spc="-114" dirty="0">
                <a:solidFill>
                  <a:srgbClr val="FFFFFF"/>
                </a:solidFill>
                <a:latin typeface="Arial MT"/>
                <a:cs typeface="Arial MT"/>
              </a:rPr>
              <a:t>EJPD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2011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7720" y="463798"/>
            <a:ext cx="145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Dear </a:t>
            </a:r>
            <a:r>
              <a:rPr sz="2000" spc="-130" dirty="0">
                <a:solidFill>
                  <a:srgbClr val="FFFFFF"/>
                </a:solidFill>
                <a:latin typeface="Arial MT"/>
                <a:cs typeface="Arial MT"/>
              </a:rPr>
              <a:t>Readers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7720" y="2768710"/>
            <a:ext cx="5619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b="1" spc="5" dirty="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424" y="3524354"/>
            <a:ext cx="199097" cy="6985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877682" y="3030329"/>
            <a:ext cx="17513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Competence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centres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the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cantons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additional </a:t>
            </a:r>
            <a:r>
              <a:rPr sz="800" spc="-50" dirty="0">
                <a:solidFill>
                  <a:srgbClr val="FFFFFF"/>
                </a:solidFill>
                <a:latin typeface="Arial MT"/>
                <a:cs typeface="Arial MT"/>
              </a:rPr>
              <a:t>addresses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regarding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www.bfm.admin.ch</a:t>
            </a:r>
            <a:endParaRPr sz="800">
              <a:latin typeface="Arial MT"/>
              <a:cs typeface="Arial MT"/>
            </a:endParaRPr>
          </a:p>
          <a:p>
            <a:pPr marL="12700" marR="267970">
              <a:lnSpc>
                <a:spcPct val="114599"/>
              </a:lnSpc>
              <a:buChar char="&gt;"/>
              <a:tabLst>
                <a:tab pos="102235" algn="l"/>
              </a:tabLst>
            </a:pP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Themen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Weiter-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führende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Adressen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424" y="4362554"/>
            <a:ext cx="199097" cy="6985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877683" y="4008229"/>
            <a:ext cx="148780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Federal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Commission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on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Migration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60" dirty="0">
                <a:solidFill>
                  <a:srgbClr val="FFFFFF"/>
                </a:solidFill>
                <a:latin typeface="Arial MT"/>
                <a:cs typeface="Arial MT"/>
              </a:rPr>
              <a:t>Issues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(EKM)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9"/>
              </a:rPr>
              <a:t>www.ekm.admin.ch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424" y="4781654"/>
            <a:ext cx="199097" cy="6985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877683" y="4567029"/>
            <a:ext cx="1702435" cy="283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904">
              <a:lnSpc>
                <a:spcPct val="114599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Forum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Migrants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(FIMM)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Arial MT"/>
                <a:cs typeface="Arial MT"/>
                <a:hlinkClick r:id="rId10"/>
              </a:rPr>
              <a:t>www.fimm.ch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424" y="5340454"/>
            <a:ext cx="199097" cy="6985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877682" y="4986129"/>
            <a:ext cx="143510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Arial MT"/>
                <a:cs typeface="Arial MT"/>
              </a:rPr>
              <a:t>areas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life</a:t>
            </a:r>
            <a:r>
              <a:rPr sz="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800" spc="-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languages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11"/>
              </a:rPr>
              <a:t>www.migraweb.ch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424" y="5759554"/>
            <a:ext cx="199097" cy="6985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877683" y="5544929"/>
            <a:ext cx="1069975" cy="283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904">
              <a:lnSpc>
                <a:spcPct val="114599"/>
              </a:lnSpc>
              <a:spcBef>
                <a:spcPts val="100"/>
              </a:spcBef>
            </a:pP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Inte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cultural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translations  </a:t>
            </a:r>
            <a:r>
              <a:rPr sz="800" spc="40" dirty="0">
                <a:solidFill>
                  <a:srgbClr val="FFFFFF"/>
                </a:solidFill>
                <a:latin typeface="Arial MT"/>
                <a:cs typeface="Arial MT"/>
                <a:hlinkClick r:id="rId12"/>
              </a:rPr>
              <a:t>ww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12"/>
              </a:rPr>
              <a:t>w.inte</a:t>
            </a:r>
            <a:r>
              <a:rPr sz="800" spc="-50" dirty="0">
                <a:solidFill>
                  <a:srgbClr val="FFFFFF"/>
                </a:solidFill>
                <a:latin typeface="Arial MT"/>
                <a:cs typeface="Arial MT"/>
                <a:hlinkClick r:id="rId12"/>
              </a:rPr>
              <a:t>r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  <a:hlinkClick r:id="rId12"/>
              </a:rPr>
              <a:t>-p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  <a:hlinkClick r:id="rId12"/>
              </a:rPr>
              <a:t>r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  <a:hlinkClick r:id="rId12"/>
              </a:rPr>
              <a:t>et.ch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77683" y="6261210"/>
            <a:ext cx="4997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b="1" spc="25" dirty="0">
                <a:solidFill>
                  <a:srgbClr val="FFFFFF"/>
                </a:solidFill>
                <a:latin typeface="Trebuchet MS"/>
                <a:cs typeface="Trebuchet MS"/>
              </a:rPr>
              <a:t>Migration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77682" y="6540610"/>
            <a:ext cx="13639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b="1" spc="-15" dirty="0">
                <a:solidFill>
                  <a:srgbClr val="FFFFFF"/>
                </a:solidFill>
                <a:latin typeface="Trebuchet MS"/>
                <a:cs typeface="Trebuchet MS"/>
              </a:rPr>
              <a:t>Federal</a:t>
            </a:r>
            <a:r>
              <a:rPr sz="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FFFFFF"/>
                </a:solidFill>
                <a:latin typeface="Trebuchet MS"/>
                <a:cs typeface="Trebuchet MS"/>
              </a:rPr>
              <a:t>Office</a:t>
            </a:r>
            <a:r>
              <a:rPr sz="8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FFFFFF"/>
                </a:solidFill>
                <a:latin typeface="Trebuchet MS"/>
                <a:cs typeface="Trebuchet MS"/>
              </a:rPr>
              <a:t>Migration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424" y="7016854"/>
            <a:ext cx="199097" cy="6985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424" y="7435954"/>
            <a:ext cx="199097" cy="6985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877682" y="6802228"/>
            <a:ext cx="1652270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71120" indent="-255904">
              <a:lnSpc>
                <a:spcPct val="114599"/>
              </a:lnSpc>
              <a:spcBef>
                <a:spcPts val="100"/>
              </a:spcBef>
            </a:pPr>
            <a:r>
              <a:rPr sz="800" spc="-35" dirty="0">
                <a:solidFill>
                  <a:srgbClr val="FFFFFF"/>
                </a:solidFill>
                <a:latin typeface="Arial MT"/>
                <a:cs typeface="Arial MT"/>
              </a:rPr>
              <a:t>Work/Residence/Family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reunification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  <a:hlinkClick r:id="rId13"/>
              </a:rPr>
              <a:t>www.fom.admin.ch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55" dirty="0">
                <a:solidFill>
                  <a:srgbClr val="FFFFFF"/>
                </a:solidFill>
                <a:latin typeface="Arial MT"/>
                <a:cs typeface="Arial MT"/>
              </a:rPr>
              <a:t>Topics</a:t>
            </a:r>
            <a:endParaRPr sz="800">
              <a:latin typeface="Arial MT"/>
              <a:cs typeface="Arial MT"/>
            </a:endParaRPr>
          </a:p>
          <a:p>
            <a:pPr marL="12700">
              <a:spcBef>
                <a:spcPts val="140"/>
              </a:spcBef>
            </a:pP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Cantonal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Arial MT"/>
                <a:cs typeface="Arial MT"/>
              </a:rPr>
              <a:t>addresses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  <a:hlinkClick r:id="rId13"/>
              </a:rPr>
              <a:t>www.fom.admin.ch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  <a:buChar char="&gt;"/>
              <a:tabLst>
                <a:tab pos="102235" algn="l"/>
              </a:tabLst>
            </a:pP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FOM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Contact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address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Can-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tonal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authorities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424" y="8134454"/>
            <a:ext cx="199097" cy="6985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424" y="8693254"/>
            <a:ext cx="199097" cy="6985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877682" y="7919829"/>
            <a:ext cx="1579880" cy="11430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Naturalisation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www.bfm.admin.ch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  <a:buChar char="&gt;"/>
              <a:tabLst>
                <a:tab pos="102235" algn="l"/>
              </a:tabLst>
            </a:pP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Themen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Schweizer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Bürgerrecht/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Einbürgerungen</a:t>
            </a:r>
            <a:endParaRPr sz="800">
              <a:latin typeface="Arial MT"/>
              <a:cs typeface="Arial MT"/>
            </a:endParaRPr>
          </a:p>
          <a:p>
            <a:pPr marL="12700">
              <a:spcBef>
                <a:spcPts val="140"/>
              </a:spcBef>
            </a:pP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Cantonal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Arial MT"/>
                <a:cs typeface="Arial MT"/>
              </a:rPr>
              <a:t>addresses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  <a:hlinkClick r:id="rId13"/>
              </a:rPr>
              <a:t>www.fom.admin.ch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FOM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Contact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address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Cantonal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authorities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424" y="9391754"/>
            <a:ext cx="199097" cy="6985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877683" y="9177129"/>
            <a:ext cx="1417955" cy="42575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628015" algn="ctr">
              <a:spcBef>
                <a:spcPts val="240"/>
              </a:spcBef>
            </a:pP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FOM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publications</a:t>
            </a:r>
            <a:endParaRPr sz="800">
              <a:latin typeface="Arial MT"/>
              <a:cs typeface="Arial MT"/>
            </a:endParaRPr>
          </a:p>
          <a:p>
            <a:pPr marR="8890" algn="ctr">
              <a:spcBef>
                <a:spcPts val="14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  <a:hlinkClick r:id="rId13"/>
              </a:rPr>
              <a:t>www.fom.admin.ch</a:t>
            </a:r>
            <a:endParaRPr sz="800">
              <a:latin typeface="Arial MT"/>
              <a:cs typeface="Arial MT"/>
            </a:endParaRPr>
          </a:p>
          <a:p>
            <a:pPr marL="101600" indent="-1022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Documentation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Publications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50419" y="698219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5998" y="0"/>
                </a:lnTo>
              </a:path>
            </a:pathLst>
          </a:custGeom>
          <a:ln w="35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0420" y="6445797"/>
            <a:ext cx="1748789" cy="0"/>
          </a:xfrm>
          <a:custGeom>
            <a:avLst/>
            <a:gdLst/>
            <a:ahLst/>
            <a:cxnLst/>
            <a:rect l="l" t="t" r="r" b="b"/>
            <a:pathLst>
              <a:path w="1748789">
                <a:moveTo>
                  <a:pt x="0" y="0"/>
                </a:moveTo>
                <a:lnTo>
                  <a:pt x="1748574" y="0"/>
                </a:lnTo>
              </a:path>
            </a:pathLst>
          </a:custGeom>
          <a:ln w="35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70291" y="2768711"/>
            <a:ext cx="8382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b="1" spc="10" dirty="0">
                <a:solidFill>
                  <a:srgbClr val="FFFFFF"/>
                </a:solidFill>
                <a:latin typeface="Trebuchet MS"/>
                <a:cs typeface="Trebuchet MS"/>
              </a:rPr>
              <a:t>Additional</a:t>
            </a:r>
            <a:r>
              <a:rPr sz="8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b="1" spc="-5" dirty="0">
                <a:solidFill>
                  <a:srgbClr val="FFFFFF"/>
                </a:solidFill>
                <a:latin typeface="Trebuchet MS"/>
                <a:cs typeface="Trebuchet MS"/>
              </a:rPr>
              <a:t>topics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995" y="3524355"/>
            <a:ext cx="199097" cy="6985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2995" y="3803755"/>
            <a:ext cx="199097" cy="69850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5770255" y="3030330"/>
            <a:ext cx="1636395" cy="8636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spc="20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endParaRPr sz="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Secretariat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Economic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Affairs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(seco)</a:t>
            </a:r>
            <a:endParaRPr sz="800">
              <a:latin typeface="Arial MT"/>
              <a:cs typeface="Arial MT"/>
            </a:endParaRPr>
          </a:p>
          <a:p>
            <a:pPr marL="12700" marR="478790" indent="255270">
              <a:lnSpc>
                <a:spcPct val="114599"/>
              </a:lnSpc>
            </a:pPr>
            <a:r>
              <a:rPr sz="800" spc="40" dirty="0">
                <a:solidFill>
                  <a:srgbClr val="FFFFFF"/>
                </a:solidFill>
                <a:latin typeface="Arial MT"/>
                <a:cs typeface="Arial MT"/>
                <a:hlinkClick r:id="rId14"/>
              </a:rPr>
              <a:t>ww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14"/>
              </a:rPr>
              <a:t>w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  <a:hlinkClick r:id="rId14"/>
              </a:rPr>
              <a:t>.seco.admin.ch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Illegal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employment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  <a:hlinkClick r:id="rId15"/>
              </a:rPr>
              <a:t>www.keine-schwarzarbeit.ch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995" y="4502255"/>
            <a:ext cx="199097" cy="6985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995" y="4921355"/>
            <a:ext cx="199097" cy="6985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995" y="5340455"/>
            <a:ext cx="199097" cy="69850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770255" y="4008230"/>
            <a:ext cx="1773555" cy="14224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dirty="0">
                <a:solidFill>
                  <a:srgbClr val="FFFFFF"/>
                </a:solidFill>
                <a:latin typeface="Trebuchet MS"/>
                <a:cs typeface="Trebuchet MS"/>
              </a:rPr>
              <a:t>Education</a:t>
            </a:r>
            <a:endParaRPr sz="800">
              <a:latin typeface="Trebuchet MS"/>
              <a:cs typeface="Trebuchet MS"/>
            </a:endParaRPr>
          </a:p>
          <a:p>
            <a:pPr marL="12700" marR="33020">
              <a:lnSpc>
                <a:spcPct val="114599"/>
              </a:lnSpc>
            </a:pPr>
            <a:r>
              <a:rPr sz="800" spc="-55" dirty="0">
                <a:solidFill>
                  <a:srgbClr val="FFFFFF"/>
                </a:solidFill>
                <a:latin typeface="Arial MT"/>
                <a:cs typeface="Arial MT"/>
              </a:rPr>
              <a:t>Swiss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Confe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800" spc="-35" dirty="0">
                <a:solidFill>
                  <a:srgbClr val="FFFFFF"/>
                </a:solidFill>
                <a:latin typeface="Arial MT"/>
                <a:cs typeface="Arial MT"/>
              </a:rPr>
              <a:t>ence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Cantonal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Ministers  </a:t>
            </a:r>
            <a:r>
              <a:rPr sz="800" spc="2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Education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MT"/>
                <a:cs typeface="Arial MT"/>
              </a:rPr>
              <a:t>(EDK)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16"/>
              </a:rPr>
              <a:t>www.edk.ch</a:t>
            </a:r>
            <a:endParaRPr sz="800">
              <a:latin typeface="Arial MT"/>
              <a:cs typeface="Arial MT"/>
            </a:endParaRPr>
          </a:p>
          <a:p>
            <a:pPr marL="12700" marR="247650">
              <a:lnSpc>
                <a:spcPct val="114599"/>
              </a:lnSpc>
            </a:pP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Secretariat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Education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FFFFFF"/>
                </a:solidFill>
                <a:latin typeface="Arial MT"/>
                <a:cs typeface="Arial MT"/>
              </a:rPr>
              <a:t>Research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17"/>
              </a:rPr>
              <a:t>www.sbf.admin.ch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</a:pP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Federal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Office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FFFFFF"/>
                </a:solidFill>
                <a:latin typeface="Arial MT"/>
                <a:cs typeface="Arial MT"/>
              </a:rPr>
              <a:t>Professional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Education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85" dirty="0">
                <a:solidFill>
                  <a:srgbClr val="FFFFFF"/>
                </a:solidFill>
                <a:latin typeface="Arial MT"/>
                <a:cs typeface="Arial MT"/>
              </a:rPr>
              <a:t>(OPET)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  <a:hlinkClick r:id="rId18"/>
              </a:rPr>
              <a:t>www.bbt.admin.ch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995" y="6038955"/>
            <a:ext cx="199097" cy="6985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2995" y="6318355"/>
            <a:ext cx="199097" cy="69850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5770254" y="5544930"/>
            <a:ext cx="171323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960">
              <a:lnSpc>
                <a:spcPct val="114599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Trebuchet MS"/>
                <a:cs typeface="Trebuchet MS"/>
              </a:rPr>
              <a:t>Discrimination/Racism/Violence </a:t>
            </a:r>
            <a:r>
              <a:rPr sz="8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Federal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Combating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FFFFFF"/>
                </a:solidFill>
                <a:latin typeface="Arial MT"/>
                <a:cs typeface="Arial MT"/>
              </a:rPr>
              <a:t>Racism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70" dirty="0">
                <a:solidFill>
                  <a:srgbClr val="FFFFFF"/>
                </a:solidFill>
                <a:latin typeface="Arial MT"/>
                <a:cs typeface="Arial MT"/>
              </a:rPr>
              <a:t>(SCRA)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  <a:hlinkClick r:id="rId19"/>
              </a:rPr>
              <a:t>www.edi.admin.ch/ara</a:t>
            </a:r>
            <a:endParaRPr sz="800">
              <a:latin typeface="Arial MT"/>
              <a:cs typeface="Arial MT"/>
            </a:endParaRPr>
          </a:p>
          <a:p>
            <a:pPr marL="267970" marR="5080" indent="-255904">
              <a:lnSpc>
                <a:spcPct val="114599"/>
              </a:lnSpc>
            </a:pP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Federal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combating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violence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20"/>
              </a:rPr>
              <a:t>www.ebg.admin.ch</a:t>
            </a:r>
            <a:endParaRPr sz="800">
              <a:latin typeface="Arial MT"/>
              <a:cs typeface="Arial MT"/>
            </a:endParaRPr>
          </a:p>
          <a:p>
            <a:pPr marL="12700">
              <a:spcBef>
                <a:spcPts val="140"/>
              </a:spcBef>
            </a:pPr>
            <a:r>
              <a:rPr sz="800" spc="-18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opics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Equality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Family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Violence Prevention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2995" y="7156555"/>
            <a:ext cx="199097" cy="6985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2995" y="7575655"/>
            <a:ext cx="199097" cy="69850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5770254" y="6802230"/>
            <a:ext cx="1600200" cy="8636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endParaRPr sz="800">
              <a:latin typeface="Trebuchet MS"/>
              <a:cs typeface="Trebuchet MS"/>
            </a:endParaRPr>
          </a:p>
          <a:p>
            <a:pPr marL="267970" marR="5080" indent="-255904">
              <a:lnSpc>
                <a:spcPct val="114599"/>
              </a:lnSpc>
            </a:pP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Federal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Office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Health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90" dirty="0">
                <a:solidFill>
                  <a:srgbClr val="FFFFFF"/>
                </a:solidFill>
                <a:latin typeface="Arial MT"/>
                <a:cs typeface="Arial MT"/>
              </a:rPr>
              <a:t>FOPH </a:t>
            </a:r>
            <a:r>
              <a:rPr sz="800" spc="-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21"/>
              </a:rPr>
              <a:t>www.bag.admin.ch</a:t>
            </a:r>
            <a:endParaRPr sz="800">
              <a:latin typeface="Arial MT"/>
              <a:cs typeface="Arial MT"/>
            </a:endParaRPr>
          </a:p>
          <a:p>
            <a:pPr marL="12700" marR="47625">
              <a:lnSpc>
                <a:spcPct val="114599"/>
              </a:lnSpc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questions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regarding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health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in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languages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  <a:hlinkClick r:id="rId22"/>
              </a:rPr>
              <a:t>www.migesplus.ch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995" y="8134455"/>
            <a:ext cx="199097" cy="6985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2995" y="8413855"/>
            <a:ext cx="199097" cy="69850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5770254" y="7780130"/>
            <a:ext cx="1560830" cy="723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8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8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800">
              <a:latin typeface="Trebuchet MS"/>
              <a:cs typeface="Trebuchet MS"/>
            </a:endParaRPr>
          </a:p>
          <a:p>
            <a:pPr marL="267970" marR="5080" indent="-255904">
              <a:lnSpc>
                <a:spcPct val="114599"/>
              </a:lnSpc>
            </a:pP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Federal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Social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Insurance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Office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90" dirty="0">
                <a:solidFill>
                  <a:srgbClr val="FFFFFF"/>
                </a:solidFill>
                <a:latin typeface="Arial MT"/>
                <a:cs typeface="Arial MT"/>
              </a:rPr>
              <a:t>FSIO </a:t>
            </a:r>
            <a:r>
              <a:rPr sz="8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  <a:hlinkClick r:id="rId23"/>
              </a:rPr>
              <a:t>www.bsv.admin.ch</a:t>
            </a:r>
            <a:endParaRPr sz="800">
              <a:latin typeface="Arial MT"/>
              <a:cs typeface="Arial MT"/>
            </a:endParaRPr>
          </a:p>
          <a:p>
            <a:pPr marL="267970" marR="235585" indent="-255904">
              <a:lnSpc>
                <a:spcPct val="114599"/>
              </a:lnSpc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Information on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AHV/IV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14" dirty="0">
                <a:solidFill>
                  <a:srgbClr val="FFFFFF"/>
                </a:solidFill>
                <a:latin typeface="Arial MT"/>
                <a:cs typeface="Arial MT"/>
              </a:rPr>
              <a:t>EL </a:t>
            </a:r>
            <a:r>
              <a:rPr sz="8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  <a:hlinkClick r:id="rId24"/>
              </a:rPr>
              <a:t>www.ahv.ch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57" name="object 5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2995" y="8832955"/>
            <a:ext cx="199097" cy="69850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5770254" y="8618331"/>
            <a:ext cx="857250" cy="28982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8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FFFFFF"/>
                </a:solidFill>
                <a:latin typeface="Trebuchet MS"/>
                <a:cs typeface="Trebuchet MS"/>
              </a:rPr>
              <a:t>welfare</a:t>
            </a:r>
            <a:endParaRPr sz="800">
              <a:latin typeface="Trebuchet MS"/>
              <a:cs typeface="Trebuchet MS"/>
            </a:endParaRPr>
          </a:p>
          <a:p>
            <a:pPr marL="267970">
              <a:spcBef>
                <a:spcPts val="140"/>
              </a:spcBef>
            </a:pP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  <a:hlinkClick r:id="rId25"/>
              </a:rPr>
              <a:t>www.skos.ch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995" y="9391755"/>
            <a:ext cx="199097" cy="69850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5770255" y="9037430"/>
            <a:ext cx="1222375" cy="42498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spc="25" dirty="0">
                <a:solidFill>
                  <a:srgbClr val="FFFFFF"/>
                </a:solidFill>
                <a:latin typeface="Trebuchet MS"/>
                <a:cs typeface="Trebuchet MS"/>
              </a:rPr>
              <a:t>Housing</a:t>
            </a:r>
            <a:endParaRPr sz="800">
              <a:latin typeface="Trebuchet MS"/>
              <a:cs typeface="Trebuchet MS"/>
            </a:endParaRPr>
          </a:p>
          <a:p>
            <a:pPr marL="267970" marR="5080" indent="-255904">
              <a:lnSpc>
                <a:spcPct val="114599"/>
              </a:lnSpc>
            </a:pP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Federal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Housing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Office </a:t>
            </a:r>
            <a:r>
              <a:rPr sz="800" spc="-60" dirty="0">
                <a:solidFill>
                  <a:srgbClr val="FFFFFF"/>
                </a:solidFill>
                <a:latin typeface="Arial MT"/>
                <a:cs typeface="Arial MT"/>
              </a:rPr>
              <a:t>FHO 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  <a:hlinkClick r:id="rId26"/>
              </a:rPr>
              <a:t>www.bwo.admin.ch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61" name="object 6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995" y="9810855"/>
            <a:ext cx="199097" cy="6985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5770255" y="9596230"/>
            <a:ext cx="1619885" cy="56169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spc="-5" dirty="0">
                <a:solidFill>
                  <a:srgbClr val="FFFFFF"/>
                </a:solidFill>
                <a:latin typeface="Trebuchet MS"/>
                <a:cs typeface="Trebuchet MS"/>
              </a:rPr>
              <a:t>Civil</a:t>
            </a:r>
            <a:r>
              <a:rPr sz="8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FFFFFF"/>
                </a:solidFill>
                <a:latin typeface="Trebuchet MS"/>
                <a:cs typeface="Trebuchet MS"/>
              </a:rPr>
              <a:t>status</a:t>
            </a:r>
            <a:endParaRPr sz="800">
              <a:latin typeface="Trebuchet MS"/>
              <a:cs typeface="Trebuchet MS"/>
            </a:endParaRPr>
          </a:p>
          <a:p>
            <a:pPr marL="267970">
              <a:spcBef>
                <a:spcPts val="14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  <a:hlinkClick r:id="rId27"/>
              </a:rPr>
              <a:t>www.bj.admin.ch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Themen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Gesellschaft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Zivilstand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Merkblätter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90420" y="2950798"/>
            <a:ext cx="1748789" cy="0"/>
          </a:xfrm>
          <a:custGeom>
            <a:avLst/>
            <a:gdLst/>
            <a:ahLst/>
            <a:cxnLst/>
            <a:rect l="l" t="t" r="r" b="b"/>
            <a:pathLst>
              <a:path w="1748789">
                <a:moveTo>
                  <a:pt x="0" y="0"/>
                </a:moveTo>
                <a:lnTo>
                  <a:pt x="1748574" y="0"/>
                </a:lnTo>
              </a:path>
            </a:pathLst>
          </a:custGeom>
          <a:ln w="35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82992" y="2950798"/>
            <a:ext cx="1748789" cy="0"/>
          </a:xfrm>
          <a:custGeom>
            <a:avLst/>
            <a:gdLst/>
            <a:ahLst/>
            <a:cxnLst/>
            <a:rect l="l" t="t" r="r" b="b"/>
            <a:pathLst>
              <a:path w="1748789">
                <a:moveTo>
                  <a:pt x="0" y="0"/>
                </a:moveTo>
                <a:lnTo>
                  <a:pt x="1748574" y="0"/>
                </a:lnTo>
              </a:path>
            </a:pathLst>
          </a:custGeom>
          <a:ln w="35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77720" y="1016933"/>
            <a:ext cx="3669029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hope </a:t>
            </a:r>
            <a:r>
              <a:rPr sz="900" spc="15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have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been able </a:t>
            </a:r>
            <a:r>
              <a:rPr sz="900" spc="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give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sz="900" spc="-5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900" spc="5" dirty="0">
                <a:solidFill>
                  <a:srgbClr val="FFFFFF"/>
                </a:solidFill>
                <a:latin typeface="Arial MT"/>
                <a:cs typeface="Arial MT"/>
              </a:rPr>
              <a:t>first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impression </a:t>
            </a:r>
            <a:r>
              <a:rPr sz="900" spc="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900" spc="5" dirty="0">
                <a:solidFill>
                  <a:srgbClr val="FFFFFF"/>
                </a:solidFill>
                <a:latin typeface="Arial MT"/>
                <a:cs typeface="Arial MT"/>
              </a:rPr>
              <a:t>life in </a:t>
            </a:r>
            <a:r>
              <a:rPr sz="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Switzerland </a:t>
            </a:r>
            <a:r>
              <a:rPr sz="900" spc="3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this brochure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have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supported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900" spc="15" dirty="0">
                <a:solidFill>
                  <a:srgbClr val="FFFFFF"/>
                </a:solidFill>
                <a:latin typeface="Arial MT"/>
                <a:cs typeface="Arial MT"/>
              </a:rPr>
              <a:t>getting </a:t>
            </a:r>
            <a:r>
              <a:rPr sz="900" spc="-5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900" spc="5" dirty="0">
                <a:solidFill>
                  <a:srgbClr val="FFFFFF"/>
                </a:solidFill>
                <a:latin typeface="Arial MT"/>
                <a:cs typeface="Arial MT"/>
              </a:rPr>
              <a:t>good </a:t>
            </a:r>
            <a:r>
              <a:rPr sz="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start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your </a:t>
            </a:r>
            <a:r>
              <a:rPr sz="900" spc="5" dirty="0">
                <a:solidFill>
                  <a:srgbClr val="FFFFFF"/>
                </a:solidFill>
                <a:latin typeface="Arial MT"/>
                <a:cs typeface="Arial MT"/>
              </a:rPr>
              <a:t>new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environment.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If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have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questions and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personal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problems,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sz="900" spc="15" dirty="0">
                <a:solidFill>
                  <a:srgbClr val="FFFFFF"/>
                </a:solidFill>
                <a:latin typeface="Arial MT"/>
                <a:cs typeface="Arial MT"/>
              </a:rPr>
              <a:t>will find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links </a:t>
            </a:r>
            <a:r>
              <a:rPr sz="900" spc="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additional </a:t>
            </a:r>
            <a:r>
              <a:rPr sz="900" spc="10" dirty="0">
                <a:solidFill>
                  <a:srgbClr val="FFFFFF"/>
                </a:solidFill>
                <a:latin typeface="Arial MT"/>
                <a:cs typeface="Arial MT"/>
              </a:rPr>
              <a:t>information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below. </a:t>
            </a:r>
            <a:r>
              <a:rPr sz="900" spc="-60" dirty="0">
                <a:solidFill>
                  <a:srgbClr val="FFFFFF"/>
                </a:solidFill>
                <a:latin typeface="Arial MT"/>
                <a:cs typeface="Arial MT"/>
              </a:rPr>
              <a:t>Please </a:t>
            </a:r>
            <a:r>
              <a:rPr sz="900" spc="5" dirty="0">
                <a:solidFill>
                  <a:srgbClr val="FFFFFF"/>
                </a:solidFill>
                <a:latin typeface="Arial MT"/>
                <a:cs typeface="Arial MT"/>
              </a:rPr>
              <a:t>do </a:t>
            </a:r>
            <a:r>
              <a:rPr sz="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20" dirty="0">
                <a:solidFill>
                  <a:srgbClr val="FFFFFF"/>
                </a:solidFill>
                <a:latin typeface="Arial MT"/>
                <a:cs typeface="Arial MT"/>
              </a:rPr>
              <a:t>not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hesitate </a:t>
            </a:r>
            <a:r>
              <a:rPr sz="900" spc="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request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additional </a:t>
            </a:r>
            <a:r>
              <a:rPr sz="900" spc="10" dirty="0">
                <a:solidFill>
                  <a:srgbClr val="FFFFFF"/>
                </a:solidFill>
                <a:latin typeface="Arial MT"/>
                <a:cs typeface="Arial MT"/>
              </a:rPr>
              <a:t>information. </a:t>
            </a: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900" spc="15" dirty="0">
                <a:solidFill>
                  <a:srgbClr val="FFFFFF"/>
                </a:solidFill>
                <a:latin typeface="Arial MT"/>
                <a:cs typeface="Arial MT"/>
              </a:rPr>
              <a:t>will 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happy </a:t>
            </a:r>
            <a:r>
              <a:rPr sz="900" spc="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pro- </a:t>
            </a:r>
            <a:r>
              <a:rPr sz="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vide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 you </a:t>
            </a:r>
            <a:r>
              <a:rPr sz="900" spc="3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900" spc="15" dirty="0">
                <a:solidFill>
                  <a:srgbClr val="FFFFFF"/>
                </a:solidFill>
                <a:latin typeface="Arial MT"/>
                <a:cs typeface="Arial MT"/>
              </a:rPr>
              <a:t>further 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assistance.</a:t>
            </a:r>
            <a:r>
              <a:rPr sz="9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9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wish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sz="900" spc="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best</a:t>
            </a:r>
            <a:r>
              <a:rPr sz="9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luck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lots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2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9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Arial MT"/>
                <a:cs typeface="Arial MT"/>
              </a:rPr>
              <a:t>motivation!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06600" y="6785540"/>
            <a:ext cx="1530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19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42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59992" y="0"/>
                </a:moveTo>
                <a:lnTo>
                  <a:pt x="0" y="0"/>
                </a:lnTo>
                <a:lnTo>
                  <a:pt x="0" y="10692003"/>
                </a:lnTo>
                <a:lnTo>
                  <a:pt x="7559992" y="10692003"/>
                </a:lnTo>
                <a:lnTo>
                  <a:pt x="7559992" y="0"/>
                </a:lnTo>
                <a:close/>
              </a:path>
            </a:pathLst>
          </a:custGeom>
          <a:solidFill>
            <a:srgbClr val="817E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7720" y="463802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Content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7720" y="4064936"/>
            <a:ext cx="1782445" cy="21215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spcBef>
                <a:spcPts val="52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900">
              <a:latin typeface="Arial MT"/>
              <a:cs typeface="Arial MT"/>
            </a:endParaRPr>
          </a:p>
          <a:p>
            <a:pPr marL="12700">
              <a:spcBef>
                <a:spcPts val="420"/>
              </a:spcBef>
            </a:pPr>
            <a:r>
              <a:rPr sz="900" b="1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Trebuchet MS"/>
                <a:cs typeface="Trebuchet MS"/>
              </a:rPr>
              <a:t>country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Trebuchet MS"/>
                <a:cs typeface="Trebuchet MS"/>
              </a:rPr>
              <a:t>faces</a:t>
            </a:r>
            <a:endParaRPr sz="900">
              <a:latin typeface="Trebuchet MS"/>
              <a:cs typeface="Trebuchet MS"/>
            </a:endParaRPr>
          </a:p>
          <a:p>
            <a:pPr marL="12700">
              <a:spcBef>
                <a:spcPts val="420"/>
              </a:spcBef>
            </a:pP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Cultural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diversity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small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Arial MT"/>
                <a:cs typeface="Arial MT"/>
              </a:rPr>
              <a:t>area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marL="12700">
              <a:spcBef>
                <a:spcPts val="77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900">
              <a:latin typeface="Arial MT"/>
              <a:cs typeface="Arial MT"/>
            </a:endParaRPr>
          </a:p>
          <a:p>
            <a:pPr marL="12700">
              <a:spcBef>
                <a:spcPts val="420"/>
              </a:spcBef>
            </a:pPr>
            <a:r>
              <a:rPr sz="900" b="1" spc="5" dirty="0">
                <a:solidFill>
                  <a:srgbClr val="FFFFFF"/>
                </a:solidFill>
                <a:latin typeface="Trebuchet MS"/>
                <a:cs typeface="Trebuchet MS"/>
              </a:rPr>
              <a:t>Living</a:t>
            </a:r>
            <a:r>
              <a:rPr sz="9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FFFFFF"/>
                </a:solidFill>
                <a:latin typeface="Trebuchet MS"/>
                <a:cs typeface="Trebuchet MS"/>
              </a:rPr>
              <a:t>together</a:t>
            </a:r>
            <a:endParaRPr sz="900">
              <a:latin typeface="Trebuchet MS"/>
              <a:cs typeface="Trebuchet MS"/>
            </a:endParaRPr>
          </a:p>
          <a:p>
            <a:pPr marL="12700">
              <a:spcBef>
                <a:spcPts val="420"/>
              </a:spcBef>
            </a:pPr>
            <a:r>
              <a:rPr sz="900" spc="-45" dirty="0">
                <a:solidFill>
                  <a:srgbClr val="FFFFFF"/>
                </a:solidFill>
                <a:latin typeface="Arial MT"/>
                <a:cs typeface="Arial MT"/>
              </a:rPr>
              <a:t>Equal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opportunities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respect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marL="12700">
              <a:spcBef>
                <a:spcPts val="77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endParaRPr sz="900">
              <a:latin typeface="Arial MT"/>
              <a:cs typeface="Arial MT"/>
            </a:endParaRPr>
          </a:p>
          <a:p>
            <a:pPr marL="12700">
              <a:spcBef>
                <a:spcPts val="420"/>
              </a:spcBef>
            </a:pPr>
            <a:r>
              <a:rPr sz="900" b="1" spc="-10" dirty="0">
                <a:solidFill>
                  <a:srgbClr val="FFFFFF"/>
                </a:solidFill>
                <a:latin typeface="Trebuchet MS"/>
                <a:cs typeface="Trebuchet MS"/>
              </a:rPr>
              <a:t>Citizens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FFFFFF"/>
                </a:solidFill>
                <a:latin typeface="Trebuchet MS"/>
                <a:cs typeface="Trebuchet MS"/>
              </a:rPr>
              <a:t>say</a:t>
            </a:r>
            <a:endParaRPr sz="900">
              <a:latin typeface="Trebuchet MS"/>
              <a:cs typeface="Trebuchet MS"/>
            </a:endParaRPr>
          </a:p>
          <a:p>
            <a:pPr marL="12700">
              <a:spcBef>
                <a:spcPts val="420"/>
              </a:spcBef>
            </a:pPr>
            <a:r>
              <a:rPr sz="900" spc="-45" dirty="0">
                <a:solidFill>
                  <a:srgbClr val="FFFFFF"/>
                </a:solidFill>
                <a:latin typeface="Arial MT"/>
                <a:cs typeface="Arial MT"/>
              </a:rPr>
              <a:t>Federalism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direct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democracy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7720" y="6351050"/>
            <a:ext cx="1810385" cy="5975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spcBef>
                <a:spcPts val="52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endParaRPr sz="900">
              <a:latin typeface="Arial MT"/>
              <a:cs typeface="Arial MT"/>
            </a:endParaRPr>
          </a:p>
          <a:p>
            <a:pPr marL="12700">
              <a:spcBef>
                <a:spcPts val="420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9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FFFFFF"/>
                </a:solidFill>
                <a:latin typeface="Trebuchet MS"/>
                <a:cs typeface="Trebuchet MS"/>
              </a:rPr>
              <a:t>bridge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success</a:t>
            </a:r>
            <a:endParaRPr sz="900">
              <a:latin typeface="Trebuchet MS"/>
              <a:cs typeface="Trebuchet MS"/>
            </a:endParaRPr>
          </a:p>
          <a:p>
            <a:pPr marL="12700">
              <a:spcBef>
                <a:spcPts val="420"/>
              </a:spcBef>
            </a:pP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priority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education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 MT"/>
                <a:cs typeface="Arial MT"/>
              </a:rPr>
              <a:t>work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7719" y="7113090"/>
            <a:ext cx="1630680" cy="5975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spcBef>
                <a:spcPts val="52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17</a:t>
            </a:r>
            <a:endParaRPr sz="900">
              <a:latin typeface="Arial MT"/>
              <a:cs typeface="Arial MT"/>
            </a:endParaRPr>
          </a:p>
          <a:p>
            <a:pPr marL="12700">
              <a:spcBef>
                <a:spcPts val="420"/>
              </a:spcBef>
            </a:pPr>
            <a:r>
              <a:rPr sz="900" b="1" spc="-5" dirty="0">
                <a:solidFill>
                  <a:srgbClr val="FFFFFF"/>
                </a:solidFill>
                <a:latin typeface="Trebuchet MS"/>
                <a:cs typeface="Trebuchet MS"/>
              </a:rPr>
              <a:t>Taking</a:t>
            </a:r>
            <a:r>
              <a:rPr sz="9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FFFFFF"/>
                </a:solidFill>
                <a:latin typeface="Trebuchet MS"/>
                <a:cs typeface="Trebuchet MS"/>
              </a:rPr>
              <a:t>responsibility</a:t>
            </a:r>
            <a:r>
              <a:rPr sz="9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FFFFFF"/>
                </a:solidFill>
                <a:latin typeface="Trebuchet MS"/>
                <a:cs typeface="Trebuchet MS"/>
              </a:rPr>
              <a:t>together</a:t>
            </a:r>
            <a:endParaRPr sz="900">
              <a:latin typeface="Trebuchet MS"/>
              <a:cs typeface="Trebuchet MS"/>
            </a:endParaRPr>
          </a:p>
          <a:p>
            <a:pPr marL="12700">
              <a:spcBef>
                <a:spcPts val="420"/>
              </a:spcBef>
            </a:pPr>
            <a:r>
              <a:rPr sz="900" spc="-45" dirty="0">
                <a:solidFill>
                  <a:srgbClr val="FFFFFF"/>
                </a:solidFill>
                <a:latin typeface="Arial MT"/>
                <a:cs typeface="Arial MT"/>
              </a:rPr>
              <a:t>Social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health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82215" y="6785506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420" y="3292819"/>
            <a:ext cx="7560309" cy="7399655"/>
          </a:xfrm>
          <a:custGeom>
            <a:avLst/>
            <a:gdLst/>
            <a:ahLst/>
            <a:cxnLst/>
            <a:rect l="l" t="t" r="r" b="b"/>
            <a:pathLst>
              <a:path w="7560309" h="7399655">
                <a:moveTo>
                  <a:pt x="0" y="7399185"/>
                </a:moveTo>
                <a:lnTo>
                  <a:pt x="7559992" y="7399185"/>
                </a:lnTo>
                <a:lnTo>
                  <a:pt x="7559992" y="0"/>
                </a:lnTo>
                <a:lnTo>
                  <a:pt x="0" y="0"/>
                </a:lnTo>
                <a:lnTo>
                  <a:pt x="0" y="7399185"/>
                </a:lnTo>
                <a:close/>
              </a:path>
            </a:pathLst>
          </a:custGeom>
          <a:solidFill>
            <a:srgbClr val="00A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0420" y="0"/>
            <a:ext cx="7560309" cy="3293110"/>
          </a:xfrm>
          <a:custGeom>
            <a:avLst/>
            <a:gdLst/>
            <a:ahLst/>
            <a:cxnLst/>
            <a:rect l="l" t="t" r="r" b="b"/>
            <a:pathLst>
              <a:path w="7560309" h="3293110">
                <a:moveTo>
                  <a:pt x="7559992" y="0"/>
                </a:moveTo>
                <a:lnTo>
                  <a:pt x="0" y="0"/>
                </a:lnTo>
                <a:lnTo>
                  <a:pt x="0" y="3292817"/>
                </a:lnTo>
                <a:lnTo>
                  <a:pt x="7559992" y="3292817"/>
                </a:lnTo>
                <a:lnTo>
                  <a:pt x="7559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412" y="5578818"/>
            <a:ext cx="2288222" cy="1714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8544" y="5578806"/>
            <a:ext cx="2289860" cy="17145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4440" y="5578805"/>
            <a:ext cx="2291114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6705" y="4158003"/>
            <a:ext cx="1748571" cy="25328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1847" y="8215815"/>
            <a:ext cx="1547738" cy="4266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16576" y="4064935"/>
            <a:ext cx="1774189" cy="612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i="1" spc="-10" dirty="0">
                <a:latin typeface="Trebuchet MS"/>
                <a:cs typeface="Trebuchet MS"/>
              </a:rPr>
              <a:t>You </a:t>
            </a:r>
            <a:r>
              <a:rPr sz="900" i="1" spc="-25" dirty="0">
                <a:latin typeface="Trebuchet MS"/>
                <a:cs typeface="Trebuchet MS"/>
              </a:rPr>
              <a:t>have decided </a:t>
            </a:r>
            <a:r>
              <a:rPr sz="900" i="1" spc="-35" dirty="0">
                <a:latin typeface="Trebuchet MS"/>
                <a:cs typeface="Trebuchet MS"/>
              </a:rPr>
              <a:t>to </a:t>
            </a:r>
            <a:r>
              <a:rPr sz="900" i="1" spc="-60" dirty="0">
                <a:latin typeface="Trebuchet MS"/>
                <a:cs typeface="Trebuchet MS"/>
              </a:rPr>
              <a:t>live </a:t>
            </a:r>
            <a:r>
              <a:rPr sz="900" i="1" spc="-35" dirty="0">
                <a:latin typeface="Trebuchet MS"/>
                <a:cs typeface="Trebuchet MS"/>
              </a:rPr>
              <a:t>in </a:t>
            </a:r>
            <a:r>
              <a:rPr sz="900" i="1" spc="-45" dirty="0">
                <a:latin typeface="Trebuchet MS"/>
                <a:cs typeface="Trebuchet MS"/>
              </a:rPr>
              <a:t>Switzer- </a:t>
            </a:r>
            <a:r>
              <a:rPr sz="900" i="1" spc="-40" dirty="0">
                <a:latin typeface="Trebuchet MS"/>
                <a:cs typeface="Trebuchet MS"/>
              </a:rPr>
              <a:t> land. </a:t>
            </a:r>
            <a:r>
              <a:rPr sz="900" i="1" spc="-45" dirty="0">
                <a:latin typeface="Trebuchet MS"/>
                <a:cs typeface="Trebuchet MS"/>
              </a:rPr>
              <a:t>This </a:t>
            </a:r>
            <a:r>
              <a:rPr sz="900" i="1" spc="-35" dirty="0">
                <a:latin typeface="Trebuchet MS"/>
                <a:cs typeface="Trebuchet MS"/>
              </a:rPr>
              <a:t>involves </a:t>
            </a:r>
            <a:r>
              <a:rPr sz="900" i="1" spc="-45" dirty="0">
                <a:latin typeface="Trebuchet MS"/>
                <a:cs typeface="Trebuchet MS"/>
              </a:rPr>
              <a:t>lots </a:t>
            </a:r>
            <a:r>
              <a:rPr sz="900" i="1" spc="-25" dirty="0">
                <a:latin typeface="Trebuchet MS"/>
                <a:cs typeface="Trebuchet MS"/>
              </a:rPr>
              <a:t>of </a:t>
            </a:r>
            <a:r>
              <a:rPr sz="900" i="1" spc="-15" dirty="0">
                <a:latin typeface="Trebuchet MS"/>
                <a:cs typeface="Trebuchet MS"/>
              </a:rPr>
              <a:t>changes. </a:t>
            </a:r>
            <a:r>
              <a:rPr sz="900" i="1" spc="-10" dirty="0">
                <a:latin typeface="Trebuchet MS"/>
                <a:cs typeface="Trebuchet MS"/>
              </a:rPr>
              <a:t> You </a:t>
            </a:r>
            <a:r>
              <a:rPr sz="900" i="1" spc="-60" dirty="0">
                <a:latin typeface="Trebuchet MS"/>
                <a:cs typeface="Trebuchet MS"/>
              </a:rPr>
              <a:t>will</a:t>
            </a:r>
            <a:r>
              <a:rPr sz="900" i="1" spc="-55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have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3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impression </a:t>
            </a:r>
            <a:r>
              <a:rPr sz="900" i="1" spc="-50" dirty="0">
                <a:latin typeface="Trebuchet MS"/>
                <a:cs typeface="Trebuchet MS"/>
              </a:rPr>
              <a:t>that 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many</a:t>
            </a:r>
            <a:r>
              <a:rPr sz="900" i="1" spc="-10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things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are</a:t>
            </a:r>
            <a:r>
              <a:rPr sz="900" i="1" spc="-40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unfamiliar</a:t>
            </a:r>
            <a:r>
              <a:rPr sz="900" i="1" spc="-4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com- </a:t>
            </a:r>
            <a:r>
              <a:rPr sz="900" i="1" spc="-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pared </a:t>
            </a:r>
            <a:r>
              <a:rPr sz="900" i="1" spc="-35" dirty="0">
                <a:latin typeface="Trebuchet MS"/>
                <a:cs typeface="Trebuchet MS"/>
              </a:rPr>
              <a:t>to </a:t>
            </a:r>
            <a:r>
              <a:rPr sz="900" i="1" spc="-30" dirty="0">
                <a:latin typeface="Trebuchet MS"/>
                <a:cs typeface="Trebuchet MS"/>
              </a:rPr>
              <a:t>your </a:t>
            </a:r>
            <a:r>
              <a:rPr sz="900" i="1" spc="-45" dirty="0">
                <a:latin typeface="Trebuchet MS"/>
                <a:cs typeface="Trebuchet MS"/>
              </a:rPr>
              <a:t>native country. </a:t>
            </a:r>
            <a:r>
              <a:rPr sz="900" i="1" spc="-20" dirty="0">
                <a:latin typeface="Trebuchet MS"/>
                <a:cs typeface="Trebuchet MS"/>
              </a:rPr>
              <a:t>Work, </a:t>
            </a:r>
            <a:r>
              <a:rPr sz="900" i="1" spc="-26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school, </a:t>
            </a:r>
            <a:r>
              <a:rPr sz="900" i="1" spc="-45" dirty="0">
                <a:latin typeface="Trebuchet MS"/>
                <a:cs typeface="Trebuchet MS"/>
              </a:rPr>
              <a:t>healthcare, </a:t>
            </a:r>
            <a:r>
              <a:rPr sz="900" i="1" spc="-60" dirty="0">
                <a:latin typeface="Trebuchet MS"/>
                <a:cs typeface="Trebuchet MS"/>
              </a:rPr>
              <a:t>traffic </a:t>
            </a:r>
            <a:r>
              <a:rPr sz="900" i="1" spc="-10" dirty="0">
                <a:latin typeface="Trebuchet MS"/>
                <a:cs typeface="Trebuchet MS"/>
              </a:rPr>
              <a:t>and </a:t>
            </a:r>
            <a:r>
              <a:rPr sz="900" i="1" spc="-15" dirty="0">
                <a:latin typeface="Trebuchet MS"/>
                <a:cs typeface="Trebuchet MS"/>
              </a:rPr>
              <a:t>many </a:t>
            </a:r>
            <a:r>
              <a:rPr sz="900" i="1" spc="-26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other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areas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are</a:t>
            </a:r>
            <a:r>
              <a:rPr sz="900" i="1" spc="-40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organised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differ- </a:t>
            </a:r>
            <a:r>
              <a:rPr sz="900" i="1" spc="-55" dirty="0">
                <a:latin typeface="Trebuchet MS"/>
                <a:cs typeface="Trebuchet MS"/>
              </a:rPr>
              <a:t> </a:t>
            </a:r>
            <a:r>
              <a:rPr sz="900" i="1" spc="-70" dirty="0">
                <a:latin typeface="Trebuchet MS"/>
                <a:cs typeface="Trebuchet MS"/>
              </a:rPr>
              <a:t>ently.</a:t>
            </a:r>
            <a:endParaRPr sz="900">
              <a:latin typeface="Trebuchet MS"/>
              <a:cs typeface="Trebuchet MS"/>
            </a:endParaRPr>
          </a:p>
          <a:p>
            <a:pPr marL="12700" marR="5080" indent="107950" algn="just">
              <a:lnSpc>
                <a:spcPct val="138900"/>
              </a:lnSpc>
            </a:pPr>
            <a:r>
              <a:rPr sz="900" i="1" spc="-30" dirty="0">
                <a:latin typeface="Trebuchet MS"/>
                <a:cs typeface="Trebuchet MS"/>
              </a:rPr>
              <a:t>Regardless </a:t>
            </a:r>
            <a:r>
              <a:rPr sz="900" i="1" spc="-25" dirty="0">
                <a:latin typeface="Trebuchet MS"/>
                <a:cs typeface="Trebuchet MS"/>
              </a:rPr>
              <a:t>of </a:t>
            </a:r>
            <a:r>
              <a:rPr sz="900" i="1" spc="15" dirty="0">
                <a:latin typeface="Trebuchet MS"/>
                <a:cs typeface="Trebuchet MS"/>
              </a:rPr>
              <a:t>how </a:t>
            </a:r>
            <a:r>
              <a:rPr sz="900" i="1" spc="-5" dirty="0">
                <a:latin typeface="Trebuchet MS"/>
                <a:cs typeface="Trebuchet MS"/>
              </a:rPr>
              <a:t>long </a:t>
            </a:r>
            <a:r>
              <a:rPr sz="900" i="1" spc="-10" dirty="0">
                <a:latin typeface="Trebuchet MS"/>
                <a:cs typeface="Trebuchet MS"/>
              </a:rPr>
              <a:t>you </a:t>
            </a:r>
            <a:r>
              <a:rPr sz="900" i="1" spc="-60" dirty="0">
                <a:latin typeface="Trebuchet MS"/>
                <a:cs typeface="Trebuchet MS"/>
              </a:rPr>
              <a:t>will </a:t>
            </a:r>
            <a:r>
              <a:rPr sz="900" i="1" spc="-55" dirty="0">
                <a:latin typeface="Trebuchet MS"/>
                <a:cs typeface="Trebuchet MS"/>
              </a:rPr>
              <a:t> ultimately</a:t>
            </a:r>
            <a:r>
              <a:rPr sz="900" i="1" spc="-50" dirty="0">
                <a:latin typeface="Trebuchet MS"/>
                <a:cs typeface="Trebuchet MS"/>
              </a:rPr>
              <a:t> stay: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10" dirty="0">
                <a:latin typeface="Trebuchet MS"/>
                <a:cs typeface="Trebuchet MS"/>
              </a:rPr>
              <a:t>Make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-20" dirty="0">
                <a:latin typeface="Trebuchet MS"/>
                <a:cs typeface="Trebuchet MS"/>
              </a:rPr>
              <a:t>most </a:t>
            </a:r>
            <a:r>
              <a:rPr sz="900" i="1" spc="-25" dirty="0">
                <a:latin typeface="Trebuchet MS"/>
                <a:cs typeface="Trebuchet MS"/>
              </a:rPr>
              <a:t>of 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your </a:t>
            </a:r>
            <a:r>
              <a:rPr sz="900" i="1" spc="-50" dirty="0">
                <a:latin typeface="Trebuchet MS"/>
                <a:cs typeface="Trebuchet MS"/>
              </a:rPr>
              <a:t>time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here</a:t>
            </a:r>
            <a:r>
              <a:rPr sz="900" i="1" spc="-35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and </a:t>
            </a:r>
            <a:r>
              <a:rPr sz="900" i="1" spc="-40" dirty="0">
                <a:latin typeface="Trebuchet MS"/>
                <a:cs typeface="Trebuchet MS"/>
              </a:rPr>
              <a:t>seize</a:t>
            </a:r>
            <a:r>
              <a:rPr sz="900" i="1" spc="-3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3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op- </a:t>
            </a:r>
            <a:r>
              <a:rPr sz="900" i="1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portunities</a:t>
            </a:r>
            <a:r>
              <a:rPr sz="900" i="1" spc="-3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offered</a:t>
            </a:r>
            <a:r>
              <a:rPr sz="900" i="1" spc="-35" dirty="0">
                <a:latin typeface="Trebuchet MS"/>
                <a:cs typeface="Trebuchet MS"/>
              </a:rPr>
              <a:t> to</a:t>
            </a:r>
            <a:r>
              <a:rPr sz="900" i="1" spc="-30" dirty="0">
                <a:latin typeface="Trebuchet MS"/>
                <a:cs typeface="Trebuchet MS"/>
              </a:rPr>
              <a:t> you.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65" dirty="0">
                <a:latin typeface="Trebuchet MS"/>
                <a:cs typeface="Trebuchet MS"/>
              </a:rPr>
              <a:t>It</a:t>
            </a:r>
            <a:r>
              <a:rPr sz="900" i="1" spc="-6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is 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absolutely</a:t>
            </a:r>
            <a:r>
              <a:rPr sz="900" i="1" spc="-35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worth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getting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to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10" dirty="0">
                <a:latin typeface="Trebuchet MS"/>
                <a:cs typeface="Trebuchet MS"/>
              </a:rPr>
              <a:t>know </a:t>
            </a:r>
            <a:r>
              <a:rPr sz="900" i="1" spc="-26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Switzerland.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0" dirty="0">
                <a:latin typeface="Trebuchet MS"/>
                <a:cs typeface="Trebuchet MS"/>
              </a:rPr>
              <a:t>Many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people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15" dirty="0">
                <a:latin typeface="Trebuchet MS"/>
                <a:cs typeface="Trebuchet MS"/>
              </a:rPr>
              <a:t>who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only </a:t>
            </a:r>
            <a:r>
              <a:rPr sz="900" i="1" spc="-260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planned</a:t>
            </a:r>
            <a:r>
              <a:rPr sz="900" i="1" spc="-6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to</a:t>
            </a:r>
            <a:r>
              <a:rPr sz="900" i="1" spc="-6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stay</a:t>
            </a:r>
            <a:r>
              <a:rPr sz="900" i="1" spc="-6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for</a:t>
            </a:r>
            <a:r>
              <a:rPr sz="900" i="1" spc="-65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a</a:t>
            </a:r>
            <a:r>
              <a:rPr sz="900" i="1" spc="-6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short</a:t>
            </a:r>
            <a:r>
              <a:rPr sz="900" i="1" spc="-65" dirty="0">
                <a:latin typeface="Trebuchet MS"/>
                <a:cs typeface="Trebuchet MS"/>
              </a:rPr>
              <a:t> </a:t>
            </a:r>
            <a:r>
              <a:rPr sz="900" i="1" spc="-55" dirty="0">
                <a:latin typeface="Trebuchet MS"/>
                <a:cs typeface="Trebuchet MS"/>
              </a:rPr>
              <a:t>time,</a:t>
            </a:r>
            <a:r>
              <a:rPr sz="900" i="1" spc="-65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end  </a:t>
            </a:r>
            <a:r>
              <a:rPr sz="900" i="1" spc="-5" dirty="0">
                <a:latin typeface="Trebuchet MS"/>
                <a:cs typeface="Trebuchet MS"/>
              </a:rPr>
              <a:t>up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spending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5" dirty="0">
                <a:latin typeface="Trebuchet MS"/>
                <a:cs typeface="Trebuchet MS"/>
              </a:rPr>
              <a:t>their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entire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65" dirty="0">
                <a:latin typeface="Trebuchet MS"/>
                <a:cs typeface="Trebuchet MS"/>
              </a:rPr>
              <a:t>life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here.</a:t>
            </a:r>
            <a:endParaRPr sz="900">
              <a:latin typeface="Trebuchet MS"/>
              <a:cs typeface="Trebuchet MS"/>
            </a:endParaRPr>
          </a:p>
          <a:p>
            <a:pPr marL="12700" marR="5080" indent="107950" algn="just">
              <a:lnSpc>
                <a:spcPct val="138900"/>
              </a:lnSpc>
            </a:pPr>
            <a:r>
              <a:rPr sz="900" i="1" spc="-45" dirty="0">
                <a:latin typeface="Trebuchet MS"/>
                <a:cs typeface="Trebuchet MS"/>
              </a:rPr>
              <a:t>This </a:t>
            </a:r>
            <a:r>
              <a:rPr sz="900" i="1" spc="-25" dirty="0">
                <a:latin typeface="Trebuchet MS"/>
                <a:cs typeface="Trebuchet MS"/>
              </a:rPr>
              <a:t>brochure </a:t>
            </a:r>
            <a:r>
              <a:rPr sz="900" i="1" spc="-50" dirty="0">
                <a:latin typeface="Trebuchet MS"/>
                <a:cs typeface="Trebuchet MS"/>
              </a:rPr>
              <a:t>is </a:t>
            </a:r>
            <a:r>
              <a:rPr sz="900" i="1" spc="-30" dirty="0">
                <a:latin typeface="Trebuchet MS"/>
                <a:cs typeface="Trebuchet MS"/>
              </a:rPr>
              <a:t>intended </a:t>
            </a:r>
            <a:r>
              <a:rPr sz="900" i="1" spc="-35" dirty="0">
                <a:latin typeface="Trebuchet MS"/>
                <a:cs typeface="Trebuchet MS"/>
              </a:rPr>
              <a:t>to help 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you </a:t>
            </a:r>
            <a:r>
              <a:rPr sz="900" i="1" spc="-40" dirty="0">
                <a:latin typeface="Trebuchet MS"/>
                <a:cs typeface="Trebuchet MS"/>
              </a:rPr>
              <a:t>integrate </a:t>
            </a:r>
            <a:r>
              <a:rPr sz="900" i="1" spc="-25" dirty="0">
                <a:latin typeface="Trebuchet MS"/>
                <a:cs typeface="Trebuchet MS"/>
              </a:rPr>
              <a:t>more </a:t>
            </a:r>
            <a:r>
              <a:rPr sz="900" i="1" spc="-50" dirty="0">
                <a:latin typeface="Trebuchet MS"/>
                <a:cs typeface="Trebuchet MS"/>
              </a:rPr>
              <a:t>easily </a:t>
            </a:r>
            <a:r>
              <a:rPr sz="900" i="1" spc="-35" dirty="0">
                <a:latin typeface="Trebuchet MS"/>
                <a:cs typeface="Trebuchet MS"/>
              </a:rPr>
              <a:t>into </a:t>
            </a:r>
            <a:r>
              <a:rPr sz="900" i="1" spc="-25" dirty="0">
                <a:latin typeface="Trebuchet MS"/>
                <a:cs typeface="Trebuchet MS"/>
              </a:rPr>
              <a:t>day- 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to-day </a:t>
            </a:r>
            <a:r>
              <a:rPr sz="900" i="1" spc="-65" dirty="0">
                <a:latin typeface="Trebuchet MS"/>
                <a:cs typeface="Trebuchet MS"/>
              </a:rPr>
              <a:t>life </a:t>
            </a:r>
            <a:r>
              <a:rPr sz="900" i="1" spc="-35" dirty="0">
                <a:latin typeface="Trebuchet MS"/>
                <a:cs typeface="Trebuchet MS"/>
              </a:rPr>
              <a:t>in </a:t>
            </a:r>
            <a:r>
              <a:rPr sz="900" i="1" spc="-40" dirty="0">
                <a:latin typeface="Trebuchet MS"/>
                <a:cs typeface="Trebuchet MS"/>
              </a:rPr>
              <a:t>Switzerland. </a:t>
            </a:r>
            <a:r>
              <a:rPr sz="900" i="1" spc="-30" dirty="0">
                <a:latin typeface="Trebuchet MS"/>
                <a:cs typeface="Trebuchet MS"/>
              </a:rPr>
              <a:t>Informa- 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tion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and</a:t>
            </a:r>
            <a:r>
              <a:rPr sz="900" i="1" spc="-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social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contacts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are</a:t>
            </a:r>
            <a:r>
              <a:rPr sz="900" i="1" spc="18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-35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most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important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requirements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for </a:t>
            </a:r>
            <a:r>
              <a:rPr sz="900" i="1" spc="-35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people</a:t>
            </a:r>
            <a:r>
              <a:rPr sz="900" i="1" spc="-50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wanting</a:t>
            </a:r>
            <a:r>
              <a:rPr sz="900" i="1" spc="-5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to</a:t>
            </a:r>
            <a:r>
              <a:rPr sz="900" i="1" spc="-50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live</a:t>
            </a:r>
            <a:r>
              <a:rPr sz="900" i="1" spc="-50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together</a:t>
            </a:r>
            <a:r>
              <a:rPr sz="900" i="1" spc="-50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suc-  </a:t>
            </a:r>
            <a:r>
              <a:rPr sz="900" i="1" spc="-55" dirty="0">
                <a:latin typeface="Trebuchet MS"/>
                <a:cs typeface="Trebuchet MS"/>
              </a:rPr>
              <a:t>cessfully. </a:t>
            </a:r>
            <a:r>
              <a:rPr sz="900" i="1" spc="-10" dirty="0">
                <a:latin typeface="Trebuchet MS"/>
                <a:cs typeface="Trebuchet MS"/>
              </a:rPr>
              <a:t>You </a:t>
            </a:r>
            <a:r>
              <a:rPr sz="900" i="1" spc="-25" dirty="0">
                <a:latin typeface="Trebuchet MS"/>
                <a:cs typeface="Trebuchet MS"/>
              </a:rPr>
              <a:t>must </a:t>
            </a:r>
            <a:r>
              <a:rPr sz="900" i="1" spc="-20" dirty="0">
                <a:latin typeface="Trebuchet MS"/>
                <a:cs typeface="Trebuchet MS"/>
              </a:rPr>
              <a:t>be </a:t>
            </a:r>
            <a:r>
              <a:rPr sz="900" i="1" spc="-55" dirty="0">
                <a:latin typeface="Trebuchet MS"/>
                <a:cs typeface="Trebuchet MS"/>
              </a:rPr>
              <a:t>familiar </a:t>
            </a:r>
            <a:r>
              <a:rPr sz="900" i="1" spc="-35" dirty="0">
                <a:latin typeface="Trebuchet MS"/>
                <a:cs typeface="Trebuchet MS"/>
              </a:rPr>
              <a:t>with 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7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language</a:t>
            </a:r>
            <a:r>
              <a:rPr sz="900" i="1" spc="-7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to</a:t>
            </a:r>
            <a:r>
              <a:rPr sz="900" i="1" spc="-70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be</a:t>
            </a:r>
            <a:r>
              <a:rPr sz="900" i="1" spc="-7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able</a:t>
            </a:r>
            <a:r>
              <a:rPr sz="900" i="1" spc="-7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to</a:t>
            </a:r>
            <a:r>
              <a:rPr sz="900" i="1" spc="-7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get</a:t>
            </a:r>
            <a:r>
              <a:rPr sz="900" i="1" spc="-7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along  </a:t>
            </a:r>
            <a:r>
              <a:rPr sz="900" i="1" spc="-35" dirty="0">
                <a:latin typeface="Trebuchet MS"/>
                <a:cs typeface="Trebuchet MS"/>
              </a:rPr>
              <a:t>in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eve</a:t>
            </a:r>
            <a:r>
              <a:rPr sz="900" i="1" spc="-25" dirty="0">
                <a:latin typeface="Trebuchet MS"/>
                <a:cs typeface="Trebuchet MS"/>
              </a:rPr>
              <a:t>r</a:t>
            </a:r>
            <a:r>
              <a:rPr sz="900" i="1" spc="-30" dirty="0">
                <a:latin typeface="Trebuchet MS"/>
                <a:cs typeface="Trebuchet MS"/>
              </a:rPr>
              <a:t>yday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-70" dirty="0">
                <a:latin typeface="Trebuchet MS"/>
                <a:cs typeface="Trebuchet MS"/>
              </a:rPr>
              <a:t>life.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-160" dirty="0">
                <a:latin typeface="Trebuchet MS"/>
                <a:cs typeface="Trebuchet MS"/>
              </a:rPr>
              <a:t>T</a:t>
            </a:r>
            <a:r>
              <a:rPr sz="900" i="1" spc="15" dirty="0">
                <a:latin typeface="Trebuchet MS"/>
                <a:cs typeface="Trebuchet MS"/>
              </a:rPr>
              <a:t>o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get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off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to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a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15" dirty="0">
                <a:latin typeface="Trebuchet MS"/>
                <a:cs typeface="Trebuchet MS"/>
              </a:rPr>
              <a:t>good  </a:t>
            </a:r>
            <a:r>
              <a:rPr sz="900" i="1" spc="-60" dirty="0">
                <a:latin typeface="Trebuchet MS"/>
                <a:cs typeface="Trebuchet MS"/>
              </a:rPr>
              <a:t>start,</a:t>
            </a:r>
            <a:r>
              <a:rPr sz="900" i="1" spc="-4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you</a:t>
            </a:r>
            <a:r>
              <a:rPr sz="900" i="1" spc="-40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also</a:t>
            </a:r>
            <a:r>
              <a:rPr sz="900" i="1" spc="-40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require</a:t>
            </a:r>
            <a:r>
              <a:rPr sz="900" i="1" spc="-4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knowledge</a:t>
            </a:r>
            <a:r>
              <a:rPr sz="900" i="1" spc="-40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of 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-20" dirty="0">
                <a:latin typeface="Trebuchet MS"/>
                <a:cs typeface="Trebuchet MS"/>
              </a:rPr>
              <a:t>most </a:t>
            </a:r>
            <a:r>
              <a:rPr sz="900" i="1" spc="-35" dirty="0">
                <a:latin typeface="Trebuchet MS"/>
                <a:cs typeface="Trebuchet MS"/>
              </a:rPr>
              <a:t>important </a:t>
            </a:r>
            <a:r>
              <a:rPr sz="900" i="1" spc="-30" dirty="0">
                <a:latin typeface="Trebuchet MS"/>
                <a:cs typeface="Trebuchet MS"/>
              </a:rPr>
              <a:t>aspects </a:t>
            </a:r>
            <a:r>
              <a:rPr sz="900" i="1" spc="-25" dirty="0">
                <a:latin typeface="Trebuchet MS"/>
                <a:cs typeface="Trebuchet MS"/>
              </a:rPr>
              <a:t>of </a:t>
            </a:r>
            <a:r>
              <a:rPr sz="900" i="1" spc="-60" dirty="0">
                <a:latin typeface="Trebuchet MS"/>
                <a:cs typeface="Trebuchet MS"/>
              </a:rPr>
              <a:t>law, </a:t>
            </a:r>
            <a:r>
              <a:rPr sz="900" i="1" spc="-5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society </a:t>
            </a:r>
            <a:r>
              <a:rPr sz="900" i="1" spc="-10" dirty="0">
                <a:latin typeface="Trebuchet MS"/>
                <a:cs typeface="Trebuchet MS"/>
              </a:rPr>
              <a:t>and </a:t>
            </a:r>
            <a:r>
              <a:rPr sz="900" i="1" spc="-50" dirty="0">
                <a:latin typeface="Trebuchet MS"/>
                <a:cs typeface="Trebuchet MS"/>
              </a:rPr>
              <a:t>political </a:t>
            </a:r>
            <a:r>
              <a:rPr sz="900" i="1" spc="-35" dirty="0">
                <a:latin typeface="Trebuchet MS"/>
                <a:cs typeface="Trebuchet MS"/>
              </a:rPr>
              <a:t>system in </a:t>
            </a:r>
            <a:r>
              <a:rPr sz="900" i="1" spc="-30" dirty="0">
                <a:latin typeface="Trebuchet MS"/>
                <a:cs typeface="Trebuchet MS"/>
              </a:rPr>
              <a:t>Swit- 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zerland.</a:t>
            </a:r>
            <a:endParaRPr sz="900">
              <a:latin typeface="Trebuchet MS"/>
              <a:cs typeface="Trebuchet MS"/>
            </a:endParaRPr>
          </a:p>
          <a:p>
            <a:pPr marL="12700" marR="5080" indent="107950" algn="just">
              <a:lnSpc>
                <a:spcPct val="138900"/>
              </a:lnSpc>
            </a:pPr>
            <a:r>
              <a:rPr sz="900" i="1" spc="-30" dirty="0">
                <a:latin typeface="Trebuchet MS"/>
                <a:cs typeface="Trebuchet MS"/>
              </a:rPr>
              <a:t>Perhaps </a:t>
            </a:r>
            <a:r>
              <a:rPr sz="900" i="1" spc="-20" dirty="0">
                <a:latin typeface="Trebuchet MS"/>
                <a:cs typeface="Trebuchet MS"/>
              </a:rPr>
              <a:t>not </a:t>
            </a:r>
            <a:r>
              <a:rPr sz="900" i="1" spc="-35" dirty="0">
                <a:latin typeface="Trebuchet MS"/>
                <a:cs typeface="Trebuchet MS"/>
              </a:rPr>
              <a:t>everything </a:t>
            </a:r>
            <a:r>
              <a:rPr sz="900" i="1" spc="-60" dirty="0">
                <a:latin typeface="Trebuchet MS"/>
                <a:cs typeface="Trebuchet MS"/>
              </a:rPr>
              <a:t>will </a:t>
            </a:r>
            <a:r>
              <a:rPr sz="900" i="1" spc="-10" dirty="0">
                <a:latin typeface="Trebuchet MS"/>
                <a:cs typeface="Trebuchet MS"/>
              </a:rPr>
              <a:t>work </a:t>
            </a:r>
            <a:r>
              <a:rPr sz="900" i="1" spc="-5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out </a:t>
            </a:r>
            <a:r>
              <a:rPr sz="900" i="1" spc="-20" dirty="0">
                <a:latin typeface="Trebuchet MS"/>
                <a:cs typeface="Trebuchet MS"/>
              </a:rPr>
              <a:t>as </a:t>
            </a:r>
            <a:r>
              <a:rPr sz="900" i="1" spc="-10" dirty="0">
                <a:latin typeface="Trebuchet MS"/>
                <a:cs typeface="Trebuchet MS"/>
              </a:rPr>
              <a:t>you </a:t>
            </a:r>
            <a:r>
              <a:rPr sz="900" i="1" spc="-20" dirty="0">
                <a:latin typeface="Trebuchet MS"/>
                <a:cs typeface="Trebuchet MS"/>
              </a:rPr>
              <a:t>imagined </a:t>
            </a:r>
            <a:r>
              <a:rPr sz="900" i="1" spc="-30" dirty="0">
                <a:latin typeface="Trebuchet MS"/>
                <a:cs typeface="Trebuchet MS"/>
              </a:rPr>
              <a:t>from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-60" dirty="0">
                <a:latin typeface="Trebuchet MS"/>
                <a:cs typeface="Trebuchet MS"/>
              </a:rPr>
              <a:t>start. </a:t>
            </a:r>
            <a:r>
              <a:rPr sz="900" i="1" spc="-260" dirty="0">
                <a:latin typeface="Trebuchet MS"/>
                <a:cs typeface="Trebuchet MS"/>
              </a:rPr>
              <a:t> </a:t>
            </a:r>
            <a:r>
              <a:rPr sz="900" i="1" spc="15" dirty="0">
                <a:latin typeface="Trebuchet MS"/>
                <a:cs typeface="Trebuchet MS"/>
              </a:rPr>
              <a:t>As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immigrants,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you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are</a:t>
            </a:r>
            <a:r>
              <a:rPr sz="900" i="1" spc="-20" dirty="0">
                <a:latin typeface="Trebuchet MS"/>
                <a:cs typeface="Trebuchet MS"/>
              </a:rPr>
              <a:t> not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only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3997" y="6733156"/>
            <a:ext cx="1143635" cy="376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i="1" spc="-30" dirty="0">
                <a:latin typeface="Trebuchet MS"/>
                <a:cs typeface="Trebuchet MS"/>
              </a:rPr>
              <a:t>Simonetta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Sommaruga  </a:t>
            </a:r>
            <a:r>
              <a:rPr sz="900" i="1" spc="-50" dirty="0">
                <a:latin typeface="Trebuchet MS"/>
                <a:cs typeface="Trebuchet MS"/>
              </a:rPr>
              <a:t>Federal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Councillor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9155" y="4066192"/>
            <a:ext cx="1774189" cy="345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i="1" spc="-10" dirty="0">
                <a:latin typeface="Trebuchet MS"/>
                <a:cs typeface="Trebuchet MS"/>
              </a:rPr>
              <a:t>ones </a:t>
            </a:r>
            <a:r>
              <a:rPr sz="900" i="1" spc="-35" dirty="0">
                <a:latin typeface="Trebuchet MS"/>
                <a:cs typeface="Trebuchet MS"/>
              </a:rPr>
              <a:t>to face </a:t>
            </a:r>
            <a:r>
              <a:rPr sz="900" i="1" spc="-30" dirty="0">
                <a:latin typeface="Trebuchet MS"/>
                <a:cs typeface="Trebuchet MS"/>
              </a:rPr>
              <a:t>challenges;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-15" dirty="0">
                <a:latin typeface="Trebuchet MS"/>
                <a:cs typeface="Trebuchet MS"/>
              </a:rPr>
              <a:t>Swiss </a:t>
            </a:r>
            <a:r>
              <a:rPr sz="900" i="1" spc="-10" dirty="0">
                <a:latin typeface="Trebuchet MS"/>
                <a:cs typeface="Trebuchet MS"/>
              </a:rPr>
              <a:t> and </a:t>
            </a:r>
            <a:r>
              <a:rPr sz="900" i="1" spc="-30" dirty="0">
                <a:latin typeface="Trebuchet MS"/>
                <a:cs typeface="Trebuchet MS"/>
              </a:rPr>
              <a:t>everyone </a:t>
            </a:r>
            <a:r>
              <a:rPr sz="900" i="1" spc="15" dirty="0">
                <a:latin typeface="Trebuchet MS"/>
                <a:cs typeface="Trebuchet MS"/>
              </a:rPr>
              <a:t>who </a:t>
            </a:r>
            <a:r>
              <a:rPr sz="900" i="1" spc="-15" dirty="0">
                <a:latin typeface="Trebuchet MS"/>
                <a:cs typeface="Trebuchet MS"/>
              </a:rPr>
              <a:t>has been </a:t>
            </a:r>
            <a:r>
              <a:rPr sz="900" i="1" spc="-40" dirty="0">
                <a:latin typeface="Trebuchet MS"/>
                <a:cs typeface="Trebuchet MS"/>
              </a:rPr>
              <a:t>living </a:t>
            </a:r>
            <a:r>
              <a:rPr sz="900" i="1" spc="-3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here</a:t>
            </a:r>
            <a:r>
              <a:rPr sz="900" i="1" spc="-9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for</a:t>
            </a:r>
            <a:r>
              <a:rPr sz="900" i="1" spc="-95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some</a:t>
            </a:r>
            <a:r>
              <a:rPr sz="900" i="1" spc="-9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time</a:t>
            </a:r>
            <a:r>
              <a:rPr sz="900" i="1" spc="-9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also</a:t>
            </a:r>
            <a:r>
              <a:rPr sz="900" i="1" spc="-95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have</a:t>
            </a:r>
            <a:r>
              <a:rPr sz="900" i="1" spc="-9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to</a:t>
            </a:r>
            <a:r>
              <a:rPr sz="900" i="1" spc="-95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cope  </a:t>
            </a:r>
            <a:r>
              <a:rPr sz="900" i="1" spc="-35" dirty="0">
                <a:latin typeface="Trebuchet MS"/>
                <a:cs typeface="Trebuchet MS"/>
              </a:rPr>
              <a:t>with </a:t>
            </a:r>
            <a:r>
              <a:rPr sz="900" i="1" spc="-40" dirty="0">
                <a:latin typeface="Trebuchet MS"/>
                <a:cs typeface="Trebuchet MS"/>
              </a:rPr>
              <a:t>them.</a:t>
            </a:r>
            <a:r>
              <a:rPr sz="900" i="1" spc="190" dirty="0">
                <a:latin typeface="Trebuchet MS"/>
                <a:cs typeface="Trebuchet MS"/>
              </a:rPr>
              <a:t> </a:t>
            </a:r>
            <a:r>
              <a:rPr sz="900" i="1" spc="-55" dirty="0">
                <a:latin typeface="Trebuchet MS"/>
                <a:cs typeface="Trebuchet MS"/>
              </a:rPr>
              <a:t>Their</a:t>
            </a:r>
            <a:r>
              <a:rPr sz="900" i="1" spc="160" dirty="0">
                <a:latin typeface="Trebuchet MS"/>
                <a:cs typeface="Trebuchet MS"/>
              </a:rPr>
              <a:t> </a:t>
            </a:r>
            <a:r>
              <a:rPr sz="900" i="1" spc="-55" dirty="0">
                <a:latin typeface="Trebuchet MS"/>
                <a:cs typeface="Trebuchet MS"/>
              </a:rPr>
              <a:t>lives</a:t>
            </a:r>
            <a:r>
              <a:rPr sz="900" i="1" spc="160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also </a:t>
            </a:r>
            <a:r>
              <a:rPr sz="900" i="1" spc="-5" dirty="0">
                <a:latin typeface="Trebuchet MS"/>
                <a:cs typeface="Trebuchet MS"/>
              </a:rPr>
              <a:t>change </a:t>
            </a:r>
            <a:r>
              <a:rPr sz="900" i="1" spc="-254" dirty="0">
                <a:latin typeface="Trebuchet MS"/>
                <a:cs typeface="Trebuchet MS"/>
              </a:rPr>
              <a:t> </a:t>
            </a:r>
            <a:r>
              <a:rPr sz="900" i="1" spc="-70" dirty="0">
                <a:latin typeface="Trebuchet MS"/>
                <a:cs typeface="Trebuchet MS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new </a:t>
            </a:r>
            <a:r>
              <a:rPr sz="900" i="1" spc="-30" dirty="0">
                <a:latin typeface="Trebuchet MS"/>
                <a:cs typeface="Trebuchet MS"/>
              </a:rPr>
              <a:t>faces appear </a:t>
            </a:r>
            <a:r>
              <a:rPr sz="900" i="1" spc="-55" dirty="0">
                <a:latin typeface="Trebuchet MS"/>
                <a:cs typeface="Trebuchet MS"/>
              </a:rPr>
              <a:t>at </a:t>
            </a:r>
            <a:r>
              <a:rPr sz="900" i="1" spc="-10" dirty="0">
                <a:latin typeface="Trebuchet MS"/>
                <a:cs typeface="Trebuchet MS"/>
              </a:rPr>
              <a:t>work </a:t>
            </a:r>
            <a:r>
              <a:rPr sz="900" i="1" spc="-30" dirty="0">
                <a:latin typeface="Trebuchet MS"/>
                <a:cs typeface="Trebuchet MS"/>
              </a:rPr>
              <a:t>or </a:t>
            </a:r>
            <a:r>
              <a:rPr sz="900" i="1" spc="-55" dirty="0">
                <a:latin typeface="Trebuchet MS"/>
                <a:cs typeface="Trebuchet MS"/>
              </a:rPr>
              <a:t>at </a:t>
            </a:r>
            <a:r>
              <a:rPr sz="900" i="1" spc="-50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school </a:t>
            </a:r>
            <a:r>
              <a:rPr sz="900" i="1" spc="-10" dirty="0">
                <a:latin typeface="Trebuchet MS"/>
                <a:cs typeface="Trebuchet MS"/>
              </a:rPr>
              <a:t>and </a:t>
            </a:r>
            <a:r>
              <a:rPr sz="900" i="1" spc="-40" dirty="0">
                <a:latin typeface="Trebuchet MS"/>
                <a:cs typeface="Trebuchet MS"/>
              </a:rPr>
              <a:t>they </a:t>
            </a:r>
            <a:r>
              <a:rPr sz="900" i="1" spc="-10" dirty="0">
                <a:latin typeface="Trebuchet MS"/>
                <a:cs typeface="Trebuchet MS"/>
              </a:rPr>
              <a:t>come </a:t>
            </a:r>
            <a:r>
              <a:rPr sz="900" i="1" spc="-35" dirty="0">
                <a:latin typeface="Trebuchet MS"/>
                <a:cs typeface="Trebuchet MS"/>
              </a:rPr>
              <a:t>into </a:t>
            </a:r>
            <a:r>
              <a:rPr sz="900" i="1" spc="-30" dirty="0">
                <a:latin typeface="Trebuchet MS"/>
                <a:cs typeface="Trebuchet MS"/>
              </a:rPr>
              <a:t>contact 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with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people </a:t>
            </a:r>
            <a:r>
              <a:rPr sz="900" i="1" spc="15" dirty="0">
                <a:latin typeface="Trebuchet MS"/>
                <a:cs typeface="Trebuchet MS"/>
              </a:rPr>
              <a:t>who </a:t>
            </a:r>
            <a:r>
              <a:rPr sz="900" i="1" spc="-45" dirty="0">
                <a:latin typeface="Trebuchet MS"/>
                <a:cs typeface="Trebuchet MS"/>
              </a:rPr>
              <a:t>are</a:t>
            </a:r>
            <a:r>
              <a:rPr sz="900" i="1" spc="-40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not </a:t>
            </a:r>
            <a:r>
              <a:rPr sz="900" i="1" spc="-55" dirty="0">
                <a:latin typeface="Trebuchet MS"/>
                <a:cs typeface="Trebuchet MS"/>
              </a:rPr>
              <a:t>familiar </a:t>
            </a:r>
            <a:r>
              <a:rPr sz="900" i="1" spc="-5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with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local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circumstances.</a:t>
            </a:r>
            <a:endParaRPr sz="900">
              <a:latin typeface="Trebuchet MS"/>
              <a:cs typeface="Trebuchet MS"/>
            </a:endParaRPr>
          </a:p>
          <a:p>
            <a:pPr marL="12700" marR="5080" indent="107950" algn="just">
              <a:lnSpc>
                <a:spcPct val="138900"/>
              </a:lnSpc>
            </a:pPr>
            <a:r>
              <a:rPr sz="900" i="1" spc="-65" dirty="0">
                <a:latin typeface="Trebuchet MS"/>
                <a:cs typeface="Trebuchet MS"/>
              </a:rPr>
              <a:t>It</a:t>
            </a:r>
            <a:r>
              <a:rPr sz="900" i="1" spc="-6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takes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time</a:t>
            </a:r>
            <a:r>
              <a:rPr sz="900" i="1" spc="-4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for</a:t>
            </a:r>
            <a:r>
              <a:rPr sz="900" i="1" spc="19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people</a:t>
            </a:r>
            <a:r>
              <a:rPr sz="900" i="1" spc="22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to</a:t>
            </a:r>
            <a:r>
              <a:rPr sz="900" i="1" spc="20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get </a:t>
            </a:r>
            <a:r>
              <a:rPr sz="900" i="1" spc="-260" dirty="0">
                <a:latin typeface="Trebuchet MS"/>
                <a:cs typeface="Trebuchet MS"/>
              </a:rPr>
              <a:t> </a:t>
            </a:r>
            <a:r>
              <a:rPr sz="900" i="1" spc="10" dirty="0">
                <a:latin typeface="Trebuchet MS"/>
                <a:cs typeface="Trebuchet MS"/>
              </a:rPr>
              <a:t>on </a:t>
            </a:r>
            <a:r>
              <a:rPr sz="900" i="1" spc="-35" dirty="0">
                <a:latin typeface="Trebuchet MS"/>
                <a:cs typeface="Trebuchet MS"/>
              </a:rPr>
              <a:t>with </a:t>
            </a:r>
            <a:r>
              <a:rPr sz="900" i="1" spc="-20" dirty="0">
                <a:latin typeface="Trebuchet MS"/>
                <a:cs typeface="Trebuchet MS"/>
              </a:rPr>
              <a:t>each </a:t>
            </a:r>
            <a:r>
              <a:rPr sz="900" i="1" spc="-60" dirty="0">
                <a:latin typeface="Trebuchet MS"/>
                <a:cs typeface="Trebuchet MS"/>
              </a:rPr>
              <a:t>other. </a:t>
            </a:r>
            <a:r>
              <a:rPr sz="900" i="1" spc="50" dirty="0">
                <a:latin typeface="Trebuchet MS"/>
                <a:cs typeface="Trebuchet MS"/>
              </a:rPr>
              <a:t>A </a:t>
            </a:r>
            <a:r>
              <a:rPr sz="900" i="1" spc="-35" dirty="0">
                <a:latin typeface="Trebuchet MS"/>
                <a:cs typeface="Trebuchet MS"/>
              </a:rPr>
              <a:t>great </a:t>
            </a:r>
            <a:r>
              <a:rPr sz="900" i="1" spc="-40" dirty="0">
                <a:latin typeface="Trebuchet MS"/>
                <a:cs typeface="Trebuchet MS"/>
              </a:rPr>
              <a:t>deal </a:t>
            </a:r>
            <a:r>
              <a:rPr sz="900" i="1" spc="-25" dirty="0">
                <a:latin typeface="Trebuchet MS"/>
                <a:cs typeface="Trebuchet MS"/>
              </a:rPr>
              <a:t>of 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patience </a:t>
            </a:r>
            <a:r>
              <a:rPr sz="900" i="1" spc="-50" dirty="0">
                <a:latin typeface="Trebuchet MS"/>
                <a:cs typeface="Trebuchet MS"/>
              </a:rPr>
              <a:t>is </a:t>
            </a:r>
            <a:r>
              <a:rPr sz="900" i="1" spc="-40" dirty="0">
                <a:latin typeface="Trebuchet MS"/>
                <a:cs typeface="Trebuchet MS"/>
              </a:rPr>
              <a:t>required </a:t>
            </a:r>
            <a:r>
              <a:rPr sz="900" i="1" spc="-20" dirty="0">
                <a:latin typeface="Trebuchet MS"/>
                <a:cs typeface="Trebuchet MS"/>
              </a:rPr>
              <a:t>as </a:t>
            </a:r>
            <a:r>
              <a:rPr sz="900" i="1" spc="-45" dirty="0">
                <a:latin typeface="Trebuchet MS"/>
                <a:cs typeface="Trebuchet MS"/>
              </a:rPr>
              <a:t>well </a:t>
            </a:r>
            <a:r>
              <a:rPr sz="900" i="1" spc="-20" dirty="0">
                <a:latin typeface="Trebuchet MS"/>
                <a:cs typeface="Trebuchet MS"/>
              </a:rPr>
              <a:t>as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-35" dirty="0">
                <a:latin typeface="Trebuchet MS"/>
                <a:cs typeface="Trebuchet MS"/>
              </a:rPr>
              <a:t> “willingness </a:t>
            </a:r>
            <a:r>
              <a:rPr sz="900" i="1" spc="-25" dirty="0">
                <a:latin typeface="Trebuchet MS"/>
                <a:cs typeface="Trebuchet MS"/>
              </a:rPr>
              <a:t>of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-30" dirty="0">
                <a:latin typeface="Trebuchet MS"/>
                <a:cs typeface="Trebuchet MS"/>
              </a:rPr>
              <a:t>immigrant </a:t>
            </a:r>
            <a:r>
              <a:rPr sz="900" i="1" spc="-10" dirty="0">
                <a:latin typeface="Trebuchet MS"/>
                <a:cs typeface="Trebuchet MS"/>
              </a:rPr>
              <a:t>and </a:t>
            </a:r>
            <a:r>
              <a:rPr sz="900" i="1" spc="-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-10" dirty="0">
                <a:latin typeface="Trebuchet MS"/>
                <a:cs typeface="Trebuchet MS"/>
              </a:rPr>
              <a:t>openness </a:t>
            </a:r>
            <a:r>
              <a:rPr sz="900" i="1" spc="-25" dirty="0">
                <a:latin typeface="Trebuchet MS"/>
                <a:cs typeface="Trebuchet MS"/>
              </a:rPr>
              <a:t>of </a:t>
            </a:r>
            <a:r>
              <a:rPr sz="900" i="1" spc="-40" dirty="0">
                <a:latin typeface="Trebuchet MS"/>
                <a:cs typeface="Trebuchet MS"/>
              </a:rPr>
              <a:t>the local people”. </a:t>
            </a:r>
            <a:r>
              <a:rPr sz="900" i="1" spc="-35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This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is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stated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in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our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Aliens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Act.</a:t>
            </a:r>
            <a:endParaRPr sz="900">
              <a:latin typeface="Trebuchet MS"/>
              <a:cs typeface="Trebuchet MS"/>
            </a:endParaRPr>
          </a:p>
          <a:p>
            <a:pPr marL="12700" marR="5080" indent="107950" algn="just">
              <a:lnSpc>
                <a:spcPct val="138900"/>
              </a:lnSpc>
            </a:pPr>
            <a:r>
              <a:rPr sz="900" i="1" spc="-45" dirty="0">
                <a:latin typeface="Trebuchet MS"/>
                <a:cs typeface="Trebuchet MS"/>
              </a:rPr>
              <a:t>This</a:t>
            </a:r>
            <a:r>
              <a:rPr sz="900" i="1" spc="18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information </a:t>
            </a:r>
            <a:r>
              <a:rPr sz="900" i="1" spc="-15" dirty="0">
                <a:latin typeface="Trebuchet MS"/>
                <a:cs typeface="Trebuchet MS"/>
              </a:rPr>
              <a:t>should </a:t>
            </a:r>
            <a:r>
              <a:rPr sz="900" i="1" spc="-30" dirty="0">
                <a:latin typeface="Trebuchet MS"/>
                <a:cs typeface="Trebuchet MS"/>
              </a:rPr>
              <a:t>give </a:t>
            </a:r>
            <a:r>
              <a:rPr sz="900" i="1" spc="-10" dirty="0">
                <a:latin typeface="Trebuchet MS"/>
                <a:cs typeface="Trebuchet MS"/>
              </a:rPr>
              <a:t>you </a:t>
            </a:r>
            <a:r>
              <a:rPr sz="900" i="1" spc="-254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a</a:t>
            </a:r>
            <a:r>
              <a:rPr sz="900" i="1" spc="-60" dirty="0">
                <a:latin typeface="Trebuchet MS"/>
                <a:cs typeface="Trebuchet MS"/>
              </a:rPr>
              <a:t> </a:t>
            </a:r>
            <a:r>
              <a:rPr sz="900" i="1" spc="-65" dirty="0">
                <a:latin typeface="Trebuchet MS"/>
                <a:cs typeface="Trebuchet MS"/>
              </a:rPr>
              <a:t>first</a:t>
            </a:r>
            <a:r>
              <a:rPr sz="900" i="1" spc="-5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impression</a:t>
            </a:r>
            <a:r>
              <a:rPr sz="900" i="1" spc="-55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of</a:t>
            </a:r>
            <a:r>
              <a:rPr sz="900" i="1" spc="-55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Switzerland</a:t>
            </a:r>
            <a:r>
              <a:rPr sz="900" i="1" spc="-6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and </a:t>
            </a:r>
            <a:r>
              <a:rPr sz="900" i="1" spc="-254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open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-15" dirty="0">
                <a:latin typeface="Trebuchet MS"/>
                <a:cs typeface="Trebuchet MS"/>
              </a:rPr>
              <a:t>door </a:t>
            </a:r>
            <a:r>
              <a:rPr sz="900" i="1" spc="-35" dirty="0">
                <a:latin typeface="Trebuchet MS"/>
                <a:cs typeface="Trebuchet MS"/>
              </a:rPr>
              <a:t>to </a:t>
            </a:r>
            <a:r>
              <a:rPr sz="900" i="1" spc="-25" dirty="0">
                <a:latin typeface="Trebuchet MS"/>
                <a:cs typeface="Trebuchet MS"/>
              </a:rPr>
              <a:t>get </a:t>
            </a:r>
            <a:r>
              <a:rPr sz="900" i="1" spc="-10" dirty="0">
                <a:latin typeface="Trebuchet MS"/>
                <a:cs typeface="Trebuchet MS"/>
              </a:rPr>
              <a:t>you </a:t>
            </a:r>
            <a:r>
              <a:rPr sz="900" i="1" spc="-40" dirty="0">
                <a:latin typeface="Trebuchet MS"/>
                <a:cs typeface="Trebuchet MS"/>
              </a:rPr>
              <a:t>off </a:t>
            </a:r>
            <a:r>
              <a:rPr sz="900" i="1" spc="-35" dirty="0">
                <a:latin typeface="Trebuchet MS"/>
                <a:cs typeface="Trebuchet MS"/>
              </a:rPr>
              <a:t>to </a:t>
            </a:r>
            <a:r>
              <a:rPr sz="900" i="1" spc="-25" dirty="0">
                <a:latin typeface="Trebuchet MS"/>
                <a:cs typeface="Trebuchet MS"/>
              </a:rPr>
              <a:t>a 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20" dirty="0">
                <a:latin typeface="Trebuchet MS"/>
                <a:cs typeface="Trebuchet MS"/>
              </a:rPr>
              <a:t>good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start.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9155" y="7930220"/>
            <a:ext cx="4806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i="1" spc="60" dirty="0">
                <a:latin typeface="Trebuchet MS"/>
                <a:cs typeface="Trebuchet MS"/>
              </a:rPr>
              <a:t>W</a:t>
            </a:r>
            <a:r>
              <a:rPr sz="900" i="1" spc="-25" dirty="0">
                <a:latin typeface="Trebuchet MS"/>
                <a:cs typeface="Trebuchet MS"/>
              </a:rPr>
              <a:t>elcome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6576" y="463802"/>
            <a:ext cx="2659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5" dirty="0">
                <a:solidFill>
                  <a:srgbClr val="00AFE5"/>
                </a:solidFill>
                <a:latin typeface="Arial MT"/>
                <a:cs typeface="Arial MT"/>
              </a:rPr>
              <a:t>Welcome</a:t>
            </a:r>
            <a:r>
              <a:rPr sz="2000" spc="-25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00AFE5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00AFE5"/>
                </a:solidFill>
                <a:latin typeface="Arial MT"/>
                <a:cs typeface="Arial MT"/>
              </a:rPr>
              <a:t>Switzerland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0419" y="698220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5998" y="0"/>
                </a:lnTo>
              </a:path>
            </a:pathLst>
          </a:custGeom>
          <a:ln w="3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70171" y="6785315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30" dirty="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42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59992" y="0"/>
                </a:moveTo>
                <a:lnTo>
                  <a:pt x="0" y="0"/>
                </a:lnTo>
                <a:lnTo>
                  <a:pt x="0" y="10692003"/>
                </a:lnTo>
                <a:lnTo>
                  <a:pt x="7559992" y="10692003"/>
                </a:lnTo>
                <a:lnTo>
                  <a:pt x="7559992" y="0"/>
                </a:lnTo>
                <a:close/>
              </a:path>
            </a:pathLst>
          </a:custGeom>
          <a:solidFill>
            <a:srgbClr val="E9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413" y="252007"/>
            <a:ext cx="7056005" cy="6088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82204" y="6785317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9719" y="6468743"/>
            <a:ext cx="997585" cy="462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b="1" spc="25" dirty="0">
                <a:latin typeface="Trebuchet MS"/>
                <a:cs typeface="Trebuchet MS"/>
              </a:rPr>
              <a:t>Samba</a:t>
            </a:r>
            <a:r>
              <a:rPr sz="850" b="1" spc="-60" dirty="0">
                <a:latin typeface="Trebuchet MS"/>
                <a:cs typeface="Trebuchet MS"/>
              </a:rPr>
              <a:t> </a:t>
            </a:r>
            <a:r>
              <a:rPr sz="850" b="1" spc="10" dirty="0">
                <a:latin typeface="Trebuchet MS"/>
                <a:cs typeface="Trebuchet MS"/>
              </a:rPr>
              <a:t>Kebbeh</a:t>
            </a:r>
            <a:r>
              <a:rPr sz="850" b="1" spc="-55" dirty="0">
                <a:latin typeface="Trebuchet MS"/>
                <a:cs typeface="Trebuchet MS"/>
              </a:rPr>
              <a:t> </a:t>
            </a:r>
            <a:r>
              <a:rPr sz="850" spc="-25" dirty="0">
                <a:latin typeface="Arial MT"/>
                <a:cs typeface="Arial MT"/>
              </a:rPr>
              <a:t>(34) </a:t>
            </a:r>
            <a:r>
              <a:rPr sz="850" spc="-225" dirty="0">
                <a:latin typeface="Arial MT"/>
                <a:cs typeface="Arial MT"/>
              </a:rPr>
              <a:t> </a:t>
            </a:r>
            <a:r>
              <a:rPr sz="850" spc="-45" dirty="0">
                <a:latin typeface="Arial MT"/>
                <a:cs typeface="Arial MT"/>
              </a:rPr>
              <a:t>Train</a:t>
            </a:r>
            <a:r>
              <a:rPr sz="850" spc="-10" dirty="0">
                <a:latin typeface="Arial MT"/>
                <a:cs typeface="Arial MT"/>
              </a:rPr>
              <a:t> Conductor 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Turbenthal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7729" y="7230762"/>
            <a:ext cx="1772920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910">
              <a:lnSpc>
                <a:spcPct val="117700"/>
              </a:lnSpc>
              <a:spcBef>
                <a:spcPts val="100"/>
              </a:spcBef>
            </a:pPr>
            <a:r>
              <a:rPr sz="850" i="1" spc="-60" dirty="0">
                <a:latin typeface="Trebuchet MS"/>
                <a:cs typeface="Trebuchet MS"/>
              </a:rPr>
              <a:t>“I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had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big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culture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shock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dirty="0">
                <a:latin typeface="Trebuchet MS"/>
                <a:cs typeface="Trebuchet MS"/>
              </a:rPr>
              <a:t>when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I  </a:t>
            </a:r>
            <a:r>
              <a:rPr sz="850" i="1" spc="-20" dirty="0">
                <a:latin typeface="Trebuchet MS"/>
                <a:cs typeface="Trebuchet MS"/>
              </a:rPr>
              <a:t>came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Switzerland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at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age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of  </a:t>
            </a:r>
            <a:r>
              <a:rPr sz="850" i="1" spc="-25" dirty="0">
                <a:latin typeface="Trebuchet MS"/>
                <a:cs typeface="Trebuchet MS"/>
              </a:rPr>
              <a:t>twenty-one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for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love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my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life, </a:t>
            </a:r>
            <a:r>
              <a:rPr sz="850" i="1" spc="-60" dirty="0">
                <a:latin typeface="Trebuchet MS"/>
                <a:cs typeface="Trebuchet MS"/>
              </a:rPr>
              <a:t> </a:t>
            </a:r>
            <a:r>
              <a:rPr sz="850" i="1" spc="10" dirty="0">
                <a:latin typeface="Trebuchet MS"/>
                <a:cs typeface="Trebuchet MS"/>
              </a:rPr>
              <a:t>who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15" dirty="0">
                <a:latin typeface="Trebuchet MS"/>
                <a:cs typeface="Trebuchet MS"/>
              </a:rPr>
              <a:t>now</a:t>
            </a:r>
            <a:r>
              <a:rPr sz="850" i="1" spc="-20" dirty="0">
                <a:latin typeface="Trebuchet MS"/>
                <a:cs typeface="Trebuchet MS"/>
              </a:rPr>
              <a:t> my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wife.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The</a:t>
            </a:r>
            <a:r>
              <a:rPr sz="850" i="1" spc="-15" dirty="0">
                <a:latin typeface="Trebuchet MS"/>
                <a:cs typeface="Trebuchet MS"/>
              </a:rPr>
              <a:t> Swiss </a:t>
            </a:r>
            <a:r>
              <a:rPr sz="850" i="1" spc="-30" dirty="0">
                <a:latin typeface="Trebuchet MS"/>
                <a:cs typeface="Trebuchet MS"/>
              </a:rPr>
              <a:t>were </a:t>
            </a:r>
            <a:r>
              <a:rPr sz="850" i="1" spc="-24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v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60" dirty="0">
                <a:latin typeface="Trebuchet MS"/>
                <a:cs typeface="Trebuchet MS"/>
              </a:rPr>
              <a:t>r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p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-85" dirty="0">
                <a:latin typeface="Trebuchet MS"/>
                <a:cs typeface="Trebuchet MS"/>
              </a:rPr>
              <a:t>l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80" dirty="0">
                <a:latin typeface="Trebuchet MS"/>
                <a:cs typeface="Trebuchet MS"/>
              </a:rPr>
              <a:t>,</a:t>
            </a:r>
            <a:r>
              <a:rPr sz="850" i="1" spc="-15" dirty="0">
                <a:latin typeface="Trebuchet MS"/>
                <a:cs typeface="Trebuchet MS"/>
              </a:rPr>
              <a:t> c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-75" dirty="0">
                <a:latin typeface="Trebuchet MS"/>
                <a:cs typeface="Trebuchet MS"/>
              </a:rPr>
              <a:t>rr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15" dirty="0">
                <a:latin typeface="Trebuchet MS"/>
                <a:cs typeface="Trebuchet MS"/>
              </a:rPr>
              <a:t>c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5" dirty="0">
                <a:latin typeface="Trebuchet MS"/>
                <a:cs typeface="Trebuchet MS"/>
              </a:rPr>
              <a:t>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r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85" dirty="0">
                <a:latin typeface="Trebuchet MS"/>
                <a:cs typeface="Trebuchet MS"/>
              </a:rPr>
              <a:t>l</a:t>
            </a:r>
            <a:r>
              <a:rPr sz="850" i="1" spc="-75" dirty="0">
                <a:latin typeface="Trebuchet MS"/>
                <a:cs typeface="Trebuchet MS"/>
              </a:rPr>
              <a:t>i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5" dirty="0">
                <a:latin typeface="Trebuchet MS"/>
                <a:cs typeface="Trebuchet MS"/>
              </a:rPr>
              <a:t>b</a:t>
            </a:r>
            <a:r>
              <a:rPr sz="850" i="1" spc="-85" dirty="0">
                <a:latin typeface="Trebuchet MS"/>
                <a:cs typeface="Trebuchet MS"/>
              </a:rPr>
              <a:t>l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110" dirty="0">
                <a:latin typeface="Trebuchet MS"/>
                <a:cs typeface="Trebuchet MS"/>
              </a:rPr>
              <a:t>–</a:t>
            </a:r>
            <a:endParaRPr sz="850">
              <a:latin typeface="Trebuchet MS"/>
              <a:cs typeface="Trebuchet MS"/>
            </a:endParaRPr>
          </a:p>
          <a:p>
            <a:pPr marL="12700" marR="192405" algn="just">
              <a:lnSpc>
                <a:spcPct val="117700"/>
              </a:lnSpc>
            </a:pPr>
            <a:r>
              <a:rPr sz="850" i="1" spc="-30" dirty="0">
                <a:latin typeface="Trebuchet MS"/>
                <a:cs typeface="Trebuchet MS"/>
              </a:rPr>
              <a:t>but </a:t>
            </a:r>
            <a:r>
              <a:rPr sz="850" i="1" spc="-40" dirty="0">
                <a:latin typeface="Trebuchet MS"/>
                <a:cs typeface="Trebuchet MS"/>
              </a:rPr>
              <a:t>they </a:t>
            </a:r>
            <a:r>
              <a:rPr sz="850" i="1" spc="-30" dirty="0">
                <a:latin typeface="Trebuchet MS"/>
                <a:cs typeface="Trebuchet MS"/>
              </a:rPr>
              <a:t>lacked </a:t>
            </a:r>
            <a:r>
              <a:rPr sz="850" i="1" spc="-25" dirty="0">
                <a:latin typeface="Trebuchet MS"/>
                <a:cs typeface="Trebuchet MS"/>
              </a:rPr>
              <a:t>a </a:t>
            </a:r>
            <a:r>
              <a:rPr sz="850" i="1" spc="-40" dirty="0">
                <a:latin typeface="Trebuchet MS"/>
                <a:cs typeface="Trebuchet MS"/>
              </a:rPr>
              <a:t>certain </a:t>
            </a:r>
            <a:r>
              <a:rPr sz="850" i="1" spc="-15" dirty="0">
                <a:latin typeface="Trebuchet MS"/>
                <a:cs typeface="Trebuchet MS"/>
              </a:rPr>
              <a:t>amount </a:t>
            </a:r>
            <a:r>
              <a:rPr sz="850" i="1" spc="-1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15" dirty="0">
                <a:latin typeface="Trebuchet MS"/>
                <a:cs typeface="Trebuchet MS"/>
              </a:rPr>
              <a:t> openness. </a:t>
            </a:r>
            <a:r>
              <a:rPr sz="850" i="1" spc="-35" dirty="0">
                <a:latin typeface="Trebuchet MS"/>
                <a:cs typeface="Trebuchet MS"/>
              </a:rPr>
              <a:t>Then,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after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applying  </a:t>
            </a:r>
            <a:r>
              <a:rPr sz="850" i="1" spc="-40" dirty="0">
                <a:latin typeface="Trebuchet MS"/>
                <a:cs typeface="Trebuchet MS"/>
              </a:rPr>
              <a:t>for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jobs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receiving</a:t>
            </a:r>
            <a:r>
              <a:rPr sz="850" i="1" spc="-15" dirty="0">
                <a:latin typeface="Trebuchet MS"/>
                <a:cs typeface="Trebuchet MS"/>
              </a:rPr>
              <a:t> numerous</a:t>
            </a:r>
            <a:endParaRPr sz="850">
              <a:latin typeface="Trebuchet MS"/>
              <a:cs typeface="Trebuchet MS"/>
            </a:endParaRPr>
          </a:p>
          <a:p>
            <a:pPr marL="12700" marR="5080">
              <a:lnSpc>
                <a:spcPct val="117700"/>
              </a:lnSpc>
            </a:pPr>
            <a:r>
              <a:rPr sz="850" i="1" spc="-75" dirty="0">
                <a:latin typeface="Trebuchet MS"/>
                <a:cs typeface="Trebuchet MS"/>
              </a:rPr>
              <a:t>r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125" dirty="0">
                <a:latin typeface="Trebuchet MS"/>
                <a:cs typeface="Trebuchet MS"/>
              </a:rPr>
              <a:t>j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15" dirty="0">
                <a:latin typeface="Trebuchet MS"/>
                <a:cs typeface="Trebuchet MS"/>
              </a:rPr>
              <a:t>c</a:t>
            </a:r>
            <a:r>
              <a:rPr sz="850" i="1" spc="-75" dirty="0">
                <a:latin typeface="Trebuchet MS"/>
                <a:cs typeface="Trebuchet MS"/>
              </a:rPr>
              <a:t>ti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15" dirty="0">
                <a:latin typeface="Trebuchet MS"/>
                <a:cs typeface="Trebuchet MS"/>
              </a:rPr>
              <a:t>s</a:t>
            </a:r>
            <a:r>
              <a:rPr sz="850" i="1" spc="-80" dirty="0">
                <a:latin typeface="Trebuchet MS"/>
                <a:cs typeface="Trebuchet MS"/>
              </a:rPr>
              <a:t>,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r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85" dirty="0">
                <a:latin typeface="Trebuchet MS"/>
                <a:cs typeface="Trebuchet MS"/>
              </a:rPr>
              <a:t>l</a:t>
            </a:r>
            <a:r>
              <a:rPr sz="850" i="1" spc="-75" dirty="0">
                <a:latin typeface="Trebuchet MS"/>
                <a:cs typeface="Trebuchet MS"/>
              </a:rPr>
              <a:t>i</a:t>
            </a:r>
            <a:r>
              <a:rPr sz="850" i="1" spc="-15" dirty="0">
                <a:latin typeface="Trebuchet MS"/>
                <a:cs typeface="Trebuchet MS"/>
              </a:rPr>
              <a:t>s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5" dirty="0">
                <a:latin typeface="Trebuchet MS"/>
                <a:cs typeface="Trebuchet MS"/>
              </a:rPr>
              <a:t>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5" dirty="0">
                <a:latin typeface="Trebuchet MS"/>
                <a:cs typeface="Trebuchet MS"/>
              </a:rPr>
              <a:t>h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15" dirty="0">
                <a:latin typeface="Trebuchet MS"/>
                <a:cs typeface="Trebuchet MS"/>
              </a:rPr>
              <a:t>S</a:t>
            </a:r>
            <a:r>
              <a:rPr sz="850" i="1" spc="25" dirty="0">
                <a:latin typeface="Trebuchet MS"/>
                <a:cs typeface="Trebuchet MS"/>
              </a:rPr>
              <a:t>w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30" dirty="0">
                <a:latin typeface="Trebuchet MS"/>
                <a:cs typeface="Trebuchet MS"/>
              </a:rPr>
              <a:t>z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75" dirty="0">
                <a:latin typeface="Trebuchet MS"/>
                <a:cs typeface="Trebuchet MS"/>
              </a:rPr>
              <a:t>r</a:t>
            </a:r>
            <a:r>
              <a:rPr sz="850" i="1" spc="-85" dirty="0">
                <a:latin typeface="Trebuchet MS"/>
                <a:cs typeface="Trebuchet MS"/>
              </a:rPr>
              <a:t>l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5" dirty="0">
                <a:latin typeface="Trebuchet MS"/>
                <a:cs typeface="Trebuchet MS"/>
              </a:rPr>
              <a:t>d  </a:t>
            </a:r>
            <a:r>
              <a:rPr sz="850" i="1" spc="-75" dirty="0">
                <a:latin typeface="Trebuchet MS"/>
                <a:cs typeface="Trebuchet MS"/>
              </a:rPr>
              <a:t>i</a:t>
            </a:r>
            <a:r>
              <a:rPr sz="850" i="1" spc="-15" dirty="0">
                <a:latin typeface="Trebuchet MS"/>
                <a:cs typeface="Trebuchet MS"/>
              </a:rPr>
              <a:t>s 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60" dirty="0">
                <a:latin typeface="Trebuchet MS"/>
                <a:cs typeface="Trebuchet MS"/>
              </a:rPr>
              <a:t>f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75" dirty="0">
                <a:latin typeface="Trebuchet MS"/>
                <a:cs typeface="Trebuchet MS"/>
              </a:rPr>
              <a:t>i</a:t>
            </a:r>
            <a:r>
              <a:rPr sz="850" i="1" spc="-60" dirty="0">
                <a:latin typeface="Trebuchet MS"/>
                <a:cs typeface="Trebuchet MS"/>
              </a:rPr>
              <a:t>r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85" dirty="0">
                <a:latin typeface="Trebuchet MS"/>
                <a:cs typeface="Trebuchet MS"/>
              </a:rPr>
              <a:t>l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15" dirty="0">
                <a:latin typeface="Trebuchet MS"/>
                <a:cs typeface="Trebuchet MS"/>
              </a:rPr>
              <a:t> c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-5" dirty="0">
                <a:latin typeface="Trebuchet MS"/>
                <a:cs typeface="Trebuchet MS"/>
              </a:rPr>
              <a:t>u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60" dirty="0">
                <a:latin typeface="Trebuchet MS"/>
                <a:cs typeface="Trebuchet MS"/>
              </a:rPr>
              <a:t>r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5" dirty="0">
                <a:latin typeface="Trebuchet MS"/>
                <a:cs typeface="Trebuchet MS"/>
              </a:rPr>
              <a:t>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5" dirty="0">
                <a:latin typeface="Trebuchet MS"/>
                <a:cs typeface="Trebuchet MS"/>
              </a:rPr>
              <a:t>h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I  </a:t>
            </a:r>
            <a:r>
              <a:rPr sz="850" i="1" spc="-5" dirty="0">
                <a:latin typeface="Trebuchet MS"/>
                <a:cs typeface="Trebuchet MS"/>
              </a:rPr>
              <a:t>h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40" dirty="0">
                <a:latin typeface="Trebuchet MS"/>
                <a:cs typeface="Trebuchet MS"/>
              </a:rPr>
              <a:t>v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fi</a:t>
            </a:r>
            <a:r>
              <a:rPr sz="850" i="1" spc="45" dirty="0">
                <a:latin typeface="Trebuchet MS"/>
                <a:cs typeface="Trebuchet MS"/>
              </a:rPr>
              <a:t>g</a:t>
            </a:r>
            <a:r>
              <a:rPr sz="850" i="1" spc="-5" dirty="0">
                <a:latin typeface="Trebuchet MS"/>
                <a:cs typeface="Trebuchet MS"/>
              </a:rPr>
              <a:t>h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60" dirty="0">
                <a:latin typeface="Trebuchet MS"/>
                <a:cs typeface="Trebuchet MS"/>
              </a:rPr>
              <a:t>f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-75" dirty="0">
                <a:latin typeface="Trebuchet MS"/>
                <a:cs typeface="Trebuchet MS"/>
              </a:rPr>
              <a:t>r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dirty="0">
                <a:latin typeface="Trebuchet MS"/>
                <a:cs typeface="Trebuchet MS"/>
              </a:rPr>
              <a:t>m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h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5" dirty="0">
                <a:latin typeface="Trebuchet MS"/>
                <a:cs typeface="Trebuchet MS"/>
              </a:rPr>
              <a:t>pp</a:t>
            </a:r>
            <a:r>
              <a:rPr sz="850" i="1" spc="-75" dirty="0">
                <a:latin typeface="Trebuchet MS"/>
                <a:cs typeface="Trebuchet MS"/>
              </a:rPr>
              <a:t>i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15" dirty="0">
                <a:latin typeface="Trebuchet MS"/>
                <a:cs typeface="Trebuchet MS"/>
              </a:rPr>
              <a:t>ss</a:t>
            </a:r>
            <a:r>
              <a:rPr sz="850" i="1" spc="-80" dirty="0">
                <a:latin typeface="Trebuchet MS"/>
                <a:cs typeface="Trebuchet MS"/>
              </a:rPr>
              <a:t>.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5" dirty="0">
                <a:latin typeface="Trebuchet MS"/>
                <a:cs typeface="Trebuchet MS"/>
              </a:rPr>
              <a:t>h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5" dirty="0">
                <a:latin typeface="Trebuchet MS"/>
                <a:cs typeface="Trebuchet MS"/>
              </a:rPr>
              <a:t>n  </a:t>
            </a:r>
            <a:r>
              <a:rPr sz="850" i="1" spc="-20" dirty="0">
                <a:latin typeface="Trebuchet MS"/>
                <a:cs typeface="Trebuchet MS"/>
              </a:rPr>
              <a:t>went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school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for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whole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year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 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learn</a:t>
            </a:r>
            <a:r>
              <a:rPr sz="850" i="1" spc="-15" dirty="0">
                <a:latin typeface="Trebuchet MS"/>
                <a:cs typeface="Trebuchet MS"/>
              </a:rPr>
              <a:t> German </a:t>
            </a:r>
            <a:r>
              <a:rPr sz="850" i="1" spc="-40" dirty="0">
                <a:latin typeface="Trebuchet MS"/>
                <a:cs typeface="Trebuchet MS"/>
              </a:rPr>
              <a:t>intensivel</a:t>
            </a:r>
            <a:r>
              <a:rPr sz="850" i="1" spc="-120" dirty="0">
                <a:latin typeface="Trebuchet MS"/>
                <a:cs typeface="Trebuchet MS"/>
              </a:rPr>
              <a:t>y</a:t>
            </a:r>
            <a:r>
              <a:rPr sz="850" i="1" spc="-80" dirty="0">
                <a:latin typeface="Trebuchet MS"/>
                <a:cs typeface="Trebuchet MS"/>
              </a:rPr>
              <a:t>.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This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greatly  </a:t>
            </a:r>
            <a:r>
              <a:rPr sz="850" i="1" spc="-25" dirty="0">
                <a:latin typeface="Trebuchet MS"/>
                <a:cs typeface="Trebuchet MS"/>
              </a:rPr>
              <a:t>improved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my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options</a:t>
            </a:r>
            <a:r>
              <a:rPr sz="850" i="1" spc="-1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above</a:t>
            </a:r>
            <a:r>
              <a:rPr sz="850" i="1" spc="-10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all </a:t>
            </a:r>
            <a:r>
              <a:rPr sz="850" i="1" spc="-60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my </a:t>
            </a:r>
            <a:r>
              <a:rPr sz="850" i="1" spc="-30" dirty="0">
                <a:latin typeface="Trebuchet MS"/>
                <a:cs typeface="Trebuchet MS"/>
              </a:rPr>
              <a:t>self-confidence.</a:t>
            </a:r>
            <a:endParaRPr sz="850">
              <a:latin typeface="Trebuchet MS"/>
              <a:cs typeface="Trebuchet MS"/>
            </a:endParaRPr>
          </a:p>
          <a:p>
            <a:pPr marL="12700" marR="42545">
              <a:lnSpc>
                <a:spcPct val="117700"/>
              </a:lnSpc>
            </a:pPr>
            <a:r>
              <a:rPr sz="850" i="1" spc="-65" dirty="0">
                <a:latin typeface="Trebuchet MS"/>
                <a:cs typeface="Trebuchet MS"/>
              </a:rPr>
              <a:t>It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largely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thanks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my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employer  </a:t>
            </a:r>
            <a:r>
              <a:rPr sz="850" i="1" spc="-50" dirty="0">
                <a:latin typeface="Trebuchet MS"/>
                <a:cs typeface="Trebuchet MS"/>
              </a:rPr>
              <a:t>that,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after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60" dirty="0">
                <a:latin typeface="Trebuchet MS"/>
                <a:cs typeface="Trebuchet MS"/>
              </a:rPr>
              <a:t>initial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problems,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have  </a:t>
            </a:r>
            <a:r>
              <a:rPr sz="850" i="1" spc="-10" dirty="0">
                <a:latin typeface="Trebuchet MS"/>
                <a:cs typeface="Trebuchet MS"/>
              </a:rPr>
              <a:t>become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an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absolutely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satisfied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5" dirty="0">
                <a:latin typeface="Trebuchet MS"/>
                <a:cs typeface="Trebuchet MS"/>
              </a:rPr>
              <a:t>Gam</a:t>
            </a:r>
            <a:r>
              <a:rPr sz="850" i="1" spc="-30" dirty="0">
                <a:latin typeface="Trebuchet MS"/>
                <a:cs typeface="Trebuchet MS"/>
              </a:rPr>
              <a:t>-  </a:t>
            </a:r>
            <a:r>
              <a:rPr sz="850" i="1" spc="-25" dirty="0">
                <a:latin typeface="Trebuchet MS"/>
                <a:cs typeface="Trebuchet MS"/>
              </a:rPr>
              <a:t>bian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Swiss.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It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was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he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10" dirty="0">
                <a:latin typeface="Trebuchet MS"/>
                <a:cs typeface="Trebuchet MS"/>
              </a:rPr>
              <a:t>who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believed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309" y="7231194"/>
            <a:ext cx="16897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090">
              <a:lnSpc>
                <a:spcPct val="117700"/>
              </a:lnSpc>
              <a:spcBef>
                <a:spcPts val="100"/>
              </a:spcBef>
            </a:pP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my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abilities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10" dirty="0">
                <a:latin typeface="Trebuchet MS"/>
                <a:cs typeface="Trebuchet MS"/>
              </a:rPr>
              <a:t>who</a:t>
            </a:r>
            <a:r>
              <a:rPr sz="850" i="1" spc="-15" dirty="0">
                <a:latin typeface="Trebuchet MS"/>
                <a:cs typeface="Trebuchet MS"/>
              </a:rPr>
              <a:t> made me  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5" dirty="0">
                <a:latin typeface="Trebuchet MS"/>
                <a:cs typeface="Trebuchet MS"/>
              </a:rPr>
              <a:t>h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fi</a:t>
            </a:r>
            <a:r>
              <a:rPr sz="850" i="1" spc="-75" dirty="0">
                <a:latin typeface="Trebuchet MS"/>
                <a:cs typeface="Trebuchet MS"/>
              </a:rPr>
              <a:t>r</a:t>
            </a:r>
            <a:r>
              <a:rPr sz="850" i="1" spc="-15" dirty="0">
                <a:latin typeface="Trebuchet MS"/>
                <a:cs typeface="Trebuchet MS"/>
              </a:rPr>
              <a:t>s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45" dirty="0">
                <a:latin typeface="Trebuchet MS"/>
                <a:cs typeface="Trebuchet MS"/>
              </a:rPr>
              <a:t>A</a:t>
            </a:r>
            <a:r>
              <a:rPr sz="850" i="1" spc="-60" dirty="0">
                <a:latin typeface="Trebuchet MS"/>
                <a:cs typeface="Trebuchet MS"/>
              </a:rPr>
              <a:t>f</a:t>
            </a:r>
            <a:r>
              <a:rPr sz="850" i="1" spc="-75" dirty="0">
                <a:latin typeface="Trebuchet MS"/>
                <a:cs typeface="Trebuchet MS"/>
              </a:rPr>
              <a:t>ri</a:t>
            </a:r>
            <a:r>
              <a:rPr sz="850" i="1" spc="-15" dirty="0">
                <a:latin typeface="Trebuchet MS"/>
                <a:cs typeface="Trebuchet MS"/>
              </a:rPr>
              <a:t>c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tr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75" dirty="0">
                <a:latin typeface="Trebuchet MS"/>
                <a:cs typeface="Trebuchet MS"/>
              </a:rPr>
              <a:t>i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15" dirty="0">
                <a:latin typeface="Trebuchet MS"/>
                <a:cs typeface="Trebuchet MS"/>
              </a:rPr>
              <a:t> c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5" dirty="0">
                <a:latin typeface="Trebuchet MS"/>
                <a:cs typeface="Trebuchet MS"/>
              </a:rPr>
              <a:t>du</a:t>
            </a:r>
            <a:r>
              <a:rPr sz="850" i="1" spc="-15" dirty="0">
                <a:latin typeface="Trebuchet MS"/>
                <a:cs typeface="Trebuchet MS"/>
              </a:rPr>
              <a:t>c</a:t>
            </a:r>
            <a:r>
              <a:rPr sz="850" i="1" spc="-75" dirty="0">
                <a:latin typeface="Trebuchet MS"/>
                <a:cs typeface="Trebuchet MS"/>
              </a:rPr>
              <a:t>t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-75" dirty="0">
                <a:latin typeface="Trebuchet MS"/>
                <a:cs typeface="Trebuchet MS"/>
              </a:rPr>
              <a:t>r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i</a:t>
            </a:r>
            <a:r>
              <a:rPr sz="850" i="1" spc="5" dirty="0">
                <a:latin typeface="Trebuchet MS"/>
                <a:cs typeface="Trebuchet MS"/>
              </a:rPr>
              <a:t>n  </a:t>
            </a:r>
            <a:r>
              <a:rPr sz="850" i="1" spc="-35" dirty="0">
                <a:latin typeface="Trebuchet MS"/>
                <a:cs typeface="Trebuchet MS"/>
              </a:rPr>
              <a:t>Switzerland.</a:t>
            </a:r>
            <a:endParaRPr sz="850">
              <a:latin typeface="Trebuchet MS"/>
              <a:cs typeface="Trebuchet MS"/>
            </a:endParaRPr>
          </a:p>
          <a:p>
            <a:pPr marL="12700" marR="5080">
              <a:lnSpc>
                <a:spcPct val="117700"/>
              </a:lnSpc>
            </a:pPr>
            <a:r>
              <a:rPr sz="850" i="1" spc="-15" dirty="0">
                <a:latin typeface="Trebuchet MS"/>
                <a:cs typeface="Trebuchet MS"/>
              </a:rPr>
              <a:t>Nowadays,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am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ve</a:t>
            </a:r>
            <a:r>
              <a:rPr sz="850" i="1" spc="-30" dirty="0">
                <a:latin typeface="Trebuchet MS"/>
                <a:cs typeface="Trebuchet MS"/>
              </a:rPr>
              <a:t>r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15" dirty="0">
                <a:latin typeface="Trebuchet MS"/>
                <a:cs typeface="Trebuchet MS"/>
              </a:rPr>
              <a:t> happy </a:t>
            </a:r>
            <a:r>
              <a:rPr sz="850" i="1" spc="-40" dirty="0">
                <a:latin typeface="Trebuchet MS"/>
                <a:cs typeface="Trebuchet MS"/>
              </a:rPr>
              <a:t>living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in  </a:t>
            </a:r>
            <a:r>
              <a:rPr sz="850" i="1" spc="15" dirty="0">
                <a:latin typeface="Trebuchet MS"/>
                <a:cs typeface="Trebuchet MS"/>
              </a:rPr>
              <a:t>S</a:t>
            </a:r>
            <a:r>
              <a:rPr sz="850" i="1" spc="25" dirty="0">
                <a:latin typeface="Trebuchet MS"/>
                <a:cs typeface="Trebuchet MS"/>
              </a:rPr>
              <a:t>w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30" dirty="0">
                <a:latin typeface="Trebuchet MS"/>
                <a:cs typeface="Trebuchet MS"/>
              </a:rPr>
              <a:t>z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75" dirty="0">
                <a:latin typeface="Trebuchet MS"/>
                <a:cs typeface="Trebuchet MS"/>
              </a:rPr>
              <a:t>r</a:t>
            </a:r>
            <a:r>
              <a:rPr sz="850" i="1" spc="-85" dirty="0">
                <a:latin typeface="Trebuchet MS"/>
                <a:cs typeface="Trebuchet MS"/>
              </a:rPr>
              <a:t>l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5" dirty="0">
                <a:latin typeface="Trebuchet MS"/>
                <a:cs typeface="Trebuchet MS"/>
              </a:rPr>
              <a:t>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5" dirty="0">
                <a:latin typeface="Trebuchet MS"/>
                <a:cs typeface="Trebuchet MS"/>
              </a:rPr>
              <a:t>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40" dirty="0">
                <a:latin typeface="Trebuchet MS"/>
                <a:cs typeface="Trebuchet MS"/>
              </a:rPr>
              <a:t>v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15" dirty="0">
                <a:latin typeface="Trebuchet MS"/>
                <a:cs typeface="Trebuchet MS"/>
              </a:rPr>
              <a:t> c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5" dirty="0">
                <a:latin typeface="Trebuchet MS"/>
                <a:cs typeface="Trebuchet MS"/>
              </a:rPr>
              <a:t>n</a:t>
            </a:r>
            <a:r>
              <a:rPr sz="850" i="1" spc="-15" dirty="0">
                <a:latin typeface="Trebuchet MS"/>
                <a:cs typeface="Trebuchet MS"/>
              </a:rPr>
              <a:t>s</a:t>
            </a:r>
            <a:r>
              <a:rPr sz="850" i="1" spc="-75" dirty="0">
                <a:latin typeface="Trebuchet MS"/>
                <a:cs typeface="Trebuchet MS"/>
              </a:rPr>
              <a:t>i</a:t>
            </a:r>
            <a:r>
              <a:rPr sz="850" i="1" spc="-5" dirty="0">
                <a:latin typeface="Trebuchet MS"/>
                <a:cs typeface="Trebuchet MS"/>
              </a:rPr>
              <a:t>d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75" dirty="0">
                <a:latin typeface="Trebuchet MS"/>
                <a:cs typeface="Trebuchet MS"/>
              </a:rPr>
              <a:t>r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a  </a:t>
            </a:r>
            <a:r>
              <a:rPr sz="850" i="1" spc="-35" dirty="0">
                <a:latin typeface="Trebuchet MS"/>
                <a:cs typeface="Trebuchet MS"/>
              </a:rPr>
              <a:t>great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asset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be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mixture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two </a:t>
            </a:r>
            <a:r>
              <a:rPr sz="850" i="1" spc="-5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cultures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be </a:t>
            </a:r>
            <a:r>
              <a:rPr sz="850" i="1" spc="-35" dirty="0">
                <a:latin typeface="Trebuchet MS"/>
                <a:cs typeface="Trebuchet MS"/>
              </a:rPr>
              <a:t>able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take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 </a:t>
            </a:r>
            <a:r>
              <a:rPr sz="850" i="1" spc="-3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best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both </a:t>
            </a:r>
            <a:r>
              <a:rPr sz="850" i="1" spc="-35" dirty="0">
                <a:latin typeface="Trebuchet MS"/>
                <a:cs typeface="Trebuchet MS"/>
              </a:rPr>
              <a:t>worlds.”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8514" y="0"/>
            <a:ext cx="2434590" cy="10692130"/>
            <a:chOff x="-1905" y="0"/>
            <a:chExt cx="2434590" cy="10692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32685" cy="10692130"/>
            </a:xfrm>
            <a:custGeom>
              <a:avLst/>
              <a:gdLst/>
              <a:ahLst/>
              <a:cxnLst/>
              <a:rect l="l" t="t" r="r" b="b"/>
              <a:pathLst>
                <a:path w="2432685" h="10692130">
                  <a:moveTo>
                    <a:pt x="2432558" y="0"/>
                  </a:moveTo>
                  <a:lnTo>
                    <a:pt x="0" y="0"/>
                  </a:lnTo>
                  <a:lnTo>
                    <a:pt x="0" y="10692003"/>
                  </a:lnTo>
                  <a:lnTo>
                    <a:pt x="2432558" y="10692003"/>
                  </a:lnTo>
                  <a:lnTo>
                    <a:pt x="2432558" y="0"/>
                  </a:lnTo>
                  <a:close/>
                </a:path>
              </a:pathLst>
            </a:custGeom>
            <a:solidFill>
              <a:srgbClr val="E9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982203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011804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767804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16576" y="463804"/>
            <a:ext cx="2918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00AFE5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0AFE5"/>
                </a:solidFill>
                <a:latin typeface="Arial MT"/>
                <a:cs typeface="Arial MT"/>
              </a:rPr>
              <a:t>country</a:t>
            </a:r>
            <a:r>
              <a:rPr sz="2000" spc="-15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00AFE5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solidFill>
                  <a:srgbClr val="00AFE5"/>
                </a:solidFill>
                <a:latin typeface="Arial MT"/>
                <a:cs typeface="Arial MT"/>
              </a:rPr>
              <a:t>many</a:t>
            </a:r>
            <a:r>
              <a:rPr sz="2000" spc="-10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-90" dirty="0">
                <a:solidFill>
                  <a:srgbClr val="00AFE5"/>
                </a:solidFill>
                <a:latin typeface="Arial MT"/>
                <a:cs typeface="Arial MT"/>
              </a:rPr>
              <a:t>faces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6576" y="4064938"/>
            <a:ext cx="1774189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45" dirty="0">
                <a:latin typeface="Arial MT"/>
                <a:cs typeface="Arial MT"/>
              </a:rPr>
              <a:t>People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from </a:t>
            </a:r>
            <a:r>
              <a:rPr sz="900" spc="-15" dirty="0">
                <a:latin typeface="Arial MT"/>
                <a:cs typeface="Arial MT"/>
              </a:rPr>
              <a:t>around </a:t>
            </a:r>
            <a:r>
              <a:rPr sz="900" spc="-5" dirty="0">
                <a:latin typeface="Arial MT"/>
                <a:cs typeface="Arial MT"/>
              </a:rPr>
              <a:t>140 </a:t>
            </a:r>
            <a:r>
              <a:rPr sz="900" spc="-20" dirty="0">
                <a:latin typeface="Arial MT"/>
                <a:cs typeface="Arial MT"/>
              </a:rPr>
              <a:t>countries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live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20" dirty="0">
                <a:latin typeface="Arial MT"/>
                <a:cs typeface="Arial MT"/>
              </a:rPr>
              <a:t>Switzerland. </a:t>
            </a:r>
            <a:r>
              <a:rPr sz="900" spc="-35" dirty="0">
                <a:latin typeface="Arial MT"/>
                <a:cs typeface="Arial MT"/>
              </a:rPr>
              <a:t>One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15" dirty="0">
                <a:latin typeface="Arial MT"/>
                <a:cs typeface="Arial MT"/>
              </a:rPr>
              <a:t>five </a:t>
            </a:r>
            <a:r>
              <a:rPr sz="900" spc="-30" dirty="0">
                <a:latin typeface="Arial MT"/>
                <a:cs typeface="Arial MT"/>
              </a:rPr>
              <a:t>per-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sons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does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not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60" dirty="0">
                <a:latin typeface="Arial MT"/>
                <a:cs typeface="Arial MT"/>
              </a:rPr>
              <a:t> Swiss </a:t>
            </a:r>
            <a:r>
              <a:rPr sz="900" spc="-25" dirty="0">
                <a:latin typeface="Arial MT"/>
                <a:cs typeface="Arial MT"/>
              </a:rPr>
              <a:t>passport.  </a:t>
            </a:r>
            <a:r>
              <a:rPr sz="900" spc="-5" dirty="0">
                <a:latin typeface="Arial MT"/>
                <a:cs typeface="Arial MT"/>
              </a:rPr>
              <a:t>And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every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third </a:t>
            </a:r>
            <a:r>
              <a:rPr sz="900" spc="-20" dirty="0">
                <a:latin typeface="Arial MT"/>
                <a:cs typeface="Arial MT"/>
              </a:rPr>
              <a:t>marriage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bina-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tional. </a:t>
            </a:r>
            <a:r>
              <a:rPr sz="900" spc="-30" dirty="0">
                <a:latin typeface="Arial MT"/>
                <a:cs typeface="Arial MT"/>
              </a:rPr>
              <a:t>Switzerland’s </a:t>
            </a:r>
            <a:r>
              <a:rPr sz="900" spc="-15" dirty="0">
                <a:latin typeface="Arial MT"/>
                <a:cs typeface="Arial MT"/>
              </a:rPr>
              <a:t>entire </a:t>
            </a:r>
            <a:r>
              <a:rPr sz="900" spc="-25" dirty="0">
                <a:latin typeface="Arial MT"/>
                <a:cs typeface="Arial MT"/>
              </a:rPr>
              <a:t>resident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population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nearly</a:t>
            </a:r>
            <a:r>
              <a:rPr sz="900" dirty="0">
                <a:latin typeface="Arial MT"/>
                <a:cs typeface="Arial MT"/>
              </a:rPr>
              <a:t> 7.8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million.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6576" y="5398589"/>
            <a:ext cx="1774189" cy="326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Such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small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area </a:t>
            </a:r>
            <a:r>
              <a:rPr sz="900" b="1" spc="-15" dirty="0">
                <a:solidFill>
                  <a:srgbClr val="00AFE5"/>
                </a:solidFill>
                <a:latin typeface="Trebuchet MS"/>
                <a:cs typeface="Trebuchet MS"/>
              </a:rPr>
              <a:t>requires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respect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and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consideration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latin typeface="Arial MT"/>
                <a:cs typeface="Arial MT"/>
              </a:rPr>
              <a:t>Travellers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never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fail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be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aston-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ished</a:t>
            </a:r>
            <a:r>
              <a:rPr sz="900" spc="9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by</a:t>
            </a:r>
            <a:r>
              <a:rPr sz="900" spc="1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short</a:t>
            </a:r>
            <a:r>
              <a:rPr sz="900" spc="1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distances</a:t>
            </a:r>
            <a:r>
              <a:rPr sz="900" spc="9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within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Switzerland.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One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needs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no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more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than </a:t>
            </a:r>
            <a:r>
              <a:rPr sz="900" spc="-15" dirty="0">
                <a:latin typeface="Arial MT"/>
                <a:cs typeface="Arial MT"/>
              </a:rPr>
              <a:t>five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hours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from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one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end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-5" dirty="0">
                <a:latin typeface="Arial MT"/>
                <a:cs typeface="Arial MT"/>
              </a:rPr>
              <a:t> the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other.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third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population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live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five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large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cit-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ies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Zurich,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Geneva,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Basel,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Berne</a:t>
            </a:r>
            <a:r>
              <a:rPr sz="900" spc="-20" dirty="0">
                <a:latin typeface="Arial MT"/>
                <a:cs typeface="Arial MT"/>
              </a:rPr>
              <a:t> and </a:t>
            </a:r>
            <a:r>
              <a:rPr sz="900" spc="-24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Lausanne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5" dirty="0">
                <a:latin typeface="Arial MT"/>
                <a:cs typeface="Arial MT"/>
              </a:rPr>
              <a:t> their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agglomerations. </a:t>
            </a:r>
            <a:r>
              <a:rPr sz="900" spc="-2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More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than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half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25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country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made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up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mountains.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Just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about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ten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percent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population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live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there.</a:t>
            </a:r>
            <a:r>
              <a:rPr sz="900" spc="17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We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live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together,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therefore,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on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very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small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area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this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calls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certain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amount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considera-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tion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from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everyone.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6576" y="8828162"/>
            <a:ext cx="1774189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8940">
              <a:lnSpc>
                <a:spcPct val="1389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Each</a:t>
            </a:r>
            <a:r>
              <a:rPr sz="900" b="1" spc="-4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region</a:t>
            </a:r>
            <a:r>
              <a:rPr sz="900" b="1" spc="-4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maintains</a:t>
            </a:r>
            <a:r>
              <a:rPr sz="900" b="1" spc="-4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its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cultural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idiosyncrasies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40" dirty="0">
                <a:latin typeface="Arial MT"/>
                <a:cs typeface="Arial MT"/>
              </a:rPr>
              <a:t>Four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official </a:t>
            </a:r>
            <a:r>
              <a:rPr sz="900" spc="-30" dirty="0">
                <a:latin typeface="Arial MT"/>
                <a:cs typeface="Arial MT"/>
              </a:rPr>
              <a:t>languages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spoken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Switzerland: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German,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French, 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Italian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Rhaeto-Romanic.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De-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pending </a:t>
            </a:r>
            <a:r>
              <a:rPr sz="900" spc="-5" dirty="0">
                <a:latin typeface="Arial MT"/>
                <a:cs typeface="Arial MT"/>
              </a:rPr>
              <a:t>on the </a:t>
            </a:r>
            <a:r>
              <a:rPr sz="900" spc="-45" dirty="0">
                <a:latin typeface="Arial MT"/>
                <a:cs typeface="Arial MT"/>
              </a:rPr>
              <a:t>area </a:t>
            </a:r>
            <a:r>
              <a:rPr sz="900" spc="-5" dirty="0">
                <a:latin typeface="Arial MT"/>
                <a:cs typeface="Arial MT"/>
              </a:rPr>
              <a:t>in which </a:t>
            </a:r>
            <a:r>
              <a:rPr sz="900" spc="-20" dirty="0">
                <a:latin typeface="Arial MT"/>
                <a:cs typeface="Arial MT"/>
              </a:rPr>
              <a:t>you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are,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you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will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encounter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different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9155" y="4065852"/>
            <a:ext cx="1774189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l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ngu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g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nd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c</a:t>
            </a:r>
            <a:r>
              <a:rPr sz="900" spc="-5" dirty="0">
                <a:latin typeface="Arial MT"/>
                <a:cs typeface="Arial MT"/>
              </a:rPr>
              <a:t>o</a:t>
            </a:r>
            <a:r>
              <a:rPr sz="900" dirty="0">
                <a:latin typeface="Arial MT"/>
                <a:cs typeface="Arial MT"/>
              </a:rPr>
              <a:t>m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ac</a:t>
            </a:r>
            <a:r>
              <a:rPr sz="900" spc="-15" dirty="0">
                <a:latin typeface="Arial MT"/>
                <a:cs typeface="Arial MT"/>
              </a:rPr>
              <a:t>r</a:t>
            </a:r>
            <a:r>
              <a:rPr sz="900" spc="-5" dirty="0">
                <a:latin typeface="Arial MT"/>
                <a:cs typeface="Arial MT"/>
              </a:rPr>
              <a:t>o</a:t>
            </a:r>
            <a:r>
              <a:rPr sz="900" spc="-100" dirty="0">
                <a:latin typeface="Arial MT"/>
                <a:cs typeface="Arial MT"/>
              </a:rPr>
              <a:t>ss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di</a:t>
            </a:r>
            <a:r>
              <a:rPr sz="900" spc="30" dirty="0">
                <a:latin typeface="Arial MT"/>
                <a:cs typeface="Arial MT"/>
              </a:rPr>
              <a:t>f</a:t>
            </a:r>
            <a:r>
              <a:rPr sz="900" spc="45" dirty="0">
                <a:latin typeface="Arial MT"/>
                <a:cs typeface="Arial MT"/>
              </a:rPr>
              <a:t>f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15" dirty="0">
                <a:latin typeface="Arial MT"/>
                <a:cs typeface="Arial MT"/>
              </a:rPr>
              <a:t>r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n</a:t>
            </a:r>
            <a:r>
              <a:rPr sz="900" spc="45" dirty="0">
                <a:latin typeface="Arial MT"/>
                <a:cs typeface="Arial MT"/>
              </a:rPr>
              <a:t>t  </a:t>
            </a:r>
            <a:r>
              <a:rPr sz="900" spc="-40" dirty="0">
                <a:latin typeface="Arial MT"/>
                <a:cs typeface="Arial MT"/>
              </a:rPr>
              <a:t>ways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0" dirty="0">
                <a:latin typeface="Arial MT"/>
                <a:cs typeface="Arial MT"/>
              </a:rPr>
              <a:t>living.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This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linguistic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cultural </a:t>
            </a:r>
            <a:r>
              <a:rPr sz="900" spc="-25" dirty="0">
                <a:latin typeface="Arial MT"/>
                <a:cs typeface="Arial MT"/>
              </a:rPr>
              <a:t>diversity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has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long tradi-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tion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fundamental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5" dirty="0">
                <a:latin typeface="Arial MT"/>
                <a:cs typeface="Arial MT"/>
              </a:rPr>
              <a:t>Swit-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zerland.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09155" y="5208966"/>
            <a:ext cx="1774189" cy="497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835">
              <a:lnSpc>
                <a:spcPct val="138900"/>
              </a:lnSpc>
              <a:spcBef>
                <a:spcPts val="100"/>
              </a:spcBef>
            </a:pP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Language</a:t>
            </a:r>
            <a:r>
              <a:rPr sz="900" b="1" spc="-4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is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the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key</a:t>
            </a:r>
            <a:r>
              <a:rPr sz="900" b="1" spc="-4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to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00AFE5"/>
                </a:solidFill>
                <a:latin typeface="Trebuchet MS"/>
                <a:cs typeface="Trebuchet MS"/>
              </a:rPr>
              <a:t>success-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ful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integration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55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majority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5" dirty="0">
                <a:latin typeface="Arial MT"/>
                <a:cs typeface="Arial MT"/>
              </a:rPr>
              <a:t>the population </a:t>
            </a:r>
            <a:r>
              <a:rPr sz="900" spc="-45" dirty="0">
                <a:latin typeface="Arial MT"/>
                <a:cs typeface="Arial MT"/>
              </a:rPr>
              <a:t>lives 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German-speaking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part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Switzerland.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About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70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percent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population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speaks</a:t>
            </a:r>
            <a:r>
              <a:rPr sz="900" spc="-50" dirty="0">
                <a:latin typeface="Arial MT"/>
                <a:cs typeface="Arial MT"/>
              </a:rPr>
              <a:t> Swiss-Ger- 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man. </a:t>
            </a:r>
            <a:r>
              <a:rPr sz="900" spc="5" dirty="0">
                <a:latin typeface="Arial MT"/>
                <a:cs typeface="Arial MT"/>
              </a:rPr>
              <a:t>About </a:t>
            </a:r>
            <a:r>
              <a:rPr sz="900" spc="-5" dirty="0">
                <a:latin typeface="Arial MT"/>
                <a:cs typeface="Arial MT"/>
              </a:rPr>
              <a:t>20 </a:t>
            </a:r>
            <a:r>
              <a:rPr sz="900" spc="-20" dirty="0">
                <a:latin typeface="Arial MT"/>
                <a:cs typeface="Arial MT"/>
              </a:rPr>
              <a:t>percent </a:t>
            </a:r>
            <a:r>
              <a:rPr sz="900" spc="-40" dirty="0">
                <a:latin typeface="Arial MT"/>
                <a:cs typeface="Arial MT"/>
              </a:rPr>
              <a:t>French,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7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percent</a:t>
            </a:r>
            <a:r>
              <a:rPr sz="900" spc="-15" dirty="0">
                <a:latin typeface="Arial MT"/>
                <a:cs typeface="Arial MT"/>
              </a:rPr>
              <a:t> Italian.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Rhaeto-Romanic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only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spoken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30" dirty="0">
                <a:latin typeface="Arial MT"/>
                <a:cs typeface="Arial MT"/>
              </a:rPr>
              <a:t>specific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districts</a:t>
            </a:r>
            <a:r>
              <a:rPr sz="900" spc="2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Canton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5" dirty="0">
                <a:latin typeface="Arial MT"/>
                <a:cs typeface="Arial MT"/>
              </a:rPr>
              <a:t>Graubünden.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High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German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40" dirty="0">
                <a:latin typeface="Arial MT"/>
                <a:cs typeface="Arial MT"/>
              </a:rPr>
              <a:t>used </a:t>
            </a:r>
            <a:r>
              <a:rPr sz="900" spc="-80" dirty="0">
                <a:latin typeface="Arial MT"/>
                <a:cs typeface="Arial MT"/>
              </a:rPr>
              <a:t>as</a:t>
            </a:r>
            <a:r>
              <a:rPr sz="900" spc="-7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official </a:t>
            </a:r>
            <a:r>
              <a:rPr sz="900" spc="-15" dirty="0">
                <a:latin typeface="Arial MT"/>
                <a:cs typeface="Arial MT"/>
              </a:rPr>
              <a:t>lan-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guage </a:t>
            </a:r>
            <a:r>
              <a:rPr sz="900" spc="-5" dirty="0">
                <a:latin typeface="Arial MT"/>
                <a:cs typeface="Arial MT"/>
              </a:rPr>
              <a:t>in the </a:t>
            </a:r>
            <a:r>
              <a:rPr sz="900" spc="-25" dirty="0">
                <a:latin typeface="Arial MT"/>
                <a:cs typeface="Arial MT"/>
              </a:rPr>
              <a:t>German-speaking </a:t>
            </a:r>
            <a:r>
              <a:rPr sz="900" spc="-5" dirty="0">
                <a:latin typeface="Arial MT"/>
                <a:cs typeface="Arial MT"/>
              </a:rPr>
              <a:t>part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20" dirty="0">
                <a:latin typeface="Arial MT"/>
                <a:cs typeface="Arial MT"/>
              </a:rPr>
              <a:t>Switzerland, </a:t>
            </a:r>
            <a:r>
              <a:rPr sz="900" spc="-15" dirty="0">
                <a:latin typeface="Arial MT"/>
                <a:cs typeface="Arial MT"/>
              </a:rPr>
              <a:t>particularly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15" dirty="0">
                <a:latin typeface="Arial MT"/>
                <a:cs typeface="Arial MT"/>
              </a:rPr>
              <a:t>writ-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ten </a:t>
            </a:r>
            <a:r>
              <a:rPr sz="900" spc="-10" dirty="0">
                <a:latin typeface="Arial MT"/>
                <a:cs typeface="Arial MT"/>
              </a:rPr>
              <a:t>communication. </a:t>
            </a:r>
            <a:r>
              <a:rPr sz="900" spc="-30" dirty="0">
                <a:latin typeface="Arial MT"/>
                <a:cs typeface="Arial MT"/>
              </a:rPr>
              <a:t>In </a:t>
            </a:r>
            <a:r>
              <a:rPr sz="900" spc="-25" dirty="0">
                <a:latin typeface="Arial MT"/>
                <a:cs typeface="Arial MT"/>
              </a:rPr>
              <a:t>conversation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however,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number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30" dirty="0">
                <a:latin typeface="Arial MT"/>
                <a:cs typeface="Arial MT"/>
              </a:rPr>
              <a:t>dialects </a:t>
            </a:r>
            <a:r>
              <a:rPr sz="900" spc="-45" dirty="0">
                <a:latin typeface="Arial MT"/>
                <a:cs typeface="Arial MT"/>
              </a:rPr>
              <a:t>are 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spoken.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everyday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language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Basel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-25" dirty="0">
                <a:latin typeface="Arial MT"/>
                <a:cs typeface="Arial MT"/>
              </a:rPr>
              <a:t>r</a:t>
            </a:r>
            <a:r>
              <a:rPr sz="900" spc="-5" dirty="0">
                <a:latin typeface="Arial MT"/>
                <a:cs typeface="Arial MT"/>
              </a:rPr>
              <a:t>efo</a:t>
            </a:r>
            <a:r>
              <a:rPr sz="900" spc="-25" dirty="0">
                <a:latin typeface="Arial MT"/>
                <a:cs typeface="Arial MT"/>
              </a:rPr>
              <a:t>r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di</a:t>
            </a:r>
            <a:r>
              <a:rPr sz="900" spc="-10" dirty="0">
                <a:latin typeface="Arial MT"/>
                <a:cs typeface="Arial MT"/>
              </a:rPr>
              <a:t>f</a:t>
            </a:r>
            <a:r>
              <a:rPr sz="900" spc="-5" dirty="0">
                <a:latin typeface="Arial MT"/>
                <a:cs typeface="Arial MT"/>
              </a:rPr>
              <a:t>fe</a:t>
            </a:r>
            <a:r>
              <a:rPr sz="900" spc="-25" dirty="0">
                <a:latin typeface="Arial MT"/>
                <a:cs typeface="Arial MT"/>
              </a:rPr>
              <a:t>r</a:t>
            </a:r>
            <a:r>
              <a:rPr sz="900" spc="-5" dirty="0">
                <a:latin typeface="Arial MT"/>
                <a:cs typeface="Arial MT"/>
              </a:rPr>
              <a:t>ent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f</a:t>
            </a:r>
            <a:r>
              <a:rPr sz="900" spc="5" dirty="0">
                <a:latin typeface="Arial MT"/>
                <a:cs typeface="Arial MT"/>
              </a:rPr>
              <a:t>r</a:t>
            </a:r>
            <a:r>
              <a:rPr sz="900" spc="-5" dirty="0">
                <a:latin typeface="Arial MT"/>
                <a:cs typeface="Arial MT"/>
              </a:rPr>
              <a:t>om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that  </a:t>
            </a:r>
            <a:r>
              <a:rPr sz="900" spc="-5" dirty="0">
                <a:latin typeface="Arial MT"/>
                <a:cs typeface="Arial MT"/>
              </a:rPr>
              <a:t>in the </a:t>
            </a:r>
            <a:r>
              <a:rPr sz="900" spc="-10" dirty="0">
                <a:latin typeface="Arial MT"/>
                <a:cs typeface="Arial MT"/>
              </a:rPr>
              <a:t>Canton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25" dirty="0">
                <a:latin typeface="Arial MT"/>
                <a:cs typeface="Arial MT"/>
              </a:rPr>
              <a:t>Zurich.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peo-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ple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spc="-40" dirty="0">
                <a:latin typeface="Arial MT"/>
                <a:cs typeface="Arial MT"/>
              </a:rPr>
              <a:t>Berne </a:t>
            </a:r>
            <a:r>
              <a:rPr sz="900" spc="-45" dirty="0">
                <a:latin typeface="Arial MT"/>
                <a:cs typeface="Arial MT"/>
              </a:rPr>
              <a:t>speak </a:t>
            </a:r>
            <a:r>
              <a:rPr sz="900" spc="-5" dirty="0">
                <a:latin typeface="Arial MT"/>
                <a:cs typeface="Arial MT"/>
              </a:rPr>
              <a:t>differently </a:t>
            </a:r>
            <a:r>
              <a:rPr sz="900" spc="5" dirty="0">
                <a:latin typeface="Arial MT"/>
                <a:cs typeface="Arial MT"/>
              </a:rPr>
              <a:t>from 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those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Fribourg.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140" dirty="0">
                <a:latin typeface="Arial MT"/>
                <a:cs typeface="Arial MT"/>
              </a:rPr>
              <a:t>Y</a:t>
            </a:r>
            <a:r>
              <a:rPr sz="900" spc="-5" dirty="0">
                <a:latin typeface="Arial MT"/>
                <a:cs typeface="Arial MT"/>
              </a:rPr>
              <a:t>ou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don</a:t>
            </a:r>
            <a:r>
              <a:rPr sz="900" spc="-15" dirty="0">
                <a:latin typeface="Arial MT"/>
                <a:cs typeface="Arial MT"/>
              </a:rPr>
              <a:t>’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 </a:t>
            </a:r>
            <a:r>
              <a:rPr sz="900" spc="-20" dirty="0">
                <a:latin typeface="Arial MT"/>
                <a:cs typeface="Arial MT"/>
              </a:rPr>
              <a:t>learn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45" dirty="0">
                <a:latin typeface="Arial MT"/>
                <a:cs typeface="Arial MT"/>
              </a:rPr>
              <a:t>speak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30" dirty="0">
                <a:latin typeface="Arial MT"/>
                <a:cs typeface="Arial MT"/>
              </a:rPr>
              <a:t>dialects </a:t>
            </a:r>
            <a:r>
              <a:rPr sz="900" spc="-20" dirty="0">
                <a:latin typeface="Arial MT"/>
                <a:cs typeface="Arial MT"/>
              </a:rPr>
              <a:t>perfectly,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but </a:t>
            </a:r>
            <a:r>
              <a:rPr sz="900" spc="20" dirty="0">
                <a:latin typeface="Arial MT"/>
                <a:cs typeface="Arial MT"/>
              </a:rPr>
              <a:t>it </a:t>
            </a:r>
            <a:r>
              <a:rPr sz="900" spc="10" dirty="0">
                <a:latin typeface="Arial MT"/>
                <a:cs typeface="Arial MT"/>
              </a:rPr>
              <a:t>will </a:t>
            </a:r>
            <a:r>
              <a:rPr sz="900" spc="-30" dirty="0">
                <a:latin typeface="Arial MT"/>
                <a:cs typeface="Arial MT"/>
              </a:rPr>
              <a:t>be considerably </a:t>
            </a:r>
            <a:r>
              <a:rPr sz="900" spc="-45" dirty="0">
                <a:latin typeface="Arial MT"/>
                <a:cs typeface="Arial MT"/>
              </a:rPr>
              <a:t>easier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daily </a:t>
            </a:r>
            <a:r>
              <a:rPr sz="900" spc="-5" dirty="0">
                <a:latin typeface="Arial MT"/>
                <a:cs typeface="Arial MT"/>
              </a:rPr>
              <a:t>life </a:t>
            </a:r>
            <a:r>
              <a:rPr sz="900" spc="20" dirty="0">
                <a:latin typeface="Arial MT"/>
                <a:cs typeface="Arial MT"/>
              </a:rPr>
              <a:t>if </a:t>
            </a:r>
            <a:r>
              <a:rPr sz="900" spc="-20" dirty="0">
                <a:latin typeface="Arial MT"/>
                <a:cs typeface="Arial MT"/>
              </a:rPr>
              <a:t>you understand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15" dirty="0">
                <a:latin typeface="Arial MT"/>
                <a:cs typeface="Arial MT"/>
              </a:rPr>
              <a:t>dia-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lect. </a:t>
            </a:r>
            <a:r>
              <a:rPr sz="900" spc="-35" dirty="0">
                <a:latin typeface="Arial MT"/>
                <a:cs typeface="Arial MT"/>
              </a:rPr>
              <a:t>Language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skills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prereq- </a:t>
            </a:r>
            <a:r>
              <a:rPr sz="900" spc="-20" dirty="0">
                <a:latin typeface="Arial MT"/>
                <a:cs typeface="Arial MT"/>
              </a:rPr>
              <a:t> uisite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0" dirty="0">
                <a:latin typeface="Arial MT"/>
                <a:cs typeface="Arial MT"/>
              </a:rPr>
              <a:t>settling </a:t>
            </a:r>
            <a:r>
              <a:rPr sz="900" spc="10" dirty="0">
                <a:latin typeface="Arial MT"/>
                <a:cs typeface="Arial MT"/>
              </a:rPr>
              <a:t>into </a:t>
            </a:r>
            <a:r>
              <a:rPr sz="900" spc="-40" dirty="0">
                <a:latin typeface="Arial MT"/>
                <a:cs typeface="Arial MT"/>
              </a:rPr>
              <a:t>everyday </a:t>
            </a:r>
            <a:r>
              <a:rPr sz="900" spc="-5" dirty="0">
                <a:latin typeface="Arial MT"/>
                <a:cs typeface="Arial MT"/>
              </a:rPr>
              <a:t>life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work.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16576" y="1718015"/>
            <a:ext cx="26568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latin typeface="Trebuchet MS"/>
                <a:cs typeface="Trebuchet MS"/>
              </a:rPr>
              <a:t>Cultural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diversity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15" dirty="0">
                <a:latin typeface="Trebuchet MS"/>
                <a:cs typeface="Trebuchet MS"/>
              </a:rPr>
              <a:t>within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25" dirty="0">
                <a:latin typeface="Trebuchet MS"/>
                <a:cs typeface="Trebuchet MS"/>
              </a:rPr>
              <a:t>a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5" dirty="0">
                <a:latin typeface="Trebuchet MS"/>
                <a:cs typeface="Trebuchet MS"/>
              </a:rPr>
              <a:t>small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area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7720" y="4064938"/>
            <a:ext cx="1774189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Immigrants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have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always</a:t>
            </a:r>
            <a:r>
              <a:rPr sz="900" b="1" spc="3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con-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 tributed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greatly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to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Switzerland’s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prosperity.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For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example,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 the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Gottha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r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d</a:t>
            </a:r>
            <a:r>
              <a:rPr sz="900" b="1" spc="-10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40" dirty="0">
                <a:solidFill>
                  <a:srgbClr val="777370"/>
                </a:solidFill>
                <a:latin typeface="Trebuchet MS"/>
                <a:cs typeface="Trebuchet MS"/>
              </a:rPr>
              <a:t>T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unnel,</a:t>
            </a:r>
            <a:r>
              <a:rPr sz="900" b="1" spc="-10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one</a:t>
            </a:r>
            <a:r>
              <a:rPr sz="900" b="1" spc="-10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of</a:t>
            </a:r>
            <a:r>
              <a:rPr sz="900" b="1" spc="-10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</a:t>
            </a:r>
            <a:r>
              <a:rPr sz="900" b="1" spc="-10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most 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important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transport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routes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in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Switzerland, </a:t>
            </a:r>
            <a:r>
              <a:rPr sz="900" b="1" spc="40" dirty="0">
                <a:solidFill>
                  <a:srgbClr val="777370"/>
                </a:solidFill>
                <a:latin typeface="Trebuchet MS"/>
                <a:cs typeface="Trebuchet MS"/>
              </a:rPr>
              <a:t>was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built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primarily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by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Italian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workers.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In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addition,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immigrants have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founded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many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of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today’s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large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and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successful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enterprises.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Even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nowadays,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Swiss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economy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is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dependent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on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foreign</a:t>
            </a:r>
            <a:r>
              <a:rPr sz="900" b="1" spc="-3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workers.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9069" y="7871159"/>
            <a:ext cx="424815" cy="494030"/>
            <a:chOff x="318649" y="7871159"/>
            <a:chExt cx="424815" cy="4940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649" y="7871159"/>
              <a:ext cx="81267" cy="812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108" y="8295271"/>
              <a:ext cx="199097" cy="698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881799" y="7813947"/>
            <a:ext cx="1527175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800" b="1" spc="10" dirty="0">
                <a:solidFill>
                  <a:srgbClr val="777370"/>
                </a:solidFill>
                <a:latin typeface="Trebuchet MS"/>
                <a:cs typeface="Trebuchet MS"/>
              </a:rPr>
              <a:t>Information </a:t>
            </a:r>
            <a:r>
              <a:rPr sz="800" b="1" spc="15" dirty="0">
                <a:solidFill>
                  <a:srgbClr val="777370"/>
                </a:solidFill>
                <a:latin typeface="Trebuchet MS"/>
                <a:cs typeface="Trebuchet MS"/>
              </a:rPr>
              <a:t>about </a:t>
            </a: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Switzerland </a:t>
            </a:r>
            <a:r>
              <a:rPr sz="800" b="1" spc="-229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777370"/>
                </a:solidFill>
                <a:latin typeface="Arial MT"/>
                <a:cs typeface="Arial MT"/>
              </a:rPr>
              <a:t>Everything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you </a:t>
            </a:r>
            <a:r>
              <a:rPr sz="800" spc="5" dirty="0">
                <a:solidFill>
                  <a:srgbClr val="777370"/>
                </a:solidFill>
                <a:latin typeface="Arial MT"/>
                <a:cs typeface="Arial MT"/>
              </a:rPr>
              <a:t>would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like </a:t>
            </a:r>
            <a:r>
              <a:rPr sz="800" spc="20" dirty="0">
                <a:solidFill>
                  <a:srgbClr val="777370"/>
                </a:solidFill>
                <a:latin typeface="Arial MT"/>
                <a:cs typeface="Arial MT"/>
              </a:rPr>
              <a:t>to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know </a:t>
            </a:r>
            <a:r>
              <a:rPr sz="800" spc="-21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about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Switzerland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5" dirty="0">
                <a:solidFill>
                  <a:srgbClr val="00AFE5"/>
                </a:solidFill>
                <a:latin typeface="Arial MT"/>
                <a:cs typeface="Arial MT"/>
                <a:hlinkClick r:id="rId4"/>
              </a:rPr>
              <a:t>www.swissworld.org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58908" y="8620459"/>
            <a:ext cx="434975" cy="354330"/>
            <a:chOff x="308488" y="8620459"/>
            <a:chExt cx="434975" cy="35433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88" y="8620459"/>
              <a:ext cx="81267" cy="812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108" y="8904871"/>
              <a:ext cx="199097" cy="698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881798" y="8563247"/>
            <a:ext cx="1329690" cy="42498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spc="-15" dirty="0">
                <a:solidFill>
                  <a:srgbClr val="777370"/>
                </a:solidFill>
                <a:latin typeface="Trebuchet MS"/>
                <a:cs typeface="Trebuchet MS"/>
              </a:rPr>
              <a:t>The</a:t>
            </a:r>
            <a:r>
              <a:rPr sz="8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777370"/>
                </a:solidFill>
                <a:latin typeface="Trebuchet MS"/>
                <a:cs typeface="Trebuchet MS"/>
              </a:rPr>
              <a:t>Swiss</a:t>
            </a:r>
            <a:r>
              <a:rPr sz="8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-5" dirty="0">
                <a:solidFill>
                  <a:srgbClr val="777370"/>
                </a:solidFill>
                <a:latin typeface="Trebuchet MS"/>
                <a:cs typeface="Trebuchet MS"/>
              </a:rPr>
              <a:t>Portal</a:t>
            </a:r>
            <a:endParaRPr sz="800">
              <a:latin typeface="Trebuchet MS"/>
              <a:cs typeface="Trebuchet MS"/>
            </a:endParaRPr>
          </a:p>
          <a:p>
            <a:pPr marL="267970" marR="5080" indent="-255904">
              <a:lnSpc>
                <a:spcPct val="114599"/>
              </a:lnSpc>
            </a:pP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Switzerland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and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its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 authorities </a:t>
            </a:r>
            <a:r>
              <a:rPr sz="800" spc="-204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00AFE5"/>
                </a:solidFill>
                <a:latin typeface="Arial MT"/>
                <a:cs typeface="Arial MT"/>
                <a:hlinkClick r:id="rId5"/>
              </a:rPr>
              <a:t>www.ch.ch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70171" y="6785317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30" dirty="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42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59992" y="0"/>
                </a:moveTo>
                <a:lnTo>
                  <a:pt x="0" y="0"/>
                </a:lnTo>
                <a:lnTo>
                  <a:pt x="0" y="10692003"/>
                </a:lnTo>
                <a:lnTo>
                  <a:pt x="7559992" y="10692003"/>
                </a:lnTo>
                <a:lnTo>
                  <a:pt x="7559992" y="0"/>
                </a:lnTo>
                <a:close/>
              </a:path>
            </a:pathLst>
          </a:custGeom>
          <a:solidFill>
            <a:srgbClr val="E9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375" y="252000"/>
            <a:ext cx="7056069" cy="60888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82204" y="6785313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9719" y="6468741"/>
            <a:ext cx="1607185" cy="4616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spcBef>
                <a:spcPts val="280"/>
              </a:spcBef>
            </a:pPr>
            <a:r>
              <a:rPr sz="850" b="1" spc="5" dirty="0">
                <a:latin typeface="Trebuchet MS"/>
                <a:cs typeface="Trebuchet MS"/>
              </a:rPr>
              <a:t>Sabri</a:t>
            </a:r>
            <a:r>
              <a:rPr sz="850" b="1" spc="-50" dirty="0">
                <a:latin typeface="Trebuchet MS"/>
                <a:cs typeface="Trebuchet MS"/>
              </a:rPr>
              <a:t> </a:t>
            </a:r>
            <a:r>
              <a:rPr sz="850" b="1" spc="15" dirty="0">
                <a:latin typeface="Trebuchet MS"/>
                <a:cs typeface="Trebuchet MS"/>
              </a:rPr>
              <a:t>Aliu</a:t>
            </a:r>
            <a:r>
              <a:rPr sz="850" b="1" spc="-45" dirty="0">
                <a:latin typeface="Trebuchet MS"/>
                <a:cs typeface="Trebuchet MS"/>
              </a:rPr>
              <a:t> </a:t>
            </a:r>
            <a:r>
              <a:rPr sz="850" spc="-25" dirty="0">
                <a:latin typeface="Arial MT"/>
                <a:cs typeface="Arial MT"/>
              </a:rPr>
              <a:t>(46)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ct val="117700"/>
              </a:lnSpc>
            </a:pPr>
            <a:r>
              <a:rPr sz="850" spc="-5" dirty="0">
                <a:latin typeface="Arial MT"/>
                <a:cs typeface="Arial MT"/>
              </a:rPr>
              <a:t>Co-founder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20" dirty="0">
                <a:latin typeface="Arial MT"/>
                <a:cs typeface="Arial MT"/>
              </a:rPr>
              <a:t>of</a:t>
            </a:r>
            <a:r>
              <a:rPr sz="850" spc="21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the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30" dirty="0">
                <a:latin typeface="Arial MT"/>
                <a:cs typeface="Arial MT"/>
              </a:rPr>
              <a:t>Fathers’</a:t>
            </a:r>
            <a:r>
              <a:rPr sz="850" spc="-15" dirty="0">
                <a:latin typeface="Arial MT"/>
                <a:cs typeface="Arial MT"/>
              </a:rPr>
              <a:t> Group </a:t>
            </a:r>
            <a:r>
              <a:rPr sz="850" spc="-220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Zurich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7729" y="7230759"/>
            <a:ext cx="1771650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i="1" spc="-5" dirty="0">
                <a:latin typeface="Trebuchet MS"/>
                <a:cs typeface="Trebuchet MS"/>
              </a:rPr>
              <a:t>“My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neighbour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Swiss.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intro-  </a:t>
            </a:r>
            <a:r>
              <a:rPr sz="850" i="1" spc="-10" dirty="0">
                <a:latin typeface="Trebuchet MS"/>
                <a:cs typeface="Trebuchet MS"/>
              </a:rPr>
              <a:t>duced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us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life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neighbourhood </a:t>
            </a:r>
            <a:r>
              <a:rPr sz="850" i="1" spc="-25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made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sure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that</a:t>
            </a:r>
            <a:r>
              <a:rPr sz="850" i="1" spc="-20" dirty="0">
                <a:latin typeface="Trebuchet MS"/>
                <a:cs typeface="Trebuchet MS"/>
              </a:rPr>
              <a:t> our </a:t>
            </a:r>
            <a:r>
              <a:rPr sz="850" i="1" spc="-15" dirty="0">
                <a:latin typeface="Trebuchet MS"/>
                <a:cs typeface="Trebuchet MS"/>
              </a:rPr>
              <a:t>Kosovar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cus-  </a:t>
            </a:r>
            <a:r>
              <a:rPr sz="850" i="1" spc="-20" dirty="0">
                <a:latin typeface="Trebuchet MS"/>
                <a:cs typeface="Trebuchet MS"/>
              </a:rPr>
              <a:t>toms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were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enhanced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by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Swiss</a:t>
            </a:r>
            <a:r>
              <a:rPr sz="850" i="1" spc="-20" dirty="0">
                <a:latin typeface="Trebuchet MS"/>
                <a:cs typeface="Trebuchet MS"/>
              </a:rPr>
              <a:t> ones. </a:t>
            </a:r>
            <a:r>
              <a:rPr sz="850" i="1" spc="-15" dirty="0">
                <a:latin typeface="Trebuchet MS"/>
                <a:cs typeface="Trebuchet MS"/>
              </a:rPr>
              <a:t> 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did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ve</a:t>
            </a:r>
            <a:r>
              <a:rPr sz="850" i="1" spc="-30" dirty="0">
                <a:latin typeface="Trebuchet MS"/>
                <a:cs typeface="Trebuchet MS"/>
              </a:rPr>
              <a:t>r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simpl</a:t>
            </a:r>
            <a:r>
              <a:rPr sz="850" i="1" spc="-120" dirty="0">
                <a:latin typeface="Trebuchet MS"/>
                <a:cs typeface="Trebuchet MS"/>
              </a:rPr>
              <a:t>y</a:t>
            </a:r>
            <a:r>
              <a:rPr sz="850" i="1" spc="-80" dirty="0">
                <a:latin typeface="Trebuchet MS"/>
                <a:cs typeface="Trebuchet MS"/>
              </a:rPr>
              <a:t>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from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one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person 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anothe</a:t>
            </a:r>
            <a:r>
              <a:rPr sz="850" i="1" spc="-105" dirty="0">
                <a:latin typeface="Trebuchet MS"/>
                <a:cs typeface="Trebuchet MS"/>
              </a:rPr>
              <a:t>r</a:t>
            </a:r>
            <a:r>
              <a:rPr sz="850" i="1" spc="-80" dirty="0">
                <a:latin typeface="Trebuchet MS"/>
                <a:cs typeface="Trebuchet MS"/>
              </a:rPr>
              <a:t>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without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prejudices.</a:t>
            </a:r>
            <a:endParaRPr sz="850">
              <a:latin typeface="Trebuchet MS"/>
              <a:cs typeface="Trebuchet MS"/>
            </a:endParaRPr>
          </a:p>
          <a:p>
            <a:pPr marL="12700" marR="34925">
              <a:lnSpc>
                <a:spcPct val="117700"/>
              </a:lnSpc>
            </a:pP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will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never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forget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that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-</a:t>
            </a:r>
            <a:r>
              <a:rPr sz="850" i="1" spc="-20" dirty="0">
                <a:latin typeface="Trebuchet MS"/>
                <a:cs typeface="Trebuchet MS"/>
              </a:rPr>
              <a:t> above </a:t>
            </a:r>
            <a:r>
              <a:rPr sz="850" i="1" spc="-60" dirty="0">
                <a:latin typeface="Trebuchet MS"/>
                <a:cs typeface="Trebuchet MS"/>
              </a:rPr>
              <a:t>all  </a:t>
            </a:r>
            <a:r>
              <a:rPr sz="850" i="1" spc="-20" dirty="0">
                <a:latin typeface="Trebuchet MS"/>
                <a:cs typeface="Trebuchet MS"/>
              </a:rPr>
              <a:t>because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my </a:t>
            </a:r>
            <a:r>
              <a:rPr sz="850" i="1" spc="-50" dirty="0">
                <a:latin typeface="Trebuchet MS"/>
                <a:cs typeface="Trebuchet MS"/>
              </a:rPr>
              <a:t>five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children.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I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wanted 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get </a:t>
            </a:r>
            <a:r>
              <a:rPr sz="850" i="1" spc="-30" dirty="0">
                <a:latin typeface="Trebuchet MS"/>
                <a:cs typeface="Trebuchet MS"/>
              </a:rPr>
              <a:t>them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off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15" dirty="0">
                <a:latin typeface="Trebuchet MS"/>
                <a:cs typeface="Trebuchet MS"/>
              </a:rPr>
              <a:t>good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start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in  </a:t>
            </a:r>
            <a:r>
              <a:rPr sz="850" i="1" spc="-35" dirty="0">
                <a:latin typeface="Trebuchet MS"/>
                <a:cs typeface="Trebuchet MS"/>
              </a:rPr>
              <a:t>Switzerland.</a:t>
            </a:r>
            <a:endParaRPr sz="850">
              <a:latin typeface="Trebuchet MS"/>
              <a:cs typeface="Trebuchet MS"/>
            </a:endParaRPr>
          </a:p>
          <a:p>
            <a:pPr marL="12700" marR="22860">
              <a:lnSpc>
                <a:spcPct val="117700"/>
              </a:lnSpc>
            </a:pPr>
            <a:r>
              <a:rPr sz="850" i="1" spc="-15" dirty="0">
                <a:latin typeface="Trebuchet MS"/>
                <a:cs typeface="Trebuchet MS"/>
              </a:rPr>
              <a:t>Our </a:t>
            </a:r>
            <a:r>
              <a:rPr sz="850" i="1" spc="-10" dirty="0">
                <a:latin typeface="Trebuchet MS"/>
                <a:cs typeface="Trebuchet MS"/>
              </a:rPr>
              <a:t>neighbourhood </a:t>
            </a:r>
            <a:r>
              <a:rPr sz="850" i="1" spc="-15" dirty="0">
                <a:latin typeface="Trebuchet MS"/>
                <a:cs typeface="Trebuchet MS"/>
              </a:rPr>
              <a:t>means </a:t>
            </a:r>
            <a:r>
              <a:rPr sz="850" i="1" spc="-25" dirty="0">
                <a:latin typeface="Trebuchet MS"/>
                <a:cs typeface="Trebuchet MS"/>
              </a:rPr>
              <a:t>more </a:t>
            </a:r>
            <a:r>
              <a:rPr sz="850" i="1" spc="-30" dirty="0">
                <a:latin typeface="Trebuchet MS"/>
                <a:cs typeface="Trebuchet MS"/>
              </a:rPr>
              <a:t>to 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than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just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having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roof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over</a:t>
            </a:r>
            <a:r>
              <a:rPr sz="850" i="1" spc="-20" dirty="0">
                <a:latin typeface="Trebuchet MS"/>
                <a:cs typeface="Trebuchet MS"/>
              </a:rPr>
              <a:t> our  </a:t>
            </a:r>
            <a:r>
              <a:rPr sz="850" i="1" spc="-25" dirty="0">
                <a:latin typeface="Trebuchet MS"/>
                <a:cs typeface="Trebuchet MS"/>
              </a:rPr>
              <a:t>heads.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certainly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has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something 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5" dirty="0">
                <a:latin typeface="Trebuchet MS"/>
                <a:cs typeface="Trebuchet MS"/>
              </a:rPr>
              <a:t>do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with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fact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that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people  </a:t>
            </a:r>
            <a:r>
              <a:rPr sz="850" i="1" spc="10" dirty="0">
                <a:latin typeface="Trebuchet MS"/>
                <a:cs typeface="Trebuchet MS"/>
              </a:rPr>
              <a:t>who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60" dirty="0">
                <a:latin typeface="Trebuchet MS"/>
                <a:cs typeface="Trebuchet MS"/>
              </a:rPr>
              <a:t>live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here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gradually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realised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that </a:t>
            </a:r>
            <a:r>
              <a:rPr sz="850" i="1" spc="-40" dirty="0">
                <a:latin typeface="Trebuchet MS"/>
                <a:cs typeface="Trebuchet MS"/>
              </a:rPr>
              <a:t> living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happily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together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requires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ef- </a:t>
            </a:r>
            <a:r>
              <a:rPr sz="850" i="1" spc="-35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fort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from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all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us.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doesn’t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matter  </a:t>
            </a:r>
            <a:r>
              <a:rPr sz="850" i="1" spc="-30" dirty="0">
                <a:latin typeface="Trebuchet MS"/>
                <a:cs typeface="Trebuchet MS"/>
              </a:rPr>
              <a:t>whether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one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Swiss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or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foreigner, </a:t>
            </a:r>
            <a:r>
              <a:rPr sz="850" i="1" spc="-4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old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or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young.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5" dirty="0">
                <a:latin typeface="Trebuchet MS"/>
                <a:cs typeface="Trebuchet MS"/>
              </a:rPr>
              <a:t>One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has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start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talking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309" y="7231191"/>
            <a:ext cx="176148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680">
              <a:lnSpc>
                <a:spcPct val="117700"/>
              </a:lnSpc>
              <a:spcBef>
                <a:spcPts val="100"/>
              </a:spcBef>
            </a:pP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one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anothe</a:t>
            </a:r>
            <a:r>
              <a:rPr sz="850" i="1" spc="-105" dirty="0">
                <a:latin typeface="Trebuchet MS"/>
                <a:cs typeface="Trebuchet MS"/>
              </a:rPr>
              <a:t>r</a:t>
            </a:r>
            <a:r>
              <a:rPr sz="850" i="1" spc="-80" dirty="0">
                <a:latin typeface="Trebuchet MS"/>
                <a:cs typeface="Trebuchet MS"/>
              </a:rPr>
              <a:t>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only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way 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change</a:t>
            </a:r>
            <a:r>
              <a:rPr sz="850" i="1" spc="-20" dirty="0">
                <a:latin typeface="Trebuchet MS"/>
                <a:cs typeface="Trebuchet MS"/>
              </a:rPr>
              <a:t> things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together.</a:t>
            </a:r>
            <a:endParaRPr sz="850">
              <a:latin typeface="Trebuchet MS"/>
              <a:cs typeface="Trebuchet MS"/>
            </a:endParaRPr>
          </a:p>
          <a:p>
            <a:pPr marL="12700" marR="5080">
              <a:lnSpc>
                <a:spcPct val="117700"/>
              </a:lnSpc>
            </a:pPr>
            <a:r>
              <a:rPr sz="850" i="1" spc="85" dirty="0">
                <a:latin typeface="Trebuchet MS"/>
                <a:cs typeface="Trebuchet MS"/>
              </a:rPr>
              <a:t>W</a:t>
            </a:r>
            <a:r>
              <a:rPr sz="850" i="1" spc="-50" dirty="0">
                <a:latin typeface="Trebuchet MS"/>
                <a:cs typeface="Trebuchet MS"/>
              </a:rPr>
              <a:t>ith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this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mind,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set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up</a:t>
            </a:r>
            <a:r>
              <a:rPr sz="850" i="1" spc="-20" dirty="0">
                <a:latin typeface="Trebuchet MS"/>
                <a:cs typeface="Trebuchet MS"/>
              </a:rPr>
              <a:t> our  </a:t>
            </a:r>
            <a:r>
              <a:rPr sz="850" i="1" spc="-45" dirty="0">
                <a:latin typeface="Trebuchet MS"/>
                <a:cs typeface="Trebuchet MS"/>
              </a:rPr>
              <a:t>Fathers’</a:t>
            </a:r>
            <a:r>
              <a:rPr sz="850" i="1" spc="-20" dirty="0">
                <a:latin typeface="Trebuchet MS"/>
                <a:cs typeface="Trebuchet MS"/>
              </a:rPr>
              <a:t> Group, </a:t>
            </a:r>
            <a:r>
              <a:rPr sz="850" i="1" spc="-25" dirty="0">
                <a:latin typeface="Trebuchet MS"/>
                <a:cs typeface="Trebuchet MS"/>
              </a:rPr>
              <a:t>where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fathers  </a:t>
            </a:r>
            <a:r>
              <a:rPr sz="850" i="1" spc="-35" dirty="0">
                <a:latin typeface="Trebuchet MS"/>
                <a:cs typeface="Trebuchet MS"/>
              </a:rPr>
              <a:t>meet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up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once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month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learn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from  </a:t>
            </a:r>
            <a:r>
              <a:rPr sz="850" i="1" spc="-20" dirty="0">
                <a:latin typeface="Trebuchet MS"/>
                <a:cs typeface="Trebuchet MS"/>
              </a:rPr>
              <a:t>each </a:t>
            </a:r>
            <a:r>
              <a:rPr sz="850" i="1" spc="-35" dirty="0">
                <a:latin typeface="Trebuchet MS"/>
                <a:cs typeface="Trebuchet MS"/>
              </a:rPr>
              <a:t>other </a:t>
            </a:r>
            <a:r>
              <a:rPr sz="850" i="1" spc="-5" dirty="0">
                <a:latin typeface="Trebuchet MS"/>
                <a:cs typeface="Trebuchet MS"/>
              </a:rPr>
              <a:t>and </a:t>
            </a:r>
            <a:r>
              <a:rPr sz="850" i="1" spc="-30" dirty="0">
                <a:latin typeface="Trebuchet MS"/>
                <a:cs typeface="Trebuchet MS"/>
              </a:rPr>
              <a:t>to </a:t>
            </a:r>
            <a:r>
              <a:rPr sz="850" i="1" spc="-35" dirty="0">
                <a:latin typeface="Trebuchet MS"/>
                <a:cs typeface="Trebuchet MS"/>
              </a:rPr>
              <a:t>deal </a:t>
            </a:r>
            <a:r>
              <a:rPr sz="850" i="1" spc="-30" dirty="0">
                <a:latin typeface="Trebuchet MS"/>
                <a:cs typeface="Trebuchet MS"/>
              </a:rPr>
              <a:t>with </a:t>
            </a:r>
            <a:r>
              <a:rPr sz="850" i="1" spc="-25" dirty="0">
                <a:latin typeface="Trebuchet MS"/>
                <a:cs typeface="Trebuchet MS"/>
              </a:rPr>
              <a:t>problems </a:t>
            </a:r>
            <a:r>
              <a:rPr sz="850" i="1" spc="-245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together.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This</a:t>
            </a:r>
            <a:r>
              <a:rPr sz="850" i="1" spc="-15" dirty="0">
                <a:latin typeface="Trebuchet MS"/>
                <a:cs typeface="Trebuchet MS"/>
              </a:rPr>
              <a:t> has </a:t>
            </a:r>
            <a:r>
              <a:rPr sz="850" i="1" spc="-60" dirty="0">
                <a:latin typeface="Trebuchet MS"/>
                <a:cs typeface="Trebuchet MS"/>
              </a:rPr>
              <a:t>really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simplified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our </a:t>
            </a:r>
            <a:r>
              <a:rPr sz="850" i="1" spc="-24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daily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life.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1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best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part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all</a:t>
            </a:r>
            <a:endParaRPr sz="850">
              <a:latin typeface="Trebuchet MS"/>
              <a:cs typeface="Trebuchet MS"/>
            </a:endParaRPr>
          </a:p>
          <a:p>
            <a:pPr marL="12700" marR="66675">
              <a:lnSpc>
                <a:spcPct val="117700"/>
              </a:lnSpc>
            </a:pPr>
            <a:r>
              <a:rPr sz="850" i="1" spc="-55" dirty="0">
                <a:latin typeface="Trebuchet MS"/>
                <a:cs typeface="Trebuchet MS"/>
              </a:rPr>
              <a:t>is: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Our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neighbours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have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become</a:t>
            </a:r>
            <a:r>
              <a:rPr sz="850" i="1" spc="-20" dirty="0">
                <a:latin typeface="Trebuchet MS"/>
                <a:cs typeface="Trebuchet MS"/>
              </a:rPr>
              <a:t> our  </a:t>
            </a:r>
            <a:r>
              <a:rPr sz="850" i="1" spc="-45" dirty="0">
                <a:latin typeface="Trebuchet MS"/>
                <a:cs typeface="Trebuchet MS"/>
              </a:rPr>
              <a:t>friends.”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8514" y="0"/>
            <a:ext cx="2434590" cy="10692130"/>
            <a:chOff x="-1905" y="0"/>
            <a:chExt cx="2434590" cy="10692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32685" cy="10692130"/>
            </a:xfrm>
            <a:custGeom>
              <a:avLst/>
              <a:gdLst/>
              <a:ahLst/>
              <a:cxnLst/>
              <a:rect l="l" t="t" r="r" b="b"/>
              <a:pathLst>
                <a:path w="2432685" h="10692130">
                  <a:moveTo>
                    <a:pt x="2432558" y="0"/>
                  </a:moveTo>
                  <a:lnTo>
                    <a:pt x="0" y="0"/>
                  </a:lnTo>
                  <a:lnTo>
                    <a:pt x="0" y="10692003"/>
                  </a:lnTo>
                  <a:lnTo>
                    <a:pt x="2432558" y="10692003"/>
                  </a:lnTo>
                  <a:lnTo>
                    <a:pt x="2432558" y="0"/>
                  </a:lnTo>
                  <a:close/>
                </a:path>
              </a:pathLst>
            </a:custGeom>
            <a:solidFill>
              <a:srgbClr val="E9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982201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732189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74589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16576" y="463801"/>
            <a:ext cx="1648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60" dirty="0">
                <a:solidFill>
                  <a:srgbClr val="00AFE5"/>
                </a:solidFill>
                <a:latin typeface="Arial MT"/>
                <a:cs typeface="Arial MT"/>
              </a:rPr>
              <a:t>Living</a:t>
            </a:r>
            <a:r>
              <a:rPr sz="2000" spc="-40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E5"/>
                </a:solidFill>
                <a:latin typeface="Arial MT"/>
                <a:cs typeface="Arial MT"/>
              </a:rPr>
              <a:t>together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6575" y="4445935"/>
            <a:ext cx="1775460" cy="288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Immigrants </a:t>
            </a:r>
            <a:r>
              <a:rPr sz="900" dirty="0">
                <a:latin typeface="Arial MT"/>
                <a:cs typeface="Arial MT"/>
              </a:rPr>
              <a:t>contribute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25" dirty="0">
                <a:latin typeface="Arial MT"/>
                <a:cs typeface="Arial MT"/>
              </a:rPr>
              <a:t>eco-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nomic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35" dirty="0">
                <a:latin typeface="Arial MT"/>
                <a:cs typeface="Arial MT"/>
              </a:rPr>
              <a:t>also </a:t>
            </a:r>
            <a:r>
              <a:rPr sz="900" spc="-5" dirty="0">
                <a:latin typeface="Arial MT"/>
                <a:cs typeface="Arial MT"/>
              </a:rPr>
              <a:t>cultural </a:t>
            </a:r>
            <a:r>
              <a:rPr sz="900" dirty="0">
                <a:latin typeface="Arial MT"/>
                <a:cs typeface="Arial MT"/>
              </a:rPr>
              <a:t>wealth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Switzerland.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100" dirty="0">
                <a:latin typeface="Arial MT"/>
                <a:cs typeface="Arial MT"/>
              </a:rPr>
              <a:t>To</a:t>
            </a:r>
            <a:r>
              <a:rPr sz="900" spc="-9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ensure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that </a:t>
            </a:r>
            <a:r>
              <a:rPr sz="900" spc="-5" dirty="0">
                <a:latin typeface="Arial MT"/>
                <a:cs typeface="Arial MT"/>
              </a:rPr>
              <a:t>living </a:t>
            </a:r>
            <a:r>
              <a:rPr sz="900" dirty="0">
                <a:latin typeface="Arial MT"/>
                <a:cs typeface="Arial MT"/>
              </a:rPr>
              <a:t> together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also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works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out, </a:t>
            </a:r>
            <a:r>
              <a:rPr sz="900" spc="-15" dirty="0">
                <a:latin typeface="Arial MT"/>
                <a:cs typeface="Arial MT"/>
              </a:rPr>
              <a:t>all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resi-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dents </a:t>
            </a:r>
            <a:r>
              <a:rPr sz="900" dirty="0">
                <a:latin typeface="Arial MT"/>
                <a:cs typeface="Arial MT"/>
              </a:rPr>
              <a:t>in our </a:t>
            </a:r>
            <a:r>
              <a:rPr sz="900" spc="-5" dirty="0">
                <a:latin typeface="Arial MT"/>
                <a:cs typeface="Arial MT"/>
              </a:rPr>
              <a:t>country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expected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25" dirty="0">
                <a:latin typeface="Arial MT"/>
                <a:cs typeface="Arial MT"/>
              </a:rPr>
              <a:t>be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able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10" dirty="0">
                <a:latin typeface="Arial MT"/>
                <a:cs typeface="Arial MT"/>
              </a:rPr>
              <a:t>communicate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with 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each </a:t>
            </a:r>
            <a:r>
              <a:rPr sz="900" dirty="0">
                <a:latin typeface="Arial MT"/>
                <a:cs typeface="Arial MT"/>
              </a:rPr>
              <a:t>other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25" dirty="0">
                <a:latin typeface="Arial MT"/>
                <a:cs typeface="Arial MT"/>
              </a:rPr>
              <a:t>strive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dirty="0">
                <a:latin typeface="Arial MT"/>
                <a:cs typeface="Arial MT"/>
              </a:rPr>
              <a:t>finan-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cial </a:t>
            </a:r>
            <a:r>
              <a:rPr sz="900" spc="-15" dirty="0">
                <a:latin typeface="Arial MT"/>
                <a:cs typeface="Arial MT"/>
              </a:rPr>
              <a:t>independence. </a:t>
            </a:r>
            <a:r>
              <a:rPr sz="900" spc="-25" dirty="0">
                <a:latin typeface="Arial MT"/>
                <a:cs typeface="Arial MT"/>
              </a:rPr>
              <a:t>Living </a:t>
            </a:r>
            <a:r>
              <a:rPr sz="900" dirty="0">
                <a:latin typeface="Arial MT"/>
                <a:cs typeface="Arial MT"/>
              </a:rPr>
              <a:t>together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peacefully </a:t>
            </a:r>
            <a:r>
              <a:rPr sz="900" spc="-35" dirty="0">
                <a:latin typeface="Arial MT"/>
                <a:cs typeface="Arial MT"/>
              </a:rPr>
              <a:t>also </a:t>
            </a:r>
            <a:r>
              <a:rPr sz="900" spc="-25" dirty="0">
                <a:latin typeface="Arial MT"/>
                <a:cs typeface="Arial MT"/>
              </a:rPr>
              <a:t>includes </a:t>
            </a:r>
            <a:r>
              <a:rPr sz="900" spc="-15" dirty="0">
                <a:latin typeface="Arial MT"/>
                <a:cs typeface="Arial MT"/>
              </a:rPr>
              <a:t>having </a:t>
            </a:r>
            <a:r>
              <a:rPr sz="900" spc="-20" dirty="0">
                <a:latin typeface="Arial MT"/>
                <a:cs typeface="Arial MT"/>
              </a:rPr>
              <a:t>re-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spect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10" dirty="0">
                <a:latin typeface="Arial MT"/>
                <a:cs typeface="Arial MT"/>
              </a:rPr>
              <a:t>complying </a:t>
            </a:r>
            <a:r>
              <a:rPr sz="900" spc="25" dirty="0">
                <a:latin typeface="Arial MT"/>
                <a:cs typeface="Arial MT"/>
              </a:rPr>
              <a:t>with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60" dirty="0">
                <a:latin typeface="Arial MT"/>
                <a:cs typeface="Arial MT"/>
              </a:rPr>
              <a:t>Swiss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legal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system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75" dirty="0">
                <a:latin typeface="Arial MT"/>
                <a:cs typeface="Arial MT"/>
              </a:rPr>
              <a:t>as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well </a:t>
            </a:r>
            <a:r>
              <a:rPr sz="900" spc="-75" dirty="0">
                <a:latin typeface="Arial MT"/>
                <a:cs typeface="Arial MT"/>
              </a:rPr>
              <a:t>as</a:t>
            </a:r>
            <a:r>
              <a:rPr sz="900" spc="-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basic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values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of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constitution.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60" dirty="0">
                <a:latin typeface="Arial MT"/>
                <a:cs typeface="Arial MT"/>
              </a:rPr>
              <a:t>Every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individual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should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also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have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50" dirty="0">
                <a:latin typeface="Arial MT"/>
                <a:cs typeface="Arial MT"/>
              </a:rPr>
              <a:t>same </a:t>
            </a:r>
            <a:r>
              <a:rPr sz="900" spc="5" dirty="0">
                <a:latin typeface="Arial MT"/>
                <a:cs typeface="Arial MT"/>
              </a:rPr>
              <a:t>opportunity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25" dirty="0">
                <a:latin typeface="Arial MT"/>
                <a:cs typeface="Arial MT"/>
              </a:rPr>
              <a:t>play </a:t>
            </a:r>
            <a:r>
              <a:rPr sz="900" dirty="0">
                <a:latin typeface="Arial MT"/>
                <a:cs typeface="Arial MT"/>
              </a:rPr>
              <a:t>their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role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society.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6576" y="7494431"/>
            <a:ext cx="1774189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810">
              <a:lnSpc>
                <a:spcPct val="138900"/>
              </a:lnSpc>
              <a:spcBef>
                <a:spcPts val="100"/>
              </a:spcBef>
            </a:pP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Important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fundamental rights </a:t>
            </a:r>
            <a:r>
              <a:rPr sz="900" b="1" spc="-26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in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Switzerland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30" dirty="0">
                <a:latin typeface="Arial MT"/>
                <a:cs typeface="Arial MT"/>
              </a:rPr>
              <a:t>In </a:t>
            </a:r>
            <a:r>
              <a:rPr sz="900" spc="-20" dirty="0">
                <a:latin typeface="Arial MT"/>
                <a:cs typeface="Arial MT"/>
              </a:rPr>
              <a:t>Switzerland, </a:t>
            </a:r>
            <a:r>
              <a:rPr sz="900" spc="-5" dirty="0">
                <a:latin typeface="Arial MT"/>
                <a:cs typeface="Arial MT"/>
              </a:rPr>
              <a:t>fundamental </a:t>
            </a:r>
            <a:r>
              <a:rPr sz="900" spc="-10" dirty="0">
                <a:latin typeface="Arial MT"/>
                <a:cs typeface="Arial MT"/>
              </a:rPr>
              <a:t>rights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guarantee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that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you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may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not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be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discriminated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against</a:t>
            </a:r>
            <a:r>
              <a:rPr sz="900" spc="-20" dirty="0">
                <a:latin typeface="Arial MT"/>
                <a:cs typeface="Arial MT"/>
              </a:rPr>
              <a:t> due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15" dirty="0">
                <a:latin typeface="Arial MT"/>
                <a:cs typeface="Arial MT"/>
              </a:rPr>
              <a:t>your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origin, </a:t>
            </a:r>
            <a:r>
              <a:rPr sz="900" spc="-15" dirty="0">
                <a:latin typeface="Arial MT"/>
                <a:cs typeface="Arial MT"/>
              </a:rPr>
              <a:t>your </a:t>
            </a:r>
            <a:r>
              <a:rPr sz="900" spc="-35" dirty="0">
                <a:latin typeface="Arial MT"/>
                <a:cs typeface="Arial MT"/>
              </a:rPr>
              <a:t>race, </a:t>
            </a:r>
            <a:r>
              <a:rPr sz="900" spc="-15" dirty="0">
                <a:latin typeface="Arial MT"/>
                <a:cs typeface="Arial MT"/>
              </a:rPr>
              <a:t>your </a:t>
            </a:r>
            <a:r>
              <a:rPr sz="900" spc="-30" dirty="0">
                <a:latin typeface="Arial MT"/>
                <a:cs typeface="Arial MT"/>
              </a:rPr>
              <a:t>gender, </a:t>
            </a:r>
            <a:r>
              <a:rPr sz="900" spc="-15" dirty="0">
                <a:latin typeface="Arial MT"/>
                <a:cs typeface="Arial MT"/>
              </a:rPr>
              <a:t>your </a:t>
            </a:r>
            <a:r>
              <a:rPr sz="900" spc="-10" dirty="0">
                <a:latin typeface="Arial MT"/>
                <a:cs typeface="Arial MT"/>
              </a:rPr>
              <a:t> religion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spc="-15" dirty="0">
                <a:latin typeface="Arial MT"/>
                <a:cs typeface="Arial MT"/>
              </a:rPr>
              <a:t>your </a:t>
            </a:r>
            <a:r>
              <a:rPr sz="900" spc="-45" dirty="0">
                <a:latin typeface="Arial MT"/>
                <a:cs typeface="Arial MT"/>
              </a:rPr>
              <a:t>sexual </a:t>
            </a:r>
            <a:r>
              <a:rPr sz="900" spc="-5" dirty="0">
                <a:latin typeface="Arial MT"/>
                <a:cs typeface="Arial MT"/>
              </a:rPr>
              <a:t>orientation.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Women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men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same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rights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40" dirty="0">
                <a:latin typeface="Arial MT"/>
                <a:cs typeface="Arial MT"/>
              </a:rPr>
              <a:t>are </a:t>
            </a:r>
            <a:r>
              <a:rPr sz="900" spc="-20" dirty="0">
                <a:latin typeface="Arial MT"/>
                <a:cs typeface="Arial MT"/>
              </a:rPr>
              <a:t>free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30" dirty="0">
                <a:latin typeface="Arial MT"/>
                <a:cs typeface="Arial MT"/>
              </a:rPr>
              <a:t>example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choose </a:t>
            </a:r>
            <a:r>
              <a:rPr sz="900" spc="-5" dirty="0">
                <a:latin typeface="Arial MT"/>
                <a:cs typeface="Arial MT"/>
              </a:rPr>
              <a:t>their </a:t>
            </a:r>
            <a:r>
              <a:rPr sz="900" spc="-15" dirty="0">
                <a:latin typeface="Arial MT"/>
                <a:cs typeface="Arial MT"/>
              </a:rPr>
              <a:t>occupation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spc="-20" dirty="0">
                <a:latin typeface="Arial MT"/>
                <a:cs typeface="Arial MT"/>
              </a:rPr>
              <a:t>profes- 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sion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0" dirty="0">
                <a:latin typeface="Arial MT"/>
                <a:cs typeface="Arial MT"/>
              </a:rPr>
              <a:t>decide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who </a:t>
            </a:r>
            <a:r>
              <a:rPr sz="900" spc="-15" dirty="0">
                <a:latin typeface="Arial MT"/>
                <a:cs typeface="Arial MT"/>
              </a:rPr>
              <a:t>they </a:t>
            </a:r>
            <a:r>
              <a:rPr sz="900" spc="10" dirty="0">
                <a:latin typeface="Arial MT"/>
                <a:cs typeface="Arial MT"/>
              </a:rPr>
              <a:t>want 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marry.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Everyone</a:t>
            </a:r>
            <a:r>
              <a:rPr sz="900" spc="-40" dirty="0">
                <a:latin typeface="Arial MT"/>
                <a:cs typeface="Arial MT"/>
              </a:rPr>
              <a:t> also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has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right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5" dirty="0">
                <a:latin typeface="Arial MT"/>
                <a:cs typeface="Arial MT"/>
              </a:rPr>
              <a:t>choose </a:t>
            </a:r>
            <a:r>
              <a:rPr sz="900" spc="-5" dirty="0">
                <a:latin typeface="Arial MT"/>
                <a:cs typeface="Arial MT"/>
              </a:rPr>
              <a:t>their </a:t>
            </a:r>
            <a:r>
              <a:rPr sz="900" spc="15" dirty="0">
                <a:latin typeface="Arial MT"/>
                <a:cs typeface="Arial MT"/>
              </a:rPr>
              <a:t>own </a:t>
            </a:r>
            <a:r>
              <a:rPr sz="900" spc="-10" dirty="0">
                <a:latin typeface="Arial MT"/>
                <a:cs typeface="Arial MT"/>
              </a:rPr>
              <a:t>religion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their</a:t>
            </a:r>
            <a:r>
              <a:rPr sz="900" spc="16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own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philosophy.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9155" y="4446964"/>
            <a:ext cx="1774189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In </a:t>
            </a:r>
            <a:r>
              <a:rPr sz="900" spc="10" dirty="0">
                <a:latin typeface="Arial MT"/>
                <a:cs typeface="Arial MT"/>
              </a:rPr>
              <a:t>turn, </a:t>
            </a:r>
            <a:r>
              <a:rPr sz="900" spc="-25" dirty="0">
                <a:latin typeface="Arial MT"/>
                <a:cs typeface="Arial MT"/>
              </a:rPr>
              <a:t>however, </a:t>
            </a:r>
            <a:r>
              <a:rPr sz="900" spc="-35" dirty="0">
                <a:latin typeface="Arial MT"/>
                <a:cs typeface="Arial MT"/>
              </a:rPr>
              <a:t>everyone </a:t>
            </a:r>
            <a:r>
              <a:rPr sz="900" spc="-40" dirty="0">
                <a:latin typeface="Arial MT"/>
                <a:cs typeface="Arial MT"/>
              </a:rPr>
              <a:t>also </a:t>
            </a:r>
            <a:r>
              <a:rPr sz="900" spc="-55" dirty="0">
                <a:latin typeface="Arial MT"/>
                <a:cs typeface="Arial MT"/>
              </a:rPr>
              <a:t>has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5" dirty="0">
                <a:latin typeface="Arial MT"/>
                <a:cs typeface="Arial MT"/>
              </a:rPr>
              <a:t>grant the </a:t>
            </a:r>
            <a:r>
              <a:rPr sz="900" spc="-55" dirty="0">
                <a:latin typeface="Arial MT"/>
                <a:cs typeface="Arial MT"/>
              </a:rPr>
              <a:t>same </a:t>
            </a:r>
            <a:r>
              <a:rPr sz="900" spc="5" dirty="0">
                <a:latin typeface="Arial MT"/>
                <a:cs typeface="Arial MT"/>
              </a:rPr>
              <a:t>right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5" dirty="0">
                <a:latin typeface="Arial MT"/>
                <a:cs typeface="Arial MT"/>
              </a:rPr>
              <a:t>their fel-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low </a:t>
            </a:r>
            <a:r>
              <a:rPr sz="900" spc="-15" dirty="0">
                <a:latin typeface="Arial MT"/>
                <a:cs typeface="Arial MT"/>
              </a:rPr>
              <a:t>human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beings.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Everyone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can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defend </a:t>
            </a:r>
            <a:r>
              <a:rPr sz="900" spc="-40" dirty="0">
                <a:latin typeface="Arial MT"/>
                <a:cs typeface="Arial MT"/>
              </a:rPr>
              <a:t>themselves </a:t>
            </a:r>
            <a:r>
              <a:rPr sz="900" spc="-25" dirty="0">
                <a:latin typeface="Arial MT"/>
                <a:cs typeface="Arial MT"/>
              </a:rPr>
              <a:t>against </a:t>
            </a:r>
            <a:r>
              <a:rPr sz="900" spc="-35" dirty="0">
                <a:latin typeface="Arial MT"/>
                <a:cs typeface="Arial MT"/>
              </a:rPr>
              <a:t>possible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discrimination. </a:t>
            </a:r>
            <a:r>
              <a:rPr sz="900" spc="-30" dirty="0">
                <a:latin typeface="Arial MT"/>
                <a:cs typeface="Arial MT"/>
              </a:rPr>
              <a:t>In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65" dirty="0">
                <a:latin typeface="Arial MT"/>
                <a:cs typeface="Arial MT"/>
              </a:rPr>
              <a:t>case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5" dirty="0">
                <a:latin typeface="Arial MT"/>
                <a:cs typeface="Arial MT"/>
              </a:rPr>
              <a:t>con- </a:t>
            </a:r>
            <a:r>
              <a:rPr sz="900" spc="-10" dirty="0">
                <a:latin typeface="Arial MT"/>
                <a:cs typeface="Arial MT"/>
              </a:rPr>
              <a:t> flicts, </a:t>
            </a:r>
            <a:r>
              <a:rPr sz="900" spc="-15" dirty="0">
                <a:latin typeface="Arial MT"/>
                <a:cs typeface="Arial MT"/>
              </a:rPr>
              <a:t>there </a:t>
            </a:r>
            <a:r>
              <a:rPr sz="900" spc="-40" dirty="0">
                <a:latin typeface="Arial MT"/>
                <a:cs typeface="Arial MT"/>
              </a:rPr>
              <a:t>are </a:t>
            </a:r>
            <a:r>
              <a:rPr sz="900" dirty="0">
                <a:latin typeface="Arial MT"/>
                <a:cs typeface="Arial MT"/>
              </a:rPr>
              <a:t>information </a:t>
            </a:r>
            <a:r>
              <a:rPr sz="900" spc="-35" dirty="0">
                <a:latin typeface="Arial MT"/>
                <a:cs typeface="Arial MT"/>
              </a:rPr>
              <a:t>centres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which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will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help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you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find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solution.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9154" y="5971154"/>
            <a:ext cx="1775460" cy="421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2720">
              <a:lnSpc>
                <a:spcPct val="138900"/>
              </a:lnSpc>
              <a:spcBef>
                <a:spcPts val="100"/>
              </a:spcBef>
            </a:pP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Alongside</a:t>
            </a:r>
            <a:r>
              <a:rPr sz="900" b="1" spc="-3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written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laws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00AFE5"/>
                </a:solidFill>
                <a:latin typeface="Trebuchet MS"/>
                <a:cs typeface="Trebuchet MS"/>
              </a:rPr>
              <a:t>there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are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also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unwritten</a:t>
            </a:r>
            <a:r>
              <a:rPr sz="900" b="1" spc="-1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AFE5"/>
                </a:solidFill>
                <a:latin typeface="Trebuchet MS"/>
                <a:cs typeface="Trebuchet MS"/>
              </a:rPr>
              <a:t>rules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dirty="0">
                <a:latin typeface="Arial MT"/>
                <a:cs typeface="Arial MT"/>
              </a:rPr>
              <a:t>It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often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10" dirty="0">
                <a:latin typeface="Arial MT"/>
                <a:cs typeface="Arial MT"/>
              </a:rPr>
              <a:t>little </a:t>
            </a:r>
            <a:r>
              <a:rPr sz="900" spc="-5" dirty="0">
                <a:latin typeface="Arial MT"/>
                <a:cs typeface="Arial MT"/>
              </a:rPr>
              <a:t>things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-35" dirty="0">
                <a:latin typeface="Arial MT"/>
                <a:cs typeface="Arial MT"/>
              </a:rPr>
              <a:t>eve- </a:t>
            </a:r>
            <a:r>
              <a:rPr sz="900" spc="-30" dirty="0">
                <a:latin typeface="Arial MT"/>
                <a:cs typeface="Arial MT"/>
              </a:rPr>
              <a:t> ryday </a:t>
            </a:r>
            <a:r>
              <a:rPr sz="900" dirty="0">
                <a:latin typeface="Arial MT"/>
                <a:cs typeface="Arial MT"/>
              </a:rPr>
              <a:t>life which </a:t>
            </a:r>
            <a:r>
              <a:rPr sz="900" spc="-40" dirty="0">
                <a:latin typeface="Arial MT"/>
                <a:cs typeface="Arial MT"/>
              </a:rPr>
              <a:t>are </a:t>
            </a:r>
            <a:r>
              <a:rPr sz="900" spc="5" dirty="0">
                <a:latin typeface="Arial MT"/>
                <a:cs typeface="Arial MT"/>
              </a:rPr>
              <a:t>important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people </a:t>
            </a:r>
            <a:r>
              <a:rPr sz="900" spc="-5" dirty="0">
                <a:latin typeface="Arial MT"/>
                <a:cs typeface="Arial MT"/>
              </a:rPr>
              <a:t>living together. </a:t>
            </a:r>
            <a:r>
              <a:rPr sz="900" dirty="0">
                <a:latin typeface="Arial MT"/>
                <a:cs typeface="Arial MT"/>
              </a:rPr>
              <a:t>Getting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know </a:t>
            </a:r>
            <a:r>
              <a:rPr sz="900" spc="-30" dirty="0">
                <a:latin typeface="Arial MT"/>
                <a:cs typeface="Arial MT"/>
              </a:rPr>
              <a:t>these </a:t>
            </a:r>
            <a:r>
              <a:rPr sz="900" spc="-15" dirty="0">
                <a:latin typeface="Arial MT"/>
                <a:cs typeface="Arial MT"/>
              </a:rPr>
              <a:t>day-to-day </a:t>
            </a:r>
            <a:r>
              <a:rPr sz="900" spc="-30" dirty="0">
                <a:latin typeface="Arial MT"/>
                <a:cs typeface="Arial MT"/>
              </a:rPr>
              <a:t>rules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15" dirty="0">
                <a:latin typeface="Arial MT"/>
                <a:cs typeface="Arial MT"/>
              </a:rPr>
              <a:t>of-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ten </a:t>
            </a:r>
            <a:r>
              <a:rPr sz="900" spc="10" dirty="0">
                <a:latin typeface="Arial MT"/>
                <a:cs typeface="Arial MT"/>
              </a:rPr>
              <a:t>difficult. </a:t>
            </a:r>
            <a:r>
              <a:rPr sz="900" spc="-50" dirty="0">
                <a:latin typeface="Arial MT"/>
                <a:cs typeface="Arial MT"/>
              </a:rPr>
              <a:t>For </a:t>
            </a:r>
            <a:r>
              <a:rPr sz="900" spc="-25" dirty="0">
                <a:latin typeface="Arial MT"/>
                <a:cs typeface="Arial MT"/>
              </a:rPr>
              <a:t>example: perhaps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50" dirty="0">
                <a:latin typeface="Arial MT"/>
                <a:cs typeface="Arial MT"/>
              </a:rPr>
              <a:t>t</a:t>
            </a:r>
            <a:r>
              <a:rPr sz="900" dirty="0">
                <a:latin typeface="Arial MT"/>
                <a:cs typeface="Arial MT"/>
              </a:rPr>
              <a:t>h</a:t>
            </a:r>
            <a:r>
              <a:rPr sz="900" spc="-50" dirty="0">
                <a:latin typeface="Arial MT"/>
                <a:cs typeface="Arial MT"/>
              </a:rPr>
              <a:t>e</a:t>
            </a:r>
            <a:r>
              <a:rPr sz="900" spc="-10" dirty="0">
                <a:latin typeface="Arial MT"/>
                <a:cs typeface="Arial MT"/>
              </a:rPr>
              <a:t>r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ce</a:t>
            </a:r>
            <a:r>
              <a:rPr sz="900" spc="5" dirty="0">
                <a:latin typeface="Arial MT"/>
                <a:cs typeface="Arial MT"/>
              </a:rPr>
              <a:t>r</a:t>
            </a:r>
            <a:r>
              <a:rPr sz="900" spc="50" dirty="0">
                <a:latin typeface="Arial MT"/>
                <a:cs typeface="Arial MT"/>
              </a:rPr>
              <a:t>t</a:t>
            </a: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dirty="0">
                <a:latin typeface="Arial MT"/>
                <a:cs typeface="Arial MT"/>
              </a:rPr>
              <a:t>i</a:t>
            </a:r>
            <a:r>
              <a:rPr sz="900" spc="-5" dirty="0">
                <a:latin typeface="Arial MT"/>
                <a:cs typeface="Arial MT"/>
              </a:rPr>
              <a:t>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pl</a:t>
            </a: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</a:t>
            </a:r>
            <a:r>
              <a:rPr sz="900" spc="-5" dirty="0">
                <a:latin typeface="Arial MT"/>
                <a:cs typeface="Arial MT"/>
              </a:rPr>
              <a:t>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y</a:t>
            </a:r>
            <a:r>
              <a:rPr sz="900" dirty="0">
                <a:latin typeface="Arial MT"/>
                <a:cs typeface="Arial MT"/>
              </a:rPr>
              <a:t>our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hou</a:t>
            </a:r>
            <a:r>
              <a:rPr sz="900" spc="-95" dirty="0">
                <a:latin typeface="Arial MT"/>
                <a:cs typeface="Arial MT"/>
              </a:rPr>
              <a:t>s</a:t>
            </a:r>
            <a:r>
              <a:rPr sz="900" spc="-35" dirty="0">
                <a:latin typeface="Arial MT"/>
                <a:cs typeface="Arial MT"/>
              </a:rPr>
              <a:t>e  </a:t>
            </a:r>
            <a:r>
              <a:rPr sz="900" dirty="0">
                <a:latin typeface="Arial MT"/>
                <a:cs typeface="Arial MT"/>
              </a:rPr>
              <a:t>which </a:t>
            </a:r>
            <a:r>
              <a:rPr sz="900" spc="-30" dirty="0">
                <a:latin typeface="Arial MT"/>
                <a:cs typeface="Arial MT"/>
              </a:rPr>
              <a:t>specifies </a:t>
            </a:r>
            <a:r>
              <a:rPr sz="900" dirty="0">
                <a:latin typeface="Arial MT"/>
                <a:cs typeface="Arial MT"/>
              </a:rPr>
              <a:t>when which </a:t>
            </a:r>
            <a:r>
              <a:rPr sz="900" spc="-5" dirty="0">
                <a:latin typeface="Arial MT"/>
                <a:cs typeface="Arial MT"/>
              </a:rPr>
              <a:t>family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can </a:t>
            </a:r>
            <a:r>
              <a:rPr sz="900" spc="-25" dirty="0">
                <a:latin typeface="Arial MT"/>
                <a:cs typeface="Arial MT"/>
              </a:rPr>
              <a:t>wash </a:t>
            </a:r>
            <a:r>
              <a:rPr sz="900" dirty="0">
                <a:latin typeface="Arial MT"/>
                <a:cs typeface="Arial MT"/>
              </a:rPr>
              <a:t>their </a:t>
            </a:r>
            <a:r>
              <a:rPr sz="900" spc="-15" dirty="0">
                <a:latin typeface="Arial MT"/>
                <a:cs typeface="Arial MT"/>
              </a:rPr>
              <a:t>clothes. </a:t>
            </a:r>
            <a:r>
              <a:rPr sz="900" spc="-45" dirty="0">
                <a:latin typeface="Arial MT"/>
                <a:cs typeface="Arial MT"/>
              </a:rPr>
              <a:t>You </a:t>
            </a:r>
            <a:r>
              <a:rPr sz="900" spc="-35" dirty="0">
                <a:latin typeface="Arial MT"/>
                <a:cs typeface="Arial MT"/>
              </a:rPr>
              <a:t>have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comply </a:t>
            </a:r>
            <a:r>
              <a:rPr sz="900" spc="25" dirty="0">
                <a:latin typeface="Arial MT"/>
                <a:cs typeface="Arial MT"/>
              </a:rPr>
              <a:t>with </a:t>
            </a:r>
            <a:r>
              <a:rPr sz="900" spc="15" dirty="0">
                <a:latin typeface="Arial MT"/>
                <a:cs typeface="Arial MT"/>
              </a:rPr>
              <a:t>it. </a:t>
            </a:r>
            <a:r>
              <a:rPr sz="900" spc="-25" dirty="0">
                <a:latin typeface="Arial MT"/>
                <a:cs typeface="Arial MT"/>
              </a:rPr>
              <a:t>Or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15" dirty="0">
                <a:latin typeface="Arial MT"/>
                <a:cs typeface="Arial MT"/>
              </a:rPr>
              <a:t>neighbours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react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if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continue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discuss 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loudly </a:t>
            </a:r>
            <a:r>
              <a:rPr sz="900" dirty="0">
                <a:latin typeface="Arial MT"/>
                <a:cs typeface="Arial MT"/>
              </a:rPr>
              <a:t>on the </a:t>
            </a:r>
            <a:r>
              <a:rPr sz="900" spc="-20" dirty="0">
                <a:latin typeface="Arial MT"/>
                <a:cs typeface="Arial MT"/>
              </a:rPr>
              <a:t>balcony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late </a:t>
            </a:r>
            <a:r>
              <a:rPr sz="900" dirty="0">
                <a:latin typeface="Arial MT"/>
                <a:cs typeface="Arial MT"/>
              </a:rPr>
              <a:t>in 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evening </a:t>
            </a:r>
            <a:r>
              <a:rPr sz="900" dirty="0">
                <a:latin typeface="Arial MT"/>
                <a:cs typeface="Arial MT"/>
              </a:rPr>
              <a:t>or the </a:t>
            </a:r>
            <a:r>
              <a:rPr sz="900" spc="-15" dirty="0">
                <a:latin typeface="Arial MT"/>
                <a:cs typeface="Arial MT"/>
              </a:rPr>
              <a:t>children </a:t>
            </a:r>
            <a:r>
              <a:rPr sz="900" spc="-25" dirty="0">
                <a:latin typeface="Arial MT"/>
                <a:cs typeface="Arial MT"/>
              </a:rPr>
              <a:t>play </a:t>
            </a:r>
            <a:r>
              <a:rPr sz="900" dirty="0">
                <a:latin typeface="Arial MT"/>
                <a:cs typeface="Arial MT"/>
              </a:rPr>
              <a:t>on 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stairs.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You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expected</a:t>
            </a:r>
            <a:r>
              <a:rPr sz="900" spc="20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10" dirty="0">
                <a:latin typeface="Arial MT"/>
                <a:cs typeface="Arial MT"/>
              </a:rPr>
              <a:t>com-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ply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with </a:t>
            </a:r>
            <a:r>
              <a:rPr sz="900" spc="-35" dirty="0">
                <a:latin typeface="Arial MT"/>
                <a:cs typeface="Arial MT"/>
              </a:rPr>
              <a:t>such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written  </a:t>
            </a:r>
            <a:r>
              <a:rPr sz="900" dirty="0">
                <a:latin typeface="Arial MT"/>
                <a:cs typeface="Arial MT"/>
              </a:rPr>
              <a:t>or</a:t>
            </a:r>
            <a:r>
              <a:rPr sz="900" spc="25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unwrit-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ten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rules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5" dirty="0">
                <a:latin typeface="Arial MT"/>
                <a:cs typeface="Arial MT"/>
              </a:rPr>
              <a:t>living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together.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Get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informed. </a:t>
            </a:r>
            <a:r>
              <a:rPr sz="900" spc="-50" dirty="0">
                <a:latin typeface="Arial MT"/>
                <a:cs typeface="Arial MT"/>
              </a:rPr>
              <a:t>For </a:t>
            </a:r>
            <a:r>
              <a:rPr sz="900" spc="-25" dirty="0">
                <a:latin typeface="Arial MT"/>
                <a:cs typeface="Arial MT"/>
              </a:rPr>
              <a:t>example, </a:t>
            </a:r>
            <a:r>
              <a:rPr sz="900" spc="-50" dirty="0">
                <a:latin typeface="Arial MT"/>
                <a:cs typeface="Arial MT"/>
              </a:rPr>
              <a:t>ask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house rules </a:t>
            </a:r>
            <a:r>
              <a:rPr sz="900" dirty="0">
                <a:latin typeface="Arial MT"/>
                <a:cs typeface="Arial MT"/>
              </a:rPr>
              <a:t>or </a:t>
            </a:r>
            <a:r>
              <a:rPr sz="900" spc="-5" dirty="0">
                <a:latin typeface="Arial MT"/>
                <a:cs typeface="Arial MT"/>
              </a:rPr>
              <a:t>contact </a:t>
            </a:r>
            <a:r>
              <a:rPr sz="900" spc="-10" dirty="0">
                <a:latin typeface="Arial MT"/>
                <a:cs typeface="Arial MT"/>
              </a:rPr>
              <a:t>your </a:t>
            </a:r>
            <a:r>
              <a:rPr sz="900" spc="-5" dirty="0">
                <a:latin typeface="Arial MT"/>
                <a:cs typeface="Arial MT"/>
              </a:rPr>
              <a:t>neigh-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bour. </a:t>
            </a:r>
            <a:r>
              <a:rPr sz="900" spc="10" dirty="0">
                <a:latin typeface="Arial MT"/>
                <a:cs typeface="Arial MT"/>
              </a:rPr>
              <a:t>Mutual </a:t>
            </a:r>
            <a:r>
              <a:rPr sz="900" spc="-30" dirty="0">
                <a:latin typeface="Arial MT"/>
                <a:cs typeface="Arial MT"/>
              </a:rPr>
              <a:t>respect </a:t>
            </a:r>
            <a:r>
              <a:rPr sz="900" spc="-15" dirty="0">
                <a:latin typeface="Arial MT"/>
                <a:cs typeface="Arial MT"/>
              </a:rPr>
              <a:t>and </a:t>
            </a:r>
            <a:r>
              <a:rPr sz="900" spc="-10" dirty="0">
                <a:latin typeface="Arial MT"/>
                <a:cs typeface="Arial MT"/>
              </a:rPr>
              <a:t>open </a:t>
            </a:r>
            <a:r>
              <a:rPr sz="900" spc="-25" dirty="0">
                <a:latin typeface="Arial MT"/>
                <a:cs typeface="Arial MT"/>
              </a:rPr>
              <a:t>dis-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cussion</a:t>
            </a:r>
            <a:r>
              <a:rPr sz="900" spc="-50" dirty="0">
                <a:latin typeface="Arial MT"/>
                <a:cs typeface="Arial MT"/>
              </a:rPr>
              <a:t>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ar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</a:t>
            </a:r>
            <a:r>
              <a:rPr sz="900" spc="-5" dirty="0">
                <a:latin typeface="Arial MT"/>
                <a:cs typeface="Arial MT"/>
              </a:rPr>
              <a:t>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firs</a:t>
            </a:r>
            <a:r>
              <a:rPr sz="900" dirty="0">
                <a:latin typeface="Arial MT"/>
                <a:cs typeface="Arial MT"/>
              </a:rPr>
              <a:t>t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ste</a:t>
            </a:r>
            <a:r>
              <a:rPr sz="900" spc="-30" dirty="0">
                <a:latin typeface="Arial MT"/>
                <a:cs typeface="Arial MT"/>
              </a:rPr>
              <a:t>p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</a:t>
            </a:r>
            <a:r>
              <a:rPr sz="900" spc="30" dirty="0">
                <a:latin typeface="Arial MT"/>
                <a:cs typeface="Arial MT"/>
              </a:rPr>
              <a:t>o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good  neighbourhood.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6577" y="1718012"/>
            <a:ext cx="23094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5" dirty="0">
                <a:latin typeface="Trebuchet MS"/>
                <a:cs typeface="Trebuchet MS"/>
              </a:rPr>
              <a:t>Equal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spc="5" dirty="0">
                <a:latin typeface="Trebuchet MS"/>
                <a:cs typeface="Trebuchet MS"/>
              </a:rPr>
              <a:t>opportunities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25" dirty="0">
                <a:latin typeface="Trebuchet MS"/>
                <a:cs typeface="Trebuchet MS"/>
              </a:rPr>
              <a:t>and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-25" dirty="0">
                <a:latin typeface="Trebuchet MS"/>
                <a:cs typeface="Trebuchet MS"/>
              </a:rPr>
              <a:t>respect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7720" y="4445935"/>
            <a:ext cx="1774189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b="1" spc="30" dirty="0">
                <a:solidFill>
                  <a:srgbClr val="777370"/>
                </a:solidFill>
                <a:latin typeface="Trebuchet MS"/>
                <a:cs typeface="Trebuchet MS"/>
              </a:rPr>
              <a:t>Having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contact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with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your </a:t>
            </a:r>
            <a:r>
              <a:rPr sz="900" b="1" spc="30" dirty="0">
                <a:solidFill>
                  <a:srgbClr val="777370"/>
                </a:solidFill>
                <a:latin typeface="Trebuchet MS"/>
                <a:cs typeface="Trebuchet MS"/>
              </a:rPr>
              <a:t>new </a:t>
            </a:r>
            <a:r>
              <a:rPr sz="900" b="1" spc="3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neighbours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or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taking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part in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an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organisation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or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club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in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your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municipality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is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personal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en-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richment. </a:t>
            </a:r>
            <a:r>
              <a:rPr sz="900" b="1" spc="35" dirty="0">
                <a:solidFill>
                  <a:srgbClr val="777370"/>
                </a:solidFill>
                <a:latin typeface="Trebuchet MS"/>
                <a:cs typeface="Trebuchet MS"/>
              </a:rPr>
              <a:t>At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same 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time,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you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will also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get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information which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 will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help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you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and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your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family at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school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and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at</a:t>
            </a:r>
            <a:r>
              <a:rPr sz="900" b="1" spc="-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work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or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when</a:t>
            </a:r>
            <a:r>
              <a:rPr sz="900" b="1" spc="-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con-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tacting</a:t>
            </a:r>
            <a:r>
              <a:rPr sz="900" b="1" spc="-3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relevant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authorities.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58909" y="7588844"/>
            <a:ext cx="434975" cy="354330"/>
            <a:chOff x="308489" y="7588844"/>
            <a:chExt cx="434975" cy="35433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89" y="7588844"/>
              <a:ext cx="81267" cy="812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108" y="7873255"/>
              <a:ext cx="199097" cy="698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881788" y="7531630"/>
            <a:ext cx="1496695" cy="723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Living</a:t>
            </a:r>
            <a:r>
              <a:rPr sz="800" b="1" spc="-4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in</a:t>
            </a:r>
            <a:r>
              <a:rPr sz="800" b="1" spc="-4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Switzerland</a:t>
            </a:r>
            <a:endParaRPr sz="800">
              <a:latin typeface="Trebuchet MS"/>
              <a:cs typeface="Trebuchet MS"/>
            </a:endParaRPr>
          </a:p>
          <a:p>
            <a:pPr marL="12700">
              <a:spcBef>
                <a:spcPts val="140"/>
              </a:spcBef>
            </a:pP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Information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dirty="0">
                <a:solidFill>
                  <a:srgbClr val="00AFE5"/>
                </a:solidFill>
                <a:latin typeface="Arial MT"/>
                <a:cs typeface="Arial MT"/>
                <a:hlinkClick r:id="rId4"/>
              </a:rPr>
              <a:t>www.bwo.admin.ch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Dokumentation</a:t>
            </a: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</a:t>
            </a:r>
            <a:r>
              <a:rPr sz="800" spc="-2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Publikationen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Infoblatt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Wohnen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Infoblatt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58909" y="8427044"/>
            <a:ext cx="434975" cy="354330"/>
            <a:chOff x="308489" y="8427044"/>
            <a:chExt cx="434975" cy="35433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89" y="8427044"/>
              <a:ext cx="81267" cy="812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108" y="8711455"/>
              <a:ext cx="199097" cy="698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881787" y="8369830"/>
            <a:ext cx="1374140" cy="56169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</a:pP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Discrimination</a:t>
            </a:r>
            <a:r>
              <a:rPr sz="800" b="1" spc="-3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15" dirty="0">
                <a:solidFill>
                  <a:srgbClr val="777370"/>
                </a:solidFill>
                <a:latin typeface="Trebuchet MS"/>
                <a:cs typeface="Trebuchet MS"/>
              </a:rPr>
              <a:t>and</a:t>
            </a:r>
            <a:r>
              <a:rPr sz="800" b="1" spc="-3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-10" dirty="0">
                <a:solidFill>
                  <a:srgbClr val="777370"/>
                </a:solidFill>
                <a:latin typeface="Trebuchet MS"/>
                <a:cs typeface="Trebuchet MS"/>
              </a:rPr>
              <a:t>racism</a:t>
            </a:r>
            <a:endParaRPr sz="800">
              <a:latin typeface="Trebuchet MS"/>
              <a:cs typeface="Trebuchet MS"/>
            </a:endParaRPr>
          </a:p>
          <a:p>
            <a:pPr marL="12700">
              <a:spcBef>
                <a:spcPts val="140"/>
              </a:spcBef>
            </a:pP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Contacts</a:t>
            </a:r>
            <a:endParaRPr sz="800">
              <a:latin typeface="Arial MT"/>
              <a:cs typeface="Arial MT"/>
            </a:endParaRPr>
          </a:p>
          <a:p>
            <a:pPr marL="267970">
              <a:spcBef>
                <a:spcPts val="140"/>
              </a:spcBef>
            </a:pPr>
            <a:r>
              <a:rPr sz="800" spc="-10" dirty="0">
                <a:solidFill>
                  <a:srgbClr val="00AFE5"/>
                </a:solidFill>
                <a:latin typeface="Arial MT"/>
                <a:cs typeface="Arial MT"/>
                <a:hlinkClick r:id="rId5"/>
              </a:rPr>
              <a:t>www.edi.admin.ch/ara</a:t>
            </a:r>
            <a:endParaRPr sz="800">
              <a:latin typeface="Arial MT"/>
              <a:cs typeface="Arial MT"/>
            </a:endParaRPr>
          </a:p>
          <a:p>
            <a:pPr marL="101600" indent="-89535">
              <a:spcBef>
                <a:spcPts val="140"/>
              </a:spcBef>
              <a:buChar char="&gt;"/>
              <a:tabLst>
                <a:tab pos="102235" algn="l"/>
              </a:tabLst>
            </a:pP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Anlauf- und </a:t>
            </a:r>
            <a:r>
              <a:rPr sz="800" spc="-25" dirty="0">
                <a:solidFill>
                  <a:srgbClr val="777370"/>
                </a:solidFill>
                <a:latin typeface="Arial MT"/>
                <a:cs typeface="Arial MT"/>
              </a:rPr>
              <a:t>Beratungsstellen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0171" y="6785313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30" dirty="0"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42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59992" y="0"/>
                </a:moveTo>
                <a:lnTo>
                  <a:pt x="0" y="0"/>
                </a:lnTo>
                <a:lnTo>
                  <a:pt x="0" y="10692003"/>
                </a:lnTo>
                <a:lnTo>
                  <a:pt x="7559992" y="10692003"/>
                </a:lnTo>
                <a:lnTo>
                  <a:pt x="7559992" y="0"/>
                </a:lnTo>
                <a:close/>
              </a:path>
            </a:pathLst>
          </a:custGeom>
          <a:solidFill>
            <a:srgbClr val="E9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413" y="252007"/>
            <a:ext cx="7056005" cy="6088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82204" y="6785317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9718" y="6468744"/>
            <a:ext cx="1821180" cy="4616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spcBef>
                <a:spcPts val="280"/>
              </a:spcBef>
            </a:pPr>
            <a:r>
              <a:rPr sz="850" b="1" spc="30" dirty="0">
                <a:latin typeface="Trebuchet MS"/>
                <a:cs typeface="Trebuchet MS"/>
              </a:rPr>
              <a:t>Anna</a:t>
            </a:r>
            <a:r>
              <a:rPr sz="850" b="1" spc="-45" dirty="0">
                <a:latin typeface="Trebuchet MS"/>
                <a:cs typeface="Trebuchet MS"/>
              </a:rPr>
              <a:t> </a:t>
            </a:r>
            <a:r>
              <a:rPr sz="850" b="1" dirty="0">
                <a:latin typeface="Trebuchet MS"/>
                <a:cs typeface="Trebuchet MS"/>
              </a:rPr>
              <a:t>Gruber</a:t>
            </a:r>
            <a:r>
              <a:rPr sz="850" b="1" spc="-45" dirty="0">
                <a:latin typeface="Trebuchet MS"/>
                <a:cs typeface="Trebuchet MS"/>
              </a:rPr>
              <a:t> </a:t>
            </a:r>
            <a:r>
              <a:rPr sz="850" spc="-25" dirty="0">
                <a:latin typeface="Arial MT"/>
                <a:cs typeface="Arial MT"/>
              </a:rPr>
              <a:t>(20)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ct val="117700"/>
              </a:lnSpc>
            </a:pPr>
            <a:r>
              <a:rPr sz="850" spc="-15" dirty="0">
                <a:latin typeface="Arial MT"/>
                <a:cs typeface="Arial MT"/>
              </a:rPr>
              <a:t>Student,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Member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20" dirty="0">
                <a:latin typeface="Arial MT"/>
                <a:cs typeface="Arial MT"/>
              </a:rPr>
              <a:t>of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the </a:t>
            </a:r>
            <a:r>
              <a:rPr sz="850" spc="-20" dirty="0">
                <a:latin typeface="Arial MT"/>
                <a:cs typeface="Arial MT"/>
              </a:rPr>
              <a:t>Youth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15" dirty="0">
                <a:latin typeface="Arial MT"/>
                <a:cs typeface="Arial MT"/>
              </a:rPr>
              <a:t>Council </a:t>
            </a:r>
            <a:r>
              <a:rPr sz="850" spc="-229" dirty="0">
                <a:latin typeface="Arial MT"/>
                <a:cs typeface="Arial MT"/>
              </a:rPr>
              <a:t> </a:t>
            </a:r>
            <a:r>
              <a:rPr sz="850" spc="-20" dirty="0">
                <a:latin typeface="Arial MT"/>
                <a:cs typeface="Arial MT"/>
              </a:rPr>
              <a:t>Fribourg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7730" y="7230762"/>
            <a:ext cx="1774189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i="1" spc="-65" dirty="0">
                <a:latin typeface="Trebuchet MS"/>
                <a:cs typeface="Trebuchet MS"/>
              </a:rPr>
              <a:t>“</a:t>
            </a:r>
            <a:r>
              <a:rPr sz="850" i="1" spc="-155" dirty="0">
                <a:latin typeface="Trebuchet MS"/>
                <a:cs typeface="Trebuchet MS"/>
              </a:rPr>
              <a:t>T</a:t>
            </a:r>
            <a:r>
              <a:rPr sz="850" i="1" spc="15" dirty="0">
                <a:latin typeface="Trebuchet MS"/>
                <a:cs typeface="Trebuchet MS"/>
              </a:rPr>
              <a:t>o</a:t>
            </a:r>
            <a:r>
              <a:rPr sz="850" i="1" spc="-20" dirty="0">
                <a:latin typeface="Trebuchet MS"/>
                <a:cs typeface="Trebuchet MS"/>
              </a:rPr>
              <a:t> consciously </a:t>
            </a:r>
            <a:r>
              <a:rPr sz="850" i="1" spc="-40" dirty="0">
                <a:latin typeface="Trebuchet MS"/>
                <a:cs typeface="Trebuchet MS"/>
              </a:rPr>
              <a:t>set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yourself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goals,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not 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lose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sight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of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them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at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same  </a:t>
            </a:r>
            <a:r>
              <a:rPr sz="850" i="1" spc="-45" dirty="0">
                <a:latin typeface="Trebuchet MS"/>
                <a:cs typeface="Trebuchet MS"/>
              </a:rPr>
              <a:t>time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remain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true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yourself.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That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ap-  </a:t>
            </a:r>
            <a:r>
              <a:rPr sz="850" i="1" spc="-45" dirty="0">
                <a:latin typeface="Trebuchet MS"/>
                <a:cs typeface="Trebuchet MS"/>
              </a:rPr>
              <a:t>plies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just</a:t>
            </a:r>
            <a:r>
              <a:rPr sz="850" i="1" spc="-20" dirty="0">
                <a:latin typeface="Trebuchet MS"/>
                <a:cs typeface="Trebuchet MS"/>
              </a:rPr>
              <a:t> as 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did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Eva,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10" dirty="0">
                <a:latin typeface="Trebuchet MS"/>
                <a:cs typeface="Trebuchet MS"/>
              </a:rPr>
              <a:t>who  </a:t>
            </a:r>
            <a:r>
              <a:rPr sz="850" i="1" spc="-20" dirty="0">
                <a:latin typeface="Trebuchet MS"/>
                <a:cs typeface="Trebuchet MS"/>
              </a:rPr>
              <a:t>came </a:t>
            </a:r>
            <a:r>
              <a:rPr sz="850" i="1" spc="-30" dirty="0">
                <a:latin typeface="Trebuchet MS"/>
                <a:cs typeface="Trebuchet MS"/>
              </a:rPr>
              <a:t>to Switzerland from </a:t>
            </a:r>
            <a:r>
              <a:rPr sz="850" i="1" spc="-5" dirty="0">
                <a:latin typeface="Trebuchet MS"/>
                <a:cs typeface="Trebuchet MS"/>
              </a:rPr>
              <a:t>Macedonia </a:t>
            </a:r>
            <a:r>
              <a:rPr sz="850" i="1" spc="-245" dirty="0">
                <a:latin typeface="Trebuchet MS"/>
                <a:cs typeface="Trebuchet MS"/>
              </a:rPr>
              <a:t> </a:t>
            </a:r>
            <a:r>
              <a:rPr sz="850" i="1" dirty="0">
                <a:latin typeface="Trebuchet MS"/>
                <a:cs typeface="Trebuchet MS"/>
              </a:rPr>
              <a:t>when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were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at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prima</a:t>
            </a:r>
            <a:r>
              <a:rPr sz="850" i="1" spc="-20" dirty="0">
                <a:latin typeface="Trebuchet MS"/>
                <a:cs typeface="Trebuchet MS"/>
              </a:rPr>
              <a:t>r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school.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But  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was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much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more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difficult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for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her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as  </a:t>
            </a:r>
            <a:r>
              <a:rPr sz="850" i="1" spc="-10" dirty="0">
                <a:latin typeface="Trebuchet MS"/>
                <a:cs typeface="Trebuchet MS"/>
              </a:rPr>
              <a:t>an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eight-yea</a:t>
            </a:r>
            <a:r>
              <a:rPr sz="850" i="1" spc="-80" dirty="0">
                <a:latin typeface="Trebuchet MS"/>
                <a:cs typeface="Trebuchet MS"/>
              </a:rPr>
              <a:t>r</a:t>
            </a:r>
            <a:r>
              <a:rPr sz="850" i="1" spc="-25" dirty="0">
                <a:latin typeface="Trebuchet MS"/>
                <a:cs typeface="Trebuchet MS"/>
              </a:rPr>
              <a:t>-old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foreigne</a:t>
            </a:r>
            <a:r>
              <a:rPr sz="850" i="1" spc="-110" dirty="0">
                <a:latin typeface="Trebuchet MS"/>
                <a:cs typeface="Trebuchet MS"/>
              </a:rPr>
              <a:t>r</a:t>
            </a:r>
            <a:r>
              <a:rPr sz="850" i="1" spc="-80" dirty="0">
                <a:latin typeface="Trebuchet MS"/>
                <a:cs typeface="Trebuchet MS"/>
              </a:rPr>
              <a:t>.</a:t>
            </a:r>
            <a:r>
              <a:rPr sz="850" i="1" spc="-20" dirty="0">
                <a:latin typeface="Trebuchet MS"/>
                <a:cs typeface="Trebuchet MS"/>
              </a:rPr>
              <a:t> Howeve</a:t>
            </a:r>
            <a:r>
              <a:rPr sz="850" i="1" spc="-95" dirty="0">
                <a:latin typeface="Trebuchet MS"/>
                <a:cs typeface="Trebuchet MS"/>
              </a:rPr>
              <a:t>r</a:t>
            </a:r>
            <a:r>
              <a:rPr sz="850" i="1" spc="-70" dirty="0">
                <a:latin typeface="Trebuchet MS"/>
                <a:cs typeface="Trebuchet MS"/>
              </a:rPr>
              <a:t>,  </a:t>
            </a:r>
            <a:r>
              <a:rPr sz="850" i="1" spc="-35" dirty="0">
                <a:latin typeface="Trebuchet MS"/>
                <a:cs typeface="Trebuchet MS"/>
              </a:rPr>
              <a:t>Eva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learned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fast.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15" dirty="0">
                <a:latin typeface="Trebuchet MS"/>
                <a:cs typeface="Trebuchet MS"/>
              </a:rPr>
              <a:t>And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we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learned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with  </a:t>
            </a:r>
            <a:r>
              <a:rPr sz="850" i="1" spc="-40" dirty="0">
                <a:latin typeface="Trebuchet MS"/>
                <a:cs typeface="Trebuchet MS"/>
              </a:rPr>
              <a:t>he</a:t>
            </a:r>
            <a:r>
              <a:rPr sz="850" i="1" spc="-110" dirty="0">
                <a:latin typeface="Trebuchet MS"/>
                <a:cs typeface="Trebuchet MS"/>
              </a:rPr>
              <a:t>r</a:t>
            </a:r>
            <a:r>
              <a:rPr sz="850" i="1" spc="-80" dirty="0">
                <a:latin typeface="Trebuchet MS"/>
                <a:cs typeface="Trebuchet MS"/>
              </a:rPr>
              <a:t>.</a:t>
            </a:r>
            <a:r>
              <a:rPr sz="850" i="1" spc="-20" dirty="0">
                <a:latin typeface="Trebuchet MS"/>
                <a:cs typeface="Trebuchet MS"/>
              </a:rPr>
              <a:t> In </a:t>
            </a:r>
            <a:r>
              <a:rPr sz="850" i="1" spc="-45" dirty="0">
                <a:latin typeface="Trebuchet MS"/>
                <a:cs typeface="Trebuchet MS"/>
              </a:rPr>
              <a:t>particular</a:t>
            </a:r>
            <a:r>
              <a:rPr sz="850" i="1" spc="-20" dirty="0">
                <a:latin typeface="Trebuchet MS"/>
                <a:cs typeface="Trebuchet MS"/>
              </a:rPr>
              <a:t> she </a:t>
            </a:r>
            <a:r>
              <a:rPr sz="850" i="1" spc="-35" dirty="0">
                <a:latin typeface="Trebuchet MS"/>
                <a:cs typeface="Trebuchet MS"/>
              </a:rPr>
              <a:t>practiced</a:t>
            </a:r>
            <a:r>
              <a:rPr sz="850" i="1" spc="-20" dirty="0">
                <a:latin typeface="Trebuchet MS"/>
                <a:cs typeface="Trebuchet MS"/>
              </a:rPr>
              <a:t> speak-  </a:t>
            </a:r>
            <a:r>
              <a:rPr sz="850" i="1" spc="-10" dirty="0">
                <a:latin typeface="Trebuchet MS"/>
                <a:cs typeface="Trebuchet MS"/>
              </a:rPr>
              <a:t>ing </a:t>
            </a:r>
            <a:r>
              <a:rPr sz="850" i="1" spc="-15" dirty="0">
                <a:latin typeface="Trebuchet MS"/>
                <a:cs typeface="Trebuchet MS"/>
              </a:rPr>
              <a:t>German </a:t>
            </a:r>
            <a:r>
              <a:rPr sz="850" i="1" spc="-5" dirty="0">
                <a:latin typeface="Trebuchet MS"/>
                <a:cs typeface="Trebuchet MS"/>
              </a:rPr>
              <a:t>and we </a:t>
            </a:r>
            <a:r>
              <a:rPr sz="850" i="1" spc="-35" dirty="0">
                <a:latin typeface="Trebuchet MS"/>
                <a:cs typeface="Trebuchet MS"/>
              </a:rPr>
              <a:t>practiced </a:t>
            </a:r>
            <a:r>
              <a:rPr sz="850" i="1" spc="-15" dirty="0">
                <a:latin typeface="Trebuchet MS"/>
                <a:cs typeface="Trebuchet MS"/>
              </a:rPr>
              <a:t>being </a:t>
            </a:r>
            <a:r>
              <a:rPr sz="850" i="1" spc="-1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considerate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patient.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55" dirty="0">
                <a:latin typeface="Trebuchet MS"/>
                <a:cs typeface="Trebuchet MS"/>
              </a:rPr>
              <a:t>W</a:t>
            </a:r>
            <a:r>
              <a:rPr sz="850" i="1" spc="-35" dirty="0">
                <a:latin typeface="Trebuchet MS"/>
                <a:cs typeface="Trebuchet MS"/>
              </a:rPr>
              <a:t>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learned  </a:t>
            </a:r>
            <a:r>
              <a:rPr sz="850" i="1" spc="-30" dirty="0">
                <a:latin typeface="Trebuchet MS"/>
                <a:cs typeface="Trebuchet MS"/>
              </a:rPr>
              <a:t>with </a:t>
            </a:r>
            <a:r>
              <a:rPr sz="850" i="1" spc="-20" dirty="0">
                <a:latin typeface="Trebuchet MS"/>
                <a:cs typeface="Trebuchet MS"/>
              </a:rPr>
              <a:t>each </a:t>
            </a:r>
            <a:r>
              <a:rPr sz="850" i="1" spc="-35" dirty="0">
                <a:latin typeface="Trebuchet MS"/>
                <a:cs typeface="Trebuchet MS"/>
              </a:rPr>
              <a:t>other </a:t>
            </a:r>
            <a:r>
              <a:rPr sz="850" i="1" spc="-5" dirty="0">
                <a:latin typeface="Trebuchet MS"/>
                <a:cs typeface="Trebuchet MS"/>
              </a:rPr>
              <a:t>and </a:t>
            </a:r>
            <a:r>
              <a:rPr sz="850" i="1" spc="-30" dirty="0">
                <a:latin typeface="Trebuchet MS"/>
                <a:cs typeface="Trebuchet MS"/>
              </a:rPr>
              <a:t>from </a:t>
            </a:r>
            <a:r>
              <a:rPr sz="850" i="1" spc="-20" dirty="0">
                <a:latin typeface="Trebuchet MS"/>
                <a:cs typeface="Trebuchet MS"/>
              </a:rPr>
              <a:t>each </a:t>
            </a:r>
            <a:r>
              <a:rPr sz="850" i="1" spc="-55" dirty="0">
                <a:latin typeface="Trebuchet MS"/>
                <a:cs typeface="Trebuchet MS"/>
              </a:rPr>
              <a:t>other. </a:t>
            </a:r>
            <a:r>
              <a:rPr sz="850" i="1" spc="-245" dirty="0">
                <a:latin typeface="Trebuchet MS"/>
                <a:cs typeface="Trebuchet MS"/>
              </a:rPr>
              <a:t> </a:t>
            </a:r>
            <a:r>
              <a:rPr sz="850" i="1" spc="15" dirty="0">
                <a:latin typeface="Trebuchet MS"/>
                <a:cs typeface="Trebuchet MS"/>
              </a:rPr>
              <a:t>And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grew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as </a:t>
            </a:r>
            <a:r>
              <a:rPr sz="850" i="1" spc="-25" dirty="0">
                <a:latin typeface="Trebuchet MS"/>
                <a:cs typeface="Trebuchet MS"/>
              </a:rPr>
              <a:t>persons.</a:t>
            </a:r>
            <a:endParaRPr sz="850">
              <a:latin typeface="Trebuchet MS"/>
              <a:cs typeface="Trebuchet MS"/>
            </a:endParaRPr>
          </a:p>
          <a:p>
            <a:pPr marL="12700" marR="37465">
              <a:lnSpc>
                <a:spcPct val="117700"/>
              </a:lnSpc>
            </a:pPr>
            <a:r>
              <a:rPr sz="850" i="1" spc="-20" dirty="0">
                <a:latin typeface="Trebuchet MS"/>
                <a:cs typeface="Trebuchet MS"/>
              </a:rPr>
              <a:t>In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Y</a:t>
            </a:r>
            <a:r>
              <a:rPr sz="850" i="1" spc="-15" dirty="0">
                <a:latin typeface="Trebuchet MS"/>
                <a:cs typeface="Trebuchet MS"/>
              </a:rPr>
              <a:t>outh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Parliament,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also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dis-  </a:t>
            </a:r>
            <a:r>
              <a:rPr sz="850" i="1" spc="-15" dirty="0">
                <a:latin typeface="Trebuchet MS"/>
                <a:cs typeface="Trebuchet MS"/>
              </a:rPr>
              <a:t>cuss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integration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topics.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What</a:t>
            </a:r>
            <a:r>
              <a:rPr sz="850" i="1" spc="-25" dirty="0">
                <a:latin typeface="Trebuchet MS"/>
                <a:cs typeface="Trebuchet MS"/>
              </a:rPr>
              <a:t> bothers </a:t>
            </a:r>
            <a:r>
              <a:rPr sz="850" i="1" spc="-245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slightly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that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word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integra- </a:t>
            </a:r>
            <a:r>
              <a:rPr sz="850" i="1" spc="-3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tion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5" dirty="0">
                <a:latin typeface="Trebuchet MS"/>
                <a:cs typeface="Trebuchet MS"/>
              </a:rPr>
              <a:t>is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often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reduced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learning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the  </a:t>
            </a:r>
            <a:r>
              <a:rPr sz="850" i="1" spc="-10" dirty="0">
                <a:latin typeface="Trebuchet MS"/>
                <a:cs typeface="Trebuchet MS"/>
              </a:rPr>
              <a:t>language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or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whether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one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wears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308" y="7231194"/>
            <a:ext cx="1771014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headscarf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or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not.</a:t>
            </a:r>
            <a:r>
              <a:rPr sz="850" i="1" spc="-15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But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integration </a:t>
            </a:r>
            <a:r>
              <a:rPr sz="850" i="1" spc="-3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means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lot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more: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6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needs</a:t>
            </a:r>
            <a:r>
              <a:rPr sz="850" i="1" spc="-20" dirty="0">
                <a:latin typeface="Trebuchet MS"/>
                <a:cs typeface="Trebuchet MS"/>
              </a:rPr>
              <a:t> people  </a:t>
            </a:r>
            <a:r>
              <a:rPr sz="850" i="1" spc="10" dirty="0">
                <a:latin typeface="Trebuchet MS"/>
                <a:cs typeface="Trebuchet MS"/>
              </a:rPr>
              <a:t>who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have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will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to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0" dirty="0">
                <a:latin typeface="Trebuchet MS"/>
                <a:cs typeface="Trebuchet MS"/>
              </a:rPr>
              <a:t>become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involved  with </a:t>
            </a:r>
            <a:r>
              <a:rPr sz="850" i="1" spc="-25" dirty="0">
                <a:latin typeface="Trebuchet MS"/>
                <a:cs typeface="Trebuchet MS"/>
              </a:rPr>
              <a:t>a </a:t>
            </a:r>
            <a:r>
              <a:rPr sz="850" i="1" dirty="0">
                <a:latin typeface="Trebuchet MS"/>
                <a:cs typeface="Trebuchet MS"/>
              </a:rPr>
              <a:t>new</a:t>
            </a:r>
            <a:r>
              <a:rPr sz="850" i="1" spc="-25" dirty="0">
                <a:latin typeface="Trebuchet MS"/>
                <a:cs typeface="Trebuchet MS"/>
              </a:rPr>
              <a:t> country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30" dirty="0">
                <a:latin typeface="Trebuchet MS"/>
                <a:cs typeface="Trebuchet MS"/>
              </a:rPr>
              <a:t> </a:t>
            </a:r>
            <a:r>
              <a:rPr sz="850" i="1" spc="-25" dirty="0">
                <a:latin typeface="Trebuchet MS"/>
                <a:cs typeface="Trebuchet MS"/>
              </a:rPr>
              <a:t>a foreign </a:t>
            </a:r>
            <a:r>
              <a:rPr sz="850" i="1" spc="-35" dirty="0">
                <a:latin typeface="Trebuchet MS"/>
                <a:cs typeface="Trebuchet MS"/>
              </a:rPr>
              <a:t>cul- </a:t>
            </a:r>
            <a:r>
              <a:rPr sz="850" i="1" spc="-24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ture.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1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10" dirty="0">
                <a:latin typeface="Trebuchet MS"/>
                <a:cs typeface="Trebuchet MS"/>
              </a:rPr>
              <a:t>on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the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other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" dirty="0">
                <a:latin typeface="Trebuchet MS"/>
                <a:cs typeface="Trebuchet MS"/>
              </a:rPr>
              <a:t>hand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75" dirty="0">
                <a:latin typeface="Trebuchet MS"/>
                <a:cs typeface="Trebuchet MS"/>
              </a:rPr>
              <a:t>it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needs  </a:t>
            </a:r>
            <a:r>
              <a:rPr sz="850" i="1" spc="-25" dirty="0">
                <a:latin typeface="Trebuchet MS"/>
                <a:cs typeface="Trebuchet MS"/>
              </a:rPr>
              <a:t>a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society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which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0" dirty="0">
                <a:latin typeface="Trebuchet MS"/>
                <a:cs typeface="Trebuchet MS"/>
              </a:rPr>
              <a:t>allows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0" dirty="0">
                <a:latin typeface="Trebuchet MS"/>
                <a:cs typeface="Trebuchet MS"/>
              </a:rPr>
              <a:t>this.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Mutual  </a:t>
            </a:r>
            <a:r>
              <a:rPr sz="850" i="1" spc="-20" dirty="0">
                <a:latin typeface="Trebuchet MS"/>
                <a:cs typeface="Trebuchet MS"/>
              </a:rPr>
              <a:t>understanding </a:t>
            </a:r>
            <a:r>
              <a:rPr sz="850" i="1" spc="-5" dirty="0">
                <a:latin typeface="Trebuchet MS"/>
                <a:cs typeface="Trebuchet MS"/>
              </a:rPr>
              <a:t>and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35" dirty="0">
                <a:latin typeface="Trebuchet MS"/>
                <a:cs typeface="Trebuchet MS"/>
              </a:rPr>
              <a:t>tolerance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55" dirty="0">
                <a:latin typeface="Trebuchet MS"/>
                <a:cs typeface="Trebuchet MS"/>
              </a:rPr>
              <a:t>just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15" dirty="0">
                <a:latin typeface="Trebuchet MS"/>
                <a:cs typeface="Trebuchet MS"/>
              </a:rPr>
              <a:t>can-  </a:t>
            </a:r>
            <a:r>
              <a:rPr sz="850" i="1" spc="-20" dirty="0">
                <a:latin typeface="Trebuchet MS"/>
                <a:cs typeface="Trebuchet MS"/>
              </a:rPr>
              <a:t>not</a:t>
            </a:r>
            <a:r>
              <a:rPr sz="850" i="1" spc="-25" dirty="0">
                <a:latin typeface="Trebuchet MS"/>
                <a:cs typeface="Trebuchet MS"/>
              </a:rPr>
              <a:t> </a:t>
            </a:r>
            <a:r>
              <a:rPr sz="850" i="1" spc="-20" dirty="0">
                <a:latin typeface="Trebuchet MS"/>
                <a:cs typeface="Trebuchet MS"/>
              </a:rPr>
              <a:t>be </a:t>
            </a:r>
            <a:r>
              <a:rPr sz="850" i="1" spc="-40" dirty="0">
                <a:latin typeface="Trebuchet MS"/>
                <a:cs typeface="Trebuchet MS"/>
              </a:rPr>
              <a:t>stipulated</a:t>
            </a:r>
            <a:r>
              <a:rPr sz="850" i="1" spc="-25" dirty="0">
                <a:latin typeface="Trebuchet MS"/>
                <a:cs typeface="Trebuchet MS"/>
              </a:rPr>
              <a:t> by</a:t>
            </a:r>
            <a:r>
              <a:rPr sz="850" i="1" spc="-20" dirty="0">
                <a:latin typeface="Trebuchet MS"/>
                <a:cs typeface="Trebuchet MS"/>
              </a:rPr>
              <a:t> </a:t>
            </a:r>
            <a:r>
              <a:rPr sz="850" i="1" spc="-40" dirty="0">
                <a:latin typeface="Trebuchet MS"/>
                <a:cs typeface="Trebuchet MS"/>
              </a:rPr>
              <a:t>laws.”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8514" y="0"/>
            <a:ext cx="2434590" cy="10692130"/>
            <a:chOff x="-1905" y="0"/>
            <a:chExt cx="2434590" cy="10692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32685" cy="10692130"/>
            </a:xfrm>
            <a:custGeom>
              <a:avLst/>
              <a:gdLst/>
              <a:ahLst/>
              <a:cxnLst/>
              <a:rect l="l" t="t" r="r" b="b"/>
              <a:pathLst>
                <a:path w="2432685" h="10692130">
                  <a:moveTo>
                    <a:pt x="2432558" y="0"/>
                  </a:moveTo>
                  <a:lnTo>
                    <a:pt x="0" y="0"/>
                  </a:lnTo>
                  <a:lnTo>
                    <a:pt x="0" y="10692003"/>
                  </a:lnTo>
                  <a:lnTo>
                    <a:pt x="2432558" y="10692003"/>
                  </a:lnTo>
                  <a:lnTo>
                    <a:pt x="2432558" y="0"/>
                  </a:lnTo>
                  <a:close/>
                </a:path>
              </a:pathLst>
            </a:custGeom>
            <a:solidFill>
              <a:srgbClr val="E9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982203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98" y="0"/>
                  </a:lnTo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649" y="8101134"/>
              <a:ext cx="81267" cy="812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108" y="8385545"/>
              <a:ext cx="199097" cy="698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16577" y="463804"/>
            <a:ext cx="282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60" dirty="0">
                <a:solidFill>
                  <a:srgbClr val="00AFE5"/>
                </a:solidFill>
                <a:latin typeface="Arial MT"/>
                <a:cs typeface="Arial MT"/>
              </a:rPr>
              <a:t>Citizens</a:t>
            </a:r>
            <a:r>
              <a:rPr sz="2000" spc="-10" dirty="0">
                <a:solidFill>
                  <a:srgbClr val="00AFE5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00AFE5"/>
                </a:solidFill>
                <a:latin typeface="Arial MT"/>
                <a:cs typeface="Arial MT"/>
              </a:rPr>
              <a:t>have</a:t>
            </a:r>
            <a:r>
              <a:rPr sz="2000" spc="-5" dirty="0">
                <a:solidFill>
                  <a:srgbClr val="00AFE5"/>
                </a:solidFill>
                <a:latin typeface="Arial MT"/>
                <a:cs typeface="Arial MT"/>
              </a:rPr>
              <a:t> the final </a:t>
            </a:r>
            <a:r>
              <a:rPr sz="2000" spc="-150" dirty="0">
                <a:solidFill>
                  <a:srgbClr val="00AFE5"/>
                </a:solidFill>
                <a:latin typeface="Arial MT"/>
                <a:cs typeface="Arial MT"/>
              </a:rPr>
              <a:t>say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6576" y="4255438"/>
            <a:ext cx="1774189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-45" dirty="0">
                <a:latin typeface="Arial MT"/>
                <a:cs typeface="Arial MT"/>
              </a:rPr>
              <a:t>You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need </a:t>
            </a:r>
            <a:r>
              <a:rPr sz="900" spc="-45" dirty="0">
                <a:latin typeface="Arial MT"/>
                <a:cs typeface="Arial MT"/>
              </a:rPr>
              <a:t>basic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information </a:t>
            </a:r>
            <a:r>
              <a:rPr sz="900" spc="-5" dirty="0">
                <a:latin typeface="Arial MT"/>
                <a:cs typeface="Arial MT"/>
              </a:rPr>
              <a:t>about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25" dirty="0">
                <a:latin typeface="Arial MT"/>
                <a:cs typeface="Arial MT"/>
              </a:rPr>
              <a:t>state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5" dirty="0">
                <a:latin typeface="Arial MT"/>
                <a:cs typeface="Arial MT"/>
              </a:rPr>
              <a:t>the law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0" dirty="0">
                <a:latin typeface="Arial MT"/>
                <a:cs typeface="Arial MT"/>
              </a:rPr>
              <a:t>be able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know </a:t>
            </a:r>
            <a:r>
              <a:rPr sz="900" spc="15" dirty="0">
                <a:latin typeface="Arial MT"/>
                <a:cs typeface="Arial MT"/>
              </a:rPr>
              <a:t>how </a:t>
            </a:r>
            <a:r>
              <a:rPr sz="900" spc="-20" dirty="0">
                <a:latin typeface="Arial MT"/>
                <a:cs typeface="Arial MT"/>
              </a:rPr>
              <a:t>Switzerland </a:t>
            </a:r>
            <a:r>
              <a:rPr sz="900" spc="-50" dirty="0">
                <a:latin typeface="Arial MT"/>
                <a:cs typeface="Arial MT"/>
              </a:rPr>
              <a:t>is </a:t>
            </a:r>
            <a:r>
              <a:rPr sz="900" spc="-25" dirty="0">
                <a:latin typeface="Arial MT"/>
                <a:cs typeface="Arial MT"/>
              </a:rPr>
              <a:t>organised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locally, </a:t>
            </a:r>
            <a:r>
              <a:rPr sz="900" spc="5" dirty="0">
                <a:latin typeface="Arial MT"/>
                <a:cs typeface="Arial MT"/>
              </a:rPr>
              <a:t>from </a:t>
            </a:r>
            <a:r>
              <a:rPr sz="900" spc="-40" dirty="0">
                <a:latin typeface="Arial MT"/>
                <a:cs typeface="Arial MT"/>
              </a:rPr>
              <a:t>schools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45" dirty="0">
                <a:latin typeface="Arial MT"/>
                <a:cs typeface="Arial MT"/>
              </a:rPr>
              <a:t>taxes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5" dirty="0">
                <a:latin typeface="Arial MT"/>
                <a:cs typeface="Arial MT"/>
              </a:rPr>
              <a:t>in-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dividual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rights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duties.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6576" y="5398551"/>
            <a:ext cx="1774189" cy="32651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spcBef>
                <a:spcPts val="520"/>
              </a:spcBef>
            </a:pP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Switzerland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is</a:t>
            </a:r>
            <a:r>
              <a:rPr sz="900" b="1" spc="-2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made</a:t>
            </a:r>
            <a:r>
              <a:rPr sz="900" b="1" spc="-2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up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38900"/>
              </a:lnSpc>
            </a:pPr>
            <a:r>
              <a:rPr sz="900" b="1" spc="25" dirty="0">
                <a:solidFill>
                  <a:srgbClr val="00AFE5"/>
                </a:solidFill>
                <a:latin typeface="Trebuchet MS"/>
                <a:cs typeface="Trebuchet MS"/>
              </a:rPr>
              <a:t>of 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26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independent cantons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consists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26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member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states,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22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so-called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cantons.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The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cantons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used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0" dirty="0">
                <a:latin typeface="Arial MT"/>
                <a:cs typeface="Arial MT"/>
              </a:rPr>
              <a:t>be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completely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dependent.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One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after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other,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they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then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joined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together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254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be-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come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what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now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gave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up</a:t>
            </a:r>
            <a:r>
              <a:rPr sz="900" spc="9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some</a:t>
            </a:r>
            <a:r>
              <a:rPr sz="900" spc="9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their</a:t>
            </a:r>
            <a:r>
              <a:rPr sz="900" spc="9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responsibili-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ties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45" dirty="0">
                <a:latin typeface="Arial MT"/>
                <a:cs typeface="Arial MT"/>
              </a:rPr>
              <a:t>Federal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Government.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In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many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areas,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cantons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large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extent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still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independent.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E.g.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they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their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own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constitutions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laws,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which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however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must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not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contradict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federal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law.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They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also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have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their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own</a:t>
            </a:r>
            <a:r>
              <a:rPr sz="900" spc="24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parliaments,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gov-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ernments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courts.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6575" y="8828124"/>
            <a:ext cx="177546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3360">
              <a:lnSpc>
                <a:spcPct val="138900"/>
              </a:lnSpc>
              <a:spcBef>
                <a:spcPts val="100"/>
              </a:spcBef>
            </a:pPr>
            <a:r>
              <a:rPr sz="900" b="1" spc="55" dirty="0">
                <a:solidFill>
                  <a:srgbClr val="00AFE5"/>
                </a:solidFill>
                <a:latin typeface="Trebuchet MS"/>
                <a:cs typeface="Trebuchet MS"/>
              </a:rPr>
              <a:t>Many</a:t>
            </a:r>
            <a:r>
              <a:rPr sz="900" b="1" spc="-3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things</a:t>
            </a:r>
            <a:r>
              <a:rPr sz="900" b="1" spc="-2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differ</a:t>
            </a:r>
            <a:r>
              <a:rPr sz="900" b="1" spc="-2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from</a:t>
            </a:r>
            <a:r>
              <a:rPr sz="900" b="1" spc="-2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AFE5"/>
                </a:solidFill>
                <a:latin typeface="Trebuchet MS"/>
                <a:cs typeface="Trebuchet MS"/>
              </a:rPr>
              <a:t>one </a:t>
            </a:r>
            <a:r>
              <a:rPr sz="900" b="1" spc="-254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canton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AFE5"/>
                </a:solidFill>
                <a:latin typeface="Trebuchet MS"/>
                <a:cs typeface="Trebuchet MS"/>
              </a:rPr>
              <a:t>to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the</a:t>
            </a: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next</a:t>
            </a:r>
            <a:endParaRPr sz="900">
              <a:latin typeface="Trebuchet MS"/>
              <a:cs typeface="Trebuchet MS"/>
            </a:endParaRPr>
          </a:p>
          <a:p>
            <a:pPr marL="12700" marR="5715" algn="just">
              <a:lnSpc>
                <a:spcPct val="138900"/>
              </a:lnSpc>
            </a:pPr>
            <a:r>
              <a:rPr sz="900" spc="-95" dirty="0">
                <a:latin typeface="Arial MT"/>
                <a:cs typeface="Arial MT"/>
              </a:rPr>
              <a:t>T</a:t>
            </a:r>
            <a:r>
              <a:rPr sz="900" dirty="0">
                <a:latin typeface="Arial MT"/>
                <a:cs typeface="Arial MT"/>
              </a:rPr>
              <a:t>h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ind</a:t>
            </a:r>
            <a:r>
              <a:rPr sz="900" spc="-50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p</a:t>
            </a:r>
            <a:r>
              <a:rPr sz="900" spc="-50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nd</a:t>
            </a:r>
            <a:r>
              <a:rPr sz="900" spc="-50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n</a:t>
            </a:r>
            <a:r>
              <a:rPr sz="900" spc="-50" dirty="0">
                <a:latin typeface="Arial MT"/>
                <a:cs typeface="Arial MT"/>
              </a:rPr>
              <a:t>c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</a:t>
            </a:r>
            <a:r>
              <a:rPr sz="900" spc="45" dirty="0">
                <a:latin typeface="Arial MT"/>
                <a:cs typeface="Arial MT"/>
              </a:rPr>
              <a:t>f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50" dirty="0">
                <a:latin typeface="Arial MT"/>
                <a:cs typeface="Arial MT"/>
              </a:rPr>
              <a:t>t</a:t>
            </a:r>
            <a:r>
              <a:rPr sz="900" dirty="0">
                <a:latin typeface="Arial MT"/>
                <a:cs typeface="Arial MT"/>
              </a:rPr>
              <a:t>h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ca</a:t>
            </a:r>
            <a:r>
              <a:rPr sz="900" dirty="0">
                <a:latin typeface="Arial MT"/>
                <a:cs typeface="Arial MT"/>
              </a:rPr>
              <a:t>n</a:t>
            </a:r>
            <a:r>
              <a:rPr sz="900" spc="50" dirty="0">
                <a:latin typeface="Arial MT"/>
                <a:cs typeface="Arial MT"/>
              </a:rPr>
              <a:t>t</a:t>
            </a:r>
            <a:r>
              <a:rPr sz="900" dirty="0">
                <a:latin typeface="Arial MT"/>
                <a:cs typeface="Arial MT"/>
              </a:rPr>
              <a:t>on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</a:t>
            </a:r>
            <a:r>
              <a:rPr sz="900" spc="-75" dirty="0">
                <a:latin typeface="Arial MT"/>
                <a:cs typeface="Arial MT"/>
              </a:rPr>
              <a:t>s  </a:t>
            </a:r>
            <a:r>
              <a:rPr sz="900" spc="-25" dirty="0">
                <a:latin typeface="Arial MT"/>
                <a:cs typeface="Arial MT"/>
              </a:rPr>
              <a:t>an </a:t>
            </a:r>
            <a:r>
              <a:rPr sz="900" spc="5" dirty="0">
                <a:latin typeface="Arial MT"/>
                <a:cs typeface="Arial MT"/>
              </a:rPr>
              <a:t>important </a:t>
            </a:r>
            <a:r>
              <a:rPr sz="900" spc="-10" dirty="0">
                <a:latin typeface="Arial MT"/>
                <a:cs typeface="Arial MT"/>
              </a:rPr>
              <a:t>peculiarity </a:t>
            </a:r>
            <a:r>
              <a:rPr sz="900" spc="25" dirty="0">
                <a:latin typeface="Arial MT"/>
                <a:cs typeface="Arial MT"/>
              </a:rPr>
              <a:t>of </a:t>
            </a:r>
            <a:r>
              <a:rPr sz="900" spc="-25" dirty="0">
                <a:latin typeface="Arial MT"/>
                <a:cs typeface="Arial MT"/>
              </a:rPr>
              <a:t>Switzer-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land. </a:t>
            </a:r>
            <a:r>
              <a:rPr sz="900" spc="-45" dirty="0">
                <a:latin typeface="Arial MT"/>
                <a:cs typeface="Arial MT"/>
              </a:rPr>
              <a:t>You </a:t>
            </a:r>
            <a:r>
              <a:rPr sz="900" spc="15" dirty="0">
                <a:latin typeface="Arial MT"/>
                <a:cs typeface="Arial MT"/>
              </a:rPr>
              <a:t>will </a:t>
            </a:r>
            <a:r>
              <a:rPr sz="900" spc="-25" dirty="0">
                <a:latin typeface="Arial MT"/>
                <a:cs typeface="Arial MT"/>
              </a:rPr>
              <a:t>be </a:t>
            </a:r>
            <a:r>
              <a:rPr sz="900" dirty="0">
                <a:latin typeface="Arial MT"/>
                <a:cs typeface="Arial MT"/>
              </a:rPr>
              <a:t>confronted </a:t>
            </a:r>
            <a:r>
              <a:rPr sz="900" spc="-25" dirty="0">
                <a:latin typeface="Arial MT"/>
                <a:cs typeface="Arial MT"/>
              </a:rPr>
              <a:t>by </a:t>
            </a:r>
            <a:r>
              <a:rPr sz="900" spc="25" dirty="0">
                <a:latin typeface="Arial MT"/>
                <a:cs typeface="Arial MT"/>
              </a:rPr>
              <a:t>it 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again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and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again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your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daily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life.</a:t>
            </a:r>
            <a:endParaRPr sz="900">
              <a:latin typeface="Arial MT"/>
              <a:cs typeface="Arial MT"/>
            </a:endParaRPr>
          </a:p>
          <a:p>
            <a:pPr marL="12700" algn="just">
              <a:spcBef>
                <a:spcPts val="420"/>
              </a:spcBef>
            </a:pPr>
            <a:r>
              <a:rPr sz="900" spc="-35" dirty="0">
                <a:latin typeface="Arial MT"/>
                <a:cs typeface="Arial MT"/>
              </a:rPr>
              <a:t>E.g.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if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move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from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one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canton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9154" y="4256352"/>
            <a:ext cx="1775460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-5" dirty="0">
                <a:latin typeface="Arial MT"/>
                <a:cs typeface="Arial MT"/>
              </a:rPr>
              <a:t>another </a:t>
            </a:r>
            <a:r>
              <a:rPr sz="900" spc="25" dirty="0">
                <a:latin typeface="Arial MT"/>
                <a:cs typeface="Arial MT"/>
              </a:rPr>
              <a:t>with </a:t>
            </a:r>
            <a:r>
              <a:rPr sz="900" spc="-10" dirty="0">
                <a:latin typeface="Arial MT"/>
                <a:cs typeface="Arial MT"/>
              </a:rPr>
              <a:t>your </a:t>
            </a:r>
            <a:r>
              <a:rPr sz="900" spc="-15" dirty="0">
                <a:latin typeface="Arial MT"/>
                <a:cs typeface="Arial MT"/>
              </a:rPr>
              <a:t>family, </a:t>
            </a:r>
            <a:r>
              <a:rPr sz="900" spc="-10" dirty="0">
                <a:latin typeface="Arial MT"/>
                <a:cs typeface="Arial MT"/>
              </a:rPr>
              <a:t>your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child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might </a:t>
            </a:r>
            <a:r>
              <a:rPr sz="900" spc="-15" dirty="0">
                <a:latin typeface="Arial MT"/>
                <a:cs typeface="Arial MT"/>
              </a:rPr>
              <a:t>learn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different </a:t>
            </a:r>
            <a:r>
              <a:rPr sz="900" spc="-5" dirty="0">
                <a:latin typeface="Arial MT"/>
                <a:cs typeface="Arial MT"/>
              </a:rPr>
              <a:t>things </a:t>
            </a:r>
            <a:r>
              <a:rPr sz="900" dirty="0">
                <a:latin typeface="Arial MT"/>
                <a:cs typeface="Arial MT"/>
              </a:rPr>
              <a:t> at </a:t>
            </a:r>
            <a:r>
              <a:rPr sz="900" spc="-20" dirty="0">
                <a:latin typeface="Arial MT"/>
                <a:cs typeface="Arial MT"/>
              </a:rPr>
              <a:t>school; </a:t>
            </a:r>
            <a:r>
              <a:rPr sz="900" dirty="0">
                <a:latin typeface="Arial MT"/>
                <a:cs typeface="Arial MT"/>
              </a:rPr>
              <a:t>or </a:t>
            </a:r>
            <a:r>
              <a:rPr sz="900" spc="-15" dirty="0">
                <a:latin typeface="Arial MT"/>
                <a:cs typeface="Arial MT"/>
              </a:rPr>
              <a:t>you </a:t>
            </a:r>
            <a:r>
              <a:rPr sz="900" dirty="0">
                <a:latin typeface="Arial MT"/>
                <a:cs typeface="Arial MT"/>
              </a:rPr>
              <a:t>do </a:t>
            </a:r>
            <a:r>
              <a:rPr sz="900" spc="15" dirty="0">
                <a:latin typeface="Arial MT"/>
                <a:cs typeface="Arial MT"/>
              </a:rPr>
              <a:t>not </a:t>
            </a:r>
            <a:r>
              <a:rPr sz="900" spc="-35" dirty="0">
                <a:latin typeface="Arial MT"/>
                <a:cs typeface="Arial MT"/>
              </a:rPr>
              <a:t>have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 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</a:t>
            </a: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spc="-55" dirty="0">
                <a:latin typeface="Arial MT"/>
                <a:cs typeface="Arial MT"/>
              </a:rPr>
              <a:t>y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50" dirty="0">
                <a:latin typeface="Arial MT"/>
                <a:cs typeface="Arial MT"/>
              </a:rPr>
              <a:t>t</a:t>
            </a:r>
            <a:r>
              <a:rPr sz="900" dirty="0">
                <a:latin typeface="Arial MT"/>
                <a:cs typeface="Arial MT"/>
              </a:rPr>
              <a:t>h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95" dirty="0">
                <a:latin typeface="Arial MT"/>
                <a:cs typeface="Arial MT"/>
              </a:rPr>
              <a:t>s</a:t>
            </a: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spc="5" dirty="0">
                <a:latin typeface="Arial MT"/>
                <a:cs typeface="Arial MT"/>
              </a:rPr>
              <a:t>m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spc="5" dirty="0">
                <a:latin typeface="Arial MT"/>
                <a:cs typeface="Arial MT"/>
              </a:rPr>
              <a:t>m</a:t>
            </a:r>
            <a:r>
              <a:rPr sz="900" dirty="0">
                <a:latin typeface="Arial MT"/>
                <a:cs typeface="Arial MT"/>
              </a:rPr>
              <a:t>oun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</a:t>
            </a:r>
            <a:r>
              <a:rPr sz="900" spc="45" dirty="0">
                <a:latin typeface="Arial MT"/>
                <a:cs typeface="Arial MT"/>
              </a:rPr>
              <a:t>f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50" dirty="0">
                <a:latin typeface="Arial MT"/>
                <a:cs typeface="Arial MT"/>
              </a:rPr>
              <a:t>t</a:t>
            </a:r>
            <a:r>
              <a:rPr sz="900" spc="-50" dirty="0">
                <a:latin typeface="Arial MT"/>
                <a:cs typeface="Arial MT"/>
              </a:rPr>
              <a:t>axe</a:t>
            </a:r>
            <a:r>
              <a:rPr sz="900" spc="-100" dirty="0">
                <a:latin typeface="Arial MT"/>
                <a:cs typeface="Arial MT"/>
              </a:rPr>
              <a:t>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eve</a:t>
            </a:r>
            <a:r>
              <a:rPr sz="900" spc="-5" dirty="0">
                <a:latin typeface="Arial MT"/>
                <a:cs typeface="Arial MT"/>
              </a:rPr>
              <a:t>n  </a:t>
            </a:r>
            <a:r>
              <a:rPr sz="900" spc="25" dirty="0">
                <a:latin typeface="Arial MT"/>
                <a:cs typeface="Arial MT"/>
              </a:rPr>
              <a:t>if </a:t>
            </a:r>
            <a:r>
              <a:rPr sz="900" spc="-10" dirty="0">
                <a:latin typeface="Arial MT"/>
                <a:cs typeface="Arial MT"/>
              </a:rPr>
              <a:t>your </a:t>
            </a:r>
            <a:r>
              <a:rPr sz="900" spc="-30" dirty="0">
                <a:latin typeface="Arial MT"/>
                <a:cs typeface="Arial MT"/>
              </a:rPr>
              <a:t>wages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have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remained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same.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Or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health</a:t>
            </a:r>
            <a:r>
              <a:rPr sz="900" spc="24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insurance</a:t>
            </a:r>
            <a:r>
              <a:rPr sz="900" spc="20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does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not </a:t>
            </a:r>
            <a:r>
              <a:rPr sz="900" spc="-25" dirty="0">
                <a:latin typeface="Arial MT"/>
                <a:cs typeface="Arial MT"/>
              </a:rPr>
              <a:t>cost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50" dirty="0">
                <a:latin typeface="Arial MT"/>
                <a:cs typeface="Arial MT"/>
              </a:rPr>
              <a:t>same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anymore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even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though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you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able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25" dirty="0">
                <a:latin typeface="Arial MT"/>
                <a:cs typeface="Arial MT"/>
              </a:rPr>
              <a:t>to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use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same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services.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09155" y="6161618"/>
            <a:ext cx="1774189" cy="402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>
              <a:lnSpc>
                <a:spcPct val="1389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00AFE5"/>
                </a:solidFill>
                <a:latin typeface="Trebuchet MS"/>
                <a:cs typeface="Trebuchet MS"/>
              </a:rPr>
              <a:t>The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Confederation,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cantons </a:t>
            </a:r>
            <a:r>
              <a:rPr sz="900" b="1" spc="20" dirty="0">
                <a:solidFill>
                  <a:srgbClr val="00AFE5"/>
                </a:solidFill>
                <a:latin typeface="Trebuchet MS"/>
                <a:cs typeface="Trebuchet MS"/>
              </a:rPr>
              <a:t>and </a:t>
            </a:r>
            <a:r>
              <a:rPr sz="900" b="1" spc="-260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00AFE5"/>
                </a:solidFill>
                <a:latin typeface="Trebuchet MS"/>
                <a:cs typeface="Trebuchet MS"/>
              </a:rPr>
              <a:t>municipalities share the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state </a:t>
            </a:r>
            <a:r>
              <a:rPr sz="900" b="1" spc="5" dirty="0">
                <a:solidFill>
                  <a:srgbClr val="00AFE5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00AFE5"/>
                </a:solidFill>
                <a:latin typeface="Trebuchet MS"/>
                <a:cs typeface="Trebuchet MS"/>
              </a:rPr>
              <a:t>functions</a:t>
            </a:r>
            <a:endParaRPr sz="900">
              <a:latin typeface="Trebuchet MS"/>
              <a:cs typeface="Trebuchet MS"/>
            </a:endParaRPr>
          </a:p>
          <a:p>
            <a:pPr marL="12700" marR="5080" algn="just">
              <a:lnSpc>
                <a:spcPct val="138900"/>
              </a:lnSpc>
            </a:pPr>
            <a:r>
              <a:rPr sz="900" spc="-20" dirty="0">
                <a:latin typeface="Arial MT"/>
                <a:cs typeface="Arial MT"/>
              </a:rPr>
              <a:t>Switzerland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is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divided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into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three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levels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10" dirty="0">
                <a:latin typeface="Arial MT"/>
                <a:cs typeface="Arial MT"/>
              </a:rPr>
              <a:t>government: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Confed-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eration, </a:t>
            </a:r>
            <a:r>
              <a:rPr sz="900" spc="-25" dirty="0">
                <a:latin typeface="Arial MT"/>
                <a:cs typeface="Arial MT"/>
              </a:rPr>
              <a:t>cantons </a:t>
            </a:r>
            <a:r>
              <a:rPr sz="900" spc="-20" dirty="0">
                <a:latin typeface="Arial MT"/>
                <a:cs typeface="Arial MT"/>
              </a:rPr>
              <a:t>and </a:t>
            </a:r>
            <a:r>
              <a:rPr sz="900" spc="-15" dirty="0">
                <a:latin typeface="Arial MT"/>
                <a:cs typeface="Arial MT"/>
              </a:rPr>
              <a:t>municipalities.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Confederation,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80" dirty="0">
                <a:latin typeface="Arial MT"/>
                <a:cs typeface="Arial MT"/>
              </a:rPr>
              <a:t>as</a:t>
            </a:r>
            <a:r>
              <a:rPr sz="900" spc="9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240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supe-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rior </a:t>
            </a:r>
            <a:r>
              <a:rPr sz="900" spc="-30" dirty="0">
                <a:latin typeface="Arial MT"/>
                <a:cs typeface="Arial MT"/>
              </a:rPr>
              <a:t>level, </a:t>
            </a:r>
            <a:r>
              <a:rPr sz="900" spc="-60" dirty="0">
                <a:latin typeface="Arial MT"/>
                <a:cs typeface="Arial MT"/>
              </a:rPr>
              <a:t>assumes </a:t>
            </a:r>
            <a:r>
              <a:rPr sz="900" spc="-15" dirty="0">
                <a:latin typeface="Arial MT"/>
                <a:cs typeface="Arial MT"/>
              </a:rPr>
              <a:t>only </a:t>
            </a:r>
            <a:r>
              <a:rPr sz="900" spc="-25" dirty="0">
                <a:latin typeface="Arial MT"/>
                <a:cs typeface="Arial MT"/>
              </a:rPr>
              <a:t>those </a:t>
            </a:r>
            <a:r>
              <a:rPr sz="900" spc="-45" dirty="0">
                <a:latin typeface="Arial MT"/>
                <a:cs typeface="Arial MT"/>
              </a:rPr>
              <a:t>tasks 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which</a:t>
            </a:r>
            <a:r>
              <a:rPr sz="900" spc="24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are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explicitly</a:t>
            </a:r>
            <a:r>
              <a:rPr sz="900" spc="2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transferred</a:t>
            </a:r>
            <a:r>
              <a:rPr sz="900" spc="21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it </a:t>
            </a:r>
            <a:r>
              <a:rPr sz="900" spc="-30" dirty="0">
                <a:latin typeface="Arial MT"/>
                <a:cs typeface="Arial MT"/>
              </a:rPr>
              <a:t>by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15" dirty="0">
                <a:latin typeface="Arial MT"/>
                <a:cs typeface="Arial MT"/>
              </a:rPr>
              <a:t>federal </a:t>
            </a:r>
            <a:r>
              <a:rPr sz="900" spc="-5" dirty="0">
                <a:latin typeface="Arial MT"/>
                <a:cs typeface="Arial MT"/>
              </a:rPr>
              <a:t>constitution. </a:t>
            </a:r>
            <a:r>
              <a:rPr sz="900" spc="-50" dirty="0">
                <a:latin typeface="Arial MT"/>
                <a:cs typeface="Arial MT"/>
              </a:rPr>
              <a:t>This 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includes </a:t>
            </a:r>
            <a:r>
              <a:rPr sz="900" spc="-10" dirty="0">
                <a:latin typeface="Arial MT"/>
                <a:cs typeface="Arial MT"/>
              </a:rPr>
              <a:t>national </a:t>
            </a:r>
            <a:r>
              <a:rPr sz="900" spc="-25" dirty="0">
                <a:latin typeface="Arial MT"/>
                <a:cs typeface="Arial MT"/>
              </a:rPr>
              <a:t>defence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spc="-15" dirty="0">
                <a:latin typeface="Arial MT"/>
                <a:cs typeface="Arial MT"/>
              </a:rPr>
              <a:t>regu- 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lating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road</a:t>
            </a:r>
            <a:r>
              <a:rPr sz="900" spc="21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traffic.  </a:t>
            </a:r>
            <a:r>
              <a:rPr sz="900" spc="-55" dirty="0">
                <a:latin typeface="Arial MT"/>
                <a:cs typeface="Arial MT"/>
              </a:rPr>
              <a:t>The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cantons 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look after </a:t>
            </a:r>
            <a:r>
              <a:rPr sz="900" spc="-15" dirty="0">
                <a:latin typeface="Arial MT"/>
                <a:cs typeface="Arial MT"/>
              </a:rPr>
              <a:t>e.g.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30" dirty="0">
                <a:latin typeface="Arial MT"/>
                <a:cs typeface="Arial MT"/>
              </a:rPr>
              <a:t>school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system, 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police,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healthcare</a:t>
            </a:r>
            <a:r>
              <a:rPr sz="900" spc="2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and</a:t>
            </a:r>
            <a:r>
              <a:rPr sz="900" spc="21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levy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taxes 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0" dirty="0">
                <a:latin typeface="Arial MT"/>
                <a:cs typeface="Arial MT"/>
              </a:rPr>
              <a:t>be able </a:t>
            </a:r>
            <a:r>
              <a:rPr sz="900" spc="20" dirty="0">
                <a:latin typeface="Arial MT"/>
                <a:cs typeface="Arial MT"/>
              </a:rPr>
              <a:t>to </a:t>
            </a:r>
            <a:r>
              <a:rPr sz="900" spc="-30" dirty="0">
                <a:latin typeface="Arial MT"/>
                <a:cs typeface="Arial MT"/>
              </a:rPr>
              <a:t>deal </a:t>
            </a:r>
            <a:r>
              <a:rPr sz="900" spc="20" dirty="0">
                <a:latin typeface="Arial MT"/>
                <a:cs typeface="Arial MT"/>
              </a:rPr>
              <a:t>with </a:t>
            </a:r>
            <a:r>
              <a:rPr sz="900" spc="-35" dirty="0">
                <a:latin typeface="Arial MT"/>
                <a:cs typeface="Arial MT"/>
              </a:rPr>
              <a:t>these tasks. 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The </a:t>
            </a:r>
            <a:r>
              <a:rPr sz="900" spc="-20" dirty="0">
                <a:latin typeface="Arial MT"/>
                <a:cs typeface="Arial MT"/>
              </a:rPr>
              <a:t>approx. </a:t>
            </a:r>
            <a:r>
              <a:rPr sz="900" spc="-5" dirty="0">
                <a:latin typeface="Arial MT"/>
                <a:cs typeface="Arial MT"/>
              </a:rPr>
              <a:t>2700 </a:t>
            </a:r>
            <a:r>
              <a:rPr sz="900" spc="-15" dirty="0">
                <a:latin typeface="Arial MT"/>
                <a:cs typeface="Arial MT"/>
              </a:rPr>
              <a:t>municipalities </a:t>
            </a:r>
            <a:r>
              <a:rPr sz="900" spc="-5" dirty="0">
                <a:latin typeface="Arial MT"/>
                <a:cs typeface="Arial MT"/>
              </a:rPr>
              <a:t>in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Switzerland </a:t>
            </a:r>
            <a:r>
              <a:rPr sz="900" spc="-40" dirty="0">
                <a:latin typeface="Arial MT"/>
                <a:cs typeface="Arial MT"/>
              </a:rPr>
              <a:t>also have </a:t>
            </a:r>
            <a:r>
              <a:rPr sz="900" spc="-55" dirty="0">
                <a:latin typeface="Arial MT"/>
                <a:cs typeface="Arial MT"/>
              </a:rPr>
              <a:t>a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great </a:t>
            </a:r>
            <a:r>
              <a:rPr sz="900" spc="-30" dirty="0">
                <a:latin typeface="Arial MT"/>
                <a:cs typeface="Arial MT"/>
              </a:rPr>
              <a:t>deal 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</a:t>
            </a:r>
            <a:r>
              <a:rPr sz="900" spc="45" dirty="0">
                <a:latin typeface="Arial MT"/>
                <a:cs typeface="Arial MT"/>
              </a:rPr>
              <a:t>f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ind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p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nd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5" dirty="0">
                <a:latin typeface="Arial MT"/>
                <a:cs typeface="Arial MT"/>
              </a:rPr>
              <a:t>n</a:t>
            </a:r>
            <a:r>
              <a:rPr sz="900" spc="-55" dirty="0">
                <a:latin typeface="Arial MT"/>
                <a:cs typeface="Arial MT"/>
              </a:rPr>
              <a:t>ce</a:t>
            </a:r>
            <a:r>
              <a:rPr sz="900" dirty="0">
                <a:latin typeface="Arial MT"/>
                <a:cs typeface="Arial MT"/>
              </a:rPr>
              <a:t>.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55" dirty="0">
                <a:latin typeface="Arial MT"/>
                <a:cs typeface="Arial MT"/>
              </a:rPr>
              <a:t>F</a:t>
            </a:r>
            <a:r>
              <a:rPr sz="900" spc="-5" dirty="0">
                <a:latin typeface="Arial MT"/>
                <a:cs typeface="Arial MT"/>
              </a:rPr>
              <a:t>o</a:t>
            </a:r>
            <a:r>
              <a:rPr sz="900" dirty="0">
                <a:latin typeface="Arial MT"/>
                <a:cs typeface="Arial MT"/>
              </a:rPr>
              <a:t>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exa</a:t>
            </a:r>
            <a:r>
              <a:rPr sz="900" dirty="0">
                <a:latin typeface="Arial MT"/>
                <a:cs typeface="Arial MT"/>
              </a:rPr>
              <a:t>m</a:t>
            </a:r>
            <a:r>
              <a:rPr sz="900" spc="-5" dirty="0">
                <a:latin typeface="Arial MT"/>
                <a:cs typeface="Arial MT"/>
              </a:rPr>
              <a:t>pl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45" dirty="0">
                <a:latin typeface="Arial MT"/>
                <a:cs typeface="Arial MT"/>
              </a:rPr>
              <a:t>t</a:t>
            </a:r>
            <a:r>
              <a:rPr sz="900" spc="-5" dirty="0">
                <a:latin typeface="Arial MT"/>
                <a:cs typeface="Arial MT"/>
              </a:rPr>
              <a:t>h</a:t>
            </a:r>
            <a:r>
              <a:rPr sz="900" spc="-55" dirty="0">
                <a:latin typeface="Arial MT"/>
                <a:cs typeface="Arial MT"/>
              </a:rPr>
              <a:t>e</a:t>
            </a:r>
            <a:r>
              <a:rPr sz="900" spc="-40" dirty="0">
                <a:latin typeface="Arial MT"/>
                <a:cs typeface="Arial MT"/>
              </a:rPr>
              <a:t>y  are </a:t>
            </a:r>
            <a:r>
              <a:rPr sz="900" spc="-30" dirty="0">
                <a:latin typeface="Arial MT"/>
                <a:cs typeface="Arial MT"/>
              </a:rPr>
              <a:t>responsible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registration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20" dirty="0">
                <a:latin typeface="Arial MT"/>
                <a:cs typeface="Arial MT"/>
              </a:rPr>
              <a:t>of </a:t>
            </a:r>
            <a:r>
              <a:rPr sz="900" spc="-25" dirty="0">
                <a:latin typeface="Arial MT"/>
                <a:cs typeface="Arial MT"/>
              </a:rPr>
              <a:t>local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residents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they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5" dirty="0">
                <a:latin typeface="Arial MT"/>
                <a:cs typeface="Arial MT"/>
              </a:rPr>
              <a:t>assume 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specific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tasks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15" dirty="0">
                <a:latin typeface="Arial MT"/>
                <a:cs typeface="Arial MT"/>
              </a:rPr>
              <a:t>for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35" dirty="0">
                <a:latin typeface="Arial MT"/>
                <a:cs typeface="Arial MT"/>
              </a:rPr>
              <a:t>schools.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16576" y="1718015"/>
            <a:ext cx="23685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5" dirty="0">
                <a:latin typeface="Trebuchet MS"/>
                <a:cs typeface="Trebuchet MS"/>
              </a:rPr>
              <a:t>Federalism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spc="25" dirty="0">
                <a:latin typeface="Trebuchet MS"/>
                <a:cs typeface="Trebuchet MS"/>
              </a:rPr>
              <a:t>and</a:t>
            </a:r>
            <a:r>
              <a:rPr sz="1200" b="1" spc="-30" dirty="0">
                <a:latin typeface="Trebuchet MS"/>
                <a:cs typeface="Trebuchet MS"/>
              </a:rPr>
              <a:t> direct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democracy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56194" y="10082579"/>
            <a:ext cx="102222" cy="6823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37720" y="8043921"/>
            <a:ext cx="2003425" cy="42498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spcBef>
                <a:spcPts val="240"/>
              </a:spcBef>
              <a:tabLst>
                <a:tab pos="408305" algn="l"/>
                <a:tab pos="556260" algn="l"/>
              </a:tabLst>
            </a:pPr>
            <a:r>
              <a:rPr sz="800" b="1" u="sng" spc="-20" dirty="0">
                <a:solidFill>
                  <a:srgbClr val="77737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800" b="1" spc="-20" dirty="0">
                <a:solidFill>
                  <a:srgbClr val="777370"/>
                </a:solidFill>
                <a:latin typeface="Trebuchet MS"/>
                <a:cs typeface="Trebuchet MS"/>
              </a:rPr>
              <a:t>	</a:t>
            </a:r>
            <a:r>
              <a:rPr sz="800" b="1" spc="-15" dirty="0">
                <a:solidFill>
                  <a:srgbClr val="777370"/>
                </a:solidFill>
                <a:latin typeface="Trebuchet MS"/>
                <a:cs typeface="Trebuchet MS"/>
              </a:rPr>
              <a:t>The</a:t>
            </a:r>
            <a:r>
              <a:rPr sz="800" b="1" spc="-4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-5" dirty="0">
                <a:solidFill>
                  <a:srgbClr val="777370"/>
                </a:solidFill>
                <a:latin typeface="Trebuchet MS"/>
                <a:cs typeface="Trebuchet MS"/>
              </a:rPr>
              <a:t>federal</a:t>
            </a:r>
            <a:r>
              <a:rPr sz="800" b="1" spc="-4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authorities</a:t>
            </a:r>
            <a:endParaRPr sz="800">
              <a:latin typeface="Trebuchet MS"/>
              <a:cs typeface="Trebuchet MS"/>
            </a:endParaRPr>
          </a:p>
          <a:p>
            <a:pPr marL="812165" marR="5080" indent="-255904">
              <a:lnSpc>
                <a:spcPct val="114599"/>
              </a:lnSpc>
            </a:pPr>
            <a:r>
              <a:rPr sz="800" spc="-45" dirty="0">
                <a:solidFill>
                  <a:srgbClr val="777370"/>
                </a:solidFill>
                <a:latin typeface="Arial MT"/>
                <a:cs typeface="Arial MT"/>
              </a:rPr>
              <a:t>The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federal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777370"/>
                </a:solidFill>
                <a:latin typeface="Arial MT"/>
                <a:cs typeface="Arial MT"/>
              </a:rPr>
              <a:t>bodies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in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Switzerland </a:t>
            </a:r>
            <a:r>
              <a:rPr sz="800" spc="-21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00AFE5"/>
                </a:solidFill>
                <a:latin typeface="Arial MT"/>
                <a:cs typeface="Arial MT"/>
                <a:hlinkClick r:id="rId5"/>
              </a:rPr>
              <a:t>www.admin.ch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69069" y="8659934"/>
            <a:ext cx="424815" cy="494030"/>
            <a:chOff x="318649" y="8659934"/>
            <a:chExt cx="424815" cy="49403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649" y="8659934"/>
              <a:ext cx="81267" cy="812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108" y="9084046"/>
              <a:ext cx="199097" cy="6985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37720" y="8602721"/>
            <a:ext cx="2185035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73660" indent="-544195" algn="just">
              <a:lnSpc>
                <a:spcPct val="114599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800" b="1" u="sng" spc="-20" dirty="0">
                <a:solidFill>
                  <a:srgbClr val="77737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800" b="1" spc="-20" dirty="0">
                <a:solidFill>
                  <a:srgbClr val="777370"/>
                </a:solidFill>
                <a:latin typeface="Trebuchet MS"/>
                <a:cs typeface="Trebuchet MS"/>
              </a:rPr>
              <a:t>    </a:t>
            </a:r>
            <a:r>
              <a:rPr sz="800" b="1" spc="-4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777370"/>
                </a:solidFill>
                <a:latin typeface="Trebuchet MS"/>
                <a:cs typeface="Trebuchet MS"/>
              </a:rPr>
              <a:t>Points</a:t>
            </a:r>
            <a:r>
              <a:rPr sz="800" b="1" spc="-3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777370"/>
                </a:solidFill>
                <a:latin typeface="Trebuchet MS"/>
                <a:cs typeface="Trebuchet MS"/>
              </a:rPr>
              <a:t>of</a:t>
            </a:r>
            <a:r>
              <a:rPr sz="8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-10" dirty="0">
                <a:solidFill>
                  <a:srgbClr val="777370"/>
                </a:solidFill>
                <a:latin typeface="Trebuchet MS"/>
                <a:cs typeface="Trebuchet MS"/>
              </a:rPr>
              <a:t>contact</a:t>
            </a:r>
            <a:r>
              <a:rPr sz="8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for</a:t>
            </a:r>
            <a:r>
              <a:rPr sz="8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777370"/>
                </a:solidFill>
                <a:latin typeface="Trebuchet MS"/>
                <a:cs typeface="Trebuchet MS"/>
              </a:rPr>
              <a:t>integration </a:t>
            </a:r>
            <a:r>
              <a:rPr sz="800" b="1" spc="-229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Information on </a:t>
            </a:r>
            <a:r>
              <a:rPr sz="800" spc="-35" dirty="0">
                <a:solidFill>
                  <a:srgbClr val="777370"/>
                </a:solidFill>
                <a:latin typeface="Arial MT"/>
                <a:cs typeface="Arial MT"/>
              </a:rPr>
              <a:t>everyday 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life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and 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on </a:t>
            </a:r>
            <a:r>
              <a:rPr sz="800" spc="-21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777370"/>
                </a:solidFill>
                <a:latin typeface="Arial MT"/>
                <a:cs typeface="Arial MT"/>
              </a:rPr>
              <a:t>courses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offered in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your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canton</a:t>
            </a:r>
            <a:endParaRPr sz="800">
              <a:latin typeface="Arial MT"/>
              <a:cs typeface="Arial MT"/>
            </a:endParaRPr>
          </a:p>
          <a:p>
            <a:pPr marL="812165">
              <a:spcBef>
                <a:spcPts val="140"/>
              </a:spcBef>
            </a:pPr>
            <a:r>
              <a:rPr sz="800" dirty="0">
                <a:solidFill>
                  <a:srgbClr val="00AFE5"/>
                </a:solidFill>
                <a:latin typeface="Arial MT"/>
                <a:cs typeface="Arial MT"/>
                <a:hlinkClick r:id="rId7"/>
              </a:rPr>
              <a:t>www.bfm.admin.ch</a:t>
            </a:r>
            <a:endParaRPr sz="800">
              <a:latin typeface="Arial MT"/>
              <a:cs typeface="Arial MT"/>
            </a:endParaRPr>
          </a:p>
          <a:p>
            <a:pPr marL="556260" marR="5080">
              <a:lnSpc>
                <a:spcPct val="114599"/>
              </a:lnSpc>
              <a:buChar char="&gt;"/>
              <a:tabLst>
                <a:tab pos="646430" algn="l"/>
              </a:tabLst>
            </a:pPr>
            <a:r>
              <a:rPr sz="800" spc="-30" dirty="0">
                <a:solidFill>
                  <a:srgbClr val="777370"/>
                </a:solidFill>
                <a:latin typeface="Arial MT"/>
                <a:cs typeface="Arial MT"/>
              </a:rPr>
              <a:t>Themen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 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Integration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Weiter- </a:t>
            </a:r>
            <a:r>
              <a:rPr sz="800" spc="-1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777370"/>
                </a:solidFill>
                <a:latin typeface="Arial MT"/>
                <a:cs typeface="Arial MT"/>
              </a:rPr>
              <a:t>führende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777370"/>
                </a:solidFill>
                <a:latin typeface="Arial MT"/>
                <a:cs typeface="Arial MT"/>
              </a:rPr>
              <a:t>Adressen</a:t>
            </a:r>
            <a:r>
              <a:rPr sz="800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777370"/>
                </a:solidFill>
                <a:latin typeface="Arial MT"/>
                <a:cs typeface="Arial MT"/>
              </a:rPr>
              <a:t>&gt;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777370"/>
                </a:solidFill>
                <a:latin typeface="Arial MT"/>
                <a:cs typeface="Arial MT"/>
              </a:rPr>
              <a:t>Kompetenzzen- </a:t>
            </a:r>
            <a:r>
              <a:rPr sz="800" spc="-204" dirty="0">
                <a:solidFill>
                  <a:srgbClr val="777370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777370"/>
                </a:solidFill>
                <a:latin typeface="Arial MT"/>
                <a:cs typeface="Arial MT"/>
              </a:rPr>
              <a:t>tren Integration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7720" y="4255438"/>
            <a:ext cx="1774189" cy="212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</a:pP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In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Switzerland, 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it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is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important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that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you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become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familiar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with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the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life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in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your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canton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and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in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your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municipality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as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quickly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as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possible. 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There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you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will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get </a:t>
            </a:r>
            <a:r>
              <a:rPr sz="900" b="1" spc="-15" dirty="0">
                <a:solidFill>
                  <a:srgbClr val="777370"/>
                </a:solidFill>
                <a:latin typeface="Trebuchet MS"/>
                <a:cs typeface="Trebuchet MS"/>
              </a:rPr>
              <a:t>ini-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tial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information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on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all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important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aspects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of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life </a:t>
            </a:r>
            <a:r>
              <a:rPr sz="900" b="1" spc="-5" dirty="0">
                <a:solidFill>
                  <a:srgbClr val="777370"/>
                </a:solidFill>
                <a:latin typeface="Trebuchet MS"/>
                <a:cs typeface="Trebuchet MS"/>
              </a:rPr>
              <a:t>such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as 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residence, </a:t>
            </a:r>
            <a:r>
              <a:rPr sz="900" b="1" spc="-2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work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and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school. </a:t>
            </a:r>
            <a:r>
              <a:rPr sz="900" b="1" spc="5" dirty="0">
                <a:solidFill>
                  <a:srgbClr val="777370"/>
                </a:solidFill>
                <a:latin typeface="Trebuchet MS"/>
                <a:cs typeface="Trebuchet MS"/>
              </a:rPr>
              <a:t>In 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particular, 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777370"/>
                </a:solidFill>
                <a:latin typeface="Trebuchet MS"/>
                <a:cs typeface="Trebuchet MS"/>
              </a:rPr>
              <a:t>you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will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find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out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50" dirty="0">
                <a:solidFill>
                  <a:srgbClr val="777370"/>
                </a:solidFill>
                <a:latin typeface="Trebuchet MS"/>
                <a:cs typeface="Trebuchet MS"/>
              </a:rPr>
              <a:t>who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to</a:t>
            </a:r>
            <a:r>
              <a:rPr sz="900" b="1" spc="-2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contact </a:t>
            </a:r>
            <a:r>
              <a:rPr sz="900" b="1" spc="-26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and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whe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r</a:t>
            </a:r>
            <a:r>
              <a:rPr sz="900" b="1" spc="-50" dirty="0">
                <a:solidFill>
                  <a:srgbClr val="777370"/>
                </a:solidFill>
                <a:latin typeface="Trebuchet MS"/>
                <a:cs typeface="Trebuchet MS"/>
              </a:rPr>
              <a:t>e,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in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o</a:t>
            </a:r>
            <a:r>
              <a:rPr sz="900" b="1" spc="-20" dirty="0">
                <a:solidFill>
                  <a:srgbClr val="777370"/>
                </a:solidFill>
                <a:latin typeface="Trebuchet MS"/>
                <a:cs typeface="Trebuchet MS"/>
              </a:rPr>
              <a:t>r</a:t>
            </a:r>
            <a:r>
              <a:rPr sz="900" b="1" spc="-10" dirty="0">
                <a:solidFill>
                  <a:srgbClr val="777370"/>
                </a:solidFill>
                <a:latin typeface="Trebuchet MS"/>
                <a:cs typeface="Trebuchet MS"/>
              </a:rPr>
              <a:t>der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to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777370"/>
                </a:solidFill>
                <a:latin typeface="Trebuchet MS"/>
                <a:cs typeface="Trebuchet MS"/>
              </a:rPr>
              <a:t>get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an</a:t>
            </a:r>
            <a:r>
              <a:rPr sz="900" b="1" spc="-65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an- 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swer</a:t>
            </a:r>
            <a:r>
              <a:rPr sz="900" b="1" spc="-3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777370"/>
                </a:solidFill>
                <a:latin typeface="Trebuchet MS"/>
                <a:cs typeface="Trebuchet MS"/>
              </a:rPr>
              <a:t>to</a:t>
            </a:r>
            <a:r>
              <a:rPr sz="900" b="1" spc="-3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777370"/>
                </a:solidFill>
                <a:latin typeface="Trebuchet MS"/>
                <a:cs typeface="Trebuchet MS"/>
              </a:rPr>
              <a:t>your</a:t>
            </a:r>
            <a:r>
              <a:rPr sz="900" b="1" spc="-30" dirty="0">
                <a:solidFill>
                  <a:srgbClr val="777370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777370"/>
                </a:solidFill>
                <a:latin typeface="Trebuchet MS"/>
                <a:cs typeface="Trebuchet MS"/>
              </a:rPr>
              <a:t>questions.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0151" y="6785697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30" dirty="0"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6805</Words>
  <Application>Microsoft Office PowerPoint</Application>
  <PresentationFormat>Custom</PresentationFormat>
  <Paragraphs>331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MT</vt:lpstr>
      <vt:lpstr>Calibri</vt:lpstr>
      <vt:lpstr>Trebuchet MS</vt:lpstr>
      <vt:lpstr>Office Theme</vt:lpstr>
      <vt:lpstr>Welcome to Switzerland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Switzerland</dc:title>
  <cp:lastModifiedBy>Joel Brendle</cp:lastModifiedBy>
  <cp:revision>1</cp:revision>
  <dcterms:created xsi:type="dcterms:W3CDTF">2021-07-01T23:07:50Z</dcterms:created>
  <dcterms:modified xsi:type="dcterms:W3CDTF">2021-07-01T23:08:59Z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2011-04-14T00:00:00Z</vt:filetime>
  </property>
  <property fmtid="{D5CDD505-2E9C-101B-9397-08002B2CF9AE}" pid="3" name="Creator">
    <vt:lpwstr>Adobe InDesign CS3 (5.0.4)</vt:lpwstr>
  </property>
  <property fmtid="{D5CDD505-2E9C-101B-9397-08002B2CF9AE}" pid="4" name="LastSaved">
    <vt:filetime>2021-07-01T00:00:00Z</vt:filetime>
  </property>
</Properties>
</file>