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6" r:id="rId10"/>
    <p:sldId id="261" r:id="rId11"/>
    <p:sldId id="267" r:id="rId12"/>
    <p:sldId id="262" r:id="rId13"/>
    <p:sldId id="263" r:id="rId14"/>
    <p:sldId id="264" r:id="rId15"/>
    <p:sldId id="265"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Oswald" panose="020B0604020202020204" charset="0"/>
      <p:regular r:id="rId22"/>
      <p:bold r:id="rId23"/>
    </p:embeddedFont>
    <p:embeddedFont>
      <p:font typeface="Playfair Displ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Startseite</a:t>
            </a:r>
            <a:r>
              <a:rPr lang="en-GB" dirty="0"/>
              <a:t> </a:t>
            </a:r>
            <a:r>
              <a:rPr lang="en-GB" dirty="0" err="1"/>
              <a:t>Einleitung</a:t>
            </a:r>
            <a:r>
              <a:rPr lang="en-GB" dirty="0"/>
              <a:t> - MARS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720b8e9b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720b8e9b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NIST </a:t>
            </a:r>
            <a:r>
              <a:rPr lang="en-GB" dirty="0" err="1"/>
              <a:t>zeigen</a:t>
            </a:r>
            <a:r>
              <a:rPr lang="en-GB" dirty="0"/>
              <a:t> &amp; was </a:t>
            </a:r>
            <a:r>
              <a:rPr lang="en-GB" dirty="0" err="1"/>
              <a:t>darüber</a:t>
            </a:r>
            <a:r>
              <a:rPr lang="en-GB" dirty="0"/>
              <a:t> </a:t>
            </a:r>
            <a:r>
              <a:rPr lang="en-GB" dirty="0" err="1"/>
              <a:t>erzählen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720b8e9b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720b8e9b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CH" dirty="0"/>
              <a:t>Mein persönliches </a:t>
            </a:r>
            <a:r>
              <a:rPr lang="de-CH" dirty="0" err="1"/>
              <a:t>fazit</a:t>
            </a:r>
            <a:r>
              <a:rPr lang="de-CH" dirty="0"/>
              <a:t> zu </a:t>
            </a:r>
            <a:r>
              <a:rPr lang="de-CH" dirty="0" err="1"/>
              <a:t>mars</a:t>
            </a:r>
            <a:endParaRPr lang="de-CH"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720b8e9b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720b8e9b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abschluss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720b8e9b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720b8e9b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Übersicht</a:t>
            </a:r>
            <a:r>
              <a:rPr lang="en-GB" dirty="0"/>
              <a:t> </a:t>
            </a:r>
            <a:r>
              <a:rPr lang="en-GB" dirty="0" err="1"/>
              <a:t>erklären</a:t>
            </a:r>
            <a:r>
              <a:rPr lang="en-GB" dirty="0"/>
              <a:t> was </a:t>
            </a:r>
            <a:r>
              <a:rPr lang="en-GB" dirty="0" err="1"/>
              <a:t>für</a:t>
            </a:r>
            <a:r>
              <a:rPr lang="en-GB" dirty="0"/>
              <a:t> </a:t>
            </a:r>
            <a:r>
              <a:rPr lang="en-GB" dirty="0" err="1"/>
              <a:t>themen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720b8e9b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720b8e9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Symmetrisch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720b8e9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720b8e9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Veröffentlichungsdatum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720b8e9b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720b8e9b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de-CH" dirty="0"/>
              <a:t>Nichts bekannt das MARS geknackt wurde</a:t>
            </a:r>
          </a:p>
          <a:p>
            <a:pPr marL="457200" lvl="0" indent="-342900" algn="l" rtl="0">
              <a:spcBef>
                <a:spcPts val="0"/>
              </a:spcBef>
              <a:spcAft>
                <a:spcPts val="0"/>
              </a:spcAft>
              <a:buSzPts val="1800"/>
              <a:buChar char="-"/>
            </a:pPr>
            <a:r>
              <a:rPr lang="de-CH" dirty="0"/>
              <a:t>Wird jedoch auch nicht mehr benutzt</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720b8e9b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720b8e9b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Offizielle</a:t>
            </a:r>
            <a:r>
              <a:rPr lang="en-GB" dirty="0"/>
              <a:t> </a:t>
            </a:r>
            <a:r>
              <a:rPr lang="en-GB" dirty="0" err="1"/>
              <a:t>Papiere</a:t>
            </a:r>
            <a:r>
              <a:rPr lang="en-GB" dirty="0"/>
              <a:t> </a:t>
            </a:r>
            <a:r>
              <a:rPr lang="en-GB" dirty="0" err="1"/>
              <a:t>zu</a:t>
            </a:r>
            <a:r>
              <a:rPr lang="en-GB" dirty="0"/>
              <a:t> MARS von IBM</a:t>
            </a:r>
            <a:endParaRPr dirty="0"/>
          </a:p>
        </p:txBody>
      </p:sp>
    </p:spTree>
    <p:extLst>
      <p:ext uri="{BB962C8B-B14F-4D97-AF65-F5344CB8AC3E}">
        <p14:creationId xmlns:p14="http://schemas.microsoft.com/office/powerpoint/2010/main" val="256833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720b8e9b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720b8e9b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Gilt er heute noch als sicher und ist unknackbar?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720b8e9b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720b8e9b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Gilt er heute noch als sicher und ist unknackbar?</a:t>
            </a:r>
            <a:endParaRPr dirty="0"/>
          </a:p>
        </p:txBody>
      </p:sp>
    </p:spTree>
    <p:extLst>
      <p:ext uri="{BB962C8B-B14F-4D97-AF65-F5344CB8AC3E}">
        <p14:creationId xmlns:p14="http://schemas.microsoft.com/office/powerpoint/2010/main" val="315884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720b8e9b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720b8e9b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Offizielle</a:t>
            </a:r>
            <a:r>
              <a:rPr lang="en-GB" dirty="0"/>
              <a:t> </a:t>
            </a:r>
            <a:r>
              <a:rPr lang="en-GB" dirty="0" err="1"/>
              <a:t>Papiere</a:t>
            </a:r>
            <a:r>
              <a:rPr lang="en-GB" dirty="0"/>
              <a:t> </a:t>
            </a:r>
            <a:r>
              <a:rPr lang="en-GB" dirty="0" err="1"/>
              <a:t>zu</a:t>
            </a:r>
            <a:r>
              <a:rPr lang="en-GB" dirty="0"/>
              <a:t> MARS von IBM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de" dirty="0"/>
              <a:t>MARS</a:t>
            </a:r>
            <a:endParaRPr dirty="0"/>
          </a:p>
          <a:p>
            <a:pPr marL="0" lvl="0" indent="0" algn="ctr" rtl="0">
              <a:spcBef>
                <a:spcPts val="0"/>
              </a:spcBef>
              <a:spcAft>
                <a:spcPts val="0"/>
              </a:spcAft>
              <a:buNone/>
            </a:pPr>
            <a:r>
              <a:rPr lang="de" dirty="0"/>
              <a:t>Verschlüsselung</a:t>
            </a:r>
            <a:endParaRPr dirty="0"/>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Joel Brendle - M183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National Institute of Standards and Technology</a:t>
            </a:r>
            <a:endParaRPr/>
          </a:p>
        </p:txBody>
      </p:sp>
      <p:sp>
        <p:nvSpPr>
          <p:cNvPr id="102" name="Google Shape;102;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2098026" y="1348625"/>
            <a:ext cx="4947951" cy="3105675"/>
          </a:xfrm>
          <a:prstGeom prst="rect">
            <a:avLst/>
          </a:prstGeom>
          <a:noFill/>
          <a:ln>
            <a:noFill/>
          </a:ln>
        </p:spPr>
      </p:pic>
      <p:pic>
        <p:nvPicPr>
          <p:cNvPr id="104" name="Google Shape;104;p20"/>
          <p:cNvPicPr preferRelativeResize="0"/>
          <p:nvPr/>
        </p:nvPicPr>
        <p:blipFill rotWithShape="1">
          <a:blip r:embed="rId4">
            <a:alphaModFix/>
          </a:blip>
          <a:srcRect l="22368" t="27639" r="22318" b="30059"/>
          <a:stretch/>
        </p:blipFill>
        <p:spPr>
          <a:xfrm>
            <a:off x="5255425" y="3738052"/>
            <a:ext cx="1790550" cy="71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Fazit</a:t>
            </a:r>
            <a:endParaRPr/>
          </a:p>
        </p:txBody>
      </p:sp>
      <p:sp>
        <p:nvSpPr>
          <p:cNvPr id="110" name="Google Shape;110;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dirty="0"/>
              <a:t>nicht mehr wirklich relevant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Danke für Ihre Aufmerksamkeit</a:t>
            </a:r>
            <a:endParaRPr/>
          </a:p>
        </p:txBody>
      </p:sp>
      <p:sp>
        <p:nvSpPr>
          <p:cNvPr id="116" name="Google Shape;116;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Thema: MARS Verschlüsselung</a:t>
            </a:r>
            <a:endParaRPr/>
          </a:p>
          <a:p>
            <a:pPr marL="0" lvl="0" indent="0" algn="l" rtl="0">
              <a:spcBef>
                <a:spcPts val="1200"/>
              </a:spcBef>
              <a:spcAft>
                <a:spcPts val="1200"/>
              </a:spcAft>
              <a:buNone/>
            </a:pPr>
            <a:r>
              <a:rPr lang="de"/>
              <a:t>Von: Joel Brendle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Übersicht</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a:t>Entwickler: IBM (Don Coppersmith)</a:t>
            </a:r>
            <a:endParaRPr/>
          </a:p>
          <a:p>
            <a:pPr marL="457200" lvl="0" indent="-342900" algn="l" rtl="0">
              <a:spcBef>
                <a:spcPts val="0"/>
              </a:spcBef>
              <a:spcAft>
                <a:spcPts val="0"/>
              </a:spcAft>
              <a:buSzPts val="1800"/>
              <a:buChar char="-"/>
            </a:pPr>
            <a:r>
              <a:rPr lang="de"/>
              <a:t>Veröffentlicht: 1998</a:t>
            </a:r>
            <a:endParaRPr/>
          </a:p>
          <a:p>
            <a:pPr marL="457200" lvl="0" indent="-342900" algn="l" rtl="0">
              <a:spcBef>
                <a:spcPts val="0"/>
              </a:spcBef>
              <a:spcAft>
                <a:spcPts val="0"/>
              </a:spcAft>
              <a:buSzPts val="1800"/>
              <a:buChar char="-"/>
            </a:pPr>
            <a:r>
              <a:rPr lang="de"/>
              <a:t>Zertifizierung: AES-Finalist</a:t>
            </a:r>
            <a:endParaRPr/>
          </a:p>
          <a:p>
            <a:pPr marL="457200" lvl="0" indent="-342900" algn="l" rtl="0">
              <a:spcBef>
                <a:spcPts val="0"/>
              </a:spcBef>
              <a:spcAft>
                <a:spcPts val="0"/>
              </a:spcAft>
              <a:buSzPts val="1800"/>
              <a:buChar char="-"/>
            </a:pPr>
            <a:r>
              <a:rPr lang="de"/>
              <a:t>Schlüssellänge: 128, 192 oder 256 Bit</a:t>
            </a:r>
            <a:endParaRPr/>
          </a:p>
          <a:p>
            <a:pPr marL="457200" lvl="0" indent="-342900" algn="l" rtl="0">
              <a:spcBef>
                <a:spcPts val="0"/>
              </a:spcBef>
              <a:spcAft>
                <a:spcPts val="0"/>
              </a:spcAft>
              <a:buSzPts val="1800"/>
              <a:buChar char="-"/>
            </a:pPr>
            <a:r>
              <a:rPr lang="de"/>
              <a:t>Blockgröße: 128 Bit</a:t>
            </a:r>
            <a:endParaRPr/>
          </a:p>
          <a:p>
            <a:pPr marL="457200" lvl="0" indent="-342900" algn="l" rtl="0">
              <a:spcBef>
                <a:spcPts val="0"/>
              </a:spcBef>
              <a:spcAft>
                <a:spcPts val="0"/>
              </a:spcAft>
              <a:buSzPts val="1800"/>
              <a:buChar char="-"/>
            </a:pPr>
            <a:r>
              <a:rPr lang="de"/>
              <a:t>Struktur: Feistelchiffre</a:t>
            </a:r>
            <a:endParaRPr/>
          </a:p>
          <a:p>
            <a:pPr marL="457200" lvl="0" indent="-342900" algn="l" rtl="0">
              <a:spcBef>
                <a:spcPts val="0"/>
              </a:spcBef>
              <a:spcAft>
                <a:spcPts val="0"/>
              </a:spcAft>
              <a:buSzPts val="1800"/>
              <a:buChar char="-"/>
            </a:pPr>
            <a:r>
              <a:rPr lang="de"/>
              <a:t>Runden: 32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Symmetrisch oder asymmetrisch?</a:t>
            </a:r>
            <a:endParaRPr/>
          </a:p>
        </p:txBody>
      </p:sp>
      <p:sp>
        <p:nvSpPr>
          <p:cNvPr id="71" name="Google Shape;71;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a:t>Symmetrisch</a:t>
            </a:r>
            <a:endParaRPr/>
          </a:p>
          <a:p>
            <a:pPr marL="457200" lvl="0" indent="-342900" algn="l" rtl="0">
              <a:spcBef>
                <a:spcPts val="0"/>
              </a:spcBef>
              <a:spcAft>
                <a:spcPts val="0"/>
              </a:spcAft>
              <a:buSzPts val="1800"/>
              <a:buChar char="-"/>
            </a:pPr>
            <a:r>
              <a:rPr lang="de"/>
              <a:t>Blockverschlüsselung: Feistelchiffre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Wann wurde dieser Standard veröffentlicht?</a:t>
            </a:r>
            <a:endParaRPr/>
          </a:p>
        </p:txBody>
      </p:sp>
      <p:sp>
        <p:nvSpPr>
          <p:cNvPr id="77" name="Google Shape;77;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dirty="0"/>
              <a:t>Veröffentlicht 1998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Wann wurde es erstmals geknackt?</a:t>
            </a:r>
            <a:endParaRPr dirty="0"/>
          </a:p>
        </p:txBody>
      </p:sp>
      <p:sp>
        <p:nvSpPr>
          <p:cNvPr id="83" name="Google Shape;83;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dirty="0"/>
              <a:t>Nichts bekannt das MARS geknackt wurde</a:t>
            </a:r>
            <a:endParaRPr dirty="0"/>
          </a:p>
          <a:p>
            <a:pPr marL="457200" lvl="0" indent="-342900" algn="l" rtl="0">
              <a:spcBef>
                <a:spcPts val="0"/>
              </a:spcBef>
              <a:spcAft>
                <a:spcPts val="0"/>
              </a:spcAft>
              <a:buSzPts val="1800"/>
              <a:buChar char="-"/>
            </a:pPr>
            <a:r>
              <a:rPr lang="de" dirty="0"/>
              <a:t>Wird jedoch auch nicht mehr benutzt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MARS - Codebeispiel</a:t>
            </a:r>
            <a:endParaRPr dirty="0"/>
          </a:p>
        </p:txBody>
      </p:sp>
      <p:sp>
        <p:nvSpPr>
          <p:cNvPr id="95" name="Google Shape;95;p19"/>
          <p:cNvSpPr txBox="1">
            <a:spLocks noGrp="1"/>
          </p:cNvSpPr>
          <p:nvPr>
            <p:ph type="body" idx="1"/>
          </p:nvPr>
        </p:nvSpPr>
        <p:spPr>
          <a:xfrm>
            <a:off x="3592755" y="350094"/>
            <a:ext cx="8520600" cy="4852400"/>
          </a:xfrm>
          <a:prstGeom prst="rect">
            <a:avLst/>
          </a:prstGeom>
        </p:spPr>
        <p:txBody>
          <a:bodyPr spcFirstLastPara="1" wrap="square" lIns="91425" tIns="91425" rIns="91425" bIns="91425" anchor="t" anchorCtr="0">
            <a:normAutofit fontScale="92500" lnSpcReduction="10000"/>
          </a:bodyPr>
          <a:lstStyle/>
          <a:p>
            <a:pPr marL="114300" indent="0" algn="l">
              <a:buNone/>
            </a:pPr>
            <a:r>
              <a:rPr lang="de-CH" sz="1000" b="1" i="0" u="none" strike="noStrike" baseline="0" dirty="0">
                <a:latin typeface="Times New Roman" panose="02020603050405020304" pitchFamily="18" charset="0"/>
              </a:rPr>
              <a:t>// </a:t>
            </a:r>
            <a:r>
              <a:rPr lang="de-CH" sz="1000" b="1" i="1" u="none" strike="noStrike" baseline="0" dirty="0">
                <a:latin typeface="Times New Roman" panose="02020603050405020304" pitchFamily="18" charset="0"/>
              </a:rPr>
              <a:t>Forward Mixing</a:t>
            </a:r>
          </a:p>
          <a:p>
            <a:pPr marL="114300" indent="0" algn="l">
              <a:buNone/>
            </a:pPr>
            <a:r>
              <a:rPr lang="de-CH" sz="1000" b="0" i="0" u="none" strike="noStrike" baseline="0" dirty="0">
                <a:latin typeface="Times New Roman" panose="02020603050405020304" pitchFamily="18" charset="0"/>
              </a:rPr>
              <a:t>(A,B,C,D) = (A,B,C,D) + (K[0],K[1],K[2],K[3])</a:t>
            </a:r>
          </a:p>
          <a:p>
            <a:pPr marL="114300" indent="0" algn="l">
              <a:buNone/>
            </a:pPr>
            <a:r>
              <a:rPr lang="pl-PL" sz="1000" b="1" i="0" u="none" strike="noStrike" baseline="0" dirty="0">
                <a:latin typeface="Times New Roman" panose="02020603050405020304" pitchFamily="18" charset="0"/>
              </a:rPr>
              <a:t>For i = 0 to 7 do {</a:t>
            </a:r>
          </a:p>
          <a:p>
            <a:pPr marL="114300" indent="0" algn="l">
              <a:buNone/>
            </a:pPr>
            <a:r>
              <a:rPr lang="de-CH" sz="1000" b="0" i="0" u="none" strike="noStrike" baseline="0" dirty="0">
                <a:latin typeface="Times New Roman" panose="02020603050405020304" pitchFamily="18" charset="0"/>
              </a:rPr>
              <a:t>B = (B </a:t>
            </a:r>
            <a:r>
              <a:rPr lang="de-CH" sz="1000" b="0" i="0" u="none" strike="noStrike" baseline="0" dirty="0">
                <a:latin typeface="Symbol" panose="05050102010706020507" pitchFamily="18" charset="2"/>
              </a:rPr>
              <a:t>Å </a:t>
            </a:r>
            <a:r>
              <a:rPr lang="de-CH" sz="1000" b="0" i="0" u="none" strike="noStrike" baseline="0" dirty="0">
                <a:latin typeface="Times New Roman" panose="02020603050405020304" pitchFamily="18" charset="0"/>
              </a:rPr>
              <a:t>S0[A]) + S1[A&gt;&gt;&gt;8]</a:t>
            </a:r>
          </a:p>
          <a:p>
            <a:pPr marL="114300" indent="0" algn="l">
              <a:buNone/>
            </a:pPr>
            <a:r>
              <a:rPr lang="de-CH" sz="1000" b="0" i="0" u="none" strike="noStrike" baseline="0" dirty="0">
                <a:latin typeface="Times New Roman" panose="02020603050405020304" pitchFamily="18" charset="0"/>
              </a:rPr>
              <a:t>C = C + S0[A&gt;&gt;&gt;16]</a:t>
            </a:r>
          </a:p>
          <a:p>
            <a:pPr marL="114300" indent="0" algn="l">
              <a:buNone/>
            </a:pPr>
            <a:r>
              <a:rPr lang="de-CH" sz="1000" b="0" i="0" u="none" strike="noStrike" baseline="0" dirty="0">
                <a:latin typeface="Times New Roman" panose="02020603050405020304" pitchFamily="18" charset="0"/>
              </a:rPr>
              <a:t>D = D </a:t>
            </a:r>
            <a:r>
              <a:rPr lang="de-CH" sz="1000" b="0" i="0" u="none" strike="noStrike" baseline="0" dirty="0">
                <a:latin typeface="Symbol" panose="05050102010706020507" pitchFamily="18" charset="2"/>
              </a:rPr>
              <a:t>Å </a:t>
            </a:r>
            <a:r>
              <a:rPr lang="de-CH" sz="1000" b="0" i="0" u="none" strike="noStrike" baseline="0" dirty="0">
                <a:latin typeface="Times New Roman" panose="02020603050405020304" pitchFamily="18" charset="0"/>
              </a:rPr>
              <a:t>S1[A&gt;&gt;&gt;24]</a:t>
            </a:r>
          </a:p>
          <a:p>
            <a:pPr marL="114300" indent="0" algn="l">
              <a:buNone/>
            </a:pPr>
            <a:r>
              <a:rPr lang="en-US" sz="1000" b="0" i="0" u="none" strike="noStrike" baseline="0" dirty="0">
                <a:latin typeface="Times New Roman" panose="02020603050405020304" pitchFamily="18" charset="0"/>
              </a:rPr>
              <a:t>A = (A&gt;&gt;&gt;24) + B(if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=1,5) + D(if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=0,4)</a:t>
            </a:r>
          </a:p>
          <a:p>
            <a:pPr marL="114300" indent="0" algn="l">
              <a:buNone/>
            </a:pPr>
            <a:r>
              <a:rPr lang="pt-BR" sz="1000" b="0" i="0" u="none" strike="noStrike" baseline="0" dirty="0">
                <a:latin typeface="Times New Roman" panose="02020603050405020304" pitchFamily="18" charset="0"/>
              </a:rPr>
              <a:t>(A,B,C,D) = (B,C,D,A)</a:t>
            </a:r>
          </a:p>
          <a:p>
            <a:pPr marL="114300" indent="0" algn="l">
              <a:buNone/>
            </a:pPr>
            <a:r>
              <a:rPr lang="de-CH" sz="1000" b="1" i="0" u="none" strike="noStrike" baseline="0" dirty="0">
                <a:latin typeface="Times New Roman" panose="02020603050405020304" pitchFamily="18" charset="0"/>
              </a:rPr>
              <a:t>}</a:t>
            </a:r>
          </a:p>
          <a:p>
            <a:pPr marL="114300" indent="0" algn="l">
              <a:buNone/>
            </a:pPr>
            <a:r>
              <a:rPr lang="de-CH" sz="1000" b="0" i="0" u="none" strike="noStrike" baseline="0" dirty="0">
                <a:latin typeface="Times New Roman" panose="02020603050405020304" pitchFamily="18" charset="0"/>
              </a:rPr>
              <a:t>// </a:t>
            </a:r>
            <a:r>
              <a:rPr lang="de-CH" sz="1000" b="1" i="1" u="none" strike="noStrike" baseline="0" dirty="0" err="1">
                <a:latin typeface="Times New Roman" panose="02020603050405020304" pitchFamily="18" charset="0"/>
              </a:rPr>
              <a:t>Cryptographic</a:t>
            </a:r>
            <a:r>
              <a:rPr lang="de-CH" sz="1000" b="1" i="1" u="none" strike="noStrike" baseline="0" dirty="0">
                <a:latin typeface="Times New Roman" panose="02020603050405020304" pitchFamily="18" charset="0"/>
              </a:rPr>
              <a:t> Core</a:t>
            </a:r>
          </a:p>
          <a:p>
            <a:pPr marL="114300" indent="0" algn="l">
              <a:buNone/>
            </a:pPr>
            <a:r>
              <a:rPr lang="pl-PL" sz="1000" b="1" i="0" u="none" strike="noStrike" baseline="0" dirty="0">
                <a:latin typeface="Times New Roman" panose="02020603050405020304" pitchFamily="18" charset="0"/>
              </a:rPr>
              <a:t>For i = 0 to 15 do {</a:t>
            </a:r>
          </a:p>
          <a:p>
            <a:pPr marL="114300" indent="0" algn="l">
              <a:buNone/>
            </a:pPr>
            <a:r>
              <a:rPr lang="pt-BR" sz="1000" b="0" i="0" u="none" strike="noStrike" baseline="0" dirty="0">
                <a:latin typeface="Times New Roman" panose="02020603050405020304" pitchFamily="18" charset="0"/>
              </a:rPr>
              <a:t>R = ((A&lt;&lt;&lt;13) </a:t>
            </a:r>
            <a:r>
              <a:rPr lang="pt-BR" sz="1000" b="0" i="0" u="none" strike="noStrike" baseline="0" dirty="0">
                <a:latin typeface="Symbol" panose="05050102010706020507" pitchFamily="18" charset="2"/>
              </a:rPr>
              <a:t>´ </a:t>
            </a:r>
            <a:r>
              <a:rPr lang="pt-BR" sz="1000" b="0" i="0" u="none" strike="noStrike" baseline="0" dirty="0">
                <a:latin typeface="Times New Roman" panose="02020603050405020304" pitchFamily="18" charset="0"/>
              </a:rPr>
              <a:t>K[2i+5]) &lt;&lt;&lt; 10</a:t>
            </a:r>
          </a:p>
          <a:p>
            <a:pPr marL="114300" indent="0" algn="l">
              <a:buNone/>
            </a:pPr>
            <a:r>
              <a:rPr lang="en-US" sz="1000" b="0" i="0" u="none" strike="noStrike" baseline="0" dirty="0">
                <a:latin typeface="Times New Roman" panose="02020603050405020304" pitchFamily="18" charset="0"/>
              </a:rPr>
              <a:t>M = (A + K[2i+4]) &lt;&lt;&lt; (low 5 bits of (R&gt;&gt;&gt;5))</a:t>
            </a:r>
          </a:p>
          <a:p>
            <a:pPr marL="114300" indent="0" algn="l">
              <a:buNone/>
            </a:pPr>
            <a:r>
              <a:rPr lang="en-US" sz="1000" b="0" i="0" u="none" strike="noStrike" baseline="0" dirty="0">
                <a:latin typeface="Times New Roman" panose="02020603050405020304" pitchFamily="18" charset="0"/>
              </a:rPr>
              <a:t>L = (S[M] </a:t>
            </a:r>
            <a:r>
              <a:rPr lang="en-US" sz="1000" b="0" i="0" u="none" strike="noStrike" baseline="0" dirty="0">
                <a:latin typeface="Symbol" panose="05050102010706020507" pitchFamily="18" charset="2"/>
              </a:rPr>
              <a:t>Å </a:t>
            </a:r>
            <a:r>
              <a:rPr lang="en-US" sz="1000" b="0" i="0" u="none" strike="noStrike" baseline="0" dirty="0">
                <a:latin typeface="Times New Roman" panose="02020603050405020304" pitchFamily="18" charset="0"/>
              </a:rPr>
              <a:t>(R&gt;&gt;&gt;5) </a:t>
            </a:r>
            <a:r>
              <a:rPr lang="en-US" sz="1000" b="0" i="0" u="none" strike="noStrike" baseline="0" dirty="0">
                <a:latin typeface="Symbol" panose="05050102010706020507" pitchFamily="18" charset="2"/>
              </a:rPr>
              <a:t>Å </a:t>
            </a:r>
            <a:r>
              <a:rPr lang="en-US" sz="1000" b="0" i="0" u="none" strike="noStrike" baseline="0" dirty="0">
                <a:latin typeface="Times New Roman" panose="02020603050405020304" pitchFamily="18" charset="0"/>
              </a:rPr>
              <a:t>R) &lt;&lt;&lt; (low 5 bits of R)</a:t>
            </a:r>
          </a:p>
          <a:p>
            <a:pPr marL="114300" indent="0" algn="l">
              <a:buNone/>
            </a:pPr>
            <a:r>
              <a:rPr lang="en-US" sz="1000" b="0" i="0" u="none" strike="noStrike" baseline="0" dirty="0">
                <a:latin typeface="Times New Roman" panose="02020603050405020304" pitchFamily="18" charset="0"/>
              </a:rPr>
              <a:t>B = B +L(if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&lt;8) </a:t>
            </a:r>
            <a:r>
              <a:rPr lang="en-US" sz="1000" b="0" i="0" u="none" strike="noStrike" baseline="0" dirty="0">
                <a:latin typeface="Symbol" panose="05050102010706020507" pitchFamily="18" charset="2"/>
              </a:rPr>
              <a:t>Å </a:t>
            </a:r>
            <a:r>
              <a:rPr lang="en-US" sz="1000" b="0" i="0" u="none" strike="noStrike" baseline="0" dirty="0">
                <a:latin typeface="Times New Roman" panose="02020603050405020304" pitchFamily="18" charset="0"/>
              </a:rPr>
              <a:t>R(if i</a:t>
            </a:r>
            <a:r>
              <a:rPr lang="en-US" sz="1000" b="0" i="0" u="none" strike="noStrike" baseline="0" dirty="0">
                <a:latin typeface="Symbol" panose="05050102010706020507" pitchFamily="18" charset="2"/>
              </a:rPr>
              <a:t>³</a:t>
            </a:r>
            <a:r>
              <a:rPr lang="en-US" sz="1000" b="0" i="0" u="none" strike="noStrike" baseline="0" dirty="0">
                <a:latin typeface="Times New Roman" panose="02020603050405020304" pitchFamily="18" charset="0"/>
              </a:rPr>
              <a:t>8)</a:t>
            </a:r>
          </a:p>
          <a:p>
            <a:pPr marL="114300" indent="0" algn="l">
              <a:buNone/>
            </a:pPr>
            <a:r>
              <a:rPr lang="de-CH" sz="1000" b="0" i="0" u="none" strike="noStrike" baseline="0" dirty="0">
                <a:latin typeface="Times New Roman" panose="02020603050405020304" pitchFamily="18" charset="0"/>
              </a:rPr>
              <a:t>C = C + M</a:t>
            </a:r>
          </a:p>
          <a:p>
            <a:pPr marL="114300" indent="0" algn="l">
              <a:buNone/>
            </a:pPr>
            <a:r>
              <a:rPr lang="en-US" sz="1000" b="0" i="0" u="none" strike="noStrike" baseline="0" dirty="0">
                <a:latin typeface="Times New Roman" panose="02020603050405020304" pitchFamily="18" charset="0"/>
              </a:rPr>
              <a:t>D = D </a:t>
            </a:r>
            <a:r>
              <a:rPr lang="en-US" sz="1000" b="0" i="0" u="none" strike="noStrike" baseline="0" dirty="0">
                <a:latin typeface="Symbol" panose="05050102010706020507" pitchFamily="18" charset="2"/>
              </a:rPr>
              <a:t>Å </a:t>
            </a:r>
            <a:r>
              <a:rPr lang="en-US" sz="1000" b="0" i="0" u="none" strike="noStrike" baseline="0" dirty="0">
                <a:latin typeface="Times New Roman" panose="02020603050405020304" pitchFamily="18" charset="0"/>
              </a:rPr>
              <a:t>R(if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&lt;8) + L(if i</a:t>
            </a:r>
            <a:r>
              <a:rPr lang="en-US" sz="1000" b="0" i="0" u="none" strike="noStrike" baseline="0" dirty="0">
                <a:latin typeface="Symbol" panose="05050102010706020507" pitchFamily="18" charset="2"/>
              </a:rPr>
              <a:t>³</a:t>
            </a:r>
            <a:r>
              <a:rPr lang="en-US" sz="1000" b="0" i="0" u="none" strike="noStrike" baseline="0" dirty="0">
                <a:latin typeface="Times New Roman" panose="02020603050405020304" pitchFamily="18" charset="0"/>
              </a:rPr>
              <a:t>8)</a:t>
            </a:r>
          </a:p>
          <a:p>
            <a:pPr marL="114300" indent="0" algn="l">
              <a:buNone/>
            </a:pPr>
            <a:r>
              <a:rPr lang="pt-BR" sz="1000" b="0" i="0" u="none" strike="noStrike" baseline="0" dirty="0">
                <a:latin typeface="Times New Roman" panose="02020603050405020304" pitchFamily="18" charset="0"/>
              </a:rPr>
              <a:t>(A,B,C,D) = (B,C,D,A&lt;&lt;&lt;13)</a:t>
            </a:r>
          </a:p>
          <a:p>
            <a:pPr marL="114300" indent="0" algn="l">
              <a:buNone/>
            </a:pPr>
            <a:r>
              <a:rPr lang="de-CH" sz="1000" b="1" i="0" u="none" strike="noStrike" baseline="0" dirty="0">
                <a:latin typeface="Times New Roman" panose="02020603050405020304" pitchFamily="18" charset="0"/>
              </a:rPr>
              <a:t>}</a:t>
            </a:r>
          </a:p>
          <a:p>
            <a:pPr marL="114300" indent="0" algn="l">
              <a:buNone/>
            </a:pPr>
            <a:r>
              <a:rPr lang="de-CH" sz="1000" b="1" i="0" u="none" strike="noStrike" baseline="0" dirty="0">
                <a:latin typeface="Times New Roman" panose="02020603050405020304" pitchFamily="18" charset="0"/>
              </a:rPr>
              <a:t>// </a:t>
            </a:r>
            <a:r>
              <a:rPr lang="de-CH" sz="1000" b="1" i="1" u="none" strike="noStrike" baseline="0" dirty="0" err="1">
                <a:latin typeface="Times New Roman" panose="02020603050405020304" pitchFamily="18" charset="0"/>
              </a:rPr>
              <a:t>Backwards</a:t>
            </a:r>
            <a:r>
              <a:rPr lang="de-CH" sz="1000" b="1" i="1" u="none" strike="noStrike" baseline="0" dirty="0">
                <a:latin typeface="Times New Roman" panose="02020603050405020304" pitchFamily="18" charset="0"/>
              </a:rPr>
              <a:t> Mixing</a:t>
            </a:r>
          </a:p>
          <a:p>
            <a:pPr marL="114300" indent="0" algn="l">
              <a:buNone/>
            </a:pPr>
            <a:r>
              <a:rPr lang="pl-PL" sz="1000" b="1" i="0" u="none" strike="noStrike" baseline="0" dirty="0">
                <a:latin typeface="Times New Roman" panose="02020603050405020304" pitchFamily="18" charset="0"/>
              </a:rPr>
              <a:t>For i = 0 to 7 do {</a:t>
            </a:r>
          </a:p>
          <a:p>
            <a:pPr marL="114300" indent="0" algn="l">
              <a:buNone/>
            </a:pPr>
            <a:r>
              <a:rPr lang="en-US" sz="1000" b="0" i="0" u="none" strike="noStrike" baseline="0" dirty="0">
                <a:latin typeface="Times New Roman" panose="02020603050405020304" pitchFamily="18" charset="0"/>
              </a:rPr>
              <a:t>A = A - B(if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=3,7) - D(if </a:t>
            </a:r>
            <a:r>
              <a:rPr lang="en-US" sz="1000" b="0" i="0" u="none" strike="noStrike" baseline="0" dirty="0" err="1">
                <a:latin typeface="Times New Roman" panose="02020603050405020304" pitchFamily="18" charset="0"/>
              </a:rPr>
              <a:t>i</a:t>
            </a:r>
            <a:r>
              <a:rPr lang="en-US" sz="1000" b="0" i="0" u="none" strike="noStrike" baseline="0" dirty="0">
                <a:latin typeface="Times New Roman" panose="02020603050405020304" pitchFamily="18" charset="0"/>
              </a:rPr>
              <a:t>=2,6)</a:t>
            </a:r>
          </a:p>
          <a:p>
            <a:pPr marL="114300" indent="0" algn="l">
              <a:buNone/>
            </a:pPr>
            <a:r>
              <a:rPr lang="de-CH" sz="1000" b="0" i="0" u="none" strike="noStrike" baseline="0" dirty="0">
                <a:latin typeface="Times New Roman" panose="02020603050405020304" pitchFamily="18" charset="0"/>
              </a:rPr>
              <a:t>B = B </a:t>
            </a:r>
            <a:r>
              <a:rPr lang="de-CH" sz="1000" b="0" i="0" u="none" strike="noStrike" baseline="0" dirty="0">
                <a:latin typeface="Symbol" panose="05050102010706020507" pitchFamily="18" charset="2"/>
              </a:rPr>
              <a:t>Å </a:t>
            </a:r>
            <a:r>
              <a:rPr lang="de-CH" sz="1000" b="0" i="0" u="none" strike="noStrike" baseline="0" dirty="0">
                <a:latin typeface="Times New Roman" panose="02020603050405020304" pitchFamily="18" charset="0"/>
              </a:rPr>
              <a:t>S1[A]</a:t>
            </a:r>
          </a:p>
          <a:p>
            <a:pPr marL="114300" indent="0" algn="l">
              <a:buNone/>
            </a:pPr>
            <a:r>
              <a:rPr lang="de-CH" sz="1000" b="0" i="0" u="none" strike="noStrike" baseline="0" dirty="0">
                <a:latin typeface="Times New Roman" panose="02020603050405020304" pitchFamily="18" charset="0"/>
              </a:rPr>
              <a:t>C = C - S0[A&lt;&lt;&lt;8]</a:t>
            </a:r>
          </a:p>
          <a:p>
            <a:pPr marL="114300" indent="0" algn="l">
              <a:buNone/>
            </a:pPr>
            <a:r>
              <a:rPr lang="de-CH" sz="1000" b="0" i="0" u="none" strike="noStrike" baseline="0" dirty="0">
                <a:latin typeface="Times New Roman" panose="02020603050405020304" pitchFamily="18" charset="0"/>
              </a:rPr>
              <a:t>D = (D - S1[A&lt;&lt;&lt;16]) </a:t>
            </a:r>
            <a:r>
              <a:rPr lang="de-CH" sz="1000" b="0" i="0" u="none" strike="noStrike" baseline="0" dirty="0">
                <a:latin typeface="Symbol" panose="05050102010706020507" pitchFamily="18" charset="2"/>
              </a:rPr>
              <a:t>Å </a:t>
            </a:r>
            <a:r>
              <a:rPr lang="de-CH" sz="1000" b="0" i="0" u="none" strike="noStrike" baseline="0" dirty="0">
                <a:latin typeface="Times New Roman" panose="02020603050405020304" pitchFamily="18" charset="0"/>
              </a:rPr>
              <a:t>S0[A&lt;&lt;&lt;24]</a:t>
            </a:r>
          </a:p>
          <a:p>
            <a:pPr marL="114300" indent="0" algn="l">
              <a:buNone/>
            </a:pPr>
            <a:r>
              <a:rPr lang="pt-BR" sz="1000" b="0" i="0" u="none" strike="noStrike" baseline="0" dirty="0">
                <a:latin typeface="Times New Roman" panose="02020603050405020304" pitchFamily="18" charset="0"/>
              </a:rPr>
              <a:t>(A,B,C,D) = (B,C,D,A&lt;&lt;&lt;24)</a:t>
            </a:r>
          </a:p>
          <a:p>
            <a:pPr marL="114300" indent="0" algn="l">
              <a:buNone/>
            </a:pPr>
            <a:r>
              <a:rPr lang="de-CH" sz="1000" b="1" i="0" u="none" strike="noStrike" baseline="0" dirty="0">
                <a:latin typeface="Times New Roman" panose="02020603050405020304" pitchFamily="18" charset="0"/>
              </a:rPr>
              <a:t>}</a:t>
            </a:r>
          </a:p>
          <a:p>
            <a:pPr marL="114300" indent="0" algn="l">
              <a:buNone/>
            </a:pPr>
            <a:r>
              <a:rPr lang="de-CH" sz="1000" b="0" i="0" u="none" strike="noStrike" baseline="0" dirty="0">
                <a:latin typeface="Times New Roman" panose="02020603050405020304" pitchFamily="18" charset="0"/>
              </a:rPr>
              <a:t>(A,B,C,D) = (A,B,C,D) - (K[36],K[37],K[38],K[39])</a:t>
            </a:r>
          </a:p>
          <a:p>
            <a:pPr marL="114300" indent="0" algn="l">
              <a:buNone/>
            </a:pPr>
            <a:r>
              <a:rPr lang="en-US" sz="1000" b="0" i="0" u="none" strike="noStrike" baseline="0" dirty="0">
                <a:latin typeface="Times New Roman" panose="02020603050405020304" pitchFamily="18" charset="0"/>
              </a:rPr>
              <a:t>NOTE: S0[X] and S1[X] use low 8 bits of X. S[X] uses low 9 bits of X.</a:t>
            </a:r>
          </a:p>
          <a:p>
            <a:pPr marL="114300" indent="0" algn="l">
              <a:buNone/>
            </a:pPr>
            <a:r>
              <a:rPr lang="en-US" sz="1000" b="0" i="0" u="none" strike="noStrike" baseline="0" dirty="0">
                <a:latin typeface="Times New Roman" panose="02020603050405020304" pitchFamily="18" charset="0"/>
              </a:rPr>
              <a:t>S is the concatenation of S0 and S1.</a:t>
            </a:r>
            <a:endParaRPr sz="1000" dirty="0"/>
          </a:p>
        </p:txBody>
      </p:sp>
    </p:spTree>
    <p:extLst>
      <p:ext uri="{BB962C8B-B14F-4D97-AF65-F5344CB8AC3E}">
        <p14:creationId xmlns:p14="http://schemas.microsoft.com/office/powerpoint/2010/main" val="362061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Gilt es heute noch als sicher und ist unknackbar?</a:t>
            </a:r>
            <a:endParaRPr dirty="0"/>
          </a:p>
        </p:txBody>
      </p:sp>
      <p:sp>
        <p:nvSpPr>
          <p:cNvPr id="89" name="Google Shape;89;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e" dirty="0"/>
              <a:t>Es wird heutzutage nicht mehr verwendet</a:t>
            </a:r>
            <a:endParaRPr dirty="0"/>
          </a:p>
          <a:p>
            <a:pPr marL="457200" lvl="0" indent="-342900" algn="l" rtl="0">
              <a:spcBef>
                <a:spcPts val="0"/>
              </a:spcBef>
              <a:spcAft>
                <a:spcPts val="0"/>
              </a:spcAft>
              <a:buSzPts val="1800"/>
              <a:buChar char="-"/>
            </a:pPr>
            <a:r>
              <a:rPr lang="de" dirty="0"/>
              <a:t>galt früher aber noch als sehr sicher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Gilt es </a:t>
            </a:r>
            <a:r>
              <a:rPr lang="de" dirty="0"/>
              <a:t>heute noch als sicher und ist unknackbar?</a:t>
            </a:r>
            <a:endParaRPr dirty="0"/>
          </a:p>
        </p:txBody>
      </p:sp>
      <p:sp>
        <p:nvSpPr>
          <p:cNvPr id="89" name="Google Shape;89;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fontScale="92500"/>
          </a:bodyPr>
          <a:lstStyle/>
          <a:p>
            <a:r>
              <a:rPr lang="en-US" dirty="0"/>
              <a:t>People found MARS to be </a:t>
            </a:r>
            <a:r>
              <a:rPr lang="en-US" dirty="0">
                <a:highlight>
                  <a:srgbClr val="FFFF00"/>
                </a:highlight>
              </a:rPr>
              <a:t>clunky</a:t>
            </a:r>
            <a:r>
              <a:rPr lang="en-US" dirty="0"/>
              <a:t> and overly </a:t>
            </a:r>
            <a:r>
              <a:rPr lang="en-US" dirty="0">
                <a:highlight>
                  <a:srgbClr val="FFFF00"/>
                </a:highlight>
              </a:rPr>
              <a:t>complex</a:t>
            </a:r>
            <a:r>
              <a:rPr lang="en-US" dirty="0"/>
              <a:t>, leading to </a:t>
            </a:r>
            <a:r>
              <a:rPr lang="en-US" dirty="0">
                <a:highlight>
                  <a:srgbClr val="FFFF00"/>
                </a:highlight>
              </a:rPr>
              <a:t>more effort </a:t>
            </a:r>
            <a:r>
              <a:rPr lang="en-US" dirty="0"/>
              <a:t>for implementation and optimization, and also a less clear overall security picture.</a:t>
            </a:r>
          </a:p>
          <a:p>
            <a:r>
              <a:rPr lang="en-US" dirty="0"/>
              <a:t>Assessments of "security" are, in fact, extremely subjective, because they rely on speculations about unknown future cryptanalytic attack, empiric traditions (e.g. "more rounds" = "more security"), and wishful thinking. If we want to remain objective, then out of the 15 AES candidates, 13 were "as secure as one can get" and there is relatively little more that can be said on the subject. The rest is a matter of </a:t>
            </a:r>
            <a:r>
              <a:rPr lang="en-US" i="1" dirty="0"/>
              <a:t>implementation</a:t>
            </a:r>
            <a:r>
              <a:rPr lang="en-US" dirty="0"/>
              <a:t> (for performance and for resistance to side-channel leaks), and the word of the implementers about MARS was, mostly, "please don't".</a:t>
            </a:r>
          </a:p>
        </p:txBody>
      </p:sp>
    </p:spTree>
    <p:extLst>
      <p:ext uri="{BB962C8B-B14F-4D97-AF65-F5344CB8AC3E}">
        <p14:creationId xmlns:p14="http://schemas.microsoft.com/office/powerpoint/2010/main" val="134036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MARS - Offizielle Dokumente</a:t>
            </a:r>
            <a:endParaRPr/>
          </a:p>
        </p:txBody>
      </p:sp>
      <p:sp>
        <p:nvSpPr>
          <p:cNvPr id="95" name="Google Shape;95;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t>https://shaih.github.io/pubs/mars/mars.pdf</a:t>
            </a:r>
            <a:endParaRPr/>
          </a:p>
        </p:txBody>
      </p:sp>
      <p:pic>
        <p:nvPicPr>
          <p:cNvPr id="96" name="Google Shape;96;p19"/>
          <p:cNvPicPr preferRelativeResize="0"/>
          <p:nvPr/>
        </p:nvPicPr>
        <p:blipFill>
          <a:blip r:embed="rId3">
            <a:alphaModFix/>
          </a:blip>
          <a:stretch>
            <a:fillRect/>
          </a:stretch>
        </p:blipFill>
        <p:spPr>
          <a:xfrm>
            <a:off x="2637975" y="1768275"/>
            <a:ext cx="3868075" cy="3375225"/>
          </a:xfrm>
          <a:prstGeom prst="rect">
            <a:avLst/>
          </a:prstGeom>
          <a:noFill/>
          <a:ln>
            <a:noFill/>
          </a:ln>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C0A8B69BFDBC44B0774D0EA1BCE03C" ma:contentTypeVersion="7" ma:contentTypeDescription="Create a new document." ma:contentTypeScope="" ma:versionID="309739a528e695174469391e39125e51">
  <xsd:schema xmlns:xsd="http://www.w3.org/2001/XMLSchema" xmlns:xs="http://www.w3.org/2001/XMLSchema" xmlns:p="http://schemas.microsoft.com/office/2006/metadata/properties" xmlns:ns2="a326b8ec-fa6e-4377-a6f6-cad0160de9e9" targetNamespace="http://schemas.microsoft.com/office/2006/metadata/properties" ma:root="true" ma:fieldsID="b5e68f8f0601a9cd705a5897534c3f96" ns2:_="">
    <xsd:import namespace="a326b8ec-fa6e-4377-a6f6-cad0160de9e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26b8ec-fa6e-4377-a6f6-cad0160de9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F9B420-8943-46C7-AF6F-23789E72F1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26b8ec-fa6e-4377-a6f6-cad0160de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70CDBF-6B68-48B3-95A2-131A4FB2B1E9}">
  <ds:schemaRefs>
    <ds:schemaRef ds:uri="http://schemas.microsoft.com/sharepoint/v3/contenttype/forms"/>
  </ds:schemaRefs>
</ds:datastoreItem>
</file>

<file path=customXml/itemProps3.xml><?xml version="1.0" encoding="utf-8"?>
<ds:datastoreItem xmlns:ds="http://schemas.openxmlformats.org/officeDocument/2006/customXml" ds:itemID="{C6982626-34EC-42B7-A221-4365DD0C7B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Playfair Display</vt:lpstr>
      <vt:lpstr>Montserrat</vt:lpstr>
      <vt:lpstr>Oswald</vt:lpstr>
      <vt:lpstr>Symbol</vt:lpstr>
      <vt:lpstr>Arial</vt:lpstr>
      <vt:lpstr>Pop</vt:lpstr>
      <vt:lpstr>MARS Verschlüsselung</vt:lpstr>
      <vt:lpstr>Übersicht</vt:lpstr>
      <vt:lpstr>Symmetrisch oder asymmetrisch?</vt:lpstr>
      <vt:lpstr>Wann wurde dieser Standard veröffentlicht?</vt:lpstr>
      <vt:lpstr>Wann wurde es erstmals geknackt?</vt:lpstr>
      <vt:lpstr>MARS - Codebeispiel</vt:lpstr>
      <vt:lpstr>Gilt es heute noch als sicher und ist unknackbar?</vt:lpstr>
      <vt:lpstr>Gilt es heute noch als sicher und ist unknackbar?</vt:lpstr>
      <vt:lpstr>MARS - Offizielle Dokumente</vt:lpstr>
      <vt:lpstr>National Institute of Standards and Technology</vt:lpstr>
      <vt:lpstr>Fazit</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Verschlüsselung</dc:title>
  <cp:lastModifiedBy>Joel Brendle</cp:lastModifiedBy>
  <cp:revision>3</cp:revision>
  <dcterms:modified xsi:type="dcterms:W3CDTF">2021-03-19T14:26:22Z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0x010100A2C0A8B69BFDBC44B0774D0EA1BCE03C</vt:lpwstr>
  </property>
</Properties>
</file>