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58" r:id="rId4"/>
    <p:sldId id="261" r:id="rId5"/>
    <p:sldId id="279" r:id="rId6"/>
    <p:sldId id="262" r:id="rId7"/>
    <p:sldId id="263" r:id="rId8"/>
    <p:sldId id="264" r:id="rId9"/>
    <p:sldId id="268" r:id="rId10"/>
    <p:sldId id="272" r:id="rId11"/>
    <p:sldId id="273" r:id="rId12"/>
    <p:sldId id="277" r:id="rId13"/>
    <p:sldId id="265" r:id="rId14"/>
    <p:sldId id="280" r:id="rId15"/>
    <p:sldId id="266" r:id="rId16"/>
    <p:sldId id="267" r:id="rId17"/>
    <p:sldId id="271" r:id="rId18"/>
    <p:sldId id="269" r:id="rId19"/>
    <p:sldId id="274" r:id="rId20"/>
    <p:sldId id="275" r:id="rId21"/>
    <p:sldId id="276" r:id="rId22"/>
    <p:sldId id="282" r:id="rId23"/>
    <p:sldId id="281" r:id="rId24"/>
    <p:sldId id="278" r:id="rId25"/>
    <p:sldId id="283" r:id="rId26"/>
    <p:sldId id="284" r:id="rId2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Säll" initials="JS" lastIdx="3" clrIdx="0">
    <p:extLst>
      <p:ext uri="{19B8F6BF-5375-455C-9EA6-DF929625EA0E}">
        <p15:presenceInfo xmlns:p15="http://schemas.microsoft.com/office/powerpoint/2012/main" userId="S::joel.sall@consid.se::a0eff1ce-4278-47df-b1d0-38c4b37c2b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121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7FD9-7F25-4B5A-94EE-61CB3698A437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204E-D3EA-4BEE-8609-2977ED48DA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63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772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Hieroglyps</a:t>
            </a:r>
            <a:r>
              <a:rPr lang="en-US" dirty="0"/>
              <a:t>, hard to maintain, hard to remember</a:t>
            </a:r>
          </a:p>
          <a:p>
            <a:r>
              <a:rPr lang="en-US" dirty="0"/>
              <a:t>- Cuneiform, hard to read, hard to understand, hard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Gradle, nice to read, not that big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more, e.g. ant etc.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Cmake</a:t>
            </a:r>
            <a:r>
              <a:rPr lang="en-US" dirty="0"/>
              <a:t>, readable, open source standard (C++), mega portable!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585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1943, 76 yrs </a:t>
            </a:r>
            <a:r>
              <a:rPr lang="sv-SE" dirty="0" err="1"/>
              <a:t>ago</a:t>
            </a:r>
            <a:r>
              <a:rPr lang="sv-SE" dirty="0"/>
              <a:t> </a:t>
            </a:r>
          </a:p>
          <a:p>
            <a:r>
              <a:rPr lang="sv-SE" dirty="0"/>
              <a:t>C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1972, 45 yrs </a:t>
            </a:r>
            <a:r>
              <a:rPr lang="sv-SE" dirty="0" err="1"/>
              <a:t>ago</a:t>
            </a:r>
            <a:endParaRPr lang="sv-SE" dirty="0"/>
          </a:p>
          <a:p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writing</a:t>
            </a:r>
            <a:r>
              <a:rPr lang="sv-SE" dirty="0"/>
              <a:t> 3200 BC, </a:t>
            </a:r>
            <a:r>
              <a:rPr lang="sv-SE" dirty="0" err="1"/>
              <a:t>Cuneiform</a:t>
            </a:r>
            <a:endParaRPr lang="sv-SE" dirty="0"/>
          </a:p>
          <a:p>
            <a:r>
              <a:rPr lang="sv-SE" dirty="0" err="1"/>
              <a:t>Equals</a:t>
            </a:r>
            <a:r>
              <a:rPr lang="sv-SE" dirty="0"/>
              <a:t> </a:t>
            </a:r>
            <a:r>
              <a:rPr lang="sv-SE" dirty="0" err="1"/>
              <a:t>invented</a:t>
            </a:r>
            <a:r>
              <a:rPr lang="sv-SE" dirty="0"/>
              <a:t> C 1100 BC, still </a:t>
            </a:r>
            <a:r>
              <a:rPr lang="sv-SE" dirty="0" err="1"/>
              <a:t>Cuneiform</a:t>
            </a:r>
            <a:r>
              <a:rPr lang="sv-SE" dirty="0"/>
              <a:t>, and </a:t>
            </a:r>
            <a:r>
              <a:rPr lang="sv-SE" dirty="0" err="1"/>
              <a:t>Chinese</a:t>
            </a:r>
            <a:r>
              <a:rPr lang="sv-SE" dirty="0"/>
              <a:t> </a:t>
            </a:r>
            <a:r>
              <a:rPr lang="sv-SE" dirty="0" err="1"/>
              <a:t>signs</a:t>
            </a:r>
            <a:endParaRPr lang="sv-SE" dirty="0"/>
          </a:p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25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Embedded</a:t>
            </a:r>
            <a:r>
              <a:rPr lang="sv-SE" dirty="0"/>
              <a:t>, läs I/O, skriva, </a:t>
            </a:r>
            <a:r>
              <a:rPr lang="sv-SE" dirty="0" err="1"/>
              <a:t>kommunikaiton</a:t>
            </a:r>
            <a:r>
              <a:rPr lang="sv-SE" dirty="0"/>
              <a:t> på serieport, UART, I2C, SPI, SDRAM, en </a:t>
            </a:r>
            <a:r>
              <a:rPr lang="sv-SE" dirty="0" err="1"/>
              <a:t>custom</a:t>
            </a:r>
            <a:r>
              <a:rPr lang="sv-SE" dirty="0"/>
              <a:t> port expander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Begränsat minne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Inte kul om kraschar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King idag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kanske inte når fram med min poäng, så fråga om ni har </a:t>
            </a:r>
            <a:r>
              <a:rPr lang="sv-SE" dirty="0" err="1"/>
              <a:t>fårgor</a:t>
            </a: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kommer påstå saker, rätta mig gärna om jag har fel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20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Compiled</a:t>
            </a:r>
            <a:r>
              <a:rPr lang="sv-SE" dirty="0"/>
              <a:t>, not like Java or </a:t>
            </a:r>
            <a:r>
              <a:rPr lang="sv-SE" dirty="0" err="1"/>
              <a:t>Python</a:t>
            </a:r>
            <a:r>
              <a:rPr lang="sv-SE" dirty="0"/>
              <a:t> w. CM or just in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compilation</a:t>
            </a:r>
            <a:endParaRPr lang="sv-SE" dirty="0"/>
          </a:p>
          <a:p>
            <a:r>
              <a:rPr lang="sv-SE" dirty="0" err="1"/>
              <a:t>Compiled</a:t>
            </a:r>
            <a:r>
              <a:rPr lang="sv-SE" dirty="0"/>
              <a:t> and </a:t>
            </a:r>
            <a:r>
              <a:rPr lang="sv-SE" dirty="0" err="1"/>
              <a:t>linked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, assembler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328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Explicit &amp; Implicit.</a:t>
            </a:r>
          </a:p>
          <a:p>
            <a:r>
              <a:rPr lang="sv-SE" dirty="0"/>
              <a:t>Try to be explicit, no </a:t>
            </a:r>
            <a:r>
              <a:rPr lang="sv-SE" dirty="0" err="1"/>
              <a:t>question</a:t>
            </a:r>
            <a:r>
              <a:rPr lang="sv-SE" dirty="0"/>
              <a:t> on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.</a:t>
            </a:r>
          </a:p>
          <a:p>
            <a:r>
              <a:rPr lang="sv-SE" dirty="0"/>
              <a:t>Behöver inte explicit casting, utan </a:t>
            </a:r>
            <a:r>
              <a:rPr lang="sv-SE" dirty="0" err="1"/>
              <a:t>compileringsvarningar</a:t>
            </a:r>
            <a:r>
              <a:rPr lang="sv-SE" dirty="0"/>
              <a:t> så är det ok… då tappar man innehåll eller läser extra!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823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5010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094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</a:t>
            </a:r>
            <a:r>
              <a:rPr lang="sv-SE" dirty="0" err="1"/>
              <a:t>const</a:t>
            </a:r>
            <a:r>
              <a:rPr lang="sv-SE" dirty="0"/>
              <a:t> on text, </a:t>
            </a:r>
            <a:r>
              <a:rPr lang="sv-SE" dirty="0" err="1"/>
              <a:t>optional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SHOULD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overwriting</a:t>
            </a:r>
            <a:endParaRPr lang="sv-SE" dirty="0"/>
          </a:p>
          <a:p>
            <a:r>
              <a:rPr lang="sv-SE" dirty="0"/>
              <a:t>For the </a:t>
            </a:r>
            <a:r>
              <a:rPr lang="sv-SE" dirty="0" err="1"/>
              <a:t>umbers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required</a:t>
            </a:r>
            <a:endParaRPr lang="sv-SE" dirty="0"/>
          </a:p>
          <a:p>
            <a:r>
              <a:rPr lang="sv-SE" dirty="0"/>
              <a:t>Never </a:t>
            </a:r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a stack </a:t>
            </a:r>
            <a:r>
              <a:rPr lang="sv-SE" dirty="0" err="1"/>
              <a:t>allocated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as a pointer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464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int</a:t>
            </a:r>
            <a:r>
              <a:rPr lang="sv-SE" dirty="0"/>
              <a:t>): 4</a:t>
            </a:r>
          </a:p>
          <a:p>
            <a:r>
              <a:rPr lang="sv-SE" dirty="0" err="1"/>
              <a:t>sizeof</a:t>
            </a:r>
            <a:r>
              <a:rPr lang="sv-SE" dirty="0"/>
              <a:t>(vec1): 20</a:t>
            </a:r>
          </a:p>
          <a:p>
            <a:r>
              <a:rPr lang="sv-SE" dirty="0" err="1"/>
              <a:t>sizeof</a:t>
            </a:r>
            <a:r>
              <a:rPr lang="sv-SE" dirty="0"/>
              <a:t>(vec2): 16</a:t>
            </a:r>
          </a:p>
          <a:p>
            <a:r>
              <a:rPr lang="sv-SE" dirty="0" err="1"/>
              <a:t>sizeof</a:t>
            </a:r>
            <a:r>
              <a:rPr lang="sv-SE" dirty="0"/>
              <a:t>(char): 1</a:t>
            </a:r>
          </a:p>
          <a:p>
            <a:r>
              <a:rPr lang="sv-SE" dirty="0" err="1"/>
              <a:t>sizeof</a:t>
            </a:r>
            <a:r>
              <a:rPr lang="sv-SE" dirty="0"/>
              <a:t>(vec3): 8</a:t>
            </a:r>
          </a:p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vec</a:t>
            </a:r>
            <a:r>
              <a:rPr lang="sv-SE" dirty="0"/>
              <a:t>): 8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11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FA1F4-49CA-46D3-8FD9-806A6CB4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EA6FA8-9BE2-491E-91DE-D847D1674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773B59-29C2-4F01-947B-7827C80F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EF30D2-DF0C-42A7-A02C-27BA0562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3F2865-1696-4B25-BD6A-8AF90F8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8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B72B18-BA55-4072-84FF-97C6511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1464FE-61BC-4B34-AE3B-0E6F98C3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C7ABE-D98C-4240-8FA3-FA5AA1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76FCC-DD90-4814-83C6-628B644A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77B5A2-C9E1-487B-8D5A-646911E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8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BD06545-A8B5-474F-8C73-BD691843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9392091-D12A-436E-8FF8-D5A05CA9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9EBB07-1752-46D9-A6AF-42BFDDF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EA8CCF5-843E-400C-B5CA-0FDC6FCF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DDD8EA-2669-4869-9AA1-9166087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446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514DAB-D4DA-409D-8597-A4615BD4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08FE98-B697-475A-94C2-F60223DD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428E4C-38FB-48E4-B8BA-BC692502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40090E1-23DB-42AF-88E6-AE2DA1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E5953C-3BED-4070-84D0-C1CFF8A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2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46560B-9F1A-4009-B4BF-9F9AC03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E2BF196-0700-44FD-B417-A6956AA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8A428C-003A-46F1-A06D-5F88265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06D51-5250-480C-9930-E6475625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1FEA3C-9769-4537-A571-2715D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5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BBF109-A432-4CDE-9163-F6DE794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8FE15E-9C85-4A87-A038-BABEF332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1116014-87D1-40ED-B4FB-55DF6D60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8E28E87-9FC7-4EF8-BAFD-97802110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5FAF7B-3C33-456C-938E-4D7E64B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A17F7BF-5F81-4D88-B4DD-8F5A87A3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07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5307F7-5470-4034-A2B2-5472867C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440B44-CBFB-4BD5-92E7-5491DB84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26FC09F-BF86-4E6F-9171-EC234546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B6033D-3D0B-4A28-8BE4-70791E83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968E95-3F99-4BFF-AB9B-88DE1F1F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A5C1C9B-97A3-475B-9AEB-7BD14CCC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D595161-CE56-4FBE-82DD-D478C52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50546EA-63B3-44BD-B679-E1E19890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922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28F7-30B7-4E80-B55F-C773E32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83099B-5FC8-46DA-A6E8-4850D92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89D6F33-1976-4E8B-BA57-3DE061C5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D905B2-9CF9-42B6-8771-D3B2AC75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18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AD24F9D-0CBB-44AD-AEB4-3D00E1F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08F0151-0E3A-45B3-B026-20D499A2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AFF9053-5356-4650-BA67-88932A3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49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4A2D32-AA94-4024-B9BA-E9B9804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6FAC6F-22D0-4205-97BF-CC16815E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B528B40-AEF5-43C6-BAD8-FB671C40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085E6F-E4A2-4E65-BDFE-B405EFA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B979F4D-6808-4099-B2F9-99F32F1F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68AE21-6CB1-455A-9E4C-E33BFB6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06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354A2-FCD4-42B5-B800-F3014F80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CDE64CD-F69E-41E3-91D6-9A07AAFA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F53CE93-7D64-471A-8F1D-DB1E3D4D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A5AB8B-F397-4EF8-BFF3-AB9A5A3A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38AB461-CE8B-4BF6-9147-ACEDF673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4AEC6DD-7EEF-46B2-B770-E31982CA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37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D4704FA-5591-480A-B5F1-B8BCE4F5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07D5F6D-EA6A-476A-B9FA-4571BD63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E96583-0102-4188-8CED-F4EAC15C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D25826-048D-450B-A322-AB327883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758814-891C-4506-8DEC-F7E61624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24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834BE1-F1D4-401D-8C8D-DA1AE346F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noProof="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60BBF21F-000A-4DDC-8C26-33E2EE899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noProof="0" dirty="0"/>
              <a:t>2019-10-02, Joel Säll, </a:t>
            </a:r>
            <a:r>
              <a:rPr lang="en-US" noProof="0" dirty="0" err="1"/>
              <a:t>Consid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ECAC7F-D104-475C-8FBD-D1CBD92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Stack &amp; Heap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ADC318-EAAC-49B4-A7EB-D938CB8F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Stack</a:t>
            </a:r>
          </a:p>
          <a:p>
            <a:pPr lvl="1"/>
            <a:r>
              <a:rPr lang="en-US" noProof="0" dirty="0"/>
              <a:t>Scope, variables disappear, memory reused</a:t>
            </a:r>
          </a:p>
          <a:p>
            <a:pPr lvl="1"/>
            <a:r>
              <a:rPr lang="en-US" noProof="0" dirty="0"/>
              <a:t>{scope}</a:t>
            </a:r>
          </a:p>
          <a:p>
            <a:pPr lvl="2"/>
            <a:r>
              <a:rPr lang="en-US" noProof="0" dirty="0"/>
              <a:t>Function</a:t>
            </a:r>
          </a:p>
          <a:p>
            <a:pPr lvl="2"/>
            <a:r>
              <a:rPr lang="en-US" noProof="0" dirty="0"/>
              <a:t>If, switch, wherever you want</a:t>
            </a:r>
          </a:p>
          <a:p>
            <a:r>
              <a:rPr lang="en-US" noProof="0" dirty="0"/>
              <a:t>Heap</a:t>
            </a:r>
          </a:p>
          <a:p>
            <a:pPr lvl="1"/>
            <a:r>
              <a:rPr lang="en-US" noProof="0" dirty="0"/>
              <a:t>malloc(), free()</a:t>
            </a:r>
          </a:p>
          <a:p>
            <a:pPr lvl="1"/>
            <a:r>
              <a:rPr lang="en-US" noProof="0" dirty="0"/>
              <a:t>Only use when </a:t>
            </a:r>
          </a:p>
          <a:p>
            <a:pPr lvl="2"/>
            <a:r>
              <a:rPr lang="en-US" noProof="0" dirty="0"/>
              <a:t>LARGE things</a:t>
            </a:r>
          </a:p>
          <a:p>
            <a:pPr lvl="2"/>
            <a:r>
              <a:rPr lang="en-US" noProof="0" dirty="0"/>
              <a:t>Things to keep</a:t>
            </a:r>
          </a:p>
          <a:p>
            <a:pPr lvl="2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17CA05-E65D-485C-8780-3023093F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Garbage Collection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FC76B3-FE06-497D-A3D9-EA4893BE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exist</a:t>
            </a:r>
          </a:p>
          <a:p>
            <a:r>
              <a:rPr lang="en-US" noProof="0" dirty="0"/>
              <a:t>Remember to free()</a:t>
            </a:r>
          </a:p>
          <a:p>
            <a:r>
              <a:rPr lang="en-US" noProof="0" dirty="0"/>
              <a:t>Use the stack</a:t>
            </a:r>
          </a:p>
          <a:p>
            <a:r>
              <a:rPr lang="en-US" noProof="0" dirty="0"/>
              <a:t>Initialize your variables</a:t>
            </a:r>
          </a:p>
          <a:p>
            <a:r>
              <a:rPr lang="en-US" noProof="0" dirty="0"/>
              <a:t>Init, or die</a:t>
            </a:r>
          </a:p>
        </p:txBody>
      </p:sp>
    </p:spTree>
    <p:extLst>
      <p:ext uri="{BB962C8B-B14F-4D97-AF65-F5344CB8AC3E}">
        <p14:creationId xmlns:p14="http://schemas.microsoft.com/office/powerpoint/2010/main" val="17592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86EA9-B538-4DD6-B09F-9C439361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#include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7D38F7-137C-4408-8170-38187EAB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Adds contents to file</a:t>
            </a:r>
          </a:p>
          <a:p>
            <a:r>
              <a:rPr lang="en-US" noProof="0" dirty="0"/>
              <a:t>Use include guards</a:t>
            </a:r>
          </a:p>
          <a:p>
            <a:r>
              <a:rPr lang="en-US" noProof="0" dirty="0"/>
              <a:t>#include&lt;</a:t>
            </a:r>
            <a:r>
              <a:rPr lang="en-US" noProof="0" dirty="0" err="1"/>
              <a:t>hi.h</a:t>
            </a:r>
            <a:r>
              <a:rPr lang="en-US" noProof="0" dirty="0"/>
              <a:t>&gt; vs. #include ”</a:t>
            </a:r>
            <a:r>
              <a:rPr lang="en-US" noProof="0" dirty="0" err="1"/>
              <a:t>hi.h</a:t>
            </a:r>
            <a:r>
              <a:rPr lang="en-US" noProof="0" dirty="0"/>
              <a:t>”</a:t>
            </a:r>
          </a:p>
          <a:p>
            <a:pPr lvl="1"/>
            <a:r>
              <a:rPr lang="en-US" noProof="0" dirty="0"/>
              <a:t>Where preprocessor searches for include name</a:t>
            </a:r>
          </a:p>
          <a:p>
            <a:pPr lvl="1"/>
            <a:r>
              <a:rPr lang="en-US" noProof="0" dirty="0"/>
              <a:t>&lt;&gt;   </a:t>
            </a:r>
            <a:r>
              <a:rPr lang="en-US" noProof="0" dirty="0" err="1"/>
              <a:t>impl</a:t>
            </a:r>
            <a:r>
              <a:rPr lang="en-US" noProof="0" dirty="0"/>
              <a:t>. Dependent by </a:t>
            </a:r>
            <a:r>
              <a:rPr lang="en-US" noProof="0" dirty="0" err="1"/>
              <a:t>compler</a:t>
            </a:r>
            <a:r>
              <a:rPr lang="en-US" noProof="0" dirty="0"/>
              <a:t>/ IDE, std libs</a:t>
            </a:r>
          </a:p>
          <a:p>
            <a:pPr lvl="1"/>
            <a:r>
              <a:rPr lang="en-US" noProof="0" dirty="0"/>
              <a:t>””  first current older, then same as &lt;&gt;</a:t>
            </a:r>
          </a:p>
          <a:p>
            <a:pPr lvl="1"/>
            <a:r>
              <a:rPr lang="en-US" noProof="0" dirty="0"/>
              <a:t>Also communicates intent</a:t>
            </a:r>
          </a:p>
        </p:txBody>
      </p:sp>
    </p:spTree>
    <p:extLst>
      <p:ext uri="{BB962C8B-B14F-4D97-AF65-F5344CB8AC3E}">
        <p14:creationId xmlns:p14="http://schemas.microsoft.com/office/powerpoint/2010/main" val="51407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uint32_t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small;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big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serialize_t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6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en-US" sz="1500" noProof="0" dirty="0">
                <a:solidFill>
                  <a:srgbClr val="4EC9B0"/>
                </a:solidFill>
                <a:latin typeface="Consolas" panose="020B0609020204030204" pitchFamily="49" charset="0"/>
              </a:rPr>
              <a:t>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noCows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hero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peasant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21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9FDA0C-D87C-4081-9EE3-DE75C224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”Containers”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9E2984-0DC2-480D-8B3A-F5738897365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{.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.name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peasant = {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what = {.hero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peasant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peasant;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what.peasant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   //  -&gt; 2</a:t>
            </a: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505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C2204A-6E56-447D-B1C5-60CAA9B6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Static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2062DA-9AC6-4761-A622-3CF3A18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1183"/>
          </a:xfrm>
        </p:spPr>
        <p:txBody>
          <a:bodyPr/>
          <a:lstStyle/>
          <a:p>
            <a:r>
              <a:rPr lang="en-US" noProof="0" dirty="0"/>
              <a:t>In C-file global scope</a:t>
            </a:r>
          </a:p>
          <a:p>
            <a:pPr lvl="1"/>
            <a:r>
              <a:rPr lang="en-US" noProof="0" dirty="0"/>
              <a:t>Only available in this file</a:t>
            </a:r>
          </a:p>
          <a:p>
            <a:pPr lvl="1"/>
            <a:r>
              <a:rPr lang="en-US" noProof="0" dirty="0"/>
              <a:t>Smart, keep the scope</a:t>
            </a:r>
          </a:p>
          <a:p>
            <a:r>
              <a:rPr lang="en-US" noProof="0" dirty="0"/>
              <a:t>In a function</a:t>
            </a:r>
          </a:p>
          <a:p>
            <a:pPr lvl="1"/>
            <a:r>
              <a:rPr lang="en-US" noProof="0" dirty="0"/>
              <a:t>Variable not placed in stack, value retained during calls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7993CAE-2CE5-4EDE-A01D-2115FA934EB6}"/>
              </a:ext>
            </a:extLst>
          </p:cNvPr>
          <p:cNvSpPr txBox="1"/>
          <p:nvPr/>
        </p:nvSpPr>
        <p:spPr>
          <a:xfrm>
            <a:off x="1464906" y="4301412"/>
            <a:ext cx="553305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89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07FC0F-E95E-4187-B60E-6AD38CE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Const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E38F5CD-2306-44C4-A149-3376C07555DA}"/>
              </a:ext>
            </a:extLst>
          </p:cNvPr>
          <p:cNvSpPr txBox="1"/>
          <p:nvPr/>
        </p:nvSpPr>
        <p:spPr>
          <a:xfrm>
            <a:off x="335903" y="1847461"/>
            <a:ext cx="10795518" cy="49859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txt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*c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of a, which contains value 9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f b, which contains value 1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 = (int*)0x125828223;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*c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dereference c, that address now has value 5.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*d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is const, cannot be changed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d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ok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 = (int*)6;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*d = 6;    // Error, read only variable is not assignable, see above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e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AND pointer is const, neither can be 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chagned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e = &amp;b; // Error, cannot assign a const pointer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*e = 8;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Read only variable is on assignable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0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C307B7-9612-4CEE-8C44-04F3861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7A8529D-AC02-4E51-8005-589166350C68}"/>
              </a:ext>
            </a:extLst>
          </p:cNvPr>
          <p:cNvSpPr txBox="1"/>
          <p:nvPr/>
        </p:nvSpPr>
        <p:spPr>
          <a:xfrm>
            <a:off x="1129004" y="1866122"/>
            <a:ext cx="1070221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"%s, %s, %d,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txt1, txt2, *num1, *num2);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*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*name1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name2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"joel2"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num2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(name1, name2, &amp;num1, &amp;num2);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CD0941-6A1B-4227-BACA-3A841DC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sizeof</a:t>
            </a:r>
            <a:r>
              <a:rPr lang="en-US" noProof="0" dirty="0"/>
              <a:t>()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8EDE3E6-511F-42A7-87DC-E6C9BFCEB913}"/>
              </a:ext>
            </a:extLst>
          </p:cNvPr>
          <p:cNvSpPr txBox="1"/>
          <p:nvPr/>
        </p:nvSpPr>
        <p:spPr>
          <a:xfrm>
            <a:off x="298580" y="671804"/>
            <a:ext cx="11299372" cy="61093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(vec1):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(vec1));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bounds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just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behaviour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normally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works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!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UBSA, ASAN, Valgrind etc.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catches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vec2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(vec2):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(vec2));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(char):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*vec3 = 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"1234"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(vec3):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(vec3));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Size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pointer, on a 64-bit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machine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8 bytes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80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1DEB28-5A38-44A3-A197-B9415BF5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Languages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24F078-0B14-4B31-9723-C5673C3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D435C9E-9A02-45EC-9829-169B093CC6FB}"/>
              </a:ext>
            </a:extLst>
          </p:cNvPr>
          <p:cNvSpPr txBox="1"/>
          <p:nvPr/>
        </p:nvSpPr>
        <p:spPr>
          <a:xfrm rot="2330672">
            <a:off x="9446347" y="2220230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 </a:t>
            </a:r>
            <a:r>
              <a:rPr lang="sv-SE" dirty="0" err="1"/>
              <a:t>emoticons</a:t>
            </a:r>
            <a:endParaRPr lang="LID4096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3663375-BE05-428C-BB15-359F1B82687D}"/>
              </a:ext>
            </a:extLst>
          </p:cNvPr>
          <p:cNvSpPr txBox="1"/>
          <p:nvPr/>
        </p:nvSpPr>
        <p:spPr>
          <a:xfrm rot="2330672">
            <a:off x="141266" y="2331447"/>
            <a:ext cx="245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3200 BC, </a:t>
            </a:r>
            <a:r>
              <a:rPr lang="sv-SE" dirty="0" err="1"/>
              <a:t>Cuneiform</a:t>
            </a:r>
            <a:endParaRPr lang="LID4096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19E8AE9-5CC0-43D3-B14D-4733FA541C72}"/>
              </a:ext>
            </a:extLst>
          </p:cNvPr>
          <p:cNvSpPr txBox="1"/>
          <p:nvPr/>
        </p:nvSpPr>
        <p:spPr>
          <a:xfrm rot="2330672">
            <a:off x="3554258" y="2286791"/>
            <a:ext cx="23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1100, </a:t>
            </a:r>
            <a:r>
              <a:rPr lang="sv-SE" dirty="0" err="1"/>
              <a:t>Chinese</a:t>
            </a:r>
            <a:r>
              <a:rPr lang="sv-SE" dirty="0"/>
              <a:t> letters</a:t>
            </a:r>
            <a:endParaRPr lang="LID4096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57BC5973-2C66-494E-BEB1-F7487DD3552F}"/>
              </a:ext>
            </a:extLst>
          </p:cNvPr>
          <p:cNvSpPr/>
          <p:nvPr/>
        </p:nvSpPr>
        <p:spPr>
          <a:xfrm>
            <a:off x="638175" y="2928789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371A634F-2EA6-46D4-BE59-12FAB00955D2}"/>
              </a:ext>
            </a:extLst>
          </p:cNvPr>
          <p:cNvSpPr txBox="1"/>
          <p:nvPr/>
        </p:nvSpPr>
        <p:spPr>
          <a:xfrm rot="2330672">
            <a:off x="9678177" y="5000757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2019, still C</a:t>
            </a:r>
            <a:endParaRPr lang="LID4096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5519F8B5-40FA-4618-B091-D86385028EA9}"/>
              </a:ext>
            </a:extLst>
          </p:cNvPr>
          <p:cNvSpPr txBox="1"/>
          <p:nvPr/>
        </p:nvSpPr>
        <p:spPr>
          <a:xfrm rot="2330672">
            <a:off x="4285" y="4614159"/>
            <a:ext cx="272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LID4096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910885E-A825-4F54-9583-926EE6855C3B}"/>
              </a:ext>
            </a:extLst>
          </p:cNvPr>
          <p:cNvSpPr txBox="1"/>
          <p:nvPr/>
        </p:nvSpPr>
        <p:spPr>
          <a:xfrm rot="2330672">
            <a:off x="4253161" y="5023743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C</a:t>
            </a:r>
            <a:endParaRPr lang="LID4096" dirty="0"/>
          </a:p>
        </p:txBody>
      </p:sp>
      <p:sp>
        <p:nvSpPr>
          <p:cNvPr id="17" name="Pil: höger 16">
            <a:extLst>
              <a:ext uri="{FF2B5EF4-FFF2-40B4-BE49-F238E27FC236}">
                <a16:creationId xmlns:a16="http://schemas.microsoft.com/office/drawing/2014/main" id="{2122B24C-B728-4229-A95E-66E5D98076FE}"/>
              </a:ext>
            </a:extLst>
          </p:cNvPr>
          <p:cNvSpPr/>
          <p:nvPr/>
        </p:nvSpPr>
        <p:spPr>
          <a:xfrm>
            <a:off x="523875" y="5379011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F8292A05-D44A-4CF5-B172-942CB79E573D}"/>
              </a:ext>
            </a:extLst>
          </p:cNvPr>
          <p:cNvSpPr txBox="1"/>
          <p:nvPr/>
        </p:nvSpPr>
        <p:spPr>
          <a:xfrm rot="2330672">
            <a:off x="7348946" y="4945431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1991, Java</a:t>
            </a:r>
            <a:endParaRPr lang="LID4096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2E3CF657-F131-43C3-9C17-0C85843F7831}"/>
              </a:ext>
            </a:extLst>
          </p:cNvPr>
          <p:cNvSpPr txBox="1"/>
          <p:nvPr/>
        </p:nvSpPr>
        <p:spPr>
          <a:xfrm rot="2330672">
            <a:off x="7755572" y="2254911"/>
            <a:ext cx="17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1000, Viking </a:t>
            </a:r>
            <a:r>
              <a:rPr lang="sv-SE" dirty="0" err="1"/>
              <a:t>runes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87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CD1C1D-CA79-4776-8F7F-149AF540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</a:t>
            </a:r>
            <a:r>
              <a:rPr lang="en-US" noProof="0" dirty="0" err="1"/>
              <a:t>sizeof</a:t>
            </a:r>
            <a:r>
              <a:rPr lang="en-US" noProof="0" dirty="0"/>
              <a:t>()?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87CBE9-7249-48CE-BEBE-6AE4809E56F4}"/>
              </a:ext>
            </a:extLst>
          </p:cNvPr>
          <p:cNvSpPr txBox="1"/>
          <p:nvPr/>
        </p:nvSpPr>
        <p:spPr>
          <a:xfrm>
            <a:off x="690465" y="2108718"/>
            <a:ext cx="9573208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list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(list): %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(list));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16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 /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           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4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++)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[i]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List is full </a:t>
            </a:r>
            <a:r>
              <a:rPr lang="sv-SE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 9's.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7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B0B1A1-EA21-4D43-8E1F-1A142EA7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Undefined behavior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9F5072-4F47-4957-A125-14EF6DFF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Executing a behavior not described in standard</a:t>
            </a:r>
          </a:p>
          <a:p>
            <a:r>
              <a:rPr lang="en-US" dirty="0"/>
              <a:t>Standard describes undefined behavior</a:t>
            </a:r>
          </a:p>
          <a:p>
            <a:pPr lvl="1"/>
            <a:r>
              <a:rPr lang="en-US" dirty="0"/>
              <a:t>Compiler can give warning, but not required to</a:t>
            </a:r>
          </a:p>
          <a:p>
            <a:pPr lvl="1"/>
            <a:r>
              <a:rPr lang="en-US" dirty="0"/>
              <a:t>Compiler is allowed to do anything</a:t>
            </a:r>
          </a:p>
          <a:p>
            <a:pPr lvl="1"/>
            <a:r>
              <a:rPr lang="en-US" dirty="0"/>
              <a:t>Entire program is undefined</a:t>
            </a:r>
          </a:p>
          <a:p>
            <a:pPr lvl="1"/>
            <a:r>
              <a:rPr lang="en-US" noProof="0" dirty="0"/>
              <a:t>Used by compiler</a:t>
            </a:r>
          </a:p>
          <a:p>
            <a:pPr lvl="2"/>
            <a:r>
              <a:rPr lang="en-US" dirty="0"/>
              <a:t>Compiler assumes this never happens -&gt; easier optimizations</a:t>
            </a:r>
          </a:p>
          <a:p>
            <a:r>
              <a:rPr lang="en-US" dirty="0"/>
              <a:t>If used, changing compiler/ settings might change behavior</a:t>
            </a:r>
          </a:p>
        </p:txBody>
      </p:sp>
    </p:spTree>
    <p:extLst>
      <p:ext uri="{BB962C8B-B14F-4D97-AF65-F5344CB8AC3E}">
        <p14:creationId xmlns:p14="http://schemas.microsoft.com/office/powerpoint/2010/main" val="12317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5E124-7A2C-4AA3-94A5-82967DB4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E1A5D5-F7D6-4638-874E-67F054F4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Might be optimized away, might get a compiler warning, might be kept</a:t>
            </a:r>
          </a:p>
          <a:p>
            <a:r>
              <a:rPr lang="en-US" dirty="0"/>
              <a:t>Null-</a:t>
            </a:r>
            <a:r>
              <a:rPr lang="en-US" dirty="0" err="1"/>
              <a:t>ptr</a:t>
            </a:r>
            <a:r>
              <a:rPr lang="en-US" dirty="0"/>
              <a:t> access</a:t>
            </a:r>
          </a:p>
          <a:p>
            <a:r>
              <a:rPr lang="en-US" dirty="0"/>
              <a:t>x/0</a:t>
            </a:r>
          </a:p>
          <a:p>
            <a:r>
              <a:rPr lang="en-US" dirty="0"/>
              <a:t>array out-of-bounds access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++ + 1</a:t>
            </a:r>
          </a:p>
          <a:p>
            <a:r>
              <a:rPr lang="en-US" dirty="0"/>
              <a:t>Bit shifting </a:t>
            </a:r>
          </a:p>
          <a:p>
            <a:pPr lvl="1"/>
            <a:r>
              <a:rPr lang="en-US" dirty="0"/>
              <a:t>a negative number </a:t>
            </a:r>
          </a:p>
          <a:p>
            <a:pPr lvl="1"/>
            <a:r>
              <a:rPr lang="en-US" dirty="0"/>
              <a:t>more bits than available in signed</a:t>
            </a:r>
          </a:p>
          <a:p>
            <a:r>
              <a:rPr lang="en-US" dirty="0"/>
              <a:t>Integer overflow (underflow)</a:t>
            </a:r>
          </a:p>
          <a:p>
            <a:pPr lvl="1"/>
            <a:r>
              <a:rPr lang="en-US" dirty="0"/>
              <a:t>Unsigned overflow ok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59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D7F056-B1D4-4F87-BA35-2349F19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B2F4CB-A710-4C89-B3BA-AD72A68E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Sanitizers, e.g. UBSAN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2371A-F231-4860-8555-D54A9C3B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Hygiene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A470FF-5209-4C2A-8B6C-F8A9C7B4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Indentation</a:t>
            </a:r>
          </a:p>
          <a:p>
            <a:r>
              <a:rPr lang="en-US" noProof="0" dirty="0"/>
              <a:t>Naming</a:t>
            </a:r>
          </a:p>
          <a:p>
            <a:r>
              <a:rPr lang="en-US" noProof="0" dirty="0"/>
              <a:t>Style</a:t>
            </a:r>
          </a:p>
          <a:p>
            <a:r>
              <a:rPr lang="en-US" noProof="0" dirty="0"/>
              <a:t>Comments</a:t>
            </a:r>
          </a:p>
          <a:p>
            <a:r>
              <a:rPr lang="en-US" noProof="0" dirty="0"/>
              <a:t>Formatters</a:t>
            </a:r>
          </a:p>
          <a:p>
            <a:r>
              <a:rPr lang="en-US" noProof="0" dirty="0"/>
              <a:t>Static analyzers</a:t>
            </a:r>
          </a:p>
          <a:p>
            <a:r>
              <a:rPr lang="en-US" noProof="0" dirty="0"/>
              <a:t>Use the tools available!</a:t>
            </a:r>
          </a:p>
        </p:txBody>
      </p:sp>
    </p:spTree>
    <p:extLst>
      <p:ext uri="{BB962C8B-B14F-4D97-AF65-F5344CB8AC3E}">
        <p14:creationId xmlns:p14="http://schemas.microsoft.com/office/powerpoint/2010/main" val="332616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3790F3-9512-46BB-8200-90596D39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thy app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9712CF-FC1C-47BD-AB96-EBDE9BE6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gcc</a:t>
            </a:r>
            <a:r>
              <a:rPr lang="en-US" dirty="0"/>
              <a:t> -Wall </a:t>
            </a:r>
            <a:r>
              <a:rPr lang="en-US" dirty="0" err="1"/>
              <a:t>main.c</a:t>
            </a:r>
            <a:r>
              <a:rPr lang="en-US" dirty="0"/>
              <a:t> </a:t>
            </a:r>
          </a:p>
          <a:p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Gradle</a:t>
            </a:r>
          </a:p>
          <a:p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Cross-platform, open-source, free</a:t>
            </a:r>
          </a:p>
          <a:p>
            <a:pPr lvl="1"/>
            <a:r>
              <a:rPr lang="en-US" dirty="0"/>
              <a:t>Manages build system</a:t>
            </a:r>
          </a:p>
          <a:p>
            <a:pPr lvl="2"/>
            <a:r>
              <a:rPr lang="en-US" dirty="0"/>
              <a:t>Generates </a:t>
            </a:r>
            <a:r>
              <a:rPr lang="en-US" dirty="0" err="1"/>
              <a:t>Makefile</a:t>
            </a:r>
            <a:r>
              <a:rPr lang="en-US" dirty="0"/>
              <a:t>, Ninja, Eclipse, VS etc.</a:t>
            </a:r>
          </a:p>
          <a:p>
            <a:pPr lvl="2"/>
            <a:r>
              <a:rPr lang="en-US" dirty="0"/>
              <a:t>VS Code, Emacs, Vim, …</a:t>
            </a:r>
          </a:p>
          <a:p>
            <a:pPr lvl="1"/>
            <a:r>
              <a:rPr lang="en-US" dirty="0"/>
              <a:t>Pretty much standard in open source</a:t>
            </a:r>
          </a:p>
          <a:p>
            <a:pPr lvl="1"/>
            <a:r>
              <a:rPr lang="en-US" dirty="0"/>
              <a:t>Makes you happy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8B344C-9BC3-42D3-94A7-95A8E2EA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D97951-237A-4D47-B97A-6DDCFC49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313698-F12C-4858-BA6A-3CC2680E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bother learn?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85E256-4E2D-44FE-9CF1-17986EB1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Last standard 2018</a:t>
            </a:r>
          </a:p>
          <a:p>
            <a:r>
              <a:rPr lang="en-US" noProof="0" dirty="0"/>
              <a:t>2nd most used programming language (</a:t>
            </a:r>
            <a:r>
              <a:rPr lang="en-US" noProof="0" dirty="0">
                <a:hlinkClick r:id="rId2"/>
              </a:rPr>
              <a:t>https://www.tiobe.com/tiobe-index/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/>
              <a:t>Java</a:t>
            </a:r>
          </a:p>
          <a:p>
            <a:pPr lvl="1"/>
            <a:r>
              <a:rPr lang="en-US" noProof="0" dirty="0"/>
              <a:t>C</a:t>
            </a:r>
          </a:p>
          <a:p>
            <a:pPr lvl="1"/>
            <a:r>
              <a:rPr lang="en-US" noProof="0" dirty="0"/>
              <a:t>Python</a:t>
            </a:r>
          </a:p>
          <a:p>
            <a:r>
              <a:rPr lang="en-US" noProof="0" dirty="0"/>
              <a:t>Relatively easy to learn &amp; grasp</a:t>
            </a:r>
          </a:p>
          <a:p>
            <a:r>
              <a:rPr lang="en-US" noProof="0" dirty="0"/>
              <a:t>Fast</a:t>
            </a:r>
          </a:p>
          <a:p>
            <a:r>
              <a:rPr lang="en-US" noProof="0" dirty="0"/>
              <a:t>You can do anything</a:t>
            </a:r>
          </a:p>
          <a:p>
            <a:r>
              <a:rPr lang="en-US" noProof="0" dirty="0"/>
              <a:t>Fun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9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2644B4-02ED-4700-8A0E-79485097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Wheres</a:t>
            </a:r>
            <a:r>
              <a:rPr lang="en-US" noProof="0" dirty="0"/>
              <a:t> the love at?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8209B2-0595-4389-85DC-77618F7E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Low level</a:t>
            </a:r>
          </a:p>
          <a:p>
            <a:pPr lvl="1"/>
            <a:r>
              <a:rPr lang="en-US" noProof="0" dirty="0"/>
              <a:t>Everything takes time to write</a:t>
            </a:r>
          </a:p>
          <a:p>
            <a:pPr lvl="1"/>
            <a:r>
              <a:rPr lang="en-US" noProof="0" dirty="0"/>
              <a:t>No (big) standard library</a:t>
            </a:r>
          </a:p>
          <a:p>
            <a:pPr lvl="1"/>
            <a:r>
              <a:rPr lang="en-US" noProof="0" dirty="0"/>
              <a:t>No built-in package management</a:t>
            </a:r>
          </a:p>
          <a:p>
            <a:r>
              <a:rPr lang="en-US" noProof="0" dirty="0"/>
              <a:t>Big feet means easy to shoot yourself</a:t>
            </a:r>
          </a:p>
          <a:p>
            <a:r>
              <a:rPr lang="en-US" noProof="0" dirty="0"/>
              <a:t>You are allowed to do anything</a:t>
            </a:r>
          </a:p>
          <a:p>
            <a:pPr lvl="1"/>
            <a:r>
              <a:rPr lang="en-US" noProof="0" dirty="0"/>
              <a:t>Compiler can’t always tell you when you’re wrong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61CD32-B35E-41E1-B99E-D9C8C94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presenter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C31464-980A-4575-8461-2FF5095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08854" cy="4351338"/>
          </a:xfrm>
        </p:spPr>
        <p:txBody>
          <a:bodyPr/>
          <a:lstStyle/>
          <a:p>
            <a:r>
              <a:rPr lang="en-US" noProof="0" dirty="0"/>
              <a:t>Joel Säll</a:t>
            </a:r>
          </a:p>
          <a:p>
            <a:r>
              <a:rPr lang="en-US" noProof="0" dirty="0"/>
              <a:t>Embedded</a:t>
            </a:r>
          </a:p>
          <a:p>
            <a:endParaRPr lang="en-US" noProof="0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A4E11341-7CDB-4BEF-B1E6-63423F1477BD}"/>
              </a:ext>
            </a:extLst>
          </p:cNvPr>
          <p:cNvSpPr txBox="1">
            <a:spLocks/>
          </p:cNvSpPr>
          <p:nvPr/>
        </p:nvSpPr>
        <p:spPr>
          <a:xfrm>
            <a:off x="6979298" y="1838131"/>
            <a:ext cx="3778898" cy="4338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Basics</a:t>
            </a:r>
          </a:p>
          <a:p>
            <a:r>
              <a:rPr lang="sv-SE" dirty="0" err="1"/>
              <a:t>Types</a:t>
            </a:r>
            <a:endParaRPr lang="sv-SE" dirty="0"/>
          </a:p>
          <a:p>
            <a:r>
              <a:rPr lang="sv-SE" dirty="0"/>
              <a:t>Casting</a:t>
            </a:r>
          </a:p>
          <a:p>
            <a:r>
              <a:rPr lang="sv-SE" dirty="0"/>
              <a:t>Stack/ </a:t>
            </a:r>
            <a:r>
              <a:rPr lang="sv-SE" dirty="0" err="1"/>
              <a:t>Heap</a:t>
            </a:r>
            <a:endParaRPr lang="sv-SE" dirty="0"/>
          </a:p>
          <a:p>
            <a:r>
              <a:rPr lang="sv-SE" dirty="0"/>
              <a:t>#</a:t>
            </a:r>
            <a:r>
              <a:rPr lang="sv-SE" dirty="0" err="1"/>
              <a:t>include</a:t>
            </a:r>
            <a:endParaRPr lang="sv-SE" dirty="0"/>
          </a:p>
          <a:p>
            <a:r>
              <a:rPr lang="sv-SE" dirty="0" err="1"/>
              <a:t>Struct</a:t>
            </a:r>
            <a:r>
              <a:rPr lang="sv-SE" dirty="0"/>
              <a:t>/ union</a:t>
            </a:r>
          </a:p>
          <a:p>
            <a:r>
              <a:rPr lang="sv-SE" dirty="0" err="1"/>
              <a:t>Static</a:t>
            </a:r>
            <a:endParaRPr lang="sv-SE" dirty="0"/>
          </a:p>
          <a:p>
            <a:r>
              <a:rPr lang="sv-SE" dirty="0" err="1"/>
              <a:t>Const</a:t>
            </a:r>
            <a:endParaRPr lang="sv-SE" dirty="0"/>
          </a:p>
          <a:p>
            <a:r>
              <a:rPr lang="sv-SE" dirty="0"/>
              <a:t>Pointers</a:t>
            </a:r>
          </a:p>
          <a:p>
            <a:r>
              <a:rPr lang="sv-SE" dirty="0" err="1"/>
              <a:t>Sizeof</a:t>
            </a:r>
            <a:r>
              <a:rPr lang="sv-SE" dirty="0"/>
              <a:t>()</a:t>
            </a:r>
          </a:p>
          <a:p>
            <a:r>
              <a:rPr lang="sv-SE" dirty="0" err="1"/>
              <a:t>Undefined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r>
              <a:rPr lang="sv-SE" dirty="0" err="1"/>
              <a:t>Sanitizers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7A1C7D-2282-4B06-B2C3-6C541C6D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basics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346941-D315-42D8-829E-173EFBB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Compiled</a:t>
            </a:r>
          </a:p>
          <a:p>
            <a:pPr lvl="1"/>
            <a:r>
              <a:rPr lang="en-US" noProof="0" dirty="0"/>
              <a:t>GCC, Clang, MSVC, IAR</a:t>
            </a:r>
          </a:p>
          <a:p>
            <a:r>
              <a:rPr lang="en-US" noProof="0" dirty="0"/>
              <a:t>Compiler implementers are smart</a:t>
            </a:r>
          </a:p>
          <a:p>
            <a:r>
              <a:rPr lang="en-US" noProof="0" dirty="0"/>
              <a:t>Smarter than you are</a:t>
            </a:r>
          </a:p>
          <a:p>
            <a:pPr lvl="1"/>
            <a:r>
              <a:rPr lang="en-US" noProof="0" dirty="0"/>
              <a:t>Be explicit</a:t>
            </a:r>
          </a:p>
          <a:p>
            <a:pPr lvl="1"/>
            <a:r>
              <a:rPr lang="en-US" noProof="0" dirty="0"/>
              <a:t>Don’t optimize if you don’t need to</a:t>
            </a:r>
          </a:p>
          <a:p>
            <a:pPr lvl="2"/>
            <a:r>
              <a:rPr lang="en-US" noProof="0" dirty="0"/>
              <a:t>Hard to read code</a:t>
            </a:r>
          </a:p>
          <a:p>
            <a:pPr lvl="2"/>
            <a:r>
              <a:rPr lang="en-US" noProof="0" dirty="0"/>
              <a:t>There will be bugs</a:t>
            </a:r>
          </a:p>
          <a:p>
            <a:r>
              <a:rPr lang="en-US" noProof="0" dirty="0"/>
              <a:t>File endings irrelevant</a:t>
            </a:r>
          </a:p>
        </p:txBody>
      </p:sp>
    </p:spTree>
    <p:extLst>
      <p:ext uri="{BB962C8B-B14F-4D97-AF65-F5344CB8AC3E}">
        <p14:creationId xmlns:p14="http://schemas.microsoft.com/office/powerpoint/2010/main" val="4539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8FC2FC-5D1F-4A73-A0FA-089CE525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8A0AEE-5BE9-40A8-9ADC-289AFD8B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You know the types</a:t>
            </a:r>
          </a:p>
          <a:p>
            <a:pPr lvl="1"/>
            <a:r>
              <a:rPr lang="en-US" noProof="0" dirty="0"/>
              <a:t>No Python, JS magic</a:t>
            </a:r>
          </a:p>
          <a:p>
            <a:r>
              <a:rPr lang="en-US" noProof="0" dirty="0"/>
              <a:t>Types cannot be changed</a:t>
            </a:r>
          </a:p>
          <a:p>
            <a:pPr lvl="1"/>
            <a:r>
              <a:rPr lang="en-US" noProof="0" dirty="0"/>
              <a:t>Cast changes interpretation</a:t>
            </a:r>
          </a:p>
          <a:p>
            <a:r>
              <a:rPr lang="en-US" noProof="0" dirty="0"/>
              <a:t>Think bytes</a:t>
            </a:r>
          </a:p>
        </p:txBody>
      </p:sp>
    </p:spTree>
    <p:extLst>
      <p:ext uri="{BB962C8B-B14F-4D97-AF65-F5344CB8AC3E}">
        <p14:creationId xmlns:p14="http://schemas.microsoft.com/office/powerpoint/2010/main" val="13818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672247-FA53-4009-AAA7-6DD80AEA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CA866F-E138-4644-89F5-AE0F7F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Defined size</a:t>
            </a:r>
          </a:p>
          <a:p>
            <a:pPr lvl="1"/>
            <a:r>
              <a:rPr lang="en-US" noProof="0" dirty="0"/>
              <a:t>uint8_t, uint16_t, uint32_t, uint64_t</a:t>
            </a:r>
          </a:p>
          <a:p>
            <a:r>
              <a:rPr lang="en-US" noProof="0" dirty="0"/>
              <a:t>Undefined size </a:t>
            </a:r>
          </a:p>
          <a:p>
            <a:pPr lvl="1"/>
            <a:r>
              <a:rPr lang="en-US" noProof="0" dirty="0"/>
              <a:t>Char, unsigned char</a:t>
            </a:r>
          </a:p>
          <a:p>
            <a:pPr lvl="2"/>
            <a:r>
              <a:rPr lang="en-US" noProof="0" dirty="0"/>
              <a:t>Smallest </a:t>
            </a:r>
            <a:r>
              <a:rPr lang="en-US" noProof="0" dirty="0" err="1"/>
              <a:t>adressable</a:t>
            </a:r>
            <a:r>
              <a:rPr lang="en-US" noProof="0" dirty="0"/>
              <a:t> unit </a:t>
            </a:r>
          </a:p>
          <a:p>
            <a:pPr lvl="1"/>
            <a:r>
              <a:rPr lang="en-US" noProof="0" dirty="0"/>
              <a:t>Int, unsigned</a:t>
            </a:r>
          </a:p>
          <a:p>
            <a:pPr lvl="2"/>
            <a:r>
              <a:rPr lang="en-US" noProof="0" dirty="0"/>
              <a:t>At least 16 bits, usually 32</a:t>
            </a:r>
          </a:p>
          <a:p>
            <a:pPr lvl="1"/>
            <a:r>
              <a:rPr lang="en-US" noProof="0" dirty="0"/>
              <a:t>Float, double</a:t>
            </a:r>
          </a:p>
          <a:p>
            <a:pPr lvl="1"/>
            <a:r>
              <a:rPr lang="en-US" noProof="0" dirty="0"/>
              <a:t>Long, long </a:t>
            </a:r>
            <a:r>
              <a:rPr lang="en-US" noProof="0" dirty="0" err="1"/>
              <a:t>long</a:t>
            </a:r>
            <a:endParaRPr lang="en-US" noProof="0" dirty="0"/>
          </a:p>
          <a:p>
            <a:pPr lvl="1"/>
            <a:r>
              <a:rPr lang="en-US" noProof="0" dirty="0"/>
              <a:t>…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BBC177-AEAD-4E50-9214-9D18818F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casting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7D993C-CD47-41A9-B075-14A4CAE714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6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uint16_t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4200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a); // 4200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b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)a;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b); // 108</a:t>
            </a:r>
          </a:p>
          <a:p>
            <a:pPr marL="0" indent="0">
              <a:buNone/>
            </a:pPr>
            <a:b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 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c = -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c); // -1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)c;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"%u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d); // 4294967295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3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966</Words>
  <Application>Microsoft Office PowerPoint</Application>
  <PresentationFormat>Bredbild</PresentationFormat>
  <Paragraphs>332</Paragraphs>
  <Slides>26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Office-tema</vt:lpstr>
      <vt:lpstr>C</vt:lpstr>
      <vt:lpstr>Languages</vt:lpstr>
      <vt:lpstr>Why bother learn?</vt:lpstr>
      <vt:lpstr>Wheres the love at?</vt:lpstr>
      <vt:lpstr>The presenter</vt:lpstr>
      <vt:lpstr>Some basics</vt:lpstr>
      <vt:lpstr>Types</vt:lpstr>
      <vt:lpstr>Type cont’d</vt:lpstr>
      <vt:lpstr>Type casting</vt:lpstr>
      <vt:lpstr>Stack &amp; Heap</vt:lpstr>
      <vt:lpstr>Garbage Collection</vt:lpstr>
      <vt:lpstr>#include</vt:lpstr>
      <vt:lpstr>”Containers”</vt:lpstr>
      <vt:lpstr>”Containers”</vt:lpstr>
      <vt:lpstr>”Containers” cont’d</vt:lpstr>
      <vt:lpstr>Static</vt:lpstr>
      <vt:lpstr>Const</vt:lpstr>
      <vt:lpstr>Pointers</vt:lpstr>
      <vt:lpstr>sizeof()</vt:lpstr>
      <vt:lpstr>Why sizeof()?</vt:lpstr>
      <vt:lpstr>Undefined behavior</vt:lpstr>
      <vt:lpstr>Undefined behavior  cont’d</vt:lpstr>
      <vt:lpstr>Undefined Behavior cont’d</vt:lpstr>
      <vt:lpstr>Hygiene</vt:lpstr>
      <vt:lpstr>Build thy app</vt:lpstr>
      <vt:lpstr>CMake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Joel Säll</dc:creator>
  <cp:lastModifiedBy>Joel Säll</cp:lastModifiedBy>
  <cp:revision>74</cp:revision>
  <dcterms:created xsi:type="dcterms:W3CDTF">2019-09-29T20:23:46Z</dcterms:created>
  <dcterms:modified xsi:type="dcterms:W3CDTF">2019-10-01T18:16:11Z</dcterms:modified>
</cp:coreProperties>
</file>