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75" r:id="rId1"/>
    <p:sldMasterId id="2147483687" r:id="rId2"/>
    <p:sldMasterId id="2147483699" r:id="rId3"/>
    <p:sldMasterId id="2147483667" r:id="rId4"/>
    <p:sldMasterId id="2147483670" r:id="rId5"/>
    <p:sldMasterId id="2147483661" r:id="rId6"/>
    <p:sldMasterId id="2147483663" r:id="rId7"/>
    <p:sldMasterId id="2147483716" r:id="rId8"/>
    <p:sldMasterId id="2147483665" r:id="rId9"/>
    <p:sldMasterId id="2147483954" r:id="rId10"/>
  </p:sldMasterIdLst>
  <p:notesMasterIdLst>
    <p:notesMasterId r:id="rId58"/>
  </p:notesMasterIdLst>
  <p:handoutMasterIdLst>
    <p:handoutMasterId r:id="rId59"/>
  </p:handoutMasterIdLst>
  <p:sldIdLst>
    <p:sldId id="284" r:id="rId11"/>
    <p:sldId id="521" r:id="rId12"/>
    <p:sldId id="523" r:id="rId13"/>
    <p:sldId id="641" r:id="rId14"/>
    <p:sldId id="553" r:id="rId15"/>
    <p:sldId id="639" r:id="rId16"/>
    <p:sldId id="511" r:id="rId17"/>
    <p:sldId id="554" r:id="rId18"/>
    <p:sldId id="556" r:id="rId19"/>
    <p:sldId id="557" r:id="rId20"/>
    <p:sldId id="514" r:id="rId21"/>
    <p:sldId id="559" r:id="rId22"/>
    <p:sldId id="560" r:id="rId23"/>
    <p:sldId id="561" r:id="rId24"/>
    <p:sldId id="562" r:id="rId25"/>
    <p:sldId id="575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638" r:id="rId34"/>
    <p:sldId id="567" r:id="rId35"/>
    <p:sldId id="532" r:id="rId36"/>
    <p:sldId id="534" r:id="rId37"/>
    <p:sldId id="535" r:id="rId38"/>
    <p:sldId id="530" r:id="rId39"/>
    <p:sldId id="599" r:id="rId40"/>
    <p:sldId id="533" r:id="rId41"/>
    <p:sldId id="525" r:id="rId42"/>
    <p:sldId id="526" r:id="rId43"/>
    <p:sldId id="640" r:id="rId44"/>
    <p:sldId id="527" r:id="rId45"/>
    <p:sldId id="536" r:id="rId46"/>
    <p:sldId id="531" r:id="rId47"/>
    <p:sldId id="642" r:id="rId48"/>
    <p:sldId id="537" r:id="rId49"/>
    <p:sldId id="538" r:id="rId50"/>
    <p:sldId id="539" r:id="rId51"/>
    <p:sldId id="540" r:id="rId52"/>
    <p:sldId id="541" r:id="rId53"/>
    <p:sldId id="615" r:id="rId54"/>
    <p:sldId id="544" r:id="rId55"/>
    <p:sldId id="546" r:id="rId56"/>
    <p:sldId id="542" r:id="rId57"/>
  </p:sldIdLst>
  <p:sldSz cx="9144000" cy="6858000" type="screen4x3"/>
  <p:notesSz cx="6797675" cy="9929813"/>
  <p:custShowLst>
    <p:custShow name="Handouts1" id="0">
      <p:sldLst>
        <p:sld r:id="rId11"/>
      </p:sldLst>
    </p:custShow>
    <p:custShow name="Handouts2 - Ejemplo" id="1">
      <p:sldLst/>
    </p:custShow>
  </p:custShow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u="sng" kern="1200">
        <a:solidFill>
          <a:schemeClr val="bg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3"/>
    <p:restoredTop sz="93770"/>
  </p:normalViewPr>
  <p:slideViewPr>
    <p:cSldViewPr>
      <p:cViewPr varScale="1">
        <p:scale>
          <a:sx n="101" d="100"/>
          <a:sy n="101" d="100"/>
        </p:scale>
        <p:origin x="1112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A9963-FB63-6B4C-9DCC-91C31A2307CE}" type="doc">
      <dgm:prSet loTypeId="urn:microsoft.com/office/officeart/2005/8/layout/process2" loCatId="process" qsTypeId="urn:microsoft.com/office/officeart/2005/8/quickstyle/simple4" qsCatId="simple" csTypeId="urn:microsoft.com/office/officeart/2005/8/colors/colorful1#1" csCatId="colorful" phldr="1"/>
      <dgm:spPr/>
    </dgm:pt>
    <dgm:pt modelId="{D3D7AD3B-BEA3-1B49-BD7C-23F641F056BF}">
      <dgm:prSet phldrT="[Text]"/>
      <dgm:spPr/>
      <dgm:t>
        <a:bodyPr/>
        <a:lstStyle/>
        <a:p>
          <a:r>
            <a:rPr lang="en-US" dirty="0"/>
            <a:t>Setup</a:t>
          </a:r>
        </a:p>
      </dgm:t>
    </dgm:pt>
    <dgm:pt modelId="{C5D33022-3ACD-0041-8F0C-C124502883D4}" type="parTrans" cxnId="{82B25D69-99B4-B54B-B67C-FD95BDBC4FE4}">
      <dgm:prSet/>
      <dgm:spPr/>
      <dgm:t>
        <a:bodyPr/>
        <a:lstStyle/>
        <a:p>
          <a:endParaRPr lang="en-US"/>
        </a:p>
      </dgm:t>
    </dgm:pt>
    <dgm:pt modelId="{79E09FAA-B9ED-2F40-AC2F-4703DD545AA2}" type="sibTrans" cxnId="{82B25D69-99B4-B54B-B67C-FD95BDBC4FE4}">
      <dgm:prSet/>
      <dgm:spPr/>
      <dgm:t>
        <a:bodyPr/>
        <a:lstStyle/>
        <a:p>
          <a:endParaRPr lang="en-US"/>
        </a:p>
      </dgm:t>
    </dgm:pt>
    <dgm:pt modelId="{185A5D3E-8DA3-134A-AA19-60888DA38D48}">
      <dgm:prSet phldrT="[Text]"/>
      <dgm:spPr/>
      <dgm:t>
        <a:bodyPr/>
        <a:lstStyle/>
        <a:p>
          <a:r>
            <a:rPr lang="en-US" dirty="0"/>
            <a:t>Exercise</a:t>
          </a:r>
        </a:p>
      </dgm:t>
    </dgm:pt>
    <dgm:pt modelId="{83E0015D-74D8-334B-88B9-CDDEF9E0C4AE}" type="parTrans" cxnId="{E973FD71-1092-7343-B1D2-6299D4239D74}">
      <dgm:prSet/>
      <dgm:spPr/>
      <dgm:t>
        <a:bodyPr/>
        <a:lstStyle/>
        <a:p>
          <a:endParaRPr lang="en-US"/>
        </a:p>
      </dgm:t>
    </dgm:pt>
    <dgm:pt modelId="{3CB97F79-948F-E04B-BCEF-417536D86EFC}" type="sibTrans" cxnId="{E973FD71-1092-7343-B1D2-6299D4239D74}">
      <dgm:prSet/>
      <dgm:spPr/>
      <dgm:t>
        <a:bodyPr/>
        <a:lstStyle/>
        <a:p>
          <a:endParaRPr lang="en-US"/>
        </a:p>
      </dgm:t>
    </dgm:pt>
    <dgm:pt modelId="{0DBC722E-AA8F-9344-8095-46747468FE4B}">
      <dgm:prSet phldrT="[Text]"/>
      <dgm:spPr/>
      <dgm:t>
        <a:bodyPr/>
        <a:lstStyle/>
        <a:p>
          <a:r>
            <a:rPr lang="en-US" dirty="0"/>
            <a:t>Assert</a:t>
          </a:r>
        </a:p>
      </dgm:t>
    </dgm:pt>
    <dgm:pt modelId="{B7F84C09-E401-6A4C-83AA-65393C52F7AB}" type="parTrans" cxnId="{4FC77CA9-4F86-1342-9218-170E3E7A2259}">
      <dgm:prSet/>
      <dgm:spPr/>
      <dgm:t>
        <a:bodyPr/>
        <a:lstStyle/>
        <a:p>
          <a:endParaRPr lang="en-US"/>
        </a:p>
      </dgm:t>
    </dgm:pt>
    <dgm:pt modelId="{EDA6986E-D37D-5E47-8A1A-3DD964955395}" type="sibTrans" cxnId="{4FC77CA9-4F86-1342-9218-170E3E7A2259}">
      <dgm:prSet/>
      <dgm:spPr/>
      <dgm:t>
        <a:bodyPr/>
        <a:lstStyle/>
        <a:p>
          <a:endParaRPr lang="en-US"/>
        </a:p>
      </dgm:t>
    </dgm:pt>
    <dgm:pt modelId="{FEB6F730-1D35-574E-92C9-61BBA5357A36}" type="pres">
      <dgm:prSet presAssocID="{AC0A9963-FB63-6B4C-9DCC-91C31A2307CE}" presName="linearFlow" presStyleCnt="0">
        <dgm:presLayoutVars>
          <dgm:resizeHandles val="exact"/>
        </dgm:presLayoutVars>
      </dgm:prSet>
      <dgm:spPr/>
    </dgm:pt>
    <dgm:pt modelId="{DDF73CB1-EF42-E84C-A085-8257498E3BCE}" type="pres">
      <dgm:prSet presAssocID="{D3D7AD3B-BEA3-1B49-BD7C-23F641F056BF}" presName="node" presStyleLbl="node1" presStyleIdx="0" presStyleCnt="3">
        <dgm:presLayoutVars>
          <dgm:bulletEnabled val="1"/>
        </dgm:presLayoutVars>
      </dgm:prSet>
      <dgm:spPr/>
    </dgm:pt>
    <dgm:pt modelId="{8AEEAF63-49E8-3744-965F-C7664D09CC8F}" type="pres">
      <dgm:prSet presAssocID="{79E09FAA-B9ED-2F40-AC2F-4703DD545AA2}" presName="sibTrans" presStyleLbl="sibTrans2D1" presStyleIdx="0" presStyleCnt="2"/>
      <dgm:spPr/>
    </dgm:pt>
    <dgm:pt modelId="{A4D4625C-6819-8D43-8675-C540F2424B5A}" type="pres">
      <dgm:prSet presAssocID="{79E09FAA-B9ED-2F40-AC2F-4703DD545AA2}" presName="connectorText" presStyleLbl="sibTrans2D1" presStyleIdx="0" presStyleCnt="2"/>
      <dgm:spPr/>
    </dgm:pt>
    <dgm:pt modelId="{A82F7C16-AC16-4B4E-8CD6-606A248510A9}" type="pres">
      <dgm:prSet presAssocID="{185A5D3E-8DA3-134A-AA19-60888DA38D48}" presName="node" presStyleLbl="node1" presStyleIdx="1" presStyleCnt="3">
        <dgm:presLayoutVars>
          <dgm:bulletEnabled val="1"/>
        </dgm:presLayoutVars>
      </dgm:prSet>
      <dgm:spPr/>
    </dgm:pt>
    <dgm:pt modelId="{4BAE2B21-6D44-6F48-BB73-816D4FBEBA5B}" type="pres">
      <dgm:prSet presAssocID="{3CB97F79-948F-E04B-BCEF-417536D86EFC}" presName="sibTrans" presStyleLbl="sibTrans2D1" presStyleIdx="1" presStyleCnt="2"/>
      <dgm:spPr/>
    </dgm:pt>
    <dgm:pt modelId="{B2FA25BE-360B-514D-96C6-B3461FF03CBA}" type="pres">
      <dgm:prSet presAssocID="{3CB97F79-948F-E04B-BCEF-417536D86EFC}" presName="connectorText" presStyleLbl="sibTrans2D1" presStyleIdx="1" presStyleCnt="2"/>
      <dgm:spPr/>
    </dgm:pt>
    <dgm:pt modelId="{46650CA6-40C6-B847-B08A-C504BB356709}" type="pres">
      <dgm:prSet presAssocID="{0DBC722E-AA8F-9344-8095-46747468FE4B}" presName="node" presStyleLbl="node1" presStyleIdx="2" presStyleCnt="3">
        <dgm:presLayoutVars>
          <dgm:bulletEnabled val="1"/>
        </dgm:presLayoutVars>
      </dgm:prSet>
      <dgm:spPr/>
    </dgm:pt>
  </dgm:ptLst>
  <dgm:cxnLst>
    <dgm:cxn modelId="{169DD206-7570-4CE8-A361-2E488DBCC132}" type="presOf" srcId="{3CB97F79-948F-E04B-BCEF-417536D86EFC}" destId="{B2FA25BE-360B-514D-96C6-B3461FF03CBA}" srcOrd="1" destOrd="0" presId="urn:microsoft.com/office/officeart/2005/8/layout/process2"/>
    <dgm:cxn modelId="{3240C519-FBBF-43D5-A37E-E6C7C14F925B}" type="presOf" srcId="{3CB97F79-948F-E04B-BCEF-417536D86EFC}" destId="{4BAE2B21-6D44-6F48-BB73-816D4FBEBA5B}" srcOrd="0" destOrd="0" presId="urn:microsoft.com/office/officeart/2005/8/layout/process2"/>
    <dgm:cxn modelId="{903E3535-E6D7-42A8-8EEC-B1FA91E7C7AD}" type="presOf" srcId="{185A5D3E-8DA3-134A-AA19-60888DA38D48}" destId="{A82F7C16-AC16-4B4E-8CD6-606A248510A9}" srcOrd="0" destOrd="0" presId="urn:microsoft.com/office/officeart/2005/8/layout/process2"/>
    <dgm:cxn modelId="{A3413B53-47F6-40F2-AE17-AC6D9BE2E304}" type="presOf" srcId="{79E09FAA-B9ED-2F40-AC2F-4703DD545AA2}" destId="{8AEEAF63-49E8-3744-965F-C7664D09CC8F}" srcOrd="0" destOrd="0" presId="urn:microsoft.com/office/officeart/2005/8/layout/process2"/>
    <dgm:cxn modelId="{82B25D69-99B4-B54B-B67C-FD95BDBC4FE4}" srcId="{AC0A9963-FB63-6B4C-9DCC-91C31A2307CE}" destId="{D3D7AD3B-BEA3-1B49-BD7C-23F641F056BF}" srcOrd="0" destOrd="0" parTransId="{C5D33022-3ACD-0041-8F0C-C124502883D4}" sibTransId="{79E09FAA-B9ED-2F40-AC2F-4703DD545AA2}"/>
    <dgm:cxn modelId="{196EBF6A-8F44-4C4D-9E58-EECDDC6A1E59}" type="presOf" srcId="{D3D7AD3B-BEA3-1B49-BD7C-23F641F056BF}" destId="{DDF73CB1-EF42-E84C-A085-8257498E3BCE}" srcOrd="0" destOrd="0" presId="urn:microsoft.com/office/officeart/2005/8/layout/process2"/>
    <dgm:cxn modelId="{E973FD71-1092-7343-B1D2-6299D4239D74}" srcId="{AC0A9963-FB63-6B4C-9DCC-91C31A2307CE}" destId="{185A5D3E-8DA3-134A-AA19-60888DA38D48}" srcOrd="1" destOrd="0" parTransId="{83E0015D-74D8-334B-88B9-CDDEF9E0C4AE}" sibTransId="{3CB97F79-948F-E04B-BCEF-417536D86EFC}"/>
    <dgm:cxn modelId="{8E17D497-3B52-489D-BBDB-248186A0411C}" type="presOf" srcId="{AC0A9963-FB63-6B4C-9DCC-91C31A2307CE}" destId="{FEB6F730-1D35-574E-92C9-61BBA5357A36}" srcOrd="0" destOrd="0" presId="urn:microsoft.com/office/officeart/2005/8/layout/process2"/>
    <dgm:cxn modelId="{4FC77CA9-4F86-1342-9218-170E3E7A2259}" srcId="{AC0A9963-FB63-6B4C-9DCC-91C31A2307CE}" destId="{0DBC722E-AA8F-9344-8095-46747468FE4B}" srcOrd="2" destOrd="0" parTransId="{B7F84C09-E401-6A4C-83AA-65393C52F7AB}" sibTransId="{EDA6986E-D37D-5E47-8A1A-3DD964955395}"/>
    <dgm:cxn modelId="{93403FAE-F7B4-46B0-827F-FED00E514503}" type="presOf" srcId="{0DBC722E-AA8F-9344-8095-46747468FE4B}" destId="{46650CA6-40C6-B847-B08A-C504BB356709}" srcOrd="0" destOrd="0" presId="urn:microsoft.com/office/officeart/2005/8/layout/process2"/>
    <dgm:cxn modelId="{885FA1AF-61BA-4242-9C38-93598AFF68CF}" type="presOf" srcId="{79E09FAA-B9ED-2F40-AC2F-4703DD545AA2}" destId="{A4D4625C-6819-8D43-8675-C540F2424B5A}" srcOrd="1" destOrd="0" presId="urn:microsoft.com/office/officeart/2005/8/layout/process2"/>
    <dgm:cxn modelId="{2A49DC28-4B53-4EBB-A7E0-55EB467A5686}" type="presParOf" srcId="{FEB6F730-1D35-574E-92C9-61BBA5357A36}" destId="{DDF73CB1-EF42-E84C-A085-8257498E3BCE}" srcOrd="0" destOrd="0" presId="urn:microsoft.com/office/officeart/2005/8/layout/process2"/>
    <dgm:cxn modelId="{B70B128A-1E2C-4D33-B583-2D8A79A87372}" type="presParOf" srcId="{FEB6F730-1D35-574E-92C9-61BBA5357A36}" destId="{8AEEAF63-49E8-3744-965F-C7664D09CC8F}" srcOrd="1" destOrd="0" presId="urn:microsoft.com/office/officeart/2005/8/layout/process2"/>
    <dgm:cxn modelId="{F1BE7392-FE40-4ADD-A059-16409CBDF83B}" type="presParOf" srcId="{8AEEAF63-49E8-3744-965F-C7664D09CC8F}" destId="{A4D4625C-6819-8D43-8675-C540F2424B5A}" srcOrd="0" destOrd="0" presId="urn:microsoft.com/office/officeart/2005/8/layout/process2"/>
    <dgm:cxn modelId="{B6B576E3-68A2-4233-A8AB-EDBFC90E2D73}" type="presParOf" srcId="{FEB6F730-1D35-574E-92C9-61BBA5357A36}" destId="{A82F7C16-AC16-4B4E-8CD6-606A248510A9}" srcOrd="2" destOrd="0" presId="urn:microsoft.com/office/officeart/2005/8/layout/process2"/>
    <dgm:cxn modelId="{FD004637-3E0B-4758-AFFC-7594D193B193}" type="presParOf" srcId="{FEB6F730-1D35-574E-92C9-61BBA5357A36}" destId="{4BAE2B21-6D44-6F48-BB73-816D4FBEBA5B}" srcOrd="3" destOrd="0" presId="urn:microsoft.com/office/officeart/2005/8/layout/process2"/>
    <dgm:cxn modelId="{582EC8D6-F9F0-4600-B756-A11F36B54B29}" type="presParOf" srcId="{4BAE2B21-6D44-6F48-BB73-816D4FBEBA5B}" destId="{B2FA25BE-360B-514D-96C6-B3461FF03CBA}" srcOrd="0" destOrd="0" presId="urn:microsoft.com/office/officeart/2005/8/layout/process2"/>
    <dgm:cxn modelId="{ADFF5640-E813-4F58-A48A-D3DA328F72FD}" type="presParOf" srcId="{FEB6F730-1D35-574E-92C9-61BBA5357A36}" destId="{46650CA6-40C6-B847-B08A-C504BB35670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73CB1-EF42-E84C-A085-8257498E3BCE}">
      <dsp:nvSpPr>
        <dsp:cNvPr id="0" name=""/>
        <dsp:cNvSpPr/>
      </dsp:nvSpPr>
      <dsp:spPr>
        <a:xfrm>
          <a:off x="1003934" y="0"/>
          <a:ext cx="1954530" cy="1085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Setup</a:t>
          </a:r>
        </a:p>
      </dsp:txBody>
      <dsp:txXfrm>
        <a:off x="1035737" y="31803"/>
        <a:ext cx="1890924" cy="1022244"/>
      </dsp:txXfrm>
    </dsp:sp>
    <dsp:sp modelId="{8AEEAF63-49E8-3744-965F-C7664D09CC8F}">
      <dsp:nvSpPr>
        <dsp:cNvPr id="0" name=""/>
        <dsp:cNvSpPr/>
      </dsp:nvSpPr>
      <dsp:spPr>
        <a:xfrm rot="5400000">
          <a:off x="1777603" y="1112996"/>
          <a:ext cx="407193" cy="4886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834610" y="1153715"/>
        <a:ext cx="293180" cy="285035"/>
      </dsp:txXfrm>
    </dsp:sp>
    <dsp:sp modelId="{A82F7C16-AC16-4B4E-8CD6-606A248510A9}">
      <dsp:nvSpPr>
        <dsp:cNvPr id="0" name=""/>
        <dsp:cNvSpPr/>
      </dsp:nvSpPr>
      <dsp:spPr>
        <a:xfrm>
          <a:off x="1003934" y="1628775"/>
          <a:ext cx="1954530" cy="1085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Exercise</a:t>
          </a:r>
        </a:p>
      </dsp:txBody>
      <dsp:txXfrm>
        <a:off x="1035737" y="1660578"/>
        <a:ext cx="1890924" cy="1022244"/>
      </dsp:txXfrm>
    </dsp:sp>
    <dsp:sp modelId="{4BAE2B21-6D44-6F48-BB73-816D4FBEBA5B}">
      <dsp:nvSpPr>
        <dsp:cNvPr id="0" name=""/>
        <dsp:cNvSpPr/>
      </dsp:nvSpPr>
      <dsp:spPr>
        <a:xfrm rot="5400000">
          <a:off x="1777603" y="2741771"/>
          <a:ext cx="407193" cy="4886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834610" y="2782490"/>
        <a:ext cx="293180" cy="285035"/>
      </dsp:txXfrm>
    </dsp:sp>
    <dsp:sp modelId="{46650CA6-40C6-B847-B08A-C504BB356709}">
      <dsp:nvSpPr>
        <dsp:cNvPr id="0" name=""/>
        <dsp:cNvSpPr/>
      </dsp:nvSpPr>
      <dsp:spPr>
        <a:xfrm>
          <a:off x="1003934" y="3257550"/>
          <a:ext cx="1954530" cy="1085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Assert</a:t>
          </a:r>
        </a:p>
      </dsp:txBody>
      <dsp:txXfrm>
        <a:off x="1035737" y="3289353"/>
        <a:ext cx="1890924" cy="1022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F650CD-AE8F-5F4A-821F-2187A5EAA7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126AA-7684-9C45-B265-24739F991F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ea typeface="ＭＳ Ｐゴシック" charset="-128"/>
              </a:defRPr>
            </a:lvl1pPr>
          </a:lstStyle>
          <a:p>
            <a:pPr>
              <a:defRPr/>
            </a:pPr>
            <a:fld id="{4ABB35F9-DB2E-6F43-9D0C-6B4EADC7F3A0}" type="datetime1">
              <a:rPr lang="en-US"/>
              <a:pPr>
                <a:defRPr/>
              </a:pPr>
              <a:t>6/23/18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801D0-1DE0-D047-905F-A1EDA3DBB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99C6C-6554-CD48-9364-A2C3572685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/>
            </a:lvl1pPr>
          </a:lstStyle>
          <a:p>
            <a:pPr>
              <a:defRPr/>
            </a:pPr>
            <a:fld id="{3FB9CEB3-89E1-3A47-BA9E-5C87A2C1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6D3EF55C-408A-8B40-BC37-6600808BD93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60938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DF399FE-501B-6740-9EA4-17FD5E50D53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BDA0E78-6132-6244-94D5-7ABCF27C2E32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u="none">
                <a:solidFill>
                  <a:srgbClr val="000000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0DCE83A-6193-5749-959C-DCBA24AC67A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6513" y="0"/>
            <a:ext cx="294957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u="none">
                <a:solidFill>
                  <a:srgbClr val="000000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94A5729-0AE7-AD4B-8420-6342BD7B563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u="none">
                <a:solidFill>
                  <a:srgbClr val="000000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359ECA2-0E3B-E344-A286-D74680CEE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6513" y="9432925"/>
            <a:ext cx="294957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u="none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3401ED2-A870-624E-BC84-909DC9C455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47AE94E-74B3-5E41-B76E-3808670D5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795159A-FD91-9240-BB2E-376D3E25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545A7DAA-4954-3C43-9745-6EF51C87048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DE4C22-F9DB-1847-B897-53D356ED6296}" type="slidenum">
              <a:rPr lang="en-US" altLang="en-US" sz="140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2362200"/>
            <a:ext cx="5943600" cy="22860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400"/>
            </a:lvl1pPr>
            <a:lvl2pPr>
              <a:buNone/>
              <a:defRPr sz="2400"/>
            </a:lvl2pPr>
            <a:lvl3pPr>
              <a:buNone/>
              <a:defRPr sz="2400"/>
            </a:lvl3pPr>
            <a:lvl4pPr>
              <a:buNone/>
              <a:defRPr sz="2400"/>
            </a:lvl4pPr>
            <a:lvl5pPr>
              <a:buNone/>
              <a:defRPr sz="2400"/>
            </a:lvl5pPr>
          </a:lstStyle>
          <a:p>
            <a:pPr lvl="0"/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textstyles</a:t>
            </a:r>
            <a:endParaRPr lang="es-ES_tradnl" dirty="0"/>
          </a:p>
          <a:p>
            <a:pPr lvl="1"/>
            <a:r>
              <a:rPr lang="es-ES_tradnl" dirty="0" err="1"/>
              <a:t>Secondlevel</a:t>
            </a:r>
            <a:endParaRPr lang="es-ES_tradnl" dirty="0"/>
          </a:p>
          <a:p>
            <a:pPr lvl="2"/>
            <a:r>
              <a:rPr lang="es-ES_tradnl" dirty="0" err="1"/>
              <a:t>Thirdlevel</a:t>
            </a:r>
            <a:endParaRPr lang="es-ES_tradnl" dirty="0"/>
          </a:p>
          <a:p>
            <a:pPr lvl="3"/>
            <a:r>
              <a:rPr lang="es-ES_tradnl" dirty="0" err="1"/>
              <a:t>Fourthlevel</a:t>
            </a:r>
            <a:endParaRPr lang="es-ES_tradnl" dirty="0"/>
          </a:p>
          <a:p>
            <a:pPr lvl="4"/>
            <a:r>
              <a:rPr lang="es-ES_tradnl" dirty="0" err="1"/>
              <a:t>Fifthlevel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8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z="3200" smtClean="0">
                <a:solidFill>
                  <a:srgbClr val="6D6058"/>
                </a:solidFill>
                <a:latin typeface="Verdana"/>
                <a:ea typeface="DejaVu Sans" pitchFamily="34" charset="0"/>
                <a:cs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22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228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62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9975"/>
            <a:ext cx="7772400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solidFill>
                  <a:srgbClr val="6D6058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titlestyle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subtitlestyle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3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9975"/>
            <a:ext cx="7772400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solidFill>
                  <a:srgbClr val="6D6058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titlestyle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subtitlestyle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9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53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9975"/>
            <a:ext cx="7772400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solidFill>
                  <a:srgbClr val="6D6058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titlestyle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subtitlestyle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37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697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514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64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306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010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891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17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417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563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43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065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26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524000"/>
            <a:ext cx="5943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800">
                <a:solidFill>
                  <a:srgbClr val="6D6058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titlestyle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114800"/>
            <a:ext cx="576273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subtitlestyle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69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9975"/>
            <a:ext cx="7772400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solidFill>
                  <a:srgbClr val="6D6058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titlestyle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subtitlestyle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1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48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524000"/>
            <a:ext cx="5943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800">
                <a:solidFill>
                  <a:srgbClr val="6D6058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114800"/>
            <a:ext cx="576273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1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</p:spPr>
        <p:txBody>
          <a:bodyPr/>
          <a:lstStyle>
            <a:lvl1pPr>
              <a:defRPr lang="en-US" sz="3200" smtClean="0">
                <a:solidFill>
                  <a:srgbClr val="6D6058"/>
                </a:solidFill>
                <a:latin typeface="Verdana"/>
                <a:ea typeface="DejaVu Sans" pitchFamily="34" charset="0"/>
                <a:cs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6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5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6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61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tournette.JPG">
            <a:extLst>
              <a:ext uri="{FF2B5EF4-FFF2-40B4-BE49-F238E27FC236}">
                <a16:creationId xmlns:a16="http://schemas.microsoft.com/office/drawing/2014/main" id="{82353954-62BA-C045-93CF-B233EC2D0E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322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>
            <a:extLst>
              <a:ext uri="{FF2B5EF4-FFF2-40B4-BE49-F238E27FC236}">
                <a16:creationId xmlns:a16="http://schemas.microsoft.com/office/drawing/2014/main" id="{F8C51897-E607-F344-A998-8BA54BE1F0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80975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  <p:pic>
        <p:nvPicPr>
          <p:cNvPr id="4" name="Picture 6" descr="C:\Documents and Settings\Allen\Escritorio\borde.jpg">
            <a:extLst>
              <a:ext uri="{FF2B5EF4-FFF2-40B4-BE49-F238E27FC236}">
                <a16:creationId xmlns:a16="http://schemas.microsoft.com/office/drawing/2014/main" id="{E43067DB-6F1E-6D4E-9A51-5F2B9B7BC8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94125"/>
            <a:ext cx="5759450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85896D9-88B5-9947-8374-B7DEC995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u="none">
                <a:ea typeface="ＭＳ Ｐゴシック" charset="-128"/>
              </a:defRPr>
            </a:lvl1pPr>
          </a:lstStyle>
          <a:p>
            <a:pPr>
              <a:defRPr/>
            </a:pPr>
            <a:fld id="{278F66A5-80FC-3B42-A84C-F0E3F10FDCFE}" type="datetime1">
              <a:rPr lang="es-AR"/>
              <a:pPr>
                <a:defRPr/>
              </a:pPr>
              <a:t>23/6/18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F9FE3C7-D139-F24A-A3F5-955E103F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u="none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49894A7-1B99-B54B-9130-9201CFD2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u="none" smtClean="0"/>
            </a:lvl1pPr>
          </a:lstStyle>
          <a:p>
            <a:pPr>
              <a:defRPr/>
            </a:pPr>
            <a:fld id="{0BCB0F35-12E2-8248-A176-2504F64C4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31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ournette.JPG">
            <a:extLst>
              <a:ext uri="{FF2B5EF4-FFF2-40B4-BE49-F238E27FC236}">
                <a16:creationId xmlns:a16="http://schemas.microsoft.com/office/drawing/2014/main" id="{60E0E05E-901B-2A4F-8B09-53312BDA0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322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78369940-57A5-1D4A-9D7A-850E2B92ED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80975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  <p:pic>
        <p:nvPicPr>
          <p:cNvPr id="6" name="Picture 6" descr="C:\Documents and Settings\Allen\Escritorio\borde.jpg">
            <a:extLst>
              <a:ext uri="{FF2B5EF4-FFF2-40B4-BE49-F238E27FC236}">
                <a16:creationId xmlns:a16="http://schemas.microsoft.com/office/drawing/2014/main" id="{0688E3B2-D5CA-9A4D-83C7-D80EAA4474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94125"/>
            <a:ext cx="5759450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DC4BF7-5FF1-9E42-976B-89ED37E2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u="none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14E96A-02EC-2A4F-801C-93A866FE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u="none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646868-C684-4642-8F83-788597FC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u="none" smtClean="0"/>
            </a:lvl1pPr>
          </a:lstStyle>
          <a:p>
            <a:pPr>
              <a:defRPr/>
            </a:pPr>
            <a:fld id="{4C961705-A697-594D-A236-3558B1516B96}" type="slidenum">
              <a:rPr lang="es-AR" altLang="en-US"/>
              <a:pPr>
                <a:defRPr/>
              </a:pPr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27264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524000"/>
            <a:ext cx="5943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800">
                <a:solidFill>
                  <a:srgbClr val="6D6058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titlestyle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114800"/>
            <a:ext cx="576273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Clicktoedit</a:t>
            </a:r>
            <a:r>
              <a:rPr lang="es-ES_tradnl" dirty="0"/>
              <a:t> Master </a:t>
            </a:r>
            <a:r>
              <a:rPr lang="es-ES_tradnl" dirty="0" err="1"/>
              <a:t>subtitlestyle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4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5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6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amino_del_inca.jpg">
            <a:extLst>
              <a:ext uri="{FF2B5EF4-FFF2-40B4-BE49-F238E27FC236}">
                <a16:creationId xmlns:a16="http://schemas.microsoft.com/office/drawing/2014/main" id="{F0C46840-883B-E045-8777-393C2A2617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21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>
            <a:extLst>
              <a:ext uri="{FF2B5EF4-FFF2-40B4-BE49-F238E27FC236}">
                <a16:creationId xmlns:a16="http://schemas.microsoft.com/office/drawing/2014/main" id="{4B80F842-C9A4-FB4B-8B3C-D70D2FBFAF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7" r:id="rId1"/>
    <p:sldLayoutId id="2147484588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 descr="tournette.JPG">
            <a:extLst>
              <a:ext uri="{FF2B5EF4-FFF2-40B4-BE49-F238E27FC236}">
                <a16:creationId xmlns:a16="http://schemas.microsoft.com/office/drawing/2014/main" id="{D97DF671-3B2D-ED4F-A0BF-1FEE8792B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322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11">
            <a:extLst>
              <a:ext uri="{FF2B5EF4-FFF2-40B4-BE49-F238E27FC236}">
                <a16:creationId xmlns:a16="http://schemas.microsoft.com/office/drawing/2014/main" id="{3EE973AF-A90E-8746-8FBE-235085E6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80975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  <p:pic>
        <p:nvPicPr>
          <p:cNvPr id="12292" name="Picture 6" descr="C:\Documents and Settings\Allen\Escritorio\borde.jpg">
            <a:extLst>
              <a:ext uri="{FF2B5EF4-FFF2-40B4-BE49-F238E27FC236}">
                <a16:creationId xmlns:a16="http://schemas.microsoft.com/office/drawing/2014/main" id="{E0000B91-F052-744A-A919-0A488633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94125"/>
            <a:ext cx="5759450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3" name="Group 17">
            <a:extLst>
              <a:ext uri="{FF2B5EF4-FFF2-40B4-BE49-F238E27FC236}">
                <a16:creationId xmlns:a16="http://schemas.microsoft.com/office/drawing/2014/main" id="{7365328F-EF87-E94D-B959-09F0E521E4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7188" y="214313"/>
            <a:ext cx="8386762" cy="1096962"/>
            <a:chOff x="357188" y="214313"/>
            <a:chExt cx="8386762" cy="1096962"/>
          </a:xfrm>
        </p:grpSpPr>
        <p:grpSp>
          <p:nvGrpSpPr>
            <p:cNvPr id="12295" name="Group 15">
              <a:extLst>
                <a:ext uri="{FF2B5EF4-FFF2-40B4-BE49-F238E27FC236}">
                  <a16:creationId xmlns:a16="http://schemas.microsoft.com/office/drawing/2014/main" id="{B528516D-8A21-094E-9BA4-EE74BE2CD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88" y="214313"/>
              <a:ext cx="8358187" cy="1071562"/>
              <a:chOff x="357158" y="214290"/>
              <a:chExt cx="8358246" cy="107157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FC39E3-714C-D04A-BABF-9883EA214B13}"/>
                  </a:ext>
                </a:extLst>
              </p:cNvPr>
              <p:cNvSpPr/>
              <p:nvPr/>
            </p:nvSpPr>
            <p:spPr bwMode="auto">
              <a:xfrm>
                <a:off x="500034" y="357166"/>
                <a:ext cx="8215370" cy="928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 cap="flat" cmpd="thinThick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u="none">
                  <a:latin typeface="Calibri" charset="0"/>
                  <a:ea typeface="ＭＳ Ｐゴシック" charset="-128"/>
                </a:endParaRPr>
              </a:p>
            </p:txBody>
          </p:sp>
          <p:sp>
            <p:nvSpPr>
              <p:cNvPr id="12298" name="Rectangle 14">
                <a:extLst>
                  <a:ext uri="{FF2B5EF4-FFF2-40B4-BE49-F238E27FC236}">
                    <a16:creationId xmlns:a16="http://schemas.microsoft.com/office/drawing/2014/main" id="{0C0D56D7-F33E-C24E-89CD-D1664D200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58" y="214290"/>
                <a:ext cx="8286808" cy="100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u="none"/>
              </a:p>
            </p:txBody>
          </p:sp>
        </p:grpSp>
        <p:cxnSp>
          <p:nvCxnSpPr>
            <p:cNvPr id="12296" name="Elbow Connector 32">
              <a:extLst>
                <a:ext uri="{FF2B5EF4-FFF2-40B4-BE49-F238E27FC236}">
                  <a16:creationId xmlns:a16="http://schemas.microsoft.com/office/drawing/2014/main" id="{371F8F42-E498-C741-B2E6-DCDDFFC4DD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063" y="357188"/>
              <a:ext cx="8243887" cy="954087"/>
            </a:xfrm>
            <a:prstGeom prst="bentConnector3">
              <a:avLst>
                <a:gd name="adj1" fmla="val 9996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94" name="Rectangle 11">
            <a:extLst>
              <a:ext uri="{FF2B5EF4-FFF2-40B4-BE49-F238E27FC236}">
                <a16:creationId xmlns:a16="http://schemas.microsoft.com/office/drawing/2014/main" id="{B7FA36AD-D2F9-5549-A701-3FB93B16F8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80975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tournette.JPG">
            <a:extLst>
              <a:ext uri="{FF2B5EF4-FFF2-40B4-BE49-F238E27FC236}">
                <a16:creationId xmlns:a16="http://schemas.microsoft.com/office/drawing/2014/main" id="{9D09DF96-F5A7-C146-ACE2-A71EDCFCC7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1">
            <a:extLst>
              <a:ext uri="{FF2B5EF4-FFF2-40B4-BE49-F238E27FC236}">
                <a16:creationId xmlns:a16="http://schemas.microsoft.com/office/drawing/2014/main" id="{F326E684-7966-4042-9709-A1F1939DA2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  <p:pic>
        <p:nvPicPr>
          <p:cNvPr id="2052" name="Picture 6" descr="C:\Documents and Settings\Allen\Escritorio\borde.jpg">
            <a:extLst>
              <a:ext uri="{FF2B5EF4-FFF2-40B4-BE49-F238E27FC236}">
                <a16:creationId xmlns:a16="http://schemas.microsoft.com/office/drawing/2014/main" id="{B515CADC-6516-DE43-90D3-145F7C8213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94125"/>
            <a:ext cx="5759450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621" r:id="rId2"/>
    <p:sldLayoutId id="2147484622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9" descr="tournette.JPG">
            <a:extLst>
              <a:ext uri="{FF2B5EF4-FFF2-40B4-BE49-F238E27FC236}">
                <a16:creationId xmlns:a16="http://schemas.microsoft.com/office/drawing/2014/main" id="{8A9F49BE-B751-5945-BA3C-B5C8F2486C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322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1">
            <a:extLst>
              <a:ext uri="{FF2B5EF4-FFF2-40B4-BE49-F238E27FC236}">
                <a16:creationId xmlns:a16="http://schemas.microsoft.com/office/drawing/2014/main" id="{5BFA8A96-C4F0-D244-BEA1-2B63B6F67F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80975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  <p:pic>
        <p:nvPicPr>
          <p:cNvPr id="5124" name="Picture 6" descr="C:\Documents and Settings\Allen\Escritorio\borde.jpg">
            <a:extLst>
              <a:ext uri="{FF2B5EF4-FFF2-40B4-BE49-F238E27FC236}">
                <a16:creationId xmlns:a16="http://schemas.microsoft.com/office/drawing/2014/main" id="{F8EAAA1B-8E06-7D43-93CF-5D86117181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94125"/>
            <a:ext cx="5759450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>
            <a:extLst>
              <a:ext uri="{FF2B5EF4-FFF2-40B4-BE49-F238E27FC236}">
                <a16:creationId xmlns:a16="http://schemas.microsoft.com/office/drawing/2014/main" id="{04AC6BDA-C63E-0E4B-A9AD-A17776E6C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88900"/>
            <a:ext cx="385603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0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5518F5C-254F-1B41-8961-44B75D493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534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47" name="Rectangle 11">
            <a:extLst>
              <a:ext uri="{FF2B5EF4-FFF2-40B4-BE49-F238E27FC236}">
                <a16:creationId xmlns:a16="http://schemas.microsoft.com/office/drawing/2014/main" id="{B360D042-EB94-4C47-88B4-4457D18954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845FABD6-5782-AA43-8555-0ED30D4B0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/>
          <a:ea typeface="DejaVu Sans" pitchFamily="34" charset="0"/>
          <a:cs typeface="Century Gothic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 pitchFamily="-65" charset="0"/>
          <a:ea typeface="DejaVu Sans" pitchFamily="34" charset="0"/>
          <a:cs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 pitchFamily="-65" charset="0"/>
          <a:ea typeface="DejaVu Sans" pitchFamily="34" charset="0"/>
          <a:cs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 pitchFamily="-65" charset="0"/>
          <a:ea typeface="DejaVu Sans" pitchFamily="34" charset="0"/>
          <a:cs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 pitchFamily="-65" charset="0"/>
          <a:ea typeface="DejaVu Sans" pitchFamily="34" charset="0"/>
          <a:cs typeface="Century Gothic" pitchFamily="34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92C858"/>
        </a:buClr>
        <a:buSzPct val="80000"/>
        <a:buFont typeface="Lucida Grande" panose="020B0600040502020204" pitchFamily="34" charset="0"/>
        <a:buChar char="▶"/>
        <a:defRPr lang="en-GB" sz="3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68BD44"/>
        </a:buClr>
        <a:buSzPct val="100000"/>
        <a:buFont typeface="Times New Roman" panose="02020603050405020304" pitchFamily="18" charset="0"/>
        <a:buChar char="–"/>
        <a:defRPr sz="280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68BD44"/>
        </a:buClr>
        <a:buSzPct val="100000"/>
        <a:buFont typeface="Times New Roman" panose="02020603050405020304" pitchFamily="18" charset="0"/>
        <a:buChar char="•"/>
        <a:defRPr sz="240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6D6058"/>
        </a:buClr>
        <a:buSzPct val="100000"/>
        <a:buFont typeface="Times New Roman" panose="02020603050405020304" pitchFamily="18" charset="0"/>
        <a:buChar char="»"/>
        <a:defRPr sz="200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7">
            <a:extLst>
              <a:ext uri="{FF2B5EF4-FFF2-40B4-BE49-F238E27FC236}">
                <a16:creationId xmlns:a16="http://schemas.microsoft.com/office/drawing/2014/main" id="{66EC342A-0A5F-784E-B95B-1AA808FD64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7188" y="214313"/>
            <a:ext cx="8386762" cy="1096962"/>
            <a:chOff x="357188" y="214313"/>
            <a:chExt cx="8386762" cy="1096962"/>
          </a:xfrm>
        </p:grpSpPr>
        <p:grpSp>
          <p:nvGrpSpPr>
            <p:cNvPr id="7174" name="Group 15">
              <a:extLst>
                <a:ext uri="{FF2B5EF4-FFF2-40B4-BE49-F238E27FC236}">
                  <a16:creationId xmlns:a16="http://schemas.microsoft.com/office/drawing/2014/main" id="{90D546D9-3A3F-F649-8C6C-B9BD9A967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88" y="214313"/>
              <a:ext cx="8358187" cy="1071562"/>
              <a:chOff x="357158" y="214290"/>
              <a:chExt cx="8358246" cy="107157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0E0FBF-5E2B-C041-9A21-E76B10E6446C}"/>
                  </a:ext>
                </a:extLst>
              </p:cNvPr>
              <p:cNvSpPr/>
              <p:nvPr/>
            </p:nvSpPr>
            <p:spPr bwMode="auto">
              <a:xfrm>
                <a:off x="500034" y="357166"/>
                <a:ext cx="8215370" cy="928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 cap="flat" cmpd="thinThick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u="none">
                  <a:latin typeface="Calibri" charset="0"/>
                  <a:ea typeface="ＭＳ Ｐゴシック" charset="-128"/>
                </a:endParaRPr>
              </a:p>
            </p:txBody>
          </p:sp>
          <p:sp>
            <p:nvSpPr>
              <p:cNvPr id="7177" name="Rectangle 14">
                <a:extLst>
                  <a:ext uri="{FF2B5EF4-FFF2-40B4-BE49-F238E27FC236}">
                    <a16:creationId xmlns:a16="http://schemas.microsoft.com/office/drawing/2014/main" id="{0FBF4D13-D80F-7E4B-86A5-E213A9CC8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58" y="214290"/>
                <a:ext cx="8286808" cy="1000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u="none"/>
              </a:p>
            </p:txBody>
          </p:sp>
        </p:grpSp>
        <p:cxnSp>
          <p:nvCxnSpPr>
            <p:cNvPr id="7175" name="Elbow Connector 32">
              <a:extLst>
                <a:ext uri="{FF2B5EF4-FFF2-40B4-BE49-F238E27FC236}">
                  <a16:creationId xmlns:a16="http://schemas.microsoft.com/office/drawing/2014/main" id="{F501E9A0-840F-724F-81A5-4EB898780F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063" y="357188"/>
              <a:ext cx="8243887" cy="954087"/>
            </a:xfrm>
            <a:prstGeom prst="bentConnector3">
              <a:avLst>
                <a:gd name="adj1" fmla="val 9996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71" name="Rectangle 1">
            <a:extLst>
              <a:ext uri="{FF2B5EF4-FFF2-40B4-BE49-F238E27FC236}">
                <a16:creationId xmlns:a16="http://schemas.microsoft.com/office/drawing/2014/main" id="{703D0774-551D-E748-9FE4-1792EFDA5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534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2" name="Rectangle 11">
            <a:extLst>
              <a:ext uri="{FF2B5EF4-FFF2-40B4-BE49-F238E27FC236}">
                <a16:creationId xmlns:a16="http://schemas.microsoft.com/office/drawing/2014/main" id="{B35BDF81-9A56-DD40-94C3-16C580BCE8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E5C40AEF-756F-4345-8F87-511FE6201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  <p:sldLayoutId id="2147484597" r:id="rId4"/>
    <p:sldLayoutId id="214748459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/>
          <a:ea typeface="DejaVu Sans" pitchFamily="34" charset="0"/>
          <a:cs typeface="Century Gothic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 pitchFamily="-65" charset="0"/>
          <a:ea typeface="DejaVu Sans" pitchFamily="34" charset="0"/>
          <a:cs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 pitchFamily="-65" charset="0"/>
          <a:ea typeface="DejaVu Sans" pitchFamily="34" charset="0"/>
          <a:cs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 pitchFamily="-65" charset="0"/>
          <a:ea typeface="DejaVu Sans" pitchFamily="34" charset="0"/>
          <a:cs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6D6058"/>
          </a:solidFill>
          <a:latin typeface="Century Gothic" pitchFamily="-65" charset="0"/>
          <a:ea typeface="DejaVu Sans" pitchFamily="34" charset="0"/>
          <a:cs typeface="Century Gothic" pitchFamily="34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92C858"/>
        </a:buClr>
        <a:buSzPct val="80000"/>
        <a:buFont typeface="Lucida Grande" panose="020B0600040502020204" pitchFamily="34" charset="0"/>
        <a:buChar char="▶"/>
        <a:defRPr lang="en-GB" sz="3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68BD44"/>
        </a:buClr>
        <a:buSzPct val="100000"/>
        <a:buFont typeface="Times New Roman" panose="02020603050405020304" pitchFamily="18" charset="0"/>
        <a:buChar char="–"/>
        <a:defRPr sz="280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68BD44"/>
        </a:buClr>
        <a:buSzPct val="100000"/>
        <a:buFont typeface="Times New Roman" panose="02020603050405020304" pitchFamily="18" charset="0"/>
        <a:buChar char="•"/>
        <a:defRPr sz="240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6D6058"/>
        </a:buClr>
        <a:buSzPct val="100000"/>
        <a:buFont typeface="Times New Roman" panose="02020603050405020304" pitchFamily="18" charset="0"/>
        <a:buChar char="»"/>
        <a:defRPr sz="200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Allen\Escritorio\Pine_Trees.JPG">
            <a:extLst>
              <a:ext uri="{FF2B5EF4-FFF2-40B4-BE49-F238E27FC236}">
                <a16:creationId xmlns:a16="http://schemas.microsoft.com/office/drawing/2014/main" id="{A240A748-EEE5-0F48-B173-EB1D27D5F4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8"/>
            <a:ext cx="907256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 descr="C:\Documents and Settings\Allen\Escritorio\borde.jpg">
            <a:extLst>
              <a:ext uri="{FF2B5EF4-FFF2-40B4-BE49-F238E27FC236}">
                <a16:creationId xmlns:a16="http://schemas.microsoft.com/office/drawing/2014/main" id="{29714BAE-4E05-C541-9D66-90175510B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786188"/>
            <a:ext cx="75723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1">
            <a:extLst>
              <a:ext uri="{FF2B5EF4-FFF2-40B4-BE49-F238E27FC236}">
                <a16:creationId xmlns:a16="http://schemas.microsoft.com/office/drawing/2014/main" id="{EB3984C8-D916-5942-B148-AF9DD70CA6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9" r:id="rId1"/>
    <p:sldLayoutId id="214748460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C:\Documents and Settings\Allen\Escritorio\borde.jpg">
            <a:extLst>
              <a:ext uri="{FF2B5EF4-FFF2-40B4-BE49-F238E27FC236}">
                <a16:creationId xmlns:a16="http://schemas.microsoft.com/office/drawing/2014/main" id="{914E7E32-757F-2E48-BABA-6F58E7D1BB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786188"/>
            <a:ext cx="75723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" descr="C:\Documents and Settings\Allen\Escritorio\Pine_Trees.JPG">
            <a:extLst>
              <a:ext uri="{FF2B5EF4-FFF2-40B4-BE49-F238E27FC236}">
                <a16:creationId xmlns:a16="http://schemas.microsoft.com/office/drawing/2014/main" id="{7D1017FD-CAAC-0743-BBAF-00F38067EB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8"/>
            <a:ext cx="907256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1">
            <a:extLst>
              <a:ext uri="{FF2B5EF4-FFF2-40B4-BE49-F238E27FC236}">
                <a16:creationId xmlns:a16="http://schemas.microsoft.com/office/drawing/2014/main" id="{FEAB0D25-EF13-A34B-AC2A-3F363679DF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1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Allen\Escritorio\Pine_Trees.JPG">
            <a:extLst>
              <a:ext uri="{FF2B5EF4-FFF2-40B4-BE49-F238E27FC236}">
                <a16:creationId xmlns:a16="http://schemas.microsoft.com/office/drawing/2014/main" id="{94EDA68C-5427-FD45-8979-C6F1DA041C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8"/>
            <a:ext cx="907256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11">
            <a:extLst>
              <a:ext uri="{FF2B5EF4-FFF2-40B4-BE49-F238E27FC236}">
                <a16:creationId xmlns:a16="http://schemas.microsoft.com/office/drawing/2014/main" id="{3F575047-2395-EA40-8195-7FD9B0E78A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  <p:sldLayoutId id="2147484613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pitchFamily="-11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-11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-11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-11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-11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6D6058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rgbClr val="6D6058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6D6058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rgbClr val="6D6058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200">
          <a:solidFill>
            <a:srgbClr val="6D6058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3200">
          <a:solidFill>
            <a:srgbClr val="6D6058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3200">
          <a:solidFill>
            <a:srgbClr val="6D6058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3200">
          <a:solidFill>
            <a:srgbClr val="6D6058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3200">
          <a:solidFill>
            <a:srgbClr val="6D605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C:\Documents and Settings\Allen\Escritorio\borde.jpg">
            <a:extLst>
              <a:ext uri="{FF2B5EF4-FFF2-40B4-BE49-F238E27FC236}">
                <a16:creationId xmlns:a16="http://schemas.microsoft.com/office/drawing/2014/main" id="{8F2C638B-0B1E-0D47-9B25-5D7FCA92AB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786188"/>
            <a:ext cx="75723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" descr="C:\Documents and Settings\Allen\Escritorio\Pine_Trees.JPG">
            <a:extLst>
              <a:ext uri="{FF2B5EF4-FFF2-40B4-BE49-F238E27FC236}">
                <a16:creationId xmlns:a16="http://schemas.microsoft.com/office/drawing/2014/main" id="{0AF781A6-217E-B24C-AE18-3BEE4F6EF3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8"/>
            <a:ext cx="907256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1">
            <a:extLst>
              <a:ext uri="{FF2B5EF4-FFF2-40B4-BE49-F238E27FC236}">
                <a16:creationId xmlns:a16="http://schemas.microsoft.com/office/drawing/2014/main" id="{AC6D9861-DF4D-304B-B888-F3CE65A99B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6A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s-ES_tradnl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rgbClr val="6D6058"/>
          </a:solidFill>
          <a:latin typeface="Verdana"/>
          <a:ea typeface="DejaVu Sans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>
            <a:extLst>
              <a:ext uri="{FF2B5EF4-FFF2-40B4-BE49-F238E27FC236}">
                <a16:creationId xmlns:a16="http://schemas.microsoft.com/office/drawing/2014/main" id="{AFD5DA61-91AE-A34A-BB3F-15899AABEC4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altLang="en-US" sz="4000">
                <a:latin typeface="Century Gothic" panose="020B0502020202020204" pitchFamily="34" charset="0"/>
                <a:ea typeface="ＭＳ Ｐゴシック" panose="020B0600070205080204" pitchFamily="34" charset="-128"/>
              </a:rPr>
              <a:t>TDD Avanzado &amp; Refactoring </a:t>
            </a:r>
            <a:endParaRPr lang="es-AR" altLang="en-US" sz="4000">
              <a:latin typeface="Century Gothic" panose="020B0502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758487BE-88F4-DC46-B78A-66FFC22903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Fixtures</a:t>
            </a:r>
          </a:p>
        </p:txBody>
      </p:sp>
      <p:sp>
        <p:nvSpPr>
          <p:cNvPr id="24578" name="Rectangle 5">
            <a:extLst>
              <a:ext uri="{FF2B5EF4-FFF2-40B4-BE49-F238E27FC236}">
                <a16:creationId xmlns:a16="http://schemas.microsoft.com/office/drawing/2014/main" id="{D91F9180-8AC7-BA44-9C53-894E12CDCBF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Favorecer Fixtures Transient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Evitan acoplamiento e impacto entre tests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Permiten paralelizar ejecución de tests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No implican orden de ejecución de tests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Evitar Fixtures Persistent y más aún los shared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Ejecución más lenta de tests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Los shared no permiten paralelizar tests e imponen orden de ejecución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Los shared son motivo de tests erráticos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B6CCB4C-675E-BA45-ADFC-42BE771B6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A810E67-6E0B-8647-AED3-59A3F88F52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z="3600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Características deseables de los tests</a:t>
            </a:r>
          </a:p>
        </p:txBody>
      </p:sp>
      <p:sp>
        <p:nvSpPr>
          <p:cNvPr id="25602" name="Rectangle 5">
            <a:extLst>
              <a:ext uri="{FF2B5EF4-FFF2-40B4-BE49-F238E27FC236}">
                <a16:creationId xmlns:a16="http://schemas.microsoft.com/office/drawing/2014/main" id="{830E9BB6-C33E-1D40-973E-4ED62CD7C8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Deben correr rápido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Deben ser “chicos”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Deben ser “entendibles”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Debe haber un test por caso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Deben estar en control de todo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Misma cantidad de líneas de código que las del sistema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Los nombres deben ser declarativos y resumir el given/when/then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A35B77-8DBB-144C-9DD6-7E8C4A45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D480739E-DED9-4045-B7D6-DECF31F89E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Técnicas de Testing 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37033BB1-32A8-B643-90C8-49FBD2DC01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AR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Testear un solo “caso” por test</a:t>
            </a:r>
          </a:p>
          <a:p>
            <a:pPr lvl="1">
              <a:buFont typeface="Wingdings" pitchFamily="2" charset="2"/>
              <a:buChar char="Ø"/>
            </a:pPr>
            <a:r>
              <a:rPr lang="es-AR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Esto no implica tener un solo assert</a:t>
            </a:r>
          </a:p>
          <a:p>
            <a:pPr>
              <a:buFont typeface="Wingdings" pitchFamily="2" charset="2"/>
              <a:buChar char="Ø"/>
            </a:pPr>
            <a:r>
              <a:rPr lang="en-US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Empezar siempre por el test más sencillo</a:t>
            </a:r>
          </a:p>
          <a:p>
            <a:pPr>
              <a:buFont typeface="Wingdings" pitchFamily="2" charset="2"/>
              <a:buChar char="Ø"/>
            </a:pPr>
            <a:r>
              <a:rPr lang="es-AR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Empezar por la asserción primero, ayuda a entender qué se quiere hacer</a:t>
            </a:r>
            <a:endParaRPr lang="es-ES" altLang="en-US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7F9E0122-89F2-8644-B363-36B4B731A2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Técnicas de Testing 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94EADE5-206E-344E-9083-5598D50D8E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AR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Siempre debe haber algún assert en el test (o fail, etc), de lo contrario no es un test</a:t>
            </a:r>
          </a:p>
          <a:p>
            <a:pPr>
              <a:buFont typeface="Wingdings" pitchFamily="2" charset="2"/>
              <a:buChar char="Ø"/>
            </a:pPr>
            <a:r>
              <a:rPr lang="en-US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Recordar de testear casos “negativos” no solo “positivos”</a:t>
            </a:r>
          </a:p>
          <a:p>
            <a:pPr>
              <a:buFont typeface="Wingdings" pitchFamily="2" charset="2"/>
              <a:buChar char="Ø"/>
            </a:pPr>
            <a:r>
              <a:rPr lang="en-US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Testear el “paso del tiempo”</a:t>
            </a:r>
          </a:p>
          <a:p>
            <a:pPr>
              <a:buFont typeface="Wingdings" pitchFamily="2" charset="2"/>
              <a:buChar char="Ø"/>
            </a:pPr>
            <a:r>
              <a:rPr lang="en-US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Recordar que el test debe estar en “control de todo”</a:t>
            </a:r>
            <a:endParaRPr lang="es-ES" altLang="en-US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58D0F7F-048A-034E-982F-21B1006073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Técnicas de Testing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7E19BEB1-4E1E-AE4E-8C11-1B60E31905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AR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Testeo de colecciones:</a:t>
            </a:r>
          </a:p>
          <a:p>
            <a:pPr lvl="1">
              <a:buFont typeface="Wingdings" pitchFamily="2" charset="2"/>
              <a:buChar char="Ø"/>
            </a:pPr>
            <a:r>
              <a:rPr lang="es-AR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Assertar sobre el size</a:t>
            </a:r>
          </a:p>
          <a:p>
            <a:pPr lvl="1">
              <a:buFont typeface="Wingdings" pitchFamily="2" charset="2"/>
              <a:buChar char="Ø"/>
            </a:pPr>
            <a:r>
              <a:rPr lang="es-AR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Assertar que estén únicamente los objetos que deben estar</a:t>
            </a:r>
            <a:endParaRPr lang="es-ES" altLang="en-US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BD2CA6E5-D0BC-B443-92C4-0B8DE2BC25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AR" altLang="en-US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Testeo de excepciones: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self should: [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	…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	]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raise: ExpectedException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withExceptionDo: [ :e |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	asserciones sobre 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   asserciones sobre invariantes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i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]</a:t>
            </a:r>
          </a:p>
          <a:p>
            <a:pPr lvl="1">
              <a:buFont typeface="Wingdings" pitchFamily="2" charset="2"/>
              <a:buChar char="Ø"/>
            </a:pPr>
            <a:endParaRPr lang="en-US" altLang="en-US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2C3EE44C-EC80-3245-B928-CEFB6D6DEF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Técnicas de Testing </a:t>
            </a:r>
          </a:p>
        </p:txBody>
      </p:sp>
      <p:sp>
        <p:nvSpPr>
          <p:cNvPr id="29699" name="AutoShape 5">
            <a:extLst>
              <a:ext uri="{FF2B5EF4-FFF2-40B4-BE49-F238E27FC236}">
                <a16:creationId xmlns:a16="http://schemas.microsoft.com/office/drawing/2014/main" id="{ABAD0BA9-6E23-FA41-B86B-13DDA225E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36838"/>
            <a:ext cx="1008063" cy="504825"/>
          </a:xfrm>
          <a:prstGeom prst="wedgeRoundRectCallout">
            <a:avLst>
              <a:gd name="adj1" fmla="val 169528"/>
              <a:gd name="adj2" fmla="val 5662"/>
              <a:gd name="adj3" fmla="val 16667"/>
            </a:avLst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u="none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</p:txBody>
      </p:sp>
      <p:sp>
        <p:nvSpPr>
          <p:cNvPr id="29700" name="AutoShape 6">
            <a:extLst>
              <a:ext uri="{FF2B5EF4-FFF2-40B4-BE49-F238E27FC236}">
                <a16:creationId xmlns:a16="http://schemas.microsoft.com/office/drawing/2014/main" id="{06D1CD76-5356-7B40-81EB-E2E5B2FDA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868863"/>
            <a:ext cx="4824413" cy="504825"/>
          </a:xfrm>
          <a:prstGeom prst="wedgeRoundRectCallout">
            <a:avLst>
              <a:gd name="adj1" fmla="val 60069"/>
              <a:gd name="adj2" fmla="val 3773"/>
              <a:gd name="adj3" fmla="val 16667"/>
            </a:avLst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u="none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</p:txBody>
      </p:sp>
      <p:sp>
        <p:nvSpPr>
          <p:cNvPr id="29701" name="Text Box 7">
            <a:extLst>
              <a:ext uri="{FF2B5EF4-FFF2-40B4-BE49-F238E27FC236}">
                <a16:creationId xmlns:a16="http://schemas.microsoft.com/office/drawing/2014/main" id="{CF793960-384A-2840-8ECA-6E11E9A8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593975"/>
            <a:ext cx="336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Un solo envío de mensaje</a:t>
            </a:r>
            <a:endParaRPr lang="en-US" altLang="en-US" sz="2400" u="none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CCFE1109-8BD8-A145-94CA-906A601E5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508500"/>
            <a:ext cx="22320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Para asegurarnos que realmente no se hizo nada</a:t>
            </a:r>
            <a:endParaRPr lang="en-US" altLang="en-US" sz="2400" u="none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9ED3C469-B0B5-DF4D-9205-3615AC1C1D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Tipos de Tests</a:t>
            </a:r>
          </a:p>
        </p:txBody>
      </p:sp>
      <p:sp>
        <p:nvSpPr>
          <p:cNvPr id="30722" name="Rectangle 5">
            <a:extLst>
              <a:ext uri="{FF2B5EF4-FFF2-40B4-BE49-F238E27FC236}">
                <a16:creationId xmlns:a16="http://schemas.microsoft.com/office/drawing/2014/main" id="{70ED9090-5054-E144-98E0-F6C8EFC357C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341438"/>
            <a:ext cx="8228013" cy="4524375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8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Tests insoportables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4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Tardan mucho!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4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Seguramente usan algún recurso lento (base de datos, conexión con otro sistema, etc.)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8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Tests frágiles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4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Tests que se rompen cuando se modifica la implementación interna de un objeto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4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Son tests de caja blanca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8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Tests Erráticos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4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 veces andan, a veces no…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s-AR" altLang="en-US" sz="24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Hay dependencia de fixtures entre text o usan recursos externos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94287CD-8A55-E74F-8B02-F0DE1BEB9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en-US" u="non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A654C2B-AE86-6C44-85E7-A1C1318C8E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Bad Smells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664E8A8F-4979-8F43-A74E-8ED1B99E1F4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Un nuevo test funciona de entrada la primera vez que lo corro</a:t>
            </a:r>
          </a:p>
          <a:p>
            <a:pPr marL="609600" indent="-609600">
              <a:buSzTx/>
              <a:buFont typeface="Wingdings" pitchFamily="2" charset="2"/>
              <a:buChar char="Ø"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Significa: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El caso ya está testeado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Borrar el test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No estoy haciendo un desarrollo interativo incremental  Controlar la ansiedad, hacer “baby steps”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A724B8A-D83D-424F-9B45-7DF5FD5A8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4437F9D-FC84-EF49-9034-2759C0EC14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Bad Smells</a:t>
            </a:r>
          </a:p>
        </p:txBody>
      </p:sp>
      <p:sp>
        <p:nvSpPr>
          <p:cNvPr id="32770" name="Rectangle 5">
            <a:extLst>
              <a:ext uri="{FF2B5EF4-FFF2-40B4-BE49-F238E27FC236}">
                <a16:creationId xmlns:a16="http://schemas.microsoft.com/office/drawing/2014/main" id="{32E5DE54-89EC-1645-A787-436DE989EC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Tardo mucho para hacer funcionar un test</a:t>
            </a:r>
          </a:p>
          <a:p>
            <a:pPr marL="609600" indent="-609600">
              <a:buSzTx/>
              <a:buFont typeface="Wingdings" pitchFamily="2" charset="2"/>
              <a:buChar char="Ø"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Significa: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El test era muy complejo, no estoy haciendo desarrollo incremental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Borrar el test y hacerlo más simple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El módelo es muy complejo Debo refactorizar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23F408C-7630-0D4C-B076-2C086AE8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04D34C9-4FAF-9A46-9BE3-195918A8B3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Bad Smells</a:t>
            </a:r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D3A75F1A-70AF-E141-B208-C1FA715EE49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Tardo mucho en escribir un test</a:t>
            </a:r>
          </a:p>
          <a:p>
            <a:pPr marL="990600" lvl="1" indent="-533400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Por que el set up es muy largo</a:t>
            </a:r>
          </a:p>
          <a:p>
            <a:pPr marL="609600" indent="-609600">
              <a:buSzTx/>
              <a:buFont typeface="Wingdings" pitchFamily="2" charset="2"/>
              <a:buChar char="Ø"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Significa: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No estoy “reflexionando”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Debo pensar como simplificar la creación de objetos de prueba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E551DA7-5105-5642-B9A3-A17C41CA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555DA56-84D1-6E44-AEBF-7519143424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562225"/>
            <a:ext cx="7772400" cy="101123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6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Modelo de xUnit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36BCFC84-20CB-A349-9D24-E14376C2A7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Bad Smells</a:t>
            </a:r>
          </a:p>
        </p:txBody>
      </p:sp>
      <p:sp>
        <p:nvSpPr>
          <p:cNvPr id="34818" name="Rectangle 5">
            <a:extLst>
              <a:ext uri="{FF2B5EF4-FFF2-40B4-BE49-F238E27FC236}">
                <a16:creationId xmlns:a16="http://schemas.microsoft.com/office/drawing/2014/main" id="{7C1233A3-00B0-5249-A181-1A220A6F967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Tardo mucho en escribir un test</a:t>
            </a:r>
          </a:p>
          <a:p>
            <a:pPr marL="990600" lvl="1" indent="-533400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Por que las “acción” es muy larga</a:t>
            </a:r>
          </a:p>
          <a:p>
            <a:pPr marL="609600" indent="-609600">
              <a:buSzTx/>
              <a:buFont typeface="Wingdings" pitchFamily="2" charset="2"/>
              <a:buChar char="Ø"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Significa: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El test es muy complejo, no estoy haciendo el test más sencillo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Borrar el test y hacerlo más simple. Particionar el test en varios casos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El módelo es muy complejo Debo refactorizar 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98C1F37-AD69-3C4C-B86C-A8D8FE55F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2690F0E-8437-3541-8923-32F1E6A83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Bad Smells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80500ED1-D290-274C-9E26-CE71F076F95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Tardo mucho en escribir un test</a:t>
            </a:r>
          </a:p>
          <a:p>
            <a:pPr marL="990600" lvl="1" indent="-533400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Por que son muchas aserciones</a:t>
            </a:r>
          </a:p>
          <a:p>
            <a:pPr marL="609600" indent="-609600">
              <a:buSzTx/>
              <a:buFont typeface="Wingdings" pitchFamily="2" charset="2"/>
              <a:buChar char="Ø"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Significa: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El test es muy complejo, estoy testeando varios casos juntos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Particionar el test en varios casos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No estoy “reflexionando” sobre qué significa cada aserción Debo refactorizar 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2FB40AF-4ED8-0F4E-A184-A9594252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9919BCB0-23B5-EE49-BD72-0D1B59AEFC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Bad Smells</a:t>
            </a:r>
          </a:p>
        </p:txBody>
      </p:sp>
      <p:sp>
        <p:nvSpPr>
          <p:cNvPr id="36866" name="Rectangle 5">
            <a:extLst>
              <a:ext uri="{FF2B5EF4-FFF2-40B4-BE49-F238E27FC236}">
                <a16:creationId xmlns:a16="http://schemas.microsoft.com/office/drawing/2014/main" id="{E15402E7-C93C-2943-AED7-CEDD0CCCFF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Me lleva mucho tiempo decidir que test escribir</a:t>
            </a:r>
          </a:p>
          <a:p>
            <a:pPr marL="609600" indent="-609600">
              <a:buSzTx/>
              <a:buFont typeface="Wingdings" pitchFamily="2" charset="2"/>
              <a:buChar char="Ø"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Significa: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Les estoy dando mucha importancia pensando cual es el más simple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Actuar!! Hay que tener feedback para aprender y mejorar!!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El dominio de problema es muy complejo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Aceptarlo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Terminé  Ir a tomar una cerveza!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BF25FF7-DD48-624D-9097-25A91E84E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534E3DF9-B509-FB41-A3FE-775F6DA68E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Bad Smells</a:t>
            </a:r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0107E03E-B2ED-1C4A-8637-2360837E082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Los tests tardan mucho en correr</a:t>
            </a:r>
          </a:p>
          <a:p>
            <a:pPr marL="609600" indent="-609600">
              <a:buSzTx/>
              <a:buFont typeface="Wingdings" pitchFamily="2" charset="2"/>
              <a:buNone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609600" indent="-609600"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Significa: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Les estoy dando mucha importancia pensando cual es el más simple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Actuar!! Hay que tener feedback para aprender y mejorar!!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El dominio de problema es muy complejo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Aceptarlo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Terminé  Ir a tomar una cerveza!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0606C4-A68A-A646-96B6-A3C333CD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1138C0C-F22C-BD4D-9F7A-5367EC382D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Bad Smells</a:t>
            </a:r>
          </a:p>
        </p:txBody>
      </p:sp>
      <p:sp>
        <p:nvSpPr>
          <p:cNvPr id="38914" name="Rectangle 5">
            <a:extLst>
              <a:ext uri="{FF2B5EF4-FFF2-40B4-BE49-F238E27FC236}">
                <a16:creationId xmlns:a16="http://schemas.microsoft.com/office/drawing/2014/main" id="{FC090122-E7EB-7F42-88EF-CD44D9823FD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Tardo mucho en hacer refactorings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Significa: 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¡Aprender refactorings automatizados!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 están programando con editores de texto ¡pasar a un IDE!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Aprender como hacer cambios chicos por medio de refactorings encadenados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El diseño del sistema es muy malo, esta muy acoplado y no queda otra que tomarse tiempo para arreglarlo 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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E32C2E9-07ED-2048-A684-5AC72B3D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>
            <a:extLst>
              <a:ext uri="{FF2B5EF4-FFF2-40B4-BE49-F238E27FC236}">
                <a16:creationId xmlns:a16="http://schemas.microsoft.com/office/drawing/2014/main" id="{1F250641-A289-B14C-A221-36D98C9EDA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706688"/>
            <a:ext cx="7772400" cy="8667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altLang="en-US" sz="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Mantenimiento</a:t>
            </a:r>
            <a:endParaRPr lang="en-US" altLang="en-US" sz="440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66C28A37-C262-DA47-BA85-E552D7FD97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Hacer TDD en código existente</a:t>
            </a:r>
          </a:p>
        </p:txBody>
      </p:sp>
      <p:sp>
        <p:nvSpPr>
          <p:cNvPr id="40962" name="Rectangle 5">
            <a:extLst>
              <a:ext uri="{FF2B5EF4-FFF2-40B4-BE49-F238E27FC236}">
                <a16:creationId xmlns:a16="http://schemas.microsoft.com/office/drawing/2014/main" id="{9E5BCD89-163C-2D47-8823-079BF30B9F7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Problemas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Tengo que arreglar un error 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pero no puedo modificar código sin escribir un test primero…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pero no puedo escribir el test porque hay muchas dependencias que me lo impoden…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y debo romper esas dependencias para poder tester … 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pero no puedo modificar código sin escribir un test primero…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8D062D1-3793-8049-B9CE-ACAE738C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C2C1D004-E48C-764F-92FD-EA416EB283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Hacer TDD en código existente</a:t>
            </a:r>
          </a:p>
        </p:txBody>
      </p:sp>
      <p:sp>
        <p:nvSpPr>
          <p:cNvPr id="41986" name="Rectangle 5">
            <a:extLst>
              <a:ext uri="{FF2B5EF4-FFF2-40B4-BE49-F238E27FC236}">
                <a16:creationId xmlns:a16="http://schemas.microsoft.com/office/drawing/2014/main" id="{44E49115-8A72-0843-BFED-4080ECC4609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Problemas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Tengo que agregar funcionalidad 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pero no puedo modificar código sin escribir un test primero…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pero no puedo escribir el test porque el código es muy complicado, no lo entiendo…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y debo modificarlo para entenderlo … 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pero no puedo modificar código sin escribir un test primero…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5874FEC-038E-1F46-961F-7351A35E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41F95B3-5749-4F43-B66E-F8FFC016E4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Hacer TDD en código existente</a:t>
            </a:r>
          </a:p>
        </p:txBody>
      </p:sp>
      <p:sp>
        <p:nvSpPr>
          <p:cNvPr id="43010" name="Rectangle 5">
            <a:extLst>
              <a:ext uri="{FF2B5EF4-FFF2-40B4-BE49-F238E27FC236}">
                <a16:creationId xmlns:a16="http://schemas.microsoft.com/office/drawing/2014/main" id="{90547A0E-A547-2843-96B7-808A4432860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Problema: Mal diseño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Código no entendible (malos nombres, mala distribución de responsabilidades, poca cohesión, etc).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Mucho acoplamiento (referencia a recursos externos, mala descomposición funcional, etc)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Solución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Refactoring, objetos simuladores, romper dependencias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088C3D-706B-3442-A47A-525A0B18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5668895A-6C24-F241-8303-2322979C1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Ejemplo</a:t>
            </a:r>
          </a:p>
        </p:txBody>
      </p:sp>
      <p:sp>
        <p:nvSpPr>
          <p:cNvPr id="44034" name="Rectangle 5">
            <a:extLst>
              <a:ext uri="{FF2B5EF4-FFF2-40B4-BE49-F238E27FC236}">
                <a16:creationId xmlns:a16="http://schemas.microsoft.com/office/drawing/2014/main" id="{4491328D-F385-5342-A407-C6DA401F078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2087563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Customer Import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El sistema importa desde archivo clientes y sus direcciones. 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Formato de archivo: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16F5A7E-C69F-1A4D-BCD7-362445A9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2CE93CBB-9E2F-AA47-8D5F-6E8B998D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573463"/>
            <a:ext cx="6553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>
              <a:buSzTx/>
              <a:buFont typeface="Wingdings" pitchFamily="2" charset="2"/>
              <a:buChar char="Ø"/>
            </a:pPr>
            <a:endParaRPr lang="es-AR" altLang="en-US" sz="2400" u="none">
              <a:latin typeface="Arial" panose="020B060402020202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C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,Pepe,Sanchez,D,22333444</a:t>
            </a: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A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,San Martin,3322,Olivos,1636,BsAs</a:t>
            </a: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A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,Maipu,888,Florida,1122,Buenos Aires</a:t>
            </a: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C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,Juan,Perez,C,23-25666777-9</a:t>
            </a: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A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,Alem,1122,CABA,1001,CABA</a:t>
            </a:r>
          </a:p>
        </p:txBody>
      </p:sp>
      <p:sp>
        <p:nvSpPr>
          <p:cNvPr id="44037" name="Line 6">
            <a:extLst>
              <a:ext uri="{FF2B5EF4-FFF2-40B4-BE49-F238E27FC236}">
                <a16:creationId xmlns:a16="http://schemas.microsoft.com/office/drawing/2014/main" id="{EA8E491F-59CE-8340-AA86-EDC9D3C616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6375" y="4941888"/>
            <a:ext cx="863600" cy="287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7">
            <a:extLst>
              <a:ext uri="{FF2B5EF4-FFF2-40B4-BE49-F238E27FC236}">
                <a16:creationId xmlns:a16="http://schemas.microsoft.com/office/drawing/2014/main" id="{693F192D-3884-824C-AFC1-FEA85F366A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4149725"/>
            <a:ext cx="863600" cy="719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AutoShape 8">
            <a:extLst>
              <a:ext uri="{FF2B5EF4-FFF2-40B4-BE49-F238E27FC236}">
                <a16:creationId xmlns:a16="http://schemas.microsoft.com/office/drawing/2014/main" id="{2FF8E62B-5003-6C41-87B8-B05A455F4330}"/>
              </a:ext>
            </a:extLst>
          </p:cNvPr>
          <p:cNvSpPr>
            <a:spLocks/>
          </p:cNvSpPr>
          <p:nvPr/>
        </p:nvSpPr>
        <p:spPr bwMode="auto">
          <a:xfrm>
            <a:off x="6516688" y="4437063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s-AR" altLang="en-US"/>
          </a:p>
        </p:txBody>
      </p:sp>
      <p:sp>
        <p:nvSpPr>
          <p:cNvPr id="44040" name="AutoShape 10">
            <a:extLst>
              <a:ext uri="{FF2B5EF4-FFF2-40B4-BE49-F238E27FC236}">
                <a16:creationId xmlns:a16="http://schemas.microsoft.com/office/drawing/2014/main" id="{AF21ED49-F305-3246-BA68-04E135DD47F9}"/>
              </a:ext>
            </a:extLst>
          </p:cNvPr>
          <p:cNvSpPr>
            <a:spLocks noChangeArrowheads="1"/>
          </p:cNvSpPr>
          <p:nvPr/>
        </p:nvSpPr>
        <p:spPr bwMode="auto">
          <a:xfrm rot="10430399">
            <a:off x="6732588" y="3860800"/>
            <a:ext cx="576262" cy="1008063"/>
          </a:xfrm>
          <a:prstGeom prst="curvedRightArrow">
            <a:avLst>
              <a:gd name="adj1" fmla="val 23114"/>
              <a:gd name="adj2" fmla="val 70977"/>
              <a:gd name="adj3" fmla="val 26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s-AR" altLang="en-US"/>
          </a:p>
        </p:txBody>
      </p:sp>
      <p:sp>
        <p:nvSpPr>
          <p:cNvPr id="44041" name="Text Box 11">
            <a:extLst>
              <a:ext uri="{FF2B5EF4-FFF2-40B4-BE49-F238E27FC236}">
                <a16:creationId xmlns:a16="http://schemas.microsoft.com/office/drawing/2014/main" id="{556B37E8-3A7A-5A4C-AC6C-C5480F30A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581525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8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Clientes</a:t>
            </a:r>
            <a:endParaRPr lang="en-US" altLang="en-US" sz="2800" u="none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</p:txBody>
      </p:sp>
      <p:sp>
        <p:nvSpPr>
          <p:cNvPr id="44042" name="Text Box 12">
            <a:extLst>
              <a:ext uri="{FF2B5EF4-FFF2-40B4-BE49-F238E27FC236}">
                <a16:creationId xmlns:a16="http://schemas.microsoft.com/office/drawing/2014/main" id="{10B19652-FAC6-3541-9BEB-3A32089D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05263"/>
            <a:ext cx="1857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8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Direcciones</a:t>
            </a:r>
            <a:br>
              <a:rPr lang="es-AR" altLang="en-US" sz="28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</a:br>
            <a:r>
              <a:rPr lang="es-AR" altLang="en-US" sz="28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del Cliente</a:t>
            </a:r>
            <a:endParaRPr lang="en-US" altLang="en-US" sz="2800" u="none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3C9FD06-6865-A243-A211-A8C163A71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Diseño de SUnit</a:t>
            </a:r>
          </a:p>
        </p:txBody>
      </p:sp>
      <p:pic>
        <p:nvPicPr>
          <p:cNvPr id="18434" name="Content Placeholder 2">
            <a:extLst>
              <a:ext uri="{FF2B5EF4-FFF2-40B4-BE49-F238E27FC236}">
                <a16:creationId xmlns:a16="http://schemas.microsoft.com/office/drawing/2014/main" id="{5DC96619-D8FC-414C-9F69-95A75EB2EF1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663" y="2036763"/>
            <a:ext cx="7937500" cy="3505200"/>
          </a:xfrm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339BEA94-4902-AE44-A8DA-66DE04931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BA0CB1A6-9216-B34C-B327-0813067F2A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Ejemplo</a:t>
            </a:r>
          </a:p>
        </p:txBody>
      </p:sp>
      <p:sp>
        <p:nvSpPr>
          <p:cNvPr id="45058" name="Rectangle 5">
            <a:extLst>
              <a:ext uri="{FF2B5EF4-FFF2-40B4-BE49-F238E27FC236}">
                <a16:creationId xmlns:a16="http://schemas.microsoft.com/office/drawing/2014/main" id="{029FE858-39C9-3045-AE58-7BBD1C0DEBE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Customer Import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Hay un mensaje de clase que prueba que funciona!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Pero… ¿Funciona bien?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C903919-DE73-DE41-8BE1-BE2BC8CE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FCB6A46E-073D-1C46-9EB0-1316B77FDB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Mantenimiento de código</a:t>
            </a:r>
          </a:p>
        </p:txBody>
      </p:sp>
      <p:sp>
        <p:nvSpPr>
          <p:cNvPr id="46082" name="Rectangle 5">
            <a:extLst>
              <a:ext uri="{FF2B5EF4-FFF2-40B4-BE49-F238E27FC236}">
                <a16:creationId xmlns:a16="http://schemas.microsoft.com/office/drawing/2014/main" id="{CEC07FA2-2FD5-EB48-890B-0E53C67379C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Reglas de mantenimiento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Identificar los puntos de cambio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Identificar los puntos de testeo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Romper dependencias </a:t>
            </a:r>
            <a:r>
              <a:rPr lang="en-US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 REFACTORING! Y otras t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écnicas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Escribir tests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Hacer cambios por medio de TDD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8C07F16-9337-2B45-A923-BCB4DBA9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80E53AC9-7391-4844-9626-3C39771C4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47106" name="Rectangle 5">
            <a:extLst>
              <a:ext uri="{FF2B5EF4-FFF2-40B4-BE49-F238E27FC236}">
                <a16:creationId xmlns:a16="http://schemas.microsoft.com/office/drawing/2014/main" id="{3586524A-5C95-D044-B676-C5DF6BD2E90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Rename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n-US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Renombra el elemento seleccionado y todas las referencias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Extract method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n-US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Crea un nuevo m</a:t>
            </a: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étodo con el código seleccionado y lo reemplaza por un envío de mensaje a ese método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Algunas herramientas reemplazan todas las repeticiones de la selección</a:t>
            </a:r>
            <a:endParaRPr lang="en-US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>
              <a:buSzTx/>
              <a:buFont typeface="Wingdings" pitchFamily="2" charset="2"/>
              <a:buNone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9A19441-42A1-0B4D-9600-DFA5A552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EE32C93C-A52E-6F42-8BE4-35928325F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80899" name="Rectangle 5">
            <a:extLst>
              <a:ext uri="{FF2B5EF4-FFF2-40B4-BE49-F238E27FC236}">
                <a16:creationId xmlns:a16="http://schemas.microsoft.com/office/drawing/2014/main" id="{DCCE0AE8-C7B9-FD4F-BE0C-EBD02E2D34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  <a:defRPr/>
            </a:pPr>
            <a:r>
              <a:rPr lang="en-US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Move</a:t>
            </a:r>
          </a:p>
          <a:p>
            <a:pPr lvl="1">
              <a:buSzTx/>
              <a:buFont typeface="Wingdings" pitchFamily="2" charset="2"/>
              <a:buChar char="Ø"/>
              <a:defRPr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Mueve el método seleccionado a una clase que debe estar visible desde el contexto en que se mueve (En Smalltalk todas las clases están visibles)</a:t>
            </a:r>
          </a:p>
          <a:p>
            <a:pPr lvl="1">
              <a:buSzTx/>
              <a:buFont typeface="Wingdings" pitchFamily="2" charset="2"/>
              <a:buChar char="Ø"/>
              <a:defRPr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Debe haber algún receiver para el nuevo mensaje (var de inst.)</a:t>
            </a:r>
            <a:endParaRPr lang="en-US" altLang="en-US" sz="26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marL="0" indent="0">
              <a:buSzTx/>
              <a:buFont typeface="Lucida Grande" panose="020B0600040502020204" pitchFamily="34" charset="0"/>
              <a:buNone/>
              <a:defRPr/>
            </a:pP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B04DDE9-66FF-684C-B39C-F34D0334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1006BE5B-F7DF-A144-A295-4DD2819E2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49154" name="Rectangle 5">
            <a:extLst>
              <a:ext uri="{FF2B5EF4-FFF2-40B4-BE49-F238E27FC236}">
                <a16:creationId xmlns:a16="http://schemas.microsoft.com/office/drawing/2014/main" id="{DB3AF0E4-CA9E-F146-9374-77B4E974912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Temporary to instvar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Convierte una variable local en variable de instancia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n-US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Extract to temporary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n-US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Extrae la colaboración seleccionada en una variable local inicializada con dicha colaboración</a:t>
            </a:r>
          </a:p>
          <a:p>
            <a:pPr lvl="1">
              <a:buSzTx/>
              <a:buFont typeface="Wingdings" pitchFamily="2" charset="2"/>
              <a:buChar char="Ø"/>
            </a:pP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059E034-8B60-1F4E-AF1B-C797A3AB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E03038F-6932-C448-8C34-8DE9BAF28F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50178" name="Rectangle 5">
            <a:extLst>
              <a:ext uri="{FF2B5EF4-FFF2-40B4-BE49-F238E27FC236}">
                <a16:creationId xmlns:a16="http://schemas.microsoft.com/office/drawing/2014/main" id="{C24ADA41-EF72-2247-98BE-5A1B5688F60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Add parameter 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n-US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Agrega un colaborador al mensaje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n-US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Permite indicar como se llamará el colaborador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n-US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Permite indicar con qué colaboración debe ser inicializado dicho colaborador. La colaboración debe compilar en todo context donde se envíe el mensaje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91A1FEF-881C-8844-AC42-612D8712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9D6857C8-D9DB-3F45-9514-F917169B27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Ejercicio – 1ra Parte</a:t>
            </a:r>
          </a:p>
        </p:txBody>
      </p:sp>
      <p:sp>
        <p:nvSpPr>
          <p:cNvPr id="51202" name="Rectangle 5">
            <a:extLst>
              <a:ext uri="{FF2B5EF4-FFF2-40B4-BE49-F238E27FC236}">
                <a16:creationId xmlns:a16="http://schemas.microsoft.com/office/drawing/2014/main" id="{FF3B1A2E-9C25-154A-984D-83654867AD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Customer Import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Pero… ¿Funciona bien?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Le han pedido que también se puede importar usando sockets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669149A-FBFF-AB46-8738-EAFA438E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A6E1C3F7-9790-5A40-9FD4-27EE8C4D2D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52226" name="Rectangle 5">
            <a:extLst>
              <a:ext uri="{FF2B5EF4-FFF2-40B4-BE49-F238E27FC236}">
                <a16:creationId xmlns:a16="http://schemas.microsoft.com/office/drawing/2014/main" id="{95981005-BE60-294B-AA18-5A6E85AB7D1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Inline target sends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Copia el código representado por el método a los lugares donde ser envía el mensaje correspondiente en la misma clase (no todos los senders)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Inline temporary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Reemplaza todos los lugares donde se referencia la variable temporal con la partde derecha de la asignación que se está haciendo el inline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20E17A5-A7BD-954A-8FB9-4B37918E8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A6E1C3F7-9790-5A40-9FD4-27EE8C4D2D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52226" name="Rectangle 5">
            <a:extLst>
              <a:ext uri="{FF2B5EF4-FFF2-40B4-BE49-F238E27FC236}">
                <a16:creationId xmlns:a16="http://schemas.microsoft.com/office/drawing/2014/main" id="{95981005-BE60-294B-AA18-5A6E85AB7D1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Extract to temporary + Extract Method + Inline temporary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Se los suele utilizar para extraer código que se encuentra separado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20E17A5-A7BD-954A-8FB9-4B37918E8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  <p:extLst>
      <p:ext uri="{BB962C8B-B14F-4D97-AF65-F5344CB8AC3E}">
        <p14:creationId xmlns:p14="http://schemas.microsoft.com/office/powerpoint/2010/main" val="1479323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54350C0-6855-B94A-90AB-74A9CC4139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Ejercicio – 2da Parte</a:t>
            </a:r>
          </a:p>
        </p:txBody>
      </p:sp>
      <p:sp>
        <p:nvSpPr>
          <p:cNvPr id="53250" name="Rectangle 5">
            <a:extLst>
              <a:ext uri="{FF2B5EF4-FFF2-40B4-BE49-F238E27FC236}">
                <a16:creationId xmlns:a16="http://schemas.microsoft.com/office/drawing/2014/main" id="{6A6B365D-F3A1-8945-A251-445B8F2A70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Customer Import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Hay veces que no se importa nada y no se sabe por que…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Lo único que se sabe es que segeneran errores como ”nil doesNotUnderstand: …” o SubscriptOutOfBounds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Solucionarlo!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274DA07-8953-864B-8195-1426DEFE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C0E67A3-F889-4D4E-B4ED-82744EA2E3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Diseño de SUnit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F42E31F-AC96-6445-A568-3BCFCAF3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8AD01BDD-D411-C64D-9504-E38B4EC1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412875"/>
            <a:ext cx="6083300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10B704A-FA9B-5040-8B9C-52D2DD5A28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B8A0AF37-30C5-7343-9C83-E142CC3BC3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Abstract Instance Variable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Se implementa el getter y setter de la variable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Referencias a la variable se reemplazan por el envio correspondiente del mensaje relacionado al getter o setter</a:t>
            </a:r>
          </a:p>
          <a:p>
            <a:pPr lvl="1">
              <a:buSzTx/>
              <a:buFont typeface="Wingdings" pitchFamily="2" charset="2"/>
              <a:buChar char="Ø"/>
            </a:pPr>
            <a:endParaRPr lang="es-AR" altLang="en-US" sz="26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n-US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Abstract Instance Variable</a:t>
            </a:r>
            <a:r>
              <a:rPr lang="es-AR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 + Move 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Permite mover variables de instancia a otras clases</a:t>
            </a:r>
            <a:endParaRPr lang="en-US" altLang="en-US" sz="26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>
              <a:buSzTx/>
              <a:buFont typeface="Wingdings" pitchFamily="2" charset="2"/>
              <a:buNone/>
            </a:pPr>
            <a:endParaRPr lang="en-US" altLang="en-US" sz="30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571A7D3-C6B6-6A4E-8538-B839B21F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68B0B5D9-3110-8B4F-9606-8E412EDBEF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55298" name="Rectangle 5">
            <a:extLst>
              <a:ext uri="{FF2B5EF4-FFF2-40B4-BE49-F238E27FC236}">
                <a16:creationId xmlns:a16="http://schemas.microsoft.com/office/drawing/2014/main" id="{BE1C719F-FA7D-CD4F-85A5-1509D5F096C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5184477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Generate Superclass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Genera una superclase y define todo el protocolo (o lo que se seleccione) como abstracto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Sube la definicion de las inst. vars. a la superclase a menos que seleccione lo contrario</a:t>
            </a:r>
          </a:p>
          <a:p>
            <a:pPr lvl="1">
              <a:buSzTx/>
              <a:buFont typeface="Wingdings" pitchFamily="2" charset="2"/>
              <a:buChar char="Ø"/>
            </a:pPr>
            <a:endParaRPr lang="es-AR" altLang="en-US" sz="26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s-ES" altLang="en-US" sz="3000" dirty="0" err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Insert</a:t>
            </a:r>
            <a:r>
              <a:rPr lang="es-ES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 </a:t>
            </a:r>
            <a:r>
              <a:rPr lang="es-ES" altLang="en-US" sz="3000" dirty="0" err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Superclass</a:t>
            </a:r>
            <a:endParaRPr lang="es-ES_tradnl" altLang="en-US" sz="30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 lvl="1">
              <a:buSzTx/>
              <a:buFont typeface="Wingdings" pitchFamily="2" charset="2"/>
              <a:buChar char="Ø"/>
            </a:pPr>
            <a:r>
              <a:rPr lang="es-ES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Solo inserta la superclase, no define protocolo ni mueve </a:t>
            </a:r>
            <a:r>
              <a:rPr lang="es-ES" altLang="en-US" sz="2600" dirty="0" err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inst.</a:t>
            </a:r>
            <a:r>
              <a:rPr lang="es-ES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 </a:t>
            </a:r>
            <a:r>
              <a:rPr lang="es-ES" altLang="en-US" sz="2600" dirty="0" err="1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vars</a:t>
            </a:r>
            <a:r>
              <a:rPr lang="es-ES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.</a:t>
            </a:r>
            <a:endParaRPr lang="en-US" altLang="en-US" sz="26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9142ACE-5292-484E-8B65-AB0A4F09F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B0BC17EF-C457-5049-B9C3-E22B35A0C3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Ejercicio – 3ra Parte</a:t>
            </a:r>
          </a:p>
        </p:txBody>
      </p:sp>
      <p:sp>
        <p:nvSpPr>
          <p:cNvPr id="56322" name="Rectangle 5">
            <a:extLst>
              <a:ext uri="{FF2B5EF4-FFF2-40B4-BE49-F238E27FC236}">
                <a16:creationId xmlns:a16="http://schemas.microsoft.com/office/drawing/2014/main" id="{1C460DB8-DA0F-E54D-9876-F54414C70E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Customer Import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Los tests no cumplen con la regla de que deben ser rápidos…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…. Están acoplados con la base de datos!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Hacer que los test corran más rápido desacoplándolos de la base…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pero recordar que a veces hay que testear con la base… cuando se está en el ambiente de integración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BAE5354-E557-2E44-8CBD-AE42E075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23BD2FA9-4D53-454F-AE37-734C070BBC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Ejercicio – 4ta Parte</a:t>
            </a:r>
          </a:p>
        </p:txBody>
      </p:sp>
      <p:sp>
        <p:nvSpPr>
          <p:cNvPr id="57346" name="Rectangle 5">
            <a:extLst>
              <a:ext uri="{FF2B5EF4-FFF2-40B4-BE49-F238E27FC236}">
                <a16:creationId xmlns:a16="http://schemas.microsoft.com/office/drawing/2014/main" id="{F5EEFDED-D499-A340-8F1E-A129A49A897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Dejo de ser Customer Import…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Ahora es ERPSystem!!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Nuestros queridos vendedores no se cansan de darnos trabajo! Vendieron el sistema como ERP por lo que hay que agregar proveedores! (Supplier)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Se debe poder importar Supplier pero no hay mucho tiempo porque el sistema ya está vendido…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… nos prometieron tiempo para poder mejorarlo después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247B03F-E293-A546-9B45-123409A1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1AB95124-DF9A-DC4D-AB97-D2DAADC9A7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Ejemplo</a:t>
            </a:r>
          </a:p>
        </p:txBody>
      </p:sp>
      <p:sp>
        <p:nvSpPr>
          <p:cNvPr id="59394" name="Rectangle 5">
            <a:extLst>
              <a:ext uri="{FF2B5EF4-FFF2-40B4-BE49-F238E27FC236}">
                <a16:creationId xmlns:a16="http://schemas.microsoft.com/office/drawing/2014/main" id="{96EFAE34-6FF2-3E4B-B0B1-0BB3F824EF9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384300"/>
            <a:ext cx="8228012" cy="2087563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Supplier Import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4D75433-F390-7D44-BD8C-2BF5AED3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085B4EEB-B8AE-4C4D-9BB3-7DA583DB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46313"/>
            <a:ext cx="6553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>
              <a:buSzTx/>
              <a:buFont typeface="Wingdings" pitchFamily="2" charset="2"/>
              <a:buChar char="Ø"/>
            </a:pPr>
            <a:endParaRPr lang="es-AR" altLang="en-US" sz="2400" u="none">
              <a:latin typeface="Arial" panose="020B060402020202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  <a:p>
            <a:pPr lvl="2">
              <a:buClrTx/>
              <a:buSzTx/>
              <a:buFontTx/>
              <a:buNone/>
            </a:pPr>
            <a:r>
              <a:rPr lang="es-E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S,Supplier1,D,123</a:t>
            </a:r>
            <a:endParaRPr lang="es-AR" altLang="en-US" sz="1800">
              <a:latin typeface="Arial" panose="020B060402020202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NC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,Pepe,Sanchez,D,22333444</a:t>
            </a: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EC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,D,5456774</a:t>
            </a: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A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,San Martin,3322,Olivos,1636,BsAs</a:t>
            </a:r>
          </a:p>
          <a:p>
            <a:pPr lvl="2">
              <a:buClrTx/>
              <a:buSzTx/>
              <a:buFontTx/>
              <a:buNone/>
            </a:pPr>
            <a:r>
              <a:rPr lang="es-AR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A</a:t>
            </a:r>
            <a:r>
              <a:rPr lang="es-AR" altLang="en-US" sz="1800" u="none">
                <a:latin typeface="Arial" panose="020B0604020202020204" pitchFamily="34" charset="0"/>
                <a:ea typeface="ＭＳ Ｐゴシック" panose="020B0600070205080204" pitchFamily="34" charset="-128"/>
                <a:cs typeface="DejaVu Sans" pitchFamily="34" charset="2"/>
              </a:rPr>
              <a:t>,Maipu,888,Florida,1122,Buenos Aires</a:t>
            </a:r>
          </a:p>
        </p:txBody>
      </p:sp>
      <p:sp>
        <p:nvSpPr>
          <p:cNvPr id="59397" name="AutoShape 8">
            <a:extLst>
              <a:ext uri="{FF2B5EF4-FFF2-40B4-BE49-F238E27FC236}">
                <a16:creationId xmlns:a16="http://schemas.microsoft.com/office/drawing/2014/main" id="{929D0B10-6F16-F04E-AD72-5E0205300AAA}"/>
              </a:ext>
            </a:extLst>
          </p:cNvPr>
          <p:cNvSpPr>
            <a:spLocks/>
          </p:cNvSpPr>
          <p:nvPr/>
        </p:nvSpPr>
        <p:spPr bwMode="auto">
          <a:xfrm>
            <a:off x="5724525" y="3686175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s-AR" altLang="en-US"/>
          </a:p>
        </p:txBody>
      </p:sp>
      <p:sp>
        <p:nvSpPr>
          <p:cNvPr id="59398" name="AutoShape 10">
            <a:extLst>
              <a:ext uri="{FF2B5EF4-FFF2-40B4-BE49-F238E27FC236}">
                <a16:creationId xmlns:a16="http://schemas.microsoft.com/office/drawing/2014/main" id="{073AE215-7096-144F-92B2-4FD7920990A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11863" y="2655888"/>
            <a:ext cx="576262" cy="1462087"/>
          </a:xfrm>
          <a:prstGeom prst="curvedRightArrow">
            <a:avLst>
              <a:gd name="adj1" fmla="val 23117"/>
              <a:gd name="adj2" fmla="val 70971"/>
              <a:gd name="adj3" fmla="val 26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s-AR" altLang="en-US"/>
          </a:p>
        </p:txBody>
      </p:sp>
      <p:sp>
        <p:nvSpPr>
          <p:cNvPr id="59399" name="Text Box 12">
            <a:extLst>
              <a:ext uri="{FF2B5EF4-FFF2-40B4-BE49-F238E27FC236}">
                <a16:creationId xmlns:a16="http://schemas.microsoft.com/office/drawing/2014/main" id="{96668961-10F1-CB42-80C1-28787BA69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5" y="2965450"/>
            <a:ext cx="16684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Direcciones</a:t>
            </a:r>
            <a:br>
              <a:rPr lang="es-AR" altLang="en-US" sz="24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</a:br>
            <a:r>
              <a:rPr lang="es-AR" altLang="en-US" sz="24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del Supplier</a:t>
            </a:r>
            <a:endParaRPr lang="en-US" altLang="en-US" sz="2400" u="none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</p:txBody>
      </p:sp>
      <p:sp>
        <p:nvSpPr>
          <p:cNvPr id="59400" name="AutoShape 8">
            <a:extLst>
              <a:ext uri="{FF2B5EF4-FFF2-40B4-BE49-F238E27FC236}">
                <a16:creationId xmlns:a16="http://schemas.microsoft.com/office/drawing/2014/main" id="{EBC7512E-250B-9741-82D9-28A21097C85F}"/>
              </a:ext>
            </a:extLst>
          </p:cNvPr>
          <p:cNvSpPr>
            <a:spLocks/>
          </p:cNvSpPr>
          <p:nvPr/>
        </p:nvSpPr>
        <p:spPr bwMode="auto">
          <a:xfrm>
            <a:off x="4932363" y="3036888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s-AR" altLang="en-US"/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A796D52-7B04-B847-951D-2D76DB7172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19700" y="2533650"/>
            <a:ext cx="576263" cy="936625"/>
          </a:xfrm>
          <a:prstGeom prst="curvedRightArrow">
            <a:avLst>
              <a:gd name="adj1" fmla="val 23131"/>
              <a:gd name="adj2" fmla="val 71018"/>
              <a:gd name="adj3" fmla="val 26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s-AR" altLang="en-US"/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CE10CA9F-602E-CB47-B9F6-D124480C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700213"/>
            <a:ext cx="16684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92C858"/>
              </a:buClr>
              <a:buSzPct val="80000"/>
              <a:buFont typeface="Lucida Grande" panose="020B0600040502020204" pitchFamily="34" charset="0"/>
              <a:buChar char="▶"/>
              <a:defRPr sz="32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68BD44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D6058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6D6058"/>
                </a:solidFill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Clientes</a:t>
            </a:r>
            <a:br>
              <a:rPr lang="es-AR" altLang="en-US" sz="24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</a:br>
            <a:r>
              <a:rPr lang="es-AR" altLang="en-US" sz="2400" u="none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ejaVu Sans" pitchFamily="34" charset="2"/>
              </a:rPr>
              <a:t>del Supplier</a:t>
            </a:r>
            <a:endParaRPr lang="en-US" altLang="en-US" sz="2400" u="none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ejaVu Sans" pitchFamily="34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2AE88D57-58B4-FB4E-899B-C916682F92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62466" name="Rectangle 5">
            <a:extLst>
              <a:ext uri="{FF2B5EF4-FFF2-40B4-BE49-F238E27FC236}">
                <a16:creationId xmlns:a16="http://schemas.microsoft.com/office/drawing/2014/main" id="{2CCE0F72-02F2-2243-B95C-E092D28876C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 marL="457200" lvl="1" indent="0">
              <a:buSzTx/>
              <a:buNone/>
            </a:pPr>
            <a:endParaRPr lang="en-US" altLang="en-US" sz="26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n-US" altLang="en-US" sz="30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Extract Class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 dirty="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Permite encapsular variables de instancia en una clase</a:t>
            </a:r>
            <a:endParaRPr lang="en-US" altLang="en-US" sz="2600" dirty="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F7C6DE1-9D66-6F47-A9B3-9072CDC5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81F04B4-44A0-AD46-B254-FD544195A9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Refactorings</a:t>
            </a:r>
          </a:p>
        </p:txBody>
      </p:sp>
      <p:sp>
        <p:nvSpPr>
          <p:cNvPr id="63490" name="Rectangle 5">
            <a:extLst>
              <a:ext uri="{FF2B5EF4-FFF2-40B4-BE49-F238E27FC236}">
                <a16:creationId xmlns:a16="http://schemas.microsoft.com/office/drawing/2014/main" id="{9780A677-2847-154A-B21C-1794610D0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n-US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Pull Up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Mueve variables de instancia y/o métodos a la superclase o declara el método como abstracto en la superclase</a:t>
            </a:r>
            <a:endParaRPr lang="en-US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>
              <a:buSzTx/>
              <a:buFont typeface="Wingdings" pitchFamily="2" charset="2"/>
              <a:buChar char="Ø"/>
            </a:pPr>
            <a:endParaRPr lang="en-US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>
              <a:buSzTx/>
              <a:buFont typeface="Wingdings" pitchFamily="2" charset="2"/>
              <a:buChar char="Ø"/>
            </a:pPr>
            <a:r>
              <a:rPr lang="en-US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Push Down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Mueve un conjunto de variables de instancia y/o métodos a las subclases</a:t>
            </a:r>
            <a:endParaRPr lang="en-US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0D25061-E216-A145-A1AC-B42EFB99E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C03B597-015A-A14D-B0D2-3F5FB698F2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Ejercicio – 5ta Parte</a:t>
            </a:r>
          </a:p>
        </p:txBody>
      </p:sp>
      <p:sp>
        <p:nvSpPr>
          <p:cNvPr id="64514" name="Rectangle 5">
            <a:extLst>
              <a:ext uri="{FF2B5EF4-FFF2-40B4-BE49-F238E27FC236}">
                <a16:creationId xmlns:a16="http://schemas.microsoft.com/office/drawing/2014/main" id="{C91C513D-5BC0-6749-A8BD-B53A70E84F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Tenemos tiempo para sacar la “deuda técnica”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Nos dimos cuenta que Customer y Supplier tienen mucho en común por lo que creamos la abstracción Party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También vimos que identificationType e identificationNumber van juntos por todos lados… deberíamos crear la abstracción PartyIdentification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874CBA7-3F72-8748-B604-959CE785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DE9CF6E1-14DF-764A-AE1A-4CDE6864D6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Consecuencias</a:t>
            </a:r>
          </a:p>
        </p:txBody>
      </p:sp>
      <p:sp>
        <p:nvSpPr>
          <p:cNvPr id="20482" name="Rectangle 5">
            <a:extLst>
              <a:ext uri="{FF2B5EF4-FFF2-40B4-BE49-F238E27FC236}">
                <a16:creationId xmlns:a16="http://schemas.microsoft.com/office/drawing/2014/main" id="{AA4505C7-7225-FC49-91BC-0800FD12D24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Una instancia de la clase de test por test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Isolation entre tests de la misma clase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Las instancias quedan vivas mientras quede vivo el TestResult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Si las instancias referencias muchos objetos/recursos puede ser un problema</a:t>
            </a:r>
          </a:p>
          <a:p>
            <a:pPr>
              <a:buSzTx/>
              <a:buFont typeface="Wingdings" pitchFamily="2" charset="2"/>
              <a:buChar char="Ø"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  <a:p>
            <a:pPr>
              <a:buSzTx/>
              <a:buFont typeface="Wingdings" pitchFamily="2" charset="2"/>
              <a:buChar char="Ø"/>
            </a:pPr>
            <a:endParaRPr lang="es-AR" altLang="en-US" sz="30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DE3378-79A7-6341-B3EF-C3786E17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76B8A27E-78ED-854C-80CE-27DD8EE46C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82588"/>
            <a:ext cx="8153400" cy="4286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Estructura de los tests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1CEADA-41DE-B440-ACFC-83DFCF12C87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57200" y="1524000"/>
          <a:ext cx="3962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875" name="TextBox 4">
            <a:extLst>
              <a:ext uri="{FF2B5EF4-FFF2-40B4-BE49-F238E27FC236}">
                <a16:creationId xmlns:a16="http://schemas.microsoft.com/office/drawing/2014/main" id="{FE1963C7-5F82-F746-9ABC-E4A86FFE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90675"/>
            <a:ext cx="4976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AR" altLang="en-US" u="none">
                <a:solidFill>
                  <a:srgbClr val="584D49"/>
                </a:solidFill>
                <a:latin typeface="Verdana" panose="020B0604030504040204" pitchFamily="34" charset="0"/>
              </a:rPr>
              <a:t>Establece el contexto inicial para la ejecución del test. Pre-condición del test</a:t>
            </a:r>
          </a:p>
          <a:p>
            <a:pPr eaLnBrk="1" hangingPunct="1"/>
            <a:r>
              <a:rPr lang="es-AR" altLang="en-US" u="none">
                <a:solidFill>
                  <a:srgbClr val="584D49"/>
                </a:solidFill>
                <a:latin typeface="Verdana" panose="020B0604030504040204" pitchFamily="34" charset="0"/>
              </a:rPr>
              <a:t>(puede ser reificado en mensaje setUp)</a:t>
            </a:r>
          </a:p>
        </p:txBody>
      </p:sp>
      <p:sp>
        <p:nvSpPr>
          <p:cNvPr id="79876" name="TextBox 5">
            <a:extLst>
              <a:ext uri="{FF2B5EF4-FFF2-40B4-BE49-F238E27FC236}">
                <a16:creationId xmlns:a16="http://schemas.microsoft.com/office/drawing/2014/main" id="{FD90CA03-D8B9-B44B-8ED7-A15BCB97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25800"/>
            <a:ext cx="4976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AR" altLang="en-US" u="none">
                <a:solidFill>
                  <a:srgbClr val="584D49"/>
                </a:solidFill>
                <a:latin typeface="Verdana" panose="020B0604030504040204" pitchFamily="34" charset="0"/>
              </a:rPr>
              <a:t>Ejercita la funcionalidad específica que se está testeando. Determina QUÉ se está testeando.</a:t>
            </a:r>
          </a:p>
        </p:txBody>
      </p:sp>
      <p:sp>
        <p:nvSpPr>
          <p:cNvPr id="79877" name="TextBox 6">
            <a:extLst>
              <a:ext uri="{FF2B5EF4-FFF2-40B4-BE49-F238E27FC236}">
                <a16:creationId xmlns:a16="http://schemas.microsoft.com/office/drawing/2014/main" id="{821547D3-D59E-B748-9CA8-659F155B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41888"/>
            <a:ext cx="49768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AR" altLang="en-US" u="none">
                <a:solidFill>
                  <a:srgbClr val="584D49"/>
                </a:solidFill>
                <a:latin typeface="Verdana" panose="020B0604030504040204" pitchFamily="34" charset="0"/>
              </a:rPr>
              <a:t>Verifica que los resultados sean los esperados. Post-condición del test</a:t>
            </a:r>
          </a:p>
          <a:p>
            <a:pPr eaLnBrk="1" hangingPunct="1"/>
            <a:endParaRPr lang="es-AR" altLang="en-US" u="none">
              <a:solidFill>
                <a:srgbClr val="584D49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1D3A517-66F5-8149-93B8-3C686ED203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SetUp</a:t>
            </a:r>
          </a:p>
        </p:txBody>
      </p:sp>
      <p:sp>
        <p:nvSpPr>
          <p:cNvPr id="21506" name="Rectangle 5">
            <a:extLst>
              <a:ext uri="{FF2B5EF4-FFF2-40B4-BE49-F238E27FC236}">
                <a16:creationId xmlns:a16="http://schemas.microsoft.com/office/drawing/2014/main" id="{7853F84B-2A32-C341-A071-6558D140E0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¿Qué hacer cuando hay código repetido de set up en los distintos tests?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Usar el setup del framework (setUp, @Before, TestInitialize, etc)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Recordar que hay una instancia por test! </a:t>
            </a:r>
            <a:r>
              <a:rPr lang="en-US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 Creación de Objetos innecesarios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Solo poner en setUp lo que es común a todos los tests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  <a:sym typeface="Wingdings" pitchFamily="2" charset="2"/>
              </a:rPr>
              <a:t>Usar distintos métodos de setUp si hay conjuntos distintos de objetos comunes entre tests</a:t>
            </a:r>
            <a:endParaRPr lang="es-AR" altLang="en-US" sz="2600">
              <a:latin typeface="Verdana" panose="020B0604030504040204" pitchFamily="34" charset="0"/>
              <a:ea typeface="DejaVu Sans" pitchFamily="34" charset="2"/>
              <a:cs typeface="Verdana" panose="020B0604030504040204" pitchFamily="34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B67EF23-E122-A347-BCB4-7A3EE66D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133CEB1-EB6C-494F-9D83-F51FE96AED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TearDown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09AC019D-2FD6-0448-A413-D9C8BEE662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Generalmente no se usa debido al GarbageCollector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Usar sólo para relesear recursos tomados durante el setUp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Pero recordar que no se deberían usar recursos externos en los tests!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Conclusión: Usar TearDown es un smell de mal test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2DB506F-2B48-FA40-8F8F-2277A90A3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6EA5D9E-E0BA-1D49-A7F0-DB226C07BE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>
                <a:latin typeface="Century Gothic" panose="020B0502020202020204" pitchFamily="34" charset="0"/>
                <a:ea typeface="DejaVu Sans" pitchFamily="34" charset="2"/>
                <a:cs typeface="Century Gothic" panose="020B0502020202020204" pitchFamily="34" charset="0"/>
              </a:rPr>
              <a:t>Fixtures</a:t>
            </a:r>
          </a:p>
        </p:txBody>
      </p:sp>
      <p:sp>
        <p:nvSpPr>
          <p:cNvPr id="23554" name="Rectangle 5">
            <a:extLst>
              <a:ext uri="{FF2B5EF4-FFF2-40B4-BE49-F238E27FC236}">
                <a16:creationId xmlns:a16="http://schemas.microsoft.com/office/drawing/2014/main" id="{203679EC-8DAB-D142-8C23-F5B45FAEC0C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12875"/>
            <a:ext cx="8228013" cy="4752975"/>
          </a:xfrm>
        </p:spPr>
        <p:txBody>
          <a:bodyPr/>
          <a:lstStyle/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Conjunto de objetos de prueba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es-AR" altLang="en-US" sz="30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Tipos de Fixtures: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Transient: Se crean en cada test. No hay relación entre distintos tests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Persistent Fresh: Los objetos creados quedan persistidos entre los tests, pero se crea uno nuevo por test</a:t>
            </a:r>
          </a:p>
          <a:p>
            <a:pPr lvl="1">
              <a:buSzTx/>
              <a:buFont typeface="Wingdings" pitchFamily="2" charset="2"/>
              <a:buChar char="Ø"/>
            </a:pPr>
            <a:r>
              <a:rPr lang="es-AR" altLang="en-US" sz="2600">
                <a:latin typeface="Verdana" panose="020B0604030504040204" pitchFamily="34" charset="0"/>
                <a:ea typeface="DejaVu Sans" pitchFamily="34" charset="2"/>
                <a:cs typeface="Verdana" panose="020B0604030504040204" pitchFamily="34" charset="0"/>
              </a:rPr>
              <a:t>Persistent Shared: Idem Persistent Fresh pero los objetos se comparten entre tests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1B68933-F2D7-EE4A-BB97-3E53E519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AR" altLang="en-US" u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resentación Institucion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DejaVu Sans"/>
      </a:majorFont>
      <a:minorFont>
        <a:latin typeface="Calibri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spDef>
    <a:lnDef>
      <a:spPr bwMode="auto">
        <a:solidFill>
          <a:srgbClr val="00B8FF"/>
        </a:solidFill>
        <a:ln w="9525" cap="flat" cmpd="sng" algn="ctr">
          <a:solidFill>
            <a:srgbClr val="584D49"/>
          </a:solidFill>
          <a:prstDash val="dot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Font typeface="Arial"/>
          <a:buChar char="•"/>
          <a:defRPr sz="1200" dirty="0" smtClean="0">
            <a:solidFill>
              <a:srgbClr val="584D49"/>
            </a:solidFill>
            <a:latin typeface="Century Gothic"/>
            <a:cs typeface="Century Gothic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Presentación Instituc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DejaVu Sans"/>
      </a:majorFont>
      <a:minorFont>
        <a:latin typeface="Calibri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spDef>
    <a:lnDef>
      <a:spPr bwMode="auto">
        <a:solidFill>
          <a:srgbClr val="00B8FF"/>
        </a:solidFill>
        <a:ln w="9525" cap="flat" cmpd="sng" algn="ctr">
          <a:solidFill>
            <a:srgbClr val="584D49"/>
          </a:solidFill>
          <a:prstDash val="dot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Font typeface="Arial"/>
          <a:buChar char="•"/>
          <a:defRPr sz="1200" dirty="0" smtClean="0">
            <a:solidFill>
              <a:srgbClr val="584D49"/>
            </a:solidFill>
            <a:latin typeface="Century Gothic"/>
            <a:cs typeface="Century Gothic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Calibri"/>
        <a:ea typeface="ＭＳ Ｐゴシック"/>
        <a:cs typeface=""/>
      </a:majorFont>
      <a:minorFont>
        <a:latin typeface="Verdana"/>
        <a:ea typeface="DejaVu Sans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Institucional</Template>
  <TotalTime>16187</TotalTime>
  <Words>1908</Words>
  <Application>Microsoft Macintosh PowerPoint</Application>
  <PresentationFormat>On-screen Show (4:3)</PresentationFormat>
  <Paragraphs>274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47</vt:i4>
      </vt:variant>
      <vt:variant>
        <vt:lpstr>Custom Shows</vt:lpstr>
      </vt:variant>
      <vt:variant>
        <vt:i4>2</vt:i4>
      </vt:variant>
    </vt:vector>
  </HeadingPairs>
  <TitlesOfParts>
    <vt:vector size="68" baseType="lpstr">
      <vt:lpstr>ＭＳ Ｐゴシック</vt:lpstr>
      <vt:lpstr>Arial</vt:lpstr>
      <vt:lpstr>Calibri</vt:lpstr>
      <vt:lpstr>Century Gothic</vt:lpstr>
      <vt:lpstr>DejaVu Sans</vt:lpstr>
      <vt:lpstr>Lucida Grande</vt:lpstr>
      <vt:lpstr>Times New Roman</vt:lpstr>
      <vt:lpstr>Verdana</vt:lpstr>
      <vt:lpstr>Wingdings</vt:lpstr>
      <vt:lpstr>4_Office Theme</vt:lpstr>
      <vt:lpstr>9_Office Theme</vt:lpstr>
      <vt:lpstr>10_Office Theme</vt:lpstr>
      <vt:lpstr>1_Presentación Institucional</vt:lpstr>
      <vt:lpstr>2_Presentación Institucional</vt:lpstr>
      <vt:lpstr>Office Theme</vt:lpstr>
      <vt:lpstr>1_Office Theme</vt:lpstr>
      <vt:lpstr>3_Office Theme</vt:lpstr>
      <vt:lpstr>2_Office Theme</vt:lpstr>
      <vt:lpstr>11_Office Theme</vt:lpstr>
      <vt:lpstr>TDD Avanzado &amp; Refactoring </vt:lpstr>
      <vt:lpstr>Modelo de xUnit</vt:lpstr>
      <vt:lpstr>Diseño de SUnit</vt:lpstr>
      <vt:lpstr>Diseño de SUnit</vt:lpstr>
      <vt:lpstr>Consecuencias</vt:lpstr>
      <vt:lpstr>Estructura de los tests</vt:lpstr>
      <vt:lpstr>SetUp</vt:lpstr>
      <vt:lpstr>TearDown</vt:lpstr>
      <vt:lpstr>Fixtures</vt:lpstr>
      <vt:lpstr>Fixtures</vt:lpstr>
      <vt:lpstr>Características deseables de los tests</vt:lpstr>
      <vt:lpstr>Técnicas de Testing </vt:lpstr>
      <vt:lpstr>Técnicas de Testing </vt:lpstr>
      <vt:lpstr>Técnicas de Testing </vt:lpstr>
      <vt:lpstr>Técnicas de Testing </vt:lpstr>
      <vt:lpstr>Tipos de Tests</vt:lpstr>
      <vt:lpstr>Bad Smells</vt:lpstr>
      <vt:lpstr>Bad Smells</vt:lpstr>
      <vt:lpstr>Bad Smells</vt:lpstr>
      <vt:lpstr>Bad Smells</vt:lpstr>
      <vt:lpstr>Bad Smells</vt:lpstr>
      <vt:lpstr>Bad Smells</vt:lpstr>
      <vt:lpstr>Bad Smells</vt:lpstr>
      <vt:lpstr>Bad Smells</vt:lpstr>
      <vt:lpstr>Mantenimiento</vt:lpstr>
      <vt:lpstr>Hacer TDD en código existente</vt:lpstr>
      <vt:lpstr>Hacer TDD en código existente</vt:lpstr>
      <vt:lpstr>Hacer TDD en código existente</vt:lpstr>
      <vt:lpstr>Ejemplo</vt:lpstr>
      <vt:lpstr>Ejemplo</vt:lpstr>
      <vt:lpstr>Mantenimiento de código</vt:lpstr>
      <vt:lpstr>Refactorings</vt:lpstr>
      <vt:lpstr>Refactorings</vt:lpstr>
      <vt:lpstr>Refactorings</vt:lpstr>
      <vt:lpstr>Refactorings</vt:lpstr>
      <vt:lpstr>Ejercicio – 1ra Parte</vt:lpstr>
      <vt:lpstr>Refactorings</vt:lpstr>
      <vt:lpstr>Refactorings</vt:lpstr>
      <vt:lpstr>Ejercicio – 2da Parte</vt:lpstr>
      <vt:lpstr>Refactorings</vt:lpstr>
      <vt:lpstr>Refactorings</vt:lpstr>
      <vt:lpstr>Ejercicio – 3ra Parte</vt:lpstr>
      <vt:lpstr>Ejercicio – 4ta Parte</vt:lpstr>
      <vt:lpstr>Ejemplo</vt:lpstr>
      <vt:lpstr>Refactorings</vt:lpstr>
      <vt:lpstr>Refactorings</vt:lpstr>
      <vt:lpstr>Ejercicio – 5ta Parte</vt:lpstr>
      <vt:lpstr>Handouts1</vt:lpstr>
      <vt:lpstr>Handouts2 - Ejemplo</vt:lpstr>
    </vt:vector>
  </TitlesOfParts>
  <Company>10Pines</Company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Institucional</dc:title>
  <dc:creator>10Pines</dc:creator>
  <cp:lastModifiedBy>David Kotlirevsky</cp:lastModifiedBy>
  <cp:revision>737</cp:revision>
  <cp:lastPrinted>2010-02-15T19:57:38Z</cp:lastPrinted>
  <dcterms:created xsi:type="dcterms:W3CDTF">2010-02-11T14:08:28Z</dcterms:created>
  <dcterms:modified xsi:type="dcterms:W3CDTF">2018-06-25T17:11:22Z</dcterms:modified>
</cp:coreProperties>
</file>