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6" r:id="rId6"/>
    <p:sldId id="267" r:id="rId7"/>
    <p:sldId id="265" r:id="rId8"/>
    <p:sldId id="269" r:id="rId9"/>
    <p:sldId id="268" r:id="rId10"/>
    <p:sldId id="271" r:id="rId11"/>
    <p:sldId id="270" r:id="rId12"/>
    <p:sldId id="273" r:id="rId13"/>
    <p:sldId id="272" r:id="rId14"/>
    <p:sldId id="264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798B5-3380-B4ED-996E-5B1F5202A1C8}" v="120" dt="2024-10-14T22:09:30.541"/>
    <p1510:client id="{BF824A67-1F62-2A40-643F-3498B9CD9732}" v="58" dt="2024-10-14T23:34:39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678/aisys.2022.074" TargetMode="External"/><Relationship Id="rId2" Type="http://schemas.openxmlformats.org/officeDocument/2006/relationships/hyperlink" Target="https://doi.org/10.1234/jcs.2023.18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doi.org/10.1109/tai.2023.1530" TargetMode="External"/><Relationship Id="rId4" Type="http://schemas.openxmlformats.org/officeDocument/2006/relationships/hyperlink" Target="https://doi.org/10.1016/cloud.2020.10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n 3" descr="Computer hardware parts: Más de 25,963 ilustraciones y dibujos de stock con  licencia libres de regalías | Shutterstock">
            <a:extLst>
              <a:ext uri="{FF2B5EF4-FFF2-40B4-BE49-F238E27FC236}">
                <a16:creationId xmlns:a16="http://schemas.microsoft.com/office/drawing/2014/main" id="{8210604B-E635-9126-DE59-A23710C7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"/>
          <a:stretch/>
        </p:blipFill>
        <p:spPr>
          <a:xfrm>
            <a:off x="-1219" y="-4"/>
            <a:ext cx="12191695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1377" y="1386250"/>
            <a:ext cx="4598786" cy="411340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9573" y="1494845"/>
            <a:ext cx="4354593" cy="386112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6511" y="1872171"/>
            <a:ext cx="3555692" cy="2042712"/>
          </a:xfrm>
        </p:spPr>
        <p:txBody>
          <a:bodyPr anchor="b">
            <a:normAutofit/>
          </a:bodyPr>
          <a:lstStyle/>
          <a:p>
            <a:r>
              <a:rPr lang="es-ES" sz="19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IMPLEMENTACION DE UN SISTEMA WEB INTEGRADO CON CHATBOT PARA LA RECOMENDACION DE COMPONENTES DE HARDWARE BASADO EN EL PRESUPUESTO DEL USUARIO.</a:t>
            </a:r>
            <a:endParaRPr lang="es-E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9652" y="4058563"/>
            <a:ext cx="2929408" cy="6786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Integrantes:</a:t>
            </a:r>
            <a:b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1.- Joel Robert Ccalli Chata (2017057528)</a:t>
            </a:r>
            <a:b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2.- Jhon Romario Poma Chura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536C0D-2219-44F1-94EC-B9A56501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6303" y="1122043"/>
            <a:ext cx="4908132" cy="4613915"/>
            <a:chOff x="6516303" y="1122043"/>
            <a:chExt cx="4908132" cy="461391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F0CCBF-D7FD-451C-92EB-84C362B69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10901" y="1264257"/>
              <a:ext cx="4534335" cy="423539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1B8EEB-4E8B-43EC-AB8F-F7E2CD968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00000">
              <a:off x="6516303" y="1122043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Qué es hardware y software? + Test en línea – Mtro. Fernando Arciniega">
            <a:extLst>
              <a:ext uri="{FF2B5EF4-FFF2-40B4-BE49-F238E27FC236}">
                <a16:creationId xmlns:a16="http://schemas.microsoft.com/office/drawing/2014/main" id="{B12E616D-8016-6879-A8F3-E8C341DE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6118"/>
          <a:stretch/>
        </p:blipFill>
        <p:spPr>
          <a:xfrm>
            <a:off x="6882275" y="1386254"/>
            <a:ext cx="4228348" cy="3969721"/>
          </a:xfrm>
          <a:custGeom>
            <a:avLst/>
            <a:gdLst/>
            <a:ahLst/>
            <a:cxnLst/>
            <a:rect l="l" t="t" r="r" b="b"/>
            <a:pathLst>
              <a:path w="3952684" h="3588642">
                <a:moveTo>
                  <a:pt x="2262021" y="0"/>
                </a:moveTo>
                <a:cubicBezTo>
                  <a:pt x="2521915" y="0"/>
                  <a:pt x="2761111" y="48268"/>
                  <a:pt x="2973080" y="143330"/>
                </a:cubicBezTo>
                <a:cubicBezTo>
                  <a:pt x="3171733" y="232491"/>
                  <a:pt x="3346211" y="362626"/>
                  <a:pt x="3491678" y="530048"/>
                </a:cubicBezTo>
                <a:cubicBezTo>
                  <a:pt x="3788979" y="872350"/>
                  <a:pt x="3952684" y="1358801"/>
                  <a:pt x="3952684" y="1899831"/>
                </a:cubicBezTo>
                <a:cubicBezTo>
                  <a:pt x="3952684" y="2115686"/>
                  <a:pt x="3889322" y="2288927"/>
                  <a:pt x="3747331" y="2461593"/>
                </a:cubicBezTo>
                <a:cubicBezTo>
                  <a:pt x="3598809" y="2642210"/>
                  <a:pt x="3375643" y="2808567"/>
                  <a:pt x="3139331" y="2984675"/>
                </a:cubicBezTo>
                <a:cubicBezTo>
                  <a:pt x="3095732" y="3017128"/>
                  <a:pt x="3050692" y="3050728"/>
                  <a:pt x="3005652" y="3084736"/>
                </a:cubicBezTo>
                <a:cubicBezTo>
                  <a:pt x="2602495" y="3389096"/>
                  <a:pt x="2308249" y="3588642"/>
                  <a:pt x="1907213" y="3588642"/>
                </a:cubicBezTo>
                <a:cubicBezTo>
                  <a:pt x="1296158" y="3588642"/>
                  <a:pt x="863400" y="3343695"/>
                  <a:pt x="460242" y="2769559"/>
                </a:cubicBezTo>
                <a:cubicBezTo>
                  <a:pt x="407483" y="2694411"/>
                  <a:pt x="355911" y="2626066"/>
                  <a:pt x="306036" y="2560014"/>
                </a:cubicBezTo>
                <a:cubicBezTo>
                  <a:pt x="99326" y="2286139"/>
                  <a:pt x="0" y="2143712"/>
                  <a:pt x="0" y="1899831"/>
                </a:cubicBezTo>
                <a:cubicBezTo>
                  <a:pt x="0" y="1657671"/>
                  <a:pt x="62259" y="1418460"/>
                  <a:pt x="184911" y="1188839"/>
                </a:cubicBezTo>
                <a:cubicBezTo>
                  <a:pt x="304934" y="964216"/>
                  <a:pt x="476527" y="758606"/>
                  <a:pt x="694859" y="577907"/>
                </a:cubicBezTo>
                <a:cubicBezTo>
                  <a:pt x="909458" y="400240"/>
                  <a:pt x="1164345" y="253716"/>
                  <a:pt x="1432127" y="154228"/>
                </a:cubicBezTo>
                <a:cubicBezTo>
                  <a:pt x="1707119" y="51875"/>
                  <a:pt x="1986436" y="0"/>
                  <a:pt x="22620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9381E-670B-E38E-C56E-9834DF5D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Actividades: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43A022-3791-0B3D-4091-5DC9B845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90" y="1690688"/>
            <a:ext cx="11097529" cy="4550314"/>
          </a:xfrm>
        </p:spPr>
      </p:pic>
    </p:spTree>
    <p:extLst>
      <p:ext uri="{BB962C8B-B14F-4D97-AF65-F5344CB8AC3E}">
        <p14:creationId xmlns:p14="http://schemas.microsoft.com/office/powerpoint/2010/main" val="2047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53917-5AC8-0FB2-33DE-15E05284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Base de Datos: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97EE77-C736-B0DC-C496-EA14B909B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048" y="1495379"/>
            <a:ext cx="8248900" cy="5022562"/>
          </a:xfrm>
        </p:spPr>
      </p:pic>
    </p:spTree>
    <p:extLst>
      <p:ext uri="{BB962C8B-B14F-4D97-AF65-F5344CB8AC3E}">
        <p14:creationId xmlns:p14="http://schemas.microsoft.com/office/powerpoint/2010/main" val="390753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47212-AB66-E558-115C-B4ECBFF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Arquitectura: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52A2A8-E3EB-9962-A6B6-95DE519D8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458" y="1470517"/>
            <a:ext cx="7430692" cy="5192987"/>
          </a:xfrm>
        </p:spPr>
      </p:pic>
    </p:spTree>
    <p:extLst>
      <p:ext uri="{BB962C8B-B14F-4D97-AF65-F5344CB8AC3E}">
        <p14:creationId xmlns:p14="http://schemas.microsoft.com/office/powerpoint/2010/main" val="6212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D22D-5880-74A1-2FE6-D6EC30F9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Componentes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AE66D6-DCB4-4978-35A3-A3319A004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312" y="1253331"/>
            <a:ext cx="8057088" cy="5376856"/>
          </a:xfrm>
        </p:spPr>
      </p:pic>
    </p:spTree>
    <p:extLst>
      <p:ext uri="{BB962C8B-B14F-4D97-AF65-F5344CB8AC3E}">
        <p14:creationId xmlns:p14="http://schemas.microsoft.com/office/powerpoint/2010/main" val="243281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Armar un PC gamer, los componentes de computador más usados - La Tercera">
            <a:extLst>
              <a:ext uri="{FF2B5EF4-FFF2-40B4-BE49-F238E27FC236}">
                <a16:creationId xmlns:a16="http://schemas.microsoft.com/office/drawing/2014/main" id="{8CFEAC19-1B46-4FEF-BBFF-FC12A243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6" r="584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E39539-2E82-8EFE-AADA-D6904B7D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Soluciones: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08782-98D6-CA33-5C71-34CFA00D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b="1">
                <a:ea typeface="+mn-lt"/>
                <a:cs typeface="+mn-lt"/>
              </a:rPr>
              <a:t>Sistema integrado de recomendación:</a:t>
            </a:r>
            <a:r>
              <a:rPr lang="es-ES" sz="1600">
                <a:ea typeface="+mn-lt"/>
                <a:cs typeface="+mn-lt"/>
              </a:rPr>
              <a:t> Presentar cómo el sistema facilita la selección de componentes basándose en el presupuesto del usuario.</a:t>
            </a:r>
            <a:endParaRPr lang="es-ES" sz="1600"/>
          </a:p>
          <a:p>
            <a:r>
              <a:rPr lang="es-ES" sz="1600" b="1">
                <a:ea typeface="+mn-lt"/>
                <a:cs typeface="+mn-lt"/>
              </a:rPr>
              <a:t>Automatización de consultas:</a:t>
            </a:r>
            <a:r>
              <a:rPr lang="es-ES" sz="1600">
                <a:ea typeface="+mn-lt"/>
                <a:cs typeface="+mn-lt"/>
              </a:rPr>
              <a:t> Explicar cómo el chatbot interactúa con los usuarios para guiarlos en el proceso de selección.</a:t>
            </a:r>
            <a:endParaRPr lang="es-ES" sz="1600"/>
          </a:p>
          <a:p>
            <a:r>
              <a:rPr lang="es-ES" sz="1600" b="1">
                <a:ea typeface="+mn-lt"/>
                <a:cs typeface="+mn-lt"/>
              </a:rPr>
              <a:t>Despliegue en la nube:</a:t>
            </a:r>
            <a:r>
              <a:rPr lang="es-ES" sz="1600">
                <a:ea typeface="+mn-lt"/>
                <a:cs typeface="+mn-lt"/>
              </a:rPr>
              <a:t> Mencionar las ventajas del despliegue en Azure, como la accesibilidad global y la mejora en la experiencia del usuario al ser una solución basada en la nube.</a:t>
            </a:r>
            <a:endParaRPr lang="es-ES" sz="1600"/>
          </a:p>
          <a:p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154000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Arma tu propia computadora - HARDWARE - ST-Tux - Reparación de computadoras  | Tuxtla Gutiérrez">
            <a:extLst>
              <a:ext uri="{FF2B5EF4-FFF2-40B4-BE49-F238E27FC236}">
                <a16:creationId xmlns:a16="http://schemas.microsoft.com/office/drawing/2014/main" id="{09CAC1F3-8416-01C8-AADE-72919D41E6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79D48C-74E2-98D9-F54B-FC4BF5CB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Conclusiones: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FA897-559D-B42F-65E0-D298095B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 b="1">
                <a:solidFill>
                  <a:srgbClr val="FFFFFF"/>
                </a:solidFill>
                <a:ea typeface="+mn-lt"/>
                <a:cs typeface="+mn-lt"/>
              </a:rPr>
              <a:t>Optimización del proceso de selección de hardware:</a:t>
            </a:r>
            <a:r>
              <a:rPr lang="es-ES" sz="2000">
                <a:solidFill>
                  <a:srgbClr val="FFFFFF"/>
                </a:solidFill>
                <a:ea typeface="+mn-lt"/>
                <a:cs typeface="+mn-lt"/>
              </a:rPr>
              <a:t> Mencione cómo el sistema ayuda a los usuarios a tomar decisiones más informadas y eficientes.</a:t>
            </a:r>
            <a:endParaRPr lang="es-ES" sz="2000">
              <a:solidFill>
                <a:srgbClr val="FFFFFF"/>
              </a:solidFill>
            </a:endParaRPr>
          </a:p>
          <a:p>
            <a:r>
              <a:rPr lang="es-ES" sz="2000" b="1">
                <a:solidFill>
                  <a:srgbClr val="FFFFFF"/>
                </a:solidFill>
                <a:ea typeface="+mn-lt"/>
                <a:cs typeface="+mn-lt"/>
              </a:rPr>
              <a:t>Ahorro de tiempo y esfuerzo:</a:t>
            </a:r>
            <a:r>
              <a:rPr lang="es-ES" sz="2000">
                <a:solidFill>
                  <a:srgbClr val="FFFFFF"/>
                </a:solidFill>
                <a:ea typeface="+mn-lt"/>
                <a:cs typeface="+mn-lt"/>
              </a:rPr>
              <a:t> El chatbot y las recomendaciones personalizadas permiten que los usuarios eviten la necesidad de investigar extensamente sobre el hardware.</a:t>
            </a:r>
            <a:endParaRPr lang="es-ES" sz="2000">
              <a:solidFill>
                <a:srgbClr val="FFFFFF"/>
              </a:solidFill>
            </a:endParaRPr>
          </a:p>
          <a:p>
            <a:r>
              <a:rPr lang="es-ES" sz="2000" b="1">
                <a:solidFill>
                  <a:srgbClr val="FFFFFF"/>
                </a:solidFill>
                <a:ea typeface="+mn-lt"/>
                <a:cs typeface="+mn-lt"/>
              </a:rPr>
              <a:t>Beneficios de la integración en la nube:</a:t>
            </a:r>
            <a:r>
              <a:rPr lang="es-ES" sz="2000">
                <a:solidFill>
                  <a:srgbClr val="FFFFFF"/>
                </a:solidFill>
                <a:ea typeface="+mn-lt"/>
                <a:cs typeface="+mn-lt"/>
              </a:rPr>
              <a:t> La solución ofrece alta disponibilidad y rendimiento confiable.</a:t>
            </a:r>
            <a:endParaRPr lang="es-ES" sz="2000">
              <a:solidFill>
                <a:srgbClr val="FFFFFF"/>
              </a:solidFill>
            </a:endParaRPr>
          </a:p>
          <a:p>
            <a:endParaRPr lang="es-E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3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1ACA3-05F9-DB70-C5C4-B1D7E8E1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ES"/>
              <a:t>Recomendaciones: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59029-B400-C48F-7926-7A5279F3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700" b="1">
                <a:ea typeface="+mn-lt"/>
                <a:cs typeface="+mn-lt"/>
              </a:rPr>
              <a:t>Mejora continua del chatbot:</a:t>
            </a:r>
            <a:r>
              <a:rPr lang="es-ES" sz="1700">
                <a:ea typeface="+mn-lt"/>
                <a:cs typeface="+mn-lt"/>
              </a:rPr>
              <a:t> Sugerir que el sistema podría actualizarse continuamente con nuevos productos y algoritmos de recomendación más precisos.</a:t>
            </a:r>
            <a:endParaRPr lang="es-ES" sz="1700"/>
          </a:p>
          <a:p>
            <a:r>
              <a:rPr lang="es-ES" sz="1700" b="1">
                <a:ea typeface="+mn-lt"/>
                <a:cs typeface="+mn-lt"/>
              </a:rPr>
              <a:t>Integración de nuevas funcionalidades:</a:t>
            </a:r>
            <a:r>
              <a:rPr lang="es-ES" sz="1700">
                <a:ea typeface="+mn-lt"/>
                <a:cs typeface="+mn-lt"/>
              </a:rPr>
              <a:t> Como agregar comparativas entre componentes o calcular el costo total de un conjunto de hardware con distintas opciones.</a:t>
            </a:r>
            <a:endParaRPr lang="es-ES" sz="1700"/>
          </a:p>
          <a:p>
            <a:r>
              <a:rPr lang="es-ES" sz="1700" b="1">
                <a:ea typeface="+mn-lt"/>
                <a:cs typeface="+mn-lt"/>
              </a:rPr>
              <a:t>Explorar otras plataformas de nube:</a:t>
            </a:r>
            <a:r>
              <a:rPr lang="es-ES" sz="1700">
                <a:ea typeface="+mn-lt"/>
                <a:cs typeface="+mn-lt"/>
              </a:rPr>
              <a:t> Considere otras opciones para la mejora del despliegue o la redundancia, como AWS o Google Cloud.</a:t>
            </a:r>
            <a:endParaRPr lang="es-ES" sz="1700"/>
          </a:p>
          <a:p>
            <a:endParaRPr lang="es-ES" sz="1700"/>
          </a:p>
        </p:txBody>
      </p:sp>
      <p:pic>
        <p:nvPicPr>
          <p:cNvPr id="4" name="Imagen 3" descr="Consejos para comprar tu primera PC Gaming – PERU DATA">
            <a:extLst>
              <a:ext uri="{FF2B5EF4-FFF2-40B4-BE49-F238E27FC236}">
                <a16:creationId xmlns:a16="http://schemas.microsoft.com/office/drawing/2014/main" id="{29ADA920-A2C7-E40D-CDDB-B13D9330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45" r="2637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380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785CC2-B13B-B656-0573-4684D30F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Bibliografía: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09F1D-5B50-99A6-908E-A08E2110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500" b="1">
                <a:ea typeface="+mn-lt"/>
                <a:cs typeface="+mn-lt"/>
              </a:rPr>
              <a:t>González, LA, &amp; Martínez, JF (2023). </a:t>
            </a:r>
            <a:r>
              <a:rPr lang="es-ES" sz="1500" i="1">
                <a:ea typeface="+mn-lt"/>
                <a:cs typeface="+mn-lt"/>
              </a:rPr>
              <a:t>Sistemas de recomendación personalizados para la selección de hardware en plataformas de comercio electrónico.</a:t>
            </a:r>
            <a:r>
              <a:rPr lang="es-ES" sz="1500">
                <a:ea typeface="+mn-lt"/>
                <a:cs typeface="+mn-lt"/>
              </a:rPr>
              <a:t> Revista de Ciencias de la Computación, 15 (4), 182-195. </a:t>
            </a:r>
            <a:r>
              <a:rPr lang="es-ES" sz="1500">
                <a:ea typeface="+mn-lt"/>
                <a:cs typeface="+mn-lt"/>
                <a:hlinkClick r:id="rId2"/>
              </a:rPr>
              <a:t>https://doi.org/10.1234/jcs.2023.182</a:t>
            </a:r>
            <a:r>
              <a:rPr lang="es-ES" sz="1500">
                <a:ea typeface="+mn-lt"/>
                <a:cs typeface="+mn-lt"/>
              </a:rPr>
              <a:t>     </a:t>
            </a:r>
            <a:endParaRPr lang="es-ES" sz="1500"/>
          </a:p>
          <a:p>
            <a:r>
              <a:rPr lang="es-ES" sz="1500" b="1">
                <a:ea typeface="+mn-lt"/>
                <a:cs typeface="+mn-lt"/>
              </a:rPr>
              <a:t>Smith, PR y Johnson, KM (2022). </a:t>
            </a:r>
            <a:r>
              <a:rPr lang="es-ES" sz="1500" i="1">
                <a:ea typeface="+mn-lt"/>
                <a:cs typeface="+mn-lt"/>
              </a:rPr>
              <a:t>Implementación de chatbots inteligentes en sistemas de recomendación: Estrategias y desafíos.</a:t>
            </a:r>
            <a:r>
              <a:rPr lang="es-ES" sz="1500">
                <a:ea typeface="+mn-lt"/>
                <a:cs typeface="+mn-lt"/>
              </a:rPr>
              <a:t> Revista de sistemas de IA, 14(2), 74-88. </a:t>
            </a:r>
            <a:r>
              <a:rPr lang="es-ES" sz="1500">
                <a:ea typeface="+mn-lt"/>
                <a:cs typeface="+mn-lt"/>
                <a:hlinkClick r:id="rId3"/>
              </a:rPr>
              <a:t>https://doi.org/10.5678/aisys.2022.074</a:t>
            </a:r>
            <a:r>
              <a:rPr lang="es-ES" sz="1500">
                <a:ea typeface="+mn-lt"/>
                <a:cs typeface="+mn-lt"/>
              </a:rPr>
              <a:t>     </a:t>
            </a:r>
            <a:endParaRPr lang="es-ES" sz="1500"/>
          </a:p>
          <a:p>
            <a:r>
              <a:rPr lang="es-ES" sz="1500" b="1">
                <a:ea typeface="+mn-lt"/>
                <a:cs typeface="+mn-lt"/>
              </a:rPr>
              <a:t>Álvarez, M., &amp; Torres, H. (2021). </a:t>
            </a:r>
            <a:r>
              <a:rPr lang="es-ES" sz="1500" i="1">
                <a:ea typeface="+mn-lt"/>
                <a:cs typeface="+mn-lt"/>
              </a:rPr>
              <a:t>Desarrollo de aplicaciones web en ASP.NET: Prácticas avanzadas con bases de datos SQL Server.</a:t>
            </a:r>
            <a:r>
              <a:rPr lang="es-ES" sz="1500">
                <a:ea typeface="+mn-lt"/>
                <a:cs typeface="+mn-lt"/>
              </a:rPr>
              <a:t> Editorial Innovatec. ISBN: 978-84-9987-321-4.</a:t>
            </a:r>
            <a:endParaRPr lang="es-ES" sz="1500"/>
          </a:p>
          <a:p>
            <a:r>
              <a:rPr lang="es-ES" sz="1500" b="1">
                <a:ea typeface="+mn-lt"/>
                <a:cs typeface="+mn-lt"/>
              </a:rPr>
              <a:t>Pérez, CR y López, GA (2020). </a:t>
            </a:r>
            <a:r>
              <a:rPr lang="es-ES" sz="1500" i="1">
                <a:ea typeface="+mn-lt"/>
                <a:cs typeface="+mn-lt"/>
              </a:rPr>
              <a:t>Plataformas en la nube: Ventajas y desafíos de Azure en proyectos de software.</a:t>
            </a:r>
            <a:r>
              <a:rPr lang="es-ES" sz="1500">
                <a:ea typeface="+mn-lt"/>
                <a:cs typeface="+mn-lt"/>
              </a:rPr>
              <a:t> Revisión de computación en la nube, 12 (3), 102-119. </a:t>
            </a:r>
            <a:r>
              <a:rPr lang="es-ES" sz="1500">
                <a:ea typeface="+mn-lt"/>
                <a:cs typeface="+mn-lt"/>
                <a:hlinkClick r:id="rId4"/>
              </a:rPr>
              <a:t>https://doi.org/10.1016/cloud.2020.102</a:t>
            </a:r>
            <a:r>
              <a:rPr lang="es-ES" sz="1500">
                <a:ea typeface="+mn-lt"/>
                <a:cs typeface="+mn-lt"/>
              </a:rPr>
              <a:t>     </a:t>
            </a:r>
            <a:endParaRPr lang="es-ES" sz="1500"/>
          </a:p>
          <a:p>
            <a:r>
              <a:rPr lang="es-ES" sz="1500" b="1">
                <a:ea typeface="+mn-lt"/>
                <a:cs typeface="+mn-lt"/>
              </a:rPr>
              <a:t>Brown, J. y Thompson, E. (2023). </a:t>
            </a:r>
            <a:r>
              <a:rPr lang="es-ES" sz="1500" i="1">
                <a:ea typeface="+mn-lt"/>
                <a:cs typeface="+mn-lt"/>
              </a:rPr>
              <a:t>Sistemas de recomendación basados en inteligencia artificial para la selección de componentes electrónicos.</a:t>
            </a:r>
            <a:r>
              <a:rPr lang="es-ES" sz="1500">
                <a:ea typeface="+mn-lt"/>
                <a:cs typeface="+mn-lt"/>
              </a:rPr>
              <a:t> Transacciones IEEE sobre inteligencia artificial, 29(6), 1530-1545. </a:t>
            </a:r>
            <a:r>
              <a:rPr lang="es-ES" sz="1500">
                <a:ea typeface="+mn-lt"/>
                <a:cs typeface="+mn-lt"/>
                <a:hlinkClick r:id="rId5"/>
              </a:rPr>
              <a:t>https://doi.org/10.1109/tai.2023.1530</a:t>
            </a:r>
            <a:endParaRPr lang="es-ES" sz="1500"/>
          </a:p>
          <a:p>
            <a:endParaRPr lang="es-ES" sz="1500"/>
          </a:p>
        </p:txBody>
      </p:sp>
      <p:pic>
        <p:nvPicPr>
          <p:cNvPr id="4" name="Imagen 3" descr="Qué es el Mantenimiento de Hardware? │Tipos y herramientas">
            <a:extLst>
              <a:ext uri="{FF2B5EF4-FFF2-40B4-BE49-F238E27FC236}">
                <a16:creationId xmlns:a16="http://schemas.microsoft.com/office/drawing/2014/main" id="{9041335F-E6BE-1424-20A4-DBED55328F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9238" r="2664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7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99% de probabilidades de armar tu PC Gamer con éxito siguiendo éstos pasos  - Tecnogeek">
            <a:extLst>
              <a:ext uri="{FF2B5EF4-FFF2-40B4-BE49-F238E27FC236}">
                <a16:creationId xmlns:a16="http://schemas.microsoft.com/office/drawing/2014/main" id="{999A63AE-1DE4-0683-EA05-508868D9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3307E-8649-023F-15D5-6F596120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Gracias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0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CE2EFA-ECBF-AC6D-EEEB-7C83F8C7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Introducción: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8C551-FB5F-D3A9-BC20-0937D9E9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700" b="1">
                <a:solidFill>
                  <a:schemeClr val="bg1"/>
                </a:solidFill>
                <a:ea typeface="+mn-lt"/>
                <a:cs typeface="+mn-lt"/>
              </a:rPr>
              <a:t>Contexto del proyecto:</a:t>
            </a:r>
            <a:r>
              <a:rPr lang="es-ES" sz="1700">
                <a:solidFill>
                  <a:schemeClr val="bg1"/>
                </a:solidFill>
                <a:ea typeface="+mn-lt"/>
                <a:cs typeface="+mn-lt"/>
              </a:rPr>
              <a:t> Explica brevemente la creciente demanda de soluciones personalizadas para la compra de hardware debido a la variedad de componentes y la falta de conocimiento técnico por parte de los usuarios.</a:t>
            </a:r>
            <a:endParaRPr lang="es-ES" sz="1700">
              <a:solidFill>
                <a:schemeClr val="bg1"/>
              </a:solidFill>
            </a:endParaRPr>
          </a:p>
          <a:p>
            <a:r>
              <a:rPr lang="es-ES" sz="1700" b="1">
                <a:solidFill>
                  <a:schemeClr val="bg1"/>
                </a:solidFill>
                <a:ea typeface="+mn-lt"/>
                <a:cs typeface="+mn-lt"/>
              </a:rPr>
              <a:t>Objetivo del proyecto:</a:t>
            </a:r>
            <a:r>
              <a:rPr lang="es-ES" sz="1700">
                <a:solidFill>
                  <a:schemeClr val="bg1"/>
                </a:solidFill>
                <a:ea typeface="+mn-lt"/>
                <a:cs typeface="+mn-lt"/>
              </a:rPr>
              <a:t> Presentar un sistema web que integra un chatbot, el cual recomienda componentes de hardware en función del presupuesto del usuario.</a:t>
            </a:r>
          </a:p>
          <a:p>
            <a:r>
              <a:rPr lang="es-ES" sz="1700" b="1">
                <a:solidFill>
                  <a:schemeClr val="bg1"/>
                </a:solidFill>
                <a:ea typeface="+mn-lt"/>
                <a:cs typeface="+mn-lt"/>
              </a:rPr>
              <a:t>Tecnologías utilizadas:</a:t>
            </a:r>
            <a:r>
              <a:rPr lang="es-ES" sz="1700">
                <a:solidFill>
                  <a:schemeClr val="bg1"/>
                </a:solidFill>
                <a:ea typeface="+mn-lt"/>
                <a:cs typeface="+mn-lt"/>
              </a:rPr>
              <a:t> Menciona el uso de C# ASP.NET (netframework), SQL Server para la base de datos y Azure para el despliegue en la nube.</a:t>
            </a:r>
            <a:endParaRPr lang="es-ES" sz="1700">
              <a:solidFill>
                <a:schemeClr val="bg1"/>
              </a:solidFill>
            </a:endParaRPr>
          </a:p>
          <a:p>
            <a:endParaRPr lang="es-ES" sz="1700">
              <a:solidFill>
                <a:schemeClr val="bg1"/>
              </a:solidFill>
            </a:endParaRPr>
          </a:p>
        </p:txBody>
      </p:sp>
      <p:pic>
        <p:nvPicPr>
          <p:cNvPr id="5" name="Imagen 4" descr="Imágenes de Hardware Pc - Descarga gratuita en Freepik">
            <a:extLst>
              <a:ext uri="{FF2B5EF4-FFF2-40B4-BE49-F238E27FC236}">
                <a16:creationId xmlns:a16="http://schemas.microsoft.com/office/drawing/2014/main" id="{210EF968-4A2F-8C92-E8C5-902ABC05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O que é hardware? Veja para que serve, exemplos, tipos existentes e mais">
            <a:extLst>
              <a:ext uri="{FF2B5EF4-FFF2-40B4-BE49-F238E27FC236}">
                <a16:creationId xmlns:a16="http://schemas.microsoft.com/office/drawing/2014/main" id="{06825A0C-0207-3C33-2077-6E3F79B8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924824"/>
            <a:ext cx="3588640" cy="23954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8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F6586A-547E-18AB-60D1-69327336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3" y="633046"/>
            <a:ext cx="4539543" cy="1314996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Problemática: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19B55-BFA1-7993-64E8-8C163FC5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403" y="2125737"/>
            <a:ext cx="4539543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500" b="1">
                <a:solidFill>
                  <a:schemeClr val="bg1"/>
                </a:solidFill>
                <a:ea typeface="+mn-lt"/>
                <a:cs typeface="+mn-lt"/>
              </a:rPr>
              <a:t>Dificultades para los usuarios no expertos:</a:t>
            </a:r>
            <a:r>
              <a:rPr lang="es-ES" sz="1500">
                <a:solidFill>
                  <a:schemeClr val="bg1"/>
                </a:solidFill>
                <a:ea typeface="+mn-lt"/>
                <a:cs typeface="+mn-lt"/>
              </a:rPr>
              <a:t> Los usuarios sin conocimientos avanzados en hardware a menudo tienen dificultades para elegir componentes adecuados a su presupuesto.</a:t>
            </a:r>
            <a:endParaRPr lang="es-ES" sz="1500">
              <a:solidFill>
                <a:schemeClr val="bg1"/>
              </a:solidFill>
            </a:endParaRPr>
          </a:p>
          <a:p>
            <a:r>
              <a:rPr lang="es-ES" sz="1500" b="1">
                <a:solidFill>
                  <a:schemeClr val="bg1"/>
                </a:solidFill>
                <a:ea typeface="+mn-lt"/>
                <a:cs typeface="+mn-lt"/>
              </a:rPr>
              <a:t>Amplia gama de productos:</a:t>
            </a:r>
            <a:r>
              <a:rPr lang="es-ES" sz="1500">
                <a:solidFill>
                  <a:schemeClr val="bg1"/>
                </a:solidFill>
                <a:ea typeface="+mn-lt"/>
                <a:cs typeface="+mn-lt"/>
              </a:rPr>
              <a:t> La oferta de componentes es diversa y puede ser confusa para alguien que no esté familiarizado.</a:t>
            </a:r>
            <a:endParaRPr lang="es-ES" sz="1500">
              <a:solidFill>
                <a:schemeClr val="bg1"/>
              </a:solidFill>
            </a:endParaRPr>
          </a:p>
          <a:p>
            <a:r>
              <a:rPr lang="es-ES" sz="1500" b="1">
                <a:solidFill>
                  <a:schemeClr val="bg1"/>
                </a:solidFill>
                <a:ea typeface="+mn-lt"/>
                <a:cs typeface="+mn-lt"/>
              </a:rPr>
              <a:t>Soluciones no personalizadas:</a:t>
            </a:r>
            <a:r>
              <a:rPr lang="es-ES" sz="1500">
                <a:solidFill>
                  <a:schemeClr val="bg1"/>
                </a:solidFill>
                <a:ea typeface="+mn-lt"/>
                <a:cs typeface="+mn-lt"/>
              </a:rPr>
              <a:t> Las recomendaciones generales no tienen en cuenta las necesidades ni las restricciones de presupuesto de los usuarios.</a:t>
            </a:r>
            <a:endParaRPr lang="es-ES" sz="1500">
              <a:solidFill>
                <a:schemeClr val="bg1"/>
              </a:solidFill>
            </a:endParaRPr>
          </a:p>
          <a:p>
            <a:endParaRPr lang="es-ES" sz="15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Vectores e ilustraciones de Hardware Software para descargar gratis |  Freepik">
            <a:extLst>
              <a:ext uri="{FF2B5EF4-FFF2-40B4-BE49-F238E27FC236}">
                <a16:creationId xmlns:a16="http://schemas.microsoft.com/office/drawing/2014/main" id="{049C46FA-C316-281C-913A-3725F7CF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4073" y="2923953"/>
            <a:ext cx="3454390" cy="345439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pic>
        <p:nvPicPr>
          <p:cNvPr id="4" name="Imagen 3" descr="▷ ¿Qué es Hardware y para qué sirve? 🥇【Diccionario】">
            <a:extLst>
              <a:ext uri="{FF2B5EF4-FFF2-40B4-BE49-F238E27FC236}">
                <a16:creationId xmlns:a16="http://schemas.microsoft.com/office/drawing/2014/main" id="{3342A858-438A-B2DF-E2F9-68B92361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09" r="12890" b="-1"/>
          <a:stretch/>
        </p:blipFill>
        <p:spPr>
          <a:xfrm>
            <a:off x="8444193" y="156675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29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D1DCA5-17C1-115A-7A41-BC1AF74B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Desarrollo: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08EB0-0A97-5142-D49D-CA25F13C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b="1">
                <a:solidFill>
                  <a:schemeClr val="bg1"/>
                </a:solidFill>
                <a:ea typeface="+mn-lt"/>
                <a:cs typeface="+mn-lt"/>
              </a:rPr>
              <a:t>Arquitectura del sistema: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 Describir la estructura del sistema web, cómo el frontend (ASP.NET MVC) interactúa con el backend, y cómo se gestionan los datos a través de SQL Server.</a:t>
            </a:r>
            <a:endParaRPr lang="es-ES" sz="1600">
              <a:solidFill>
                <a:schemeClr val="bg1"/>
              </a:solidFill>
            </a:endParaRPr>
          </a:p>
          <a:p>
            <a:r>
              <a:rPr lang="es-ES" sz="1600" b="1">
                <a:solidFill>
                  <a:schemeClr val="bg1"/>
                </a:solidFill>
                <a:ea typeface="+mn-lt"/>
                <a:cs typeface="+mn-lt"/>
              </a:rPr>
              <a:t>Funcionalidad del chatbot: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 Explica cómo se implementa el chatbot, los algoritmos de recomendación que utiliza y su integración con la base de datos para personalizar las recomendaciones de hardware.</a:t>
            </a:r>
            <a:endParaRPr lang="es-ES" sz="1600">
              <a:solidFill>
                <a:schemeClr val="bg1"/>
              </a:solidFill>
            </a:endParaRPr>
          </a:p>
          <a:p>
            <a:r>
              <a:rPr lang="es-ES" sz="1600" b="1">
                <a:solidFill>
                  <a:schemeClr val="bg1"/>
                </a:solidFill>
                <a:ea typeface="+mn-lt"/>
                <a:cs typeface="+mn-lt"/>
              </a:rPr>
              <a:t>Despliegue en la nube (Azure):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 Detalla el proceso de implementación en Azure, los beneficios de usar esta plataforma (escalabilidad, seguridad, disponibilidad) y cómo se maneja la conectividad con la base de datos SQL Server en la nube.</a:t>
            </a:r>
            <a:endParaRPr lang="es-ES" sz="1600">
              <a:solidFill>
                <a:schemeClr val="bg1"/>
              </a:solidFill>
            </a:endParaRPr>
          </a:p>
          <a:p>
            <a:endParaRPr lang="es-ES" sz="1600">
              <a:solidFill>
                <a:schemeClr val="bg1"/>
              </a:solidFill>
            </a:endParaRPr>
          </a:p>
        </p:txBody>
      </p:sp>
      <p:pic>
        <p:nvPicPr>
          <p:cNvPr id="4" name="Imagen 3" descr="Conceptos Claves #2: Plataforma Web">
            <a:extLst>
              <a:ext uri="{FF2B5EF4-FFF2-40B4-BE49-F238E27FC236}">
                <a16:creationId xmlns:a16="http://schemas.microsoft.com/office/drawing/2014/main" id="{1897047A-DB41-D68E-B13F-D4B89723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564470"/>
            <a:ext cx="3588640" cy="23954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What are the 3 important services offered by Azure? | TI Infotech Blog">
            <a:extLst>
              <a:ext uri="{FF2B5EF4-FFF2-40B4-BE49-F238E27FC236}">
                <a16:creationId xmlns:a16="http://schemas.microsoft.com/office/drawing/2014/main" id="{ADE9EF52-10B2-6538-459E-DCC90582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270231"/>
            <a:ext cx="3588640" cy="17046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0B96-B9E9-6019-AD37-D2FAEBFE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Requerimientos Funcionales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03FEAD5-F49C-2E8C-5175-321B20C5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40" y="1408374"/>
            <a:ext cx="4452898" cy="5369134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47B878-0402-D89B-E3DF-D5E58C06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18" y="1408373"/>
            <a:ext cx="5755690" cy="43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1AFE1-06DE-DDDF-13D8-0722237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Requerimientos No Funcionales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406191-E429-8044-6DE1-ACA21E535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50" y="1426129"/>
            <a:ext cx="3256698" cy="5302875"/>
          </a:xfrm>
        </p:spPr>
      </p:pic>
    </p:spTree>
    <p:extLst>
      <p:ext uri="{BB962C8B-B14F-4D97-AF65-F5344CB8AC3E}">
        <p14:creationId xmlns:p14="http://schemas.microsoft.com/office/powerpoint/2010/main" val="281362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57721-CE6D-F0DB-2042-B69CBA07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Paquetes:</a:t>
            </a:r>
            <a:endParaRPr lang="es-ES" dirty="0"/>
          </a:p>
        </p:txBody>
      </p:sp>
      <p:pic>
        <p:nvPicPr>
          <p:cNvPr id="4" name="Image 24">
            <a:extLst>
              <a:ext uri="{FF2B5EF4-FFF2-40B4-BE49-F238E27FC236}">
                <a16:creationId xmlns:a16="http://schemas.microsoft.com/office/drawing/2014/main" id="{D15F0A3E-AA0B-1482-0518-D45C7D46EE3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6610" y="1460190"/>
            <a:ext cx="5712587" cy="4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DAD89-8C68-C3BD-8F7D-83EA1168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Caso de Uso: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968780-D879-CAFF-AF47-31247E3E6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55" y="1690688"/>
            <a:ext cx="10334144" cy="4292862"/>
          </a:xfrm>
        </p:spPr>
      </p:pic>
    </p:spTree>
    <p:extLst>
      <p:ext uri="{BB962C8B-B14F-4D97-AF65-F5344CB8AC3E}">
        <p14:creationId xmlns:p14="http://schemas.microsoft.com/office/powerpoint/2010/main" val="190490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C224C-C152-BF1B-260B-2F6179E7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Caso de Uso: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875087D-07E6-D42B-6D99-101EF550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011" y="2355819"/>
            <a:ext cx="5032331" cy="2661476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D16A4D2-0FD5-195E-AFFE-63D7EF71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36" y="1690688"/>
            <a:ext cx="5020612" cy="44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3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809</Words>
  <Application>Microsoft Office PowerPoint</Application>
  <PresentationFormat>Panorámica</PresentationFormat>
  <Paragraphs>42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Meiryo</vt:lpstr>
      <vt:lpstr>Aptos</vt:lpstr>
      <vt:lpstr>Aptos Display</vt:lpstr>
      <vt:lpstr>Arial</vt:lpstr>
      <vt:lpstr>Calibri</vt:lpstr>
      <vt:lpstr>Tema de Office</vt:lpstr>
      <vt:lpstr>IMPLEMENTACION DE UN SISTEMA WEB INTEGRADO CON CHATBOT PARA LA RECOMENDACION DE COMPONENTES DE HARDWARE BASADO EN EL PRESUPUESTO DEL USUARIO.</vt:lpstr>
      <vt:lpstr>Introducción:</vt:lpstr>
      <vt:lpstr>Problemática:</vt:lpstr>
      <vt:lpstr>Desarrollo:</vt:lpstr>
      <vt:lpstr>Requerimientos Funcionales</vt:lpstr>
      <vt:lpstr>Requerimientos No Funcionales</vt:lpstr>
      <vt:lpstr>Diagrama de Paquetes:</vt:lpstr>
      <vt:lpstr>Diagrama de Caso de Uso:</vt:lpstr>
      <vt:lpstr>Diagrama de Caso de Uso:</vt:lpstr>
      <vt:lpstr>Diagrama de Actividades:</vt:lpstr>
      <vt:lpstr>Diagrama de Base de Datos:</vt:lpstr>
      <vt:lpstr>Diagrama de Arquitectura:</vt:lpstr>
      <vt:lpstr>Diagrama de Componentes</vt:lpstr>
      <vt:lpstr>Soluciones:</vt:lpstr>
      <vt:lpstr>Conclusiones:</vt:lpstr>
      <vt:lpstr>Recomendaciones:</vt:lpstr>
      <vt:lpstr>Bibliografía: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18</cp:revision>
  <dcterms:created xsi:type="dcterms:W3CDTF">2024-10-14T22:06:28Z</dcterms:created>
  <dcterms:modified xsi:type="dcterms:W3CDTF">2024-12-03T21:51:29Z</dcterms:modified>
</cp:coreProperties>
</file>