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876" r:id="rId2"/>
    <p:sldId id="889" r:id="rId3"/>
    <p:sldId id="892" r:id="rId4"/>
    <p:sldId id="901" r:id="rId5"/>
    <p:sldId id="893" r:id="rId6"/>
    <p:sldId id="894" r:id="rId7"/>
    <p:sldId id="895" r:id="rId8"/>
    <p:sldId id="891" r:id="rId9"/>
    <p:sldId id="899" r:id="rId10"/>
    <p:sldId id="896" r:id="rId11"/>
    <p:sldId id="897" r:id="rId12"/>
    <p:sldId id="898" r:id="rId13"/>
    <p:sldId id="900" r:id="rId14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4EA5EC"/>
    <a:srgbClr val="FFA512"/>
    <a:srgbClr val="CCD24A"/>
    <a:srgbClr val="8B606F"/>
    <a:srgbClr val="B2FF01"/>
    <a:srgbClr val="FF6600"/>
    <a:srgbClr val="0000FF"/>
    <a:srgbClr val="005C87"/>
    <a:srgbClr val="FF66FF"/>
    <a:srgbClr val="E1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2"/>
    </p:cViewPr>
  </p:sorterViewPr>
  <p:notesViewPr>
    <p:cSldViewPr>
      <p:cViewPr varScale="1">
        <p:scale>
          <a:sx n="69" d="100"/>
          <a:sy n="69" d="100"/>
        </p:scale>
        <p:origin x="-297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79" rIns="92163" bIns="4607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</a:defRPr>
            </a:lvl1pPr>
          </a:lstStyle>
          <a:p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79" rIns="92163" bIns="460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fld id="{F8D0F911-4D77-5F41-88C0-528864F1B86F}" type="datetime1">
              <a:rPr lang="fr-FR"/>
              <a:pPr/>
              <a:t>06/02/2017</a:t>
            </a:fld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4305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79" rIns="92163" bIns="4607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</a:defRPr>
            </a:lvl1pPr>
          </a:lstStyle>
          <a:p>
            <a:r>
              <a:rPr lang="fr-FR"/>
              <a:t>Visite ONR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79" rIns="92163" bIns="460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fld id="{A9272D4D-0472-4B4C-902E-232AC1A6376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259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79" rIns="92163" bIns="4607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</a:defRPr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79" rIns="92163" bIns="460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fld id="{8C89F9A7-9E77-8943-9B14-C8E3755A9D3E}" type="datetime1">
              <a:rPr lang="fr-FR"/>
              <a:pPr/>
              <a:t>06/02/2017</a:t>
            </a:fld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79" rIns="92163" bIns="460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79" rIns="92163" bIns="4607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</a:defRPr>
            </a:lvl1pPr>
          </a:lstStyle>
          <a:p>
            <a:r>
              <a:rPr lang="fr-FR"/>
              <a:t>Nom de la conférence XXX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79" rIns="92163" bIns="460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fld id="{4A44DE51-CCD2-4143-98E6-433C61FF767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52448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ヒラギノ角ゴ Pro W3" charset="-128"/>
        <a:cs typeface="ヒラギノ角ゴ Pro W3" pitchFamily="2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95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9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9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fld id="{9B02E998-ECF0-4543-A7DD-B85E2EF083C0}" type="datetime1">
              <a:rPr lang="fr-FR" sz="1200">
                <a:latin typeface="Times" charset="0"/>
              </a:rPr>
              <a:pPr/>
              <a:t>06/02/2017</a:t>
            </a:fld>
            <a:endParaRPr lang="fr-FR" sz="1200">
              <a:latin typeface="Times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fr-FR" sz="1200">
                <a:latin typeface="Times" charset="0"/>
              </a:rPr>
              <a:t>Nom de la conférence XXX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fld id="{C811028A-581A-9046-A93B-696A237739F3}" type="slidenum">
              <a:rPr lang="fr-FR" sz="1200">
                <a:latin typeface="Times" charset="0"/>
              </a:rPr>
              <a:pPr/>
              <a:t>1</a:t>
            </a:fld>
            <a:endParaRPr lang="fr-FR" sz="1200">
              <a:latin typeface="Times" charset="0"/>
            </a:endParaRPr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Times" charset="0"/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Times" pitchFamily="18" charset="0"/>
            </a:endParaRPr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6B855B2-5BA7-4F73-9BA5-14C4C2FDAF25}" type="slidenum">
              <a:rPr lang="fr-FR" altLang="fr-FR" sz="1200" smtClean="0"/>
              <a:pPr/>
              <a:t>10</a:t>
            </a:fld>
            <a:endParaRPr lang="fr-FR" altLang="fr-FR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Times" pitchFamily="18" charset="0"/>
            </a:endParaRPr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6B855B2-5BA7-4F73-9BA5-14C4C2FDAF25}" type="slidenum">
              <a:rPr lang="fr-FR" altLang="fr-FR" sz="1200" smtClean="0"/>
              <a:pPr/>
              <a:t>12</a:t>
            </a:fld>
            <a:endParaRPr lang="fr-FR" altLang="fr-FR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Times" pitchFamily="18" charset="0"/>
            </a:endParaRPr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6B855B2-5BA7-4F73-9BA5-14C4C2FDAF25}" type="slidenum">
              <a:rPr lang="fr-FR" altLang="fr-FR" sz="1200" smtClean="0"/>
              <a:pPr/>
              <a:t>13</a:t>
            </a:fld>
            <a:endParaRPr lang="fr-FR" altLang="fr-FR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Times" pitchFamily="18" charset="0"/>
            </a:endParaRPr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6B855B2-5BA7-4F73-9BA5-14C4C2FDAF25}" type="slidenum">
              <a:rPr lang="fr-FR" altLang="fr-FR" sz="1200" smtClean="0"/>
              <a:pPr/>
              <a:t>3</a:t>
            </a:fld>
            <a:endParaRPr lang="fr-FR" altLang="fr-FR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Times" pitchFamily="18" charset="0"/>
            </a:endParaRPr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6B855B2-5BA7-4F73-9BA5-14C4C2FDAF25}" type="slidenum">
              <a:rPr lang="fr-FR" altLang="fr-FR" sz="1200" smtClean="0"/>
              <a:pPr/>
              <a:t>4</a:t>
            </a:fld>
            <a:endParaRPr lang="fr-FR" altLang="fr-FR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Times" pitchFamily="18" charset="0"/>
            </a:endParaRPr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6B855B2-5BA7-4F73-9BA5-14C4C2FDAF25}" type="slidenum">
              <a:rPr lang="fr-FR" altLang="fr-FR" sz="1200" smtClean="0"/>
              <a:pPr/>
              <a:t>5</a:t>
            </a:fld>
            <a:endParaRPr lang="fr-FR" altLang="fr-FR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Times" pitchFamily="18" charset="0"/>
            </a:endParaRPr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6B855B2-5BA7-4F73-9BA5-14C4C2FDAF25}" type="slidenum">
              <a:rPr lang="fr-FR" altLang="fr-FR" sz="1200" smtClean="0"/>
              <a:pPr/>
              <a:t>6</a:t>
            </a:fld>
            <a:endParaRPr lang="fr-FR" altLang="fr-FR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Times" pitchFamily="18" charset="0"/>
            </a:endParaRPr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09638" eaLnBrk="0" hangingPunct="0">
              <a:defRPr sz="3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6B855B2-5BA7-4F73-9BA5-14C4C2FDAF25}" type="slidenum">
              <a:rPr lang="fr-FR" altLang="fr-FR" sz="1200" smtClean="0"/>
              <a:pPr/>
              <a:t>7</a:t>
            </a:fld>
            <a:endParaRPr lang="fr-FR" altLang="fr-FR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90625" y="696913"/>
            <a:ext cx="46482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</a:t>
            </a:r>
            <a:r>
              <a:rPr lang="fr-FR" baseline="0" dirty="0"/>
              <a:t> player est un sous classe de Player =&gt; un outil</a:t>
            </a:r>
          </a:p>
          <a:p>
            <a:r>
              <a:rPr lang="fr-FR" baseline="0" dirty="0"/>
              <a:t>Un rôle est une sous classe de Role =&gt; un type de point de vue</a:t>
            </a:r>
          </a:p>
          <a:p>
            <a:r>
              <a:rPr lang="fr-FR" baseline="0" dirty="0"/>
              <a:t>Un adaptateur est une sous classe de DynamiqueAdapter =&gt; caractérisé la relation rôle-player</a:t>
            </a:r>
          </a:p>
          <a:p>
            <a:r>
              <a:rPr lang="fr-FR" baseline="0" dirty="0"/>
              <a:t>Une relation, instance de la classe PlayRelation =&gt; Lien entre instance de player , rôle et adapter</a:t>
            </a:r>
          </a:p>
          <a:p>
            <a:endParaRPr lang="fr-FR" baseline="0" dirty="0"/>
          </a:p>
          <a:p>
            <a:r>
              <a:rPr lang="fr-FR" baseline="0" dirty="0"/>
              <a:t>Role hérite de Player =&gt; rôle </a:t>
            </a:r>
            <a:r>
              <a:rPr lang="fr-FR" baseline="0" dirty="0" err="1"/>
              <a:t>play</a:t>
            </a:r>
            <a:r>
              <a:rPr lang="fr-FR" baseline="0" dirty="0"/>
              <a:t> rôle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C4586-C2D5-4608-A272-DA0DD044CB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1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34925" y="44450"/>
            <a:ext cx="8651875" cy="608171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74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29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925" y="44450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54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925" y="44450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667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925" y="44450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26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66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533400"/>
            <a:ext cx="20383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286000" y="1708150"/>
            <a:ext cx="4659313" cy="3068638"/>
            <a:chOff x="1440" y="1076"/>
            <a:chExt cx="2935" cy="1933"/>
          </a:xfrm>
        </p:grpSpPr>
        <p:pic>
          <p:nvPicPr>
            <p:cNvPr id="7" name="Picture 7" descr="8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064"/>
              <a:ext cx="934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 descr="PICT0029"/>
            <p:cNvPicPr>
              <a:picLocks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" y="1076"/>
              <a:ext cx="934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 descr="Helice"/>
            <p:cNvPicPr>
              <a:picLocks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" y="2064"/>
              <a:ext cx="952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4"/>
          <p:cNvGrpSpPr>
            <a:grpSpLocks/>
          </p:cNvGrpSpPr>
          <p:nvPr userDrawn="1"/>
        </p:nvGrpSpPr>
        <p:grpSpPr bwMode="auto">
          <a:xfrm>
            <a:off x="2286000" y="1708150"/>
            <a:ext cx="4659313" cy="3068638"/>
            <a:chOff x="1440" y="1076"/>
            <a:chExt cx="2935" cy="1933"/>
          </a:xfrm>
        </p:grpSpPr>
        <p:pic>
          <p:nvPicPr>
            <p:cNvPr id="14" name="Picture 15" descr="8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064"/>
              <a:ext cx="934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6" descr="PICT0029"/>
            <p:cNvPicPr>
              <a:picLocks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" y="1076"/>
              <a:ext cx="934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7" descr="Helice"/>
            <p:cNvPicPr>
              <a:picLocks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" y="2064"/>
              <a:ext cx="952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122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17C79-B93C-4BD9-B608-C1B0174C08B6}" type="datetimeFigureOut">
              <a:rPr lang="fr-FR"/>
              <a:pPr>
                <a:defRPr/>
              </a:pPr>
              <a:t>06/02/2017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388350" y="6481763"/>
            <a:ext cx="53975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ENSTA Bretagne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9E443-F56E-460E-A282-264D498412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5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Cliquez pour modifier les styles du texte du masque</a:t>
            </a:r>
          </a:p>
          <a:p>
            <a:pPr lvl="1"/>
            <a:r>
              <a:rPr lang="es-ES"/>
              <a:t>Deuxième niveau</a:t>
            </a:r>
          </a:p>
          <a:p>
            <a:pPr lvl="2"/>
            <a:r>
              <a:rPr lang="es-ES"/>
              <a:t>Troisième niveau</a:t>
            </a:r>
          </a:p>
          <a:p>
            <a:pPr lvl="3"/>
            <a:r>
              <a:rPr lang="es-ES"/>
              <a:t>Quatrième niveau</a:t>
            </a:r>
          </a:p>
          <a:p>
            <a:pPr lvl="4"/>
            <a:r>
              <a:rPr lang="es-ES"/>
              <a:t>Cinquième niveau</a:t>
            </a:r>
          </a:p>
        </p:txBody>
      </p:sp>
      <p:pic>
        <p:nvPicPr>
          <p:cNvPr id="1028" name="Picture 49" descr="Logo ENSTA Bretagne CMJN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0"/>
            <a:ext cx="1114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0" y="981075"/>
            <a:ext cx="8027988" cy="0"/>
          </a:xfrm>
          <a:prstGeom prst="line">
            <a:avLst/>
          </a:prstGeom>
          <a:noFill/>
          <a:ln w="9525">
            <a:solidFill>
              <a:srgbClr val="C8D1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ea typeface="Arial" charset="0"/>
            </a:endParaRPr>
          </a:p>
        </p:txBody>
      </p:sp>
      <p:sp>
        <p:nvSpPr>
          <p:cNvPr id="1030" name="Espace réservé du pied de page 3"/>
          <p:cNvSpPr txBox="1">
            <a:spLocks noGrp="1"/>
          </p:cNvSpPr>
          <p:nvPr/>
        </p:nvSpPr>
        <p:spPr bwMode="auto">
          <a:xfrm>
            <a:off x="0" y="6381750"/>
            <a:ext cx="9144000" cy="2809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fr-FR" sz="1200">
                <a:solidFill>
                  <a:srgbClr val="005C87"/>
                </a:solidFill>
                <a:latin typeface="Times" charset="0"/>
              </a:rPr>
              <a:t>Ecole Nationale Supérieure de Techniques Avancées Bretagne  		  			</a:t>
            </a:r>
            <a:fld id="{6D3DF41B-00CC-B247-9335-66A6FF7ED7A3}" type="slidenum">
              <a:rPr lang="fr-FR" sz="1200">
                <a:solidFill>
                  <a:srgbClr val="005C87"/>
                </a:solidFill>
                <a:latin typeface="Times" charset="0"/>
              </a:rPr>
              <a:pPr/>
              <a:t>‹N°›</a:t>
            </a:fld>
            <a:endParaRPr lang="fr-FR" sz="1200">
              <a:solidFill>
                <a:srgbClr val="005C87"/>
              </a:solidFill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8" r:id="rId8"/>
    <p:sldLayoutId id="2147484349" r:id="rId9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+mj-lt"/>
          <a:ea typeface="ヒラギノ角ゴ Pro W3" charset="-128"/>
          <a:cs typeface="ヒラギノ角ゴ Pro W3" pitchFamily="2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  <a:ea typeface="ヒラギノ角ゴ Pro W3" charset="-128"/>
          <a:cs typeface="ヒラギノ角ゴ Pro W3" pitchFamily="2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  <a:ea typeface="ヒラギノ角ゴ Pro W3" charset="-128"/>
          <a:cs typeface="ヒラギノ角ゴ Pro W3" pitchFamily="2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  <a:ea typeface="ヒラギノ角ゴ Pro W3" charset="-128"/>
          <a:cs typeface="ヒラギノ角ゴ Pro W3" pitchFamily="2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  <a:ea typeface="ヒラギノ角ゴ Pro W3" charset="-128"/>
          <a:cs typeface="ヒラギノ角ゴ Pro W3" pitchFamily="2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ヒラギノ角ゴ Pro W3" charset="-128"/>
          <a:cs typeface="ヒラギノ角ゴ Pro W3" pitchFamily="2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95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9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9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98450" y="63293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" sz="24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018463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692275" y="4869160"/>
            <a:ext cx="6048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fr-FR" sz="2800" dirty="0" smtClean="0"/>
              <a:t>Rapid EASE for SE</a:t>
            </a:r>
          </a:p>
          <a:p>
            <a:pPr algn="ctr"/>
            <a:r>
              <a:rPr lang="fr-FR" sz="2800" dirty="0" smtClean="0"/>
              <a:t>ENSTA Bretagne</a:t>
            </a:r>
          </a:p>
          <a:p>
            <a:pPr algn="ctr"/>
            <a:r>
              <a:rPr lang="fr-FR" sz="2400" dirty="0" smtClean="0"/>
              <a:t>Joel.champeau@ensta-bretagne.fr</a:t>
            </a:r>
            <a:endParaRPr lang="fr-FR" sz="2400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70075" y="3556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"/>
          </a:p>
        </p:txBody>
      </p:sp>
      <p:pic>
        <p:nvPicPr>
          <p:cNvPr id="13318" name="Image 5" descr="pic2324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15888"/>
            <a:ext cx="1189038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4" cstate="print"/>
          <a:srcRect l="934" t="19310" r="35513" b="26590"/>
          <a:stretch>
            <a:fillRect/>
          </a:stretch>
        </p:blipFill>
        <p:spPr bwMode="auto">
          <a:xfrm>
            <a:off x="5435600" y="3297238"/>
            <a:ext cx="1512888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2" descr="StateChart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3284538"/>
            <a:ext cx="1511300" cy="1512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79512" y="1084139"/>
            <a:ext cx="8686800" cy="5153173"/>
          </a:xfrm>
        </p:spPr>
        <p:txBody>
          <a:bodyPr/>
          <a:lstStyle/>
          <a:p>
            <a:r>
              <a:rPr lang="fr-FR" altLang="fr-FR" dirty="0" smtClean="0"/>
              <a:t>Role4All et simulation 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Fédération des modèles basés sur un langage de rôles</a:t>
            </a:r>
            <a:endParaRPr lang="fr-FR" altLang="fr-FR" dirty="0" smtClean="0"/>
          </a:p>
          <a:p>
            <a:pPr lvl="2"/>
            <a:r>
              <a:rPr lang="fr-FR" altLang="fr-FR" dirty="0" err="1" smtClean="0"/>
              <a:t>Metamodèle</a:t>
            </a:r>
            <a:r>
              <a:rPr lang="fr-FR" altLang="fr-FR" dirty="0" smtClean="0"/>
              <a:t> de Role4All </a:t>
            </a:r>
          </a:p>
          <a:p>
            <a:pPr lvl="2"/>
            <a:r>
              <a:rPr lang="fr-FR" altLang="fr-FR" dirty="0" smtClean="0"/>
              <a:t>Transformation et génération de code</a:t>
            </a:r>
          </a:p>
          <a:p>
            <a:pPr lvl="2"/>
            <a:r>
              <a:rPr lang="fr-FR" altLang="fr-FR" dirty="0" smtClean="0"/>
              <a:t>Extension de l’implantation pour effectuer de la fédération bidirectionnelle</a:t>
            </a:r>
          </a:p>
          <a:p>
            <a:pPr lvl="2"/>
            <a:r>
              <a:rPr lang="fr-FR" altLang="fr-FR" dirty="0" smtClean="0"/>
              <a:t>Exemple et détails sur exemple lié à la modélisation de la menace</a:t>
            </a:r>
          </a:p>
          <a:p>
            <a:pPr lvl="3"/>
            <a:r>
              <a:rPr lang="fr-FR" altLang="fr-FR" dirty="0" smtClean="0"/>
              <a:t>Travail poursuivi à travers une thèse pour la génération de modèles formels pour l’aide au diagnostic de systèmes</a:t>
            </a:r>
          </a:p>
          <a:p>
            <a:pPr lvl="3"/>
            <a:endParaRPr lang="fr-FR" altLang="fr-FR" dirty="0" smtClean="0"/>
          </a:p>
          <a:p>
            <a:pPr lvl="2"/>
            <a:endParaRPr lang="fr-FR" altLang="fr-FR" dirty="0" smtClean="0"/>
          </a:p>
        </p:txBody>
      </p:sp>
      <p:sp>
        <p:nvSpPr>
          <p:cNvPr id="25603" name="Titre 6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</p:spPr>
        <p:txBody>
          <a:bodyPr/>
          <a:lstStyle/>
          <a:p>
            <a:r>
              <a:rPr lang="fr-FR" altLang="fr-FR" sz="3200" dirty="0" smtClean="0"/>
              <a:t>Fédération ENSTA Bretagne</a:t>
            </a:r>
            <a:endParaRPr lang="fr-FR" alt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6967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Approche générale multi-formalisme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608219" y="6491497"/>
            <a:ext cx="525716" cy="365125"/>
          </a:xfrm>
          <a:prstGeom prst="rect">
            <a:avLst/>
          </a:prstGeom>
        </p:spPr>
        <p:txBody>
          <a:bodyPr/>
          <a:lstStyle/>
          <a:p>
            <a:fld id="{1E32438D-EF0F-4E67-B7F0-3E1B5D5FB973}" type="slidenum">
              <a:rPr lang="en-US" smtClean="0"/>
              <a:t>11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25" y="1112377"/>
            <a:ext cx="4421891" cy="52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084139"/>
            <a:ext cx="8686800" cy="5153173"/>
          </a:xfrm>
        </p:spPr>
        <p:txBody>
          <a:bodyPr/>
          <a:lstStyle/>
          <a:p>
            <a:r>
              <a:rPr lang="fr-FR" altLang="fr-FR" dirty="0" smtClean="0"/>
              <a:t>Elém</a:t>
            </a:r>
            <a:r>
              <a:rPr lang="fr-FR" altLang="fr-FR" dirty="0" smtClean="0"/>
              <a:t>ents clés pour EASE4SE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Utilisation du simulateur </a:t>
            </a:r>
            <a:r>
              <a:rPr lang="fr-FR" altLang="fr-FR" dirty="0" err="1" smtClean="0"/>
              <a:t>DirectSim</a:t>
            </a:r>
            <a:endParaRPr lang="fr-FR" altLang="fr-FR" dirty="0" smtClean="0"/>
          </a:p>
          <a:p>
            <a:pPr lvl="2"/>
            <a:r>
              <a:rPr lang="fr-FR" altLang="fr-FR" dirty="0" smtClean="0"/>
              <a:t>Collaboration avec Thales AS</a:t>
            </a:r>
          </a:p>
          <a:p>
            <a:pPr lvl="2"/>
            <a:r>
              <a:rPr lang="fr-FR" altLang="fr-FR" dirty="0" smtClean="0"/>
              <a:t>Simulation de SDS pour la sécurité maritime</a:t>
            </a:r>
            <a:endParaRPr lang="fr-FR" altLang="fr-FR" dirty="0" smtClean="0"/>
          </a:p>
        </p:txBody>
      </p:sp>
      <p:sp>
        <p:nvSpPr>
          <p:cNvPr id="25603" name="Titre 6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</p:spPr>
        <p:txBody>
          <a:bodyPr/>
          <a:lstStyle/>
          <a:p>
            <a:r>
              <a:rPr lang="fr-FR" altLang="fr-FR" sz="3200" dirty="0" smtClean="0"/>
              <a:t>Cadre ENSTA Bretagne</a:t>
            </a:r>
            <a:endParaRPr lang="fr-FR" altLang="fr-FR" sz="3200" dirty="0" smtClean="0"/>
          </a:p>
        </p:txBody>
      </p:sp>
      <p:pic>
        <p:nvPicPr>
          <p:cNvPr id="4" name="Imag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3212976"/>
            <a:ext cx="568863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57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79512" y="1084139"/>
            <a:ext cx="8686800" cy="5153173"/>
          </a:xfrm>
        </p:spPr>
        <p:txBody>
          <a:bodyPr/>
          <a:lstStyle/>
          <a:p>
            <a:r>
              <a:rPr lang="fr-FR" altLang="fr-FR" dirty="0" smtClean="0"/>
              <a:t>Organisation  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NAF et outillage </a:t>
            </a:r>
          </a:p>
          <a:p>
            <a:pPr lvl="2"/>
            <a:r>
              <a:rPr lang="fr-FR" altLang="fr-FR" dirty="0" smtClean="0"/>
              <a:t>Utilisation de </a:t>
            </a:r>
            <a:r>
              <a:rPr lang="fr-FR" altLang="fr-FR" dirty="0" err="1" smtClean="0"/>
              <a:t>Mega</a:t>
            </a:r>
            <a:r>
              <a:rPr lang="fr-FR" altLang="fr-FR" dirty="0" smtClean="0"/>
              <a:t> ?</a:t>
            </a:r>
          </a:p>
          <a:p>
            <a:pPr lvl="2"/>
            <a:r>
              <a:rPr lang="fr-FR" altLang="fr-FR" dirty="0" smtClean="0"/>
              <a:t>Connexion à vos </a:t>
            </a:r>
            <a:r>
              <a:rPr lang="fr-FR" altLang="fr-FR" i="1" dirty="0" smtClean="0"/>
              <a:t>connecteurs ?</a:t>
            </a:r>
            <a:endParaRPr lang="fr-FR" altLang="fr-FR" i="1" dirty="0" smtClean="0"/>
          </a:p>
          <a:p>
            <a:pPr lvl="2"/>
            <a:endParaRPr lang="fr-FR" altLang="fr-FR" dirty="0" smtClean="0"/>
          </a:p>
          <a:p>
            <a:pPr lvl="1"/>
            <a:r>
              <a:rPr lang="fr-FR" altLang="fr-FR" dirty="0" smtClean="0"/>
              <a:t>Etude de Aston par rapport à </a:t>
            </a:r>
            <a:r>
              <a:rPr lang="fr-FR" altLang="fr-FR" dirty="0" err="1" smtClean="0"/>
              <a:t>DirectSim</a:t>
            </a:r>
            <a:endParaRPr lang="fr-FR" altLang="fr-FR" dirty="0" smtClean="0"/>
          </a:p>
          <a:p>
            <a:pPr lvl="2"/>
            <a:r>
              <a:rPr lang="fr-FR" altLang="fr-FR" dirty="0" smtClean="0"/>
              <a:t>Etude du simulateur Aston ?</a:t>
            </a:r>
          </a:p>
          <a:p>
            <a:pPr lvl="2"/>
            <a:endParaRPr lang="fr-FR" altLang="fr-FR" dirty="0" smtClean="0"/>
          </a:p>
          <a:p>
            <a:pPr lvl="1"/>
            <a:r>
              <a:rPr lang="fr-FR" altLang="fr-FR" dirty="0" smtClean="0"/>
              <a:t>Périmètre du cas d’utilisation ?</a:t>
            </a:r>
          </a:p>
          <a:p>
            <a:pPr lvl="2"/>
            <a:endParaRPr lang="fr-FR" altLang="fr-FR" dirty="0" smtClean="0"/>
          </a:p>
          <a:p>
            <a:pPr lvl="1"/>
            <a:r>
              <a:rPr lang="fr-FR" altLang="fr-FR" dirty="0" smtClean="0"/>
              <a:t>Embauche </a:t>
            </a:r>
            <a:r>
              <a:rPr lang="fr-FR" altLang="fr-FR" dirty="0" err="1" smtClean="0"/>
              <a:t>Ensta</a:t>
            </a:r>
            <a:r>
              <a:rPr lang="fr-FR" altLang="fr-FR" dirty="0" smtClean="0"/>
              <a:t> retardée </a:t>
            </a:r>
          </a:p>
        </p:txBody>
      </p:sp>
      <p:sp>
        <p:nvSpPr>
          <p:cNvPr id="25603" name="Titre 6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</p:spPr>
        <p:txBody>
          <a:bodyPr/>
          <a:lstStyle/>
          <a:p>
            <a:r>
              <a:rPr lang="fr-FR" altLang="fr-FR" sz="3200" dirty="0" smtClean="0"/>
              <a:t>Conclusion</a:t>
            </a:r>
            <a:endParaRPr lang="fr-FR" alt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40702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7720013" cy="561975"/>
          </a:xfrm>
        </p:spPr>
        <p:txBody>
          <a:bodyPr/>
          <a:lstStyle/>
          <a:p>
            <a:pPr eaLnBrk="1" hangingPunct="1"/>
            <a:r>
              <a:rPr lang="fr-FR" altLang="fr-FR" sz="3200" dirty="0" smtClean="0"/>
              <a:t>Cadre général</a:t>
            </a:r>
            <a:endParaRPr lang="fr-FR" altLang="fr-FR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" y="1083765"/>
            <a:ext cx="45339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21" y="2600872"/>
            <a:ext cx="4908583" cy="35283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8611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300162"/>
            <a:ext cx="8686800" cy="5153173"/>
          </a:xfrm>
        </p:spPr>
        <p:txBody>
          <a:bodyPr/>
          <a:lstStyle/>
          <a:p>
            <a:r>
              <a:rPr lang="fr-FR" altLang="fr-FR" dirty="0" smtClean="0"/>
              <a:t>Elém</a:t>
            </a:r>
            <a:r>
              <a:rPr lang="fr-FR" altLang="fr-FR" dirty="0" smtClean="0"/>
              <a:t>ents clés pour EASE4SE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Modèles d’entrée </a:t>
            </a:r>
          </a:p>
          <a:p>
            <a:pPr lvl="2"/>
            <a:r>
              <a:rPr lang="fr-FR" altLang="fr-FR" dirty="0" smtClean="0"/>
              <a:t>NAF et outil </a:t>
            </a:r>
            <a:r>
              <a:rPr lang="fr-FR" altLang="fr-FR" dirty="0" err="1" smtClean="0"/>
              <a:t>Mega</a:t>
            </a:r>
            <a:r>
              <a:rPr lang="fr-FR" altLang="fr-FR" dirty="0" smtClean="0"/>
              <a:t> </a:t>
            </a:r>
            <a:endParaRPr lang="fr-FR" altLang="fr-FR" dirty="0" smtClean="0"/>
          </a:p>
          <a:p>
            <a:pPr lvl="2"/>
            <a:r>
              <a:rPr lang="fr-FR" altLang="fr-FR" dirty="0" smtClean="0"/>
              <a:t>Modèles structurels sans exécution </a:t>
            </a:r>
            <a:endParaRPr lang="fr-FR" altLang="fr-FR" dirty="0" smtClean="0"/>
          </a:p>
          <a:p>
            <a:pPr lvl="2"/>
            <a:endParaRPr lang="fr-FR" altLang="fr-FR" dirty="0" smtClean="0"/>
          </a:p>
          <a:p>
            <a:pPr lvl="1"/>
            <a:r>
              <a:rPr lang="fr-FR" altLang="fr-FR" dirty="0" smtClean="0"/>
              <a:t>Simulations ciblées </a:t>
            </a:r>
            <a:endParaRPr lang="fr-FR" altLang="fr-FR" dirty="0" smtClean="0"/>
          </a:p>
          <a:p>
            <a:pPr lvl="2"/>
            <a:r>
              <a:rPr lang="fr-FR" altLang="fr-FR" dirty="0" smtClean="0"/>
              <a:t>CGF : Computer </a:t>
            </a:r>
            <a:r>
              <a:rPr lang="fr-FR" altLang="fr-FR" dirty="0" err="1" smtClean="0"/>
              <a:t>Generated</a:t>
            </a:r>
            <a:r>
              <a:rPr lang="fr-FR" altLang="fr-FR" dirty="0" smtClean="0"/>
              <a:t> Forces</a:t>
            </a:r>
            <a:endParaRPr lang="fr-FR" altLang="fr-FR" dirty="0" smtClean="0"/>
          </a:p>
          <a:p>
            <a:pPr lvl="2"/>
            <a:r>
              <a:rPr lang="fr-FR" altLang="fr-FR" dirty="0" smtClean="0"/>
              <a:t>ASTON : Basé sur </a:t>
            </a:r>
            <a:r>
              <a:rPr lang="fr-FR" altLang="fr-FR" dirty="0" err="1" smtClean="0"/>
              <a:t>DirectSim</a:t>
            </a:r>
            <a:endParaRPr lang="fr-FR" altLang="fr-FR" dirty="0" smtClean="0"/>
          </a:p>
          <a:p>
            <a:pPr lvl="1"/>
            <a:endParaRPr lang="fr-FR" altLang="fr-FR" dirty="0" smtClean="0"/>
          </a:p>
        </p:txBody>
      </p:sp>
      <p:sp>
        <p:nvSpPr>
          <p:cNvPr id="25603" name="Titre 6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</p:spPr>
        <p:txBody>
          <a:bodyPr/>
          <a:lstStyle/>
          <a:p>
            <a:r>
              <a:rPr lang="fr-FR" altLang="fr-FR" sz="3200" dirty="0" smtClean="0"/>
              <a:t>Cadre Général</a:t>
            </a:r>
            <a:endParaRPr lang="fr-FR" alt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1351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6" name="Groupe 25615"/>
          <p:cNvGrpSpPr/>
          <p:nvPr/>
        </p:nvGrpSpPr>
        <p:grpSpPr>
          <a:xfrm>
            <a:off x="611560" y="3046647"/>
            <a:ext cx="7992888" cy="3717032"/>
            <a:chOff x="611560" y="3046647"/>
            <a:chExt cx="7992888" cy="3717032"/>
          </a:xfrm>
          <a:solidFill>
            <a:schemeClr val="bg1"/>
          </a:solidFill>
        </p:grpSpPr>
        <p:sp>
          <p:nvSpPr>
            <p:cNvPr id="25611" name="Rectangle à coins arrondis 25610"/>
            <p:cNvSpPr/>
            <p:nvPr/>
          </p:nvSpPr>
          <p:spPr bwMode="auto">
            <a:xfrm>
              <a:off x="611560" y="3046647"/>
              <a:ext cx="7992888" cy="3717032"/>
            </a:xfrm>
            <a:prstGeom prst="round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615" name="ZoneTexte 25614"/>
            <p:cNvSpPr txBox="1"/>
            <p:nvPr/>
          </p:nvSpPr>
          <p:spPr>
            <a:xfrm>
              <a:off x="6876256" y="3046647"/>
              <a:ext cx="1195648" cy="4001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EASE4SE</a:t>
              </a:r>
              <a:endParaRPr lang="fr-FR" sz="2000" dirty="0"/>
            </a:p>
          </p:txBody>
        </p:sp>
      </p:grp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686800" cy="5153173"/>
          </a:xfrm>
        </p:spPr>
        <p:txBody>
          <a:bodyPr/>
          <a:lstStyle/>
          <a:p>
            <a:r>
              <a:rPr lang="fr-FR" altLang="fr-FR" dirty="0" smtClean="0"/>
              <a:t>Approche générale </a:t>
            </a:r>
            <a:r>
              <a:rPr lang="fr-FR" altLang="fr-FR" dirty="0" err="1" smtClean="0"/>
              <a:t>Ensta</a:t>
            </a:r>
            <a:r>
              <a:rPr lang="fr-FR" altLang="fr-FR" dirty="0" smtClean="0"/>
              <a:t> Br de NAF à la simulation</a:t>
            </a:r>
            <a:endParaRPr lang="fr-FR" altLang="fr-FR" dirty="0" smtClean="0"/>
          </a:p>
          <a:p>
            <a:pPr lvl="1"/>
            <a:endParaRPr lang="fr-FR" altLang="fr-FR" dirty="0" smtClean="0"/>
          </a:p>
        </p:txBody>
      </p:sp>
      <p:sp>
        <p:nvSpPr>
          <p:cNvPr id="25603" name="Titre 6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</p:spPr>
        <p:txBody>
          <a:bodyPr/>
          <a:lstStyle/>
          <a:p>
            <a:r>
              <a:rPr lang="fr-FR" altLang="fr-FR" sz="3200" dirty="0" smtClean="0"/>
              <a:t>Cadre Général</a:t>
            </a:r>
            <a:endParaRPr lang="fr-FR" altLang="fr-FR" sz="3200" dirty="0" smtClean="0"/>
          </a:p>
        </p:txBody>
      </p:sp>
      <p:sp>
        <p:nvSpPr>
          <p:cNvPr id="2" name="Ellipse 1"/>
          <p:cNvSpPr/>
          <p:nvPr/>
        </p:nvSpPr>
        <p:spPr bwMode="auto">
          <a:xfrm>
            <a:off x="1001645" y="1922286"/>
            <a:ext cx="1728192" cy="100811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NOV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chemeClr val="bg1"/>
                </a:solidFill>
                <a:latin typeface="Tahoma" pitchFamily="34" charset="0"/>
              </a:rPr>
              <a:t>Scénarios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séquence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5" name="Ellipse 4"/>
          <p:cNvSpPr/>
          <p:nvPr/>
        </p:nvSpPr>
        <p:spPr bwMode="auto">
          <a:xfrm>
            <a:off x="3419872" y="1922286"/>
            <a:ext cx="1728192" cy="100811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NSV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chemeClr val="bg1"/>
                </a:solidFill>
                <a:latin typeface="Tahoma" pitchFamily="34" charset="0"/>
              </a:rPr>
              <a:t>Système &amp; SDS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5508104" y="1916832"/>
            <a:ext cx="1728192" cy="100811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Autre modèle…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2304808" y="3158078"/>
            <a:ext cx="1728192" cy="100811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</a:rPr>
              <a:t>Contexte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latin typeface="Tahoma" pitchFamily="34" charset="0"/>
              </a:rPr>
              <a:t>Simulation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076056" y="3140968"/>
            <a:ext cx="1728192" cy="100811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</a:rPr>
              <a:t>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latin typeface="Tahoma" pitchFamily="34" charset="0"/>
              </a:rPr>
              <a:t>Et/ou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</a:rPr>
              <a:t>objectifs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latin typeface="Tahoma" pitchFamily="34" charset="0"/>
              </a:rPr>
              <a:t>Simulation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940152" y="5661248"/>
            <a:ext cx="1728192" cy="1008112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</a:rPr>
              <a:t>ASTON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1001645" y="5312675"/>
            <a:ext cx="1728192" cy="1008112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</a:rPr>
              <a:t>CGF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</a:endParaRPr>
          </a:p>
        </p:txBody>
      </p:sp>
      <p:cxnSp>
        <p:nvCxnSpPr>
          <p:cNvPr id="12" name="Connecteur en arc 11"/>
          <p:cNvCxnSpPr>
            <a:stCxn id="7" idx="4"/>
            <a:endCxn id="29" idx="1"/>
          </p:cNvCxnSpPr>
          <p:nvPr/>
        </p:nvCxnSpPr>
        <p:spPr bwMode="auto">
          <a:xfrm rot="16200000" flipH="1">
            <a:off x="3409676" y="3925418"/>
            <a:ext cx="382552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4EA5E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onnecteur en arc 13"/>
          <p:cNvCxnSpPr>
            <a:stCxn id="8" idx="4"/>
            <a:endCxn id="29" idx="6"/>
          </p:cNvCxnSpPr>
          <p:nvPr/>
        </p:nvCxnSpPr>
        <p:spPr bwMode="auto">
          <a:xfrm rot="5400000">
            <a:off x="5346087" y="4311097"/>
            <a:ext cx="756083" cy="43204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4EA5E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necteur en arc 15"/>
          <p:cNvCxnSpPr>
            <a:stCxn id="2" idx="4"/>
            <a:endCxn id="29" idx="2"/>
          </p:cNvCxnSpPr>
          <p:nvPr/>
        </p:nvCxnSpPr>
        <p:spPr bwMode="auto">
          <a:xfrm rot="16200000" flipH="1">
            <a:off x="1835444" y="2960694"/>
            <a:ext cx="1974765" cy="191417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4EA5E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onnecteur en arc 24"/>
          <p:cNvCxnSpPr>
            <a:stCxn id="5" idx="4"/>
            <a:endCxn id="29" idx="0"/>
          </p:cNvCxnSpPr>
          <p:nvPr/>
        </p:nvCxnSpPr>
        <p:spPr bwMode="auto">
          <a:xfrm rot="16200000" flipH="1">
            <a:off x="3728634" y="3485732"/>
            <a:ext cx="1470709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4EA5E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Ellipse 28"/>
          <p:cNvSpPr/>
          <p:nvPr/>
        </p:nvSpPr>
        <p:spPr bwMode="auto">
          <a:xfrm>
            <a:off x="3779912" y="4401107"/>
            <a:ext cx="1728192" cy="1008112"/>
          </a:xfrm>
          <a:prstGeom prst="ellipse">
            <a:avLst/>
          </a:prstGeom>
          <a:solidFill>
            <a:srgbClr val="C00000">
              <a:alpha val="6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latin typeface="Tahoma" pitchFamily="34" charset="0"/>
              </a:rPr>
              <a:t>et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</a:rPr>
              <a:t>Fédération</a:t>
            </a:r>
            <a:endParaRPr kumimoji="0" lang="fr-FR" sz="1200" b="0" i="0" u="none" strike="noStrike" cap="none" normalizeH="0" baseline="0" dirty="0" smtClean="0">
              <a:ln>
                <a:noFill/>
              </a:ln>
              <a:effectLst/>
              <a:latin typeface="Tahoma" pitchFamily="34" charset="0"/>
            </a:endParaRPr>
          </a:p>
        </p:txBody>
      </p:sp>
      <p:cxnSp>
        <p:nvCxnSpPr>
          <p:cNvPr id="25610" name="Connecteur en arc 25609"/>
          <p:cNvCxnSpPr>
            <a:stCxn id="29" idx="4"/>
            <a:endCxn id="9" idx="2"/>
          </p:cNvCxnSpPr>
          <p:nvPr/>
        </p:nvCxnSpPr>
        <p:spPr bwMode="auto">
          <a:xfrm rot="16200000" flipH="1">
            <a:off x="4914038" y="5139189"/>
            <a:ext cx="756085" cy="1296144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4EA5EC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653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084139"/>
            <a:ext cx="8686800" cy="5153173"/>
          </a:xfrm>
        </p:spPr>
        <p:txBody>
          <a:bodyPr/>
          <a:lstStyle/>
          <a:p>
            <a:r>
              <a:rPr lang="fr-FR" altLang="fr-FR" dirty="0" smtClean="0"/>
              <a:t>Elém</a:t>
            </a:r>
            <a:r>
              <a:rPr lang="fr-FR" altLang="fr-FR" dirty="0" smtClean="0"/>
              <a:t>ents clés pour EASE4SE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Modèles de simulation </a:t>
            </a:r>
          </a:p>
          <a:p>
            <a:pPr lvl="2"/>
            <a:r>
              <a:rPr lang="fr-FR" altLang="fr-FR" dirty="0" smtClean="0"/>
              <a:t>Modèles décrivant le contexte de simulation </a:t>
            </a:r>
          </a:p>
          <a:p>
            <a:pPr lvl="3"/>
            <a:r>
              <a:rPr lang="fr-FR" altLang="fr-FR" dirty="0" smtClean="0"/>
              <a:t>Contextualisation des modèles systèmes</a:t>
            </a:r>
          </a:p>
          <a:p>
            <a:pPr lvl="3"/>
            <a:r>
              <a:rPr lang="fr-FR" altLang="fr-FR" dirty="0" smtClean="0"/>
              <a:t>Propriétés à vérifiées sur la simulation</a:t>
            </a:r>
            <a:endParaRPr lang="fr-FR" altLang="fr-FR" dirty="0" smtClean="0"/>
          </a:p>
          <a:p>
            <a:pPr lvl="2"/>
            <a:r>
              <a:rPr lang="fr-FR" altLang="fr-FR" dirty="0" smtClean="0"/>
              <a:t>Modèle décrivant le « type » de simulation</a:t>
            </a:r>
          </a:p>
          <a:p>
            <a:pPr lvl="3"/>
            <a:r>
              <a:rPr lang="fr-FR" altLang="fr-FR" dirty="0" smtClean="0"/>
              <a:t>Approche Model </a:t>
            </a:r>
            <a:r>
              <a:rPr lang="fr-FR" altLang="fr-FR" dirty="0" err="1" smtClean="0"/>
              <a:t>Based</a:t>
            </a:r>
            <a:r>
              <a:rPr lang="fr-FR" altLang="fr-FR" dirty="0" smtClean="0"/>
              <a:t> [Cetinkaya13,Schneider15]</a:t>
            </a:r>
          </a:p>
          <a:p>
            <a:pPr lvl="3"/>
            <a:r>
              <a:rPr lang="fr-FR" altLang="fr-FR" dirty="0" smtClean="0"/>
              <a:t>Simulation à évènement discret ou simulateur comportemental formel ou simulateur CGF </a:t>
            </a:r>
            <a:endParaRPr lang="fr-FR" altLang="fr-FR" dirty="0" smtClean="0"/>
          </a:p>
          <a:p>
            <a:pPr lvl="2"/>
            <a:r>
              <a:rPr lang="fr-FR" altLang="fr-FR" dirty="0" smtClean="0"/>
              <a:t>Spécification NAF équivalente ?</a:t>
            </a:r>
            <a:endParaRPr lang="fr-FR" altLang="fr-FR" dirty="0" smtClean="0"/>
          </a:p>
          <a:p>
            <a:pPr lvl="2"/>
            <a:endParaRPr lang="fr-FR" altLang="fr-FR" dirty="0" smtClean="0"/>
          </a:p>
        </p:txBody>
      </p:sp>
      <p:sp>
        <p:nvSpPr>
          <p:cNvPr id="25603" name="Titre 6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</p:spPr>
        <p:txBody>
          <a:bodyPr/>
          <a:lstStyle/>
          <a:p>
            <a:r>
              <a:rPr lang="fr-FR" altLang="fr-FR" sz="3200" dirty="0" smtClean="0"/>
              <a:t>Cadre Général</a:t>
            </a:r>
            <a:endParaRPr lang="fr-FR" alt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711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084139"/>
            <a:ext cx="8686800" cy="5153173"/>
          </a:xfrm>
        </p:spPr>
        <p:txBody>
          <a:bodyPr/>
          <a:lstStyle/>
          <a:p>
            <a:r>
              <a:rPr lang="fr-FR" altLang="fr-FR" dirty="0" smtClean="0"/>
              <a:t>Elém</a:t>
            </a:r>
            <a:r>
              <a:rPr lang="fr-FR" altLang="fr-FR" dirty="0" smtClean="0"/>
              <a:t>ents clés pour EASE4SE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Fédération des modèles systèmes et de simulation </a:t>
            </a:r>
            <a:endParaRPr lang="fr-FR" altLang="fr-FR" dirty="0" smtClean="0"/>
          </a:p>
          <a:p>
            <a:pPr lvl="2"/>
            <a:r>
              <a:rPr lang="fr-FR" altLang="fr-FR" dirty="0" smtClean="0"/>
              <a:t>Généricité pour différents simulateurs </a:t>
            </a:r>
          </a:p>
          <a:p>
            <a:pPr lvl="2"/>
            <a:r>
              <a:rPr lang="fr-FR" altLang="fr-FR" dirty="0" smtClean="0"/>
              <a:t>2 approches de fédération pour CGF et pour Aston</a:t>
            </a:r>
            <a:endParaRPr lang="fr-FR" altLang="fr-FR" dirty="0" smtClean="0"/>
          </a:p>
        </p:txBody>
      </p:sp>
      <p:sp>
        <p:nvSpPr>
          <p:cNvPr id="25603" name="Titre 6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</p:spPr>
        <p:txBody>
          <a:bodyPr/>
          <a:lstStyle/>
          <a:p>
            <a:r>
              <a:rPr lang="fr-FR" altLang="fr-FR" sz="3200" dirty="0" smtClean="0"/>
              <a:t>Cadre Général</a:t>
            </a:r>
            <a:endParaRPr lang="fr-FR" alt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33246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084139"/>
            <a:ext cx="8686800" cy="5153173"/>
          </a:xfrm>
        </p:spPr>
        <p:txBody>
          <a:bodyPr/>
          <a:lstStyle/>
          <a:p>
            <a:r>
              <a:rPr lang="fr-FR" altLang="fr-FR" dirty="0" smtClean="0"/>
              <a:t>Elém</a:t>
            </a:r>
            <a:r>
              <a:rPr lang="fr-FR" altLang="fr-FR" dirty="0" smtClean="0"/>
              <a:t>ents clés pour EASE4SE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Fédération des modèles systèmes pour la simulation</a:t>
            </a:r>
            <a:endParaRPr lang="fr-FR" altLang="fr-FR" dirty="0" smtClean="0"/>
          </a:p>
          <a:p>
            <a:pPr lvl="2"/>
            <a:r>
              <a:rPr lang="fr-FR" dirty="0">
                <a:ea typeface="ＭＳ Ｐゴシック" pitchFamily="-95" charset="-128"/>
                <a:cs typeface="ＭＳ Ｐゴシック" charset="0"/>
              </a:rPr>
              <a:t>Résultat du projet Européen </a:t>
            </a:r>
            <a:r>
              <a:rPr lang="fr-FR" dirty="0" err="1">
                <a:ea typeface="ＭＳ Ｐゴシック" pitchFamily="-95" charset="-128"/>
                <a:cs typeface="ＭＳ Ｐゴシック" charset="0"/>
              </a:rPr>
              <a:t>iFEST</a:t>
            </a:r>
            <a:r>
              <a:rPr lang="fr-FR" dirty="0">
                <a:ea typeface="ＭＳ Ｐゴシック" pitchFamily="-95" charset="-128"/>
                <a:cs typeface="ＭＳ Ｐゴシック" charset="0"/>
              </a:rPr>
              <a:t> </a:t>
            </a:r>
            <a:r>
              <a:rPr lang="fr-FR" dirty="0" smtClean="0"/>
              <a:t>pour ENSTA Br</a:t>
            </a:r>
            <a:endParaRPr lang="fr-FR" dirty="0">
              <a:ea typeface="ＭＳ Ｐゴシック" pitchFamily="-95" charset="-128"/>
              <a:cs typeface="ＭＳ Ｐゴシック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fr-FR" dirty="0">
                <a:ea typeface="ＭＳ Ｐゴシック" pitchFamily="-95" charset="-128"/>
                <a:cs typeface="ＭＳ Ｐゴシック" charset="0"/>
              </a:rPr>
              <a:t>Premier proto de </a:t>
            </a:r>
            <a:r>
              <a:rPr lang="fr-FR" dirty="0" smtClean="0">
                <a:ea typeface="ＭＳ Ｐゴシック" pitchFamily="-95" charset="-128"/>
                <a:cs typeface="ＭＳ Ｐゴシック" charset="0"/>
              </a:rPr>
              <a:t>fédération sur Bus OSLC</a:t>
            </a:r>
            <a:endParaRPr lang="fr-FR" dirty="0">
              <a:ea typeface="ＭＳ Ｐゴシック" pitchFamily="-95" charset="-128"/>
              <a:cs typeface="ＭＳ Ｐゴシック" charset="0"/>
            </a:endParaRPr>
          </a:p>
          <a:p>
            <a:pPr lvl="2"/>
            <a:r>
              <a:rPr lang="fr-FR" altLang="fr-FR" dirty="0" smtClean="0"/>
              <a:t>Continuité des travaux</a:t>
            </a:r>
          </a:p>
          <a:p>
            <a:pPr lvl="3"/>
            <a:r>
              <a:rPr lang="fr-FR" altLang="fr-FR" dirty="0" smtClean="0"/>
              <a:t>Définition d’un </a:t>
            </a:r>
            <a:r>
              <a:rPr lang="fr-FR" altLang="fr-FR" dirty="0" err="1" smtClean="0"/>
              <a:t>framework</a:t>
            </a:r>
            <a:r>
              <a:rPr lang="fr-FR" altLang="fr-FR" dirty="0" smtClean="0"/>
              <a:t> basé sur la notion de </a:t>
            </a:r>
            <a:r>
              <a:rPr lang="fr-FR" altLang="fr-FR" dirty="0" err="1" smtClean="0"/>
              <a:t>Role</a:t>
            </a:r>
            <a:r>
              <a:rPr lang="fr-FR" altLang="fr-FR" dirty="0" smtClean="0"/>
              <a:t> : Role4All </a:t>
            </a:r>
          </a:p>
          <a:p>
            <a:pPr lvl="3"/>
            <a:r>
              <a:rPr lang="fr-FR" altLang="fr-FR" dirty="0" smtClean="0"/>
              <a:t>Implantation prototype en </a:t>
            </a:r>
            <a:r>
              <a:rPr lang="fr-FR" altLang="fr-FR" dirty="0" err="1" smtClean="0"/>
              <a:t>Pharo</a:t>
            </a:r>
            <a:endParaRPr lang="fr-FR" altLang="fr-FR" dirty="0" smtClean="0"/>
          </a:p>
          <a:p>
            <a:pPr lvl="3"/>
            <a:r>
              <a:rPr lang="fr-FR" altLang="fr-FR" dirty="0" smtClean="0"/>
              <a:t>Cas d’utilisation au niveau système </a:t>
            </a:r>
          </a:p>
          <a:p>
            <a:pPr lvl="3"/>
            <a:r>
              <a:rPr lang="fr-FR" altLang="fr-FR" dirty="0"/>
              <a:t>U</a:t>
            </a:r>
            <a:r>
              <a:rPr lang="fr-FR" altLang="fr-FR" dirty="0" smtClean="0"/>
              <a:t>n autre cas lié à la modélisation pour l’analyse de la menace</a:t>
            </a:r>
          </a:p>
        </p:txBody>
      </p:sp>
      <p:sp>
        <p:nvSpPr>
          <p:cNvPr id="25603" name="Titre 6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</p:spPr>
        <p:txBody>
          <a:bodyPr/>
          <a:lstStyle/>
          <a:p>
            <a:r>
              <a:rPr lang="fr-FR" altLang="fr-FR" sz="3200" dirty="0" smtClean="0"/>
              <a:t>Cadre ENSTA Bretagne</a:t>
            </a:r>
            <a:endParaRPr lang="fr-FR" alt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9907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7720013" cy="561975"/>
          </a:xfrm>
        </p:spPr>
        <p:txBody>
          <a:bodyPr/>
          <a:lstStyle/>
          <a:p>
            <a:pPr eaLnBrk="1" hangingPunct="1"/>
            <a:r>
              <a:rPr lang="fr-FR" altLang="fr-FR" sz="3200" dirty="0" smtClean="0"/>
              <a:t>Travaux antérieurs</a:t>
            </a:r>
            <a:endParaRPr lang="fr-FR" altLang="fr-FR" sz="3200" dirty="0" smtClean="0"/>
          </a:p>
        </p:txBody>
      </p:sp>
      <p:pic>
        <p:nvPicPr>
          <p:cNvPr id="2050" name="Picture 2" descr="U:\portable\recherche\DGA\DepoT-Rapid-2016\travail\images\Role4All-Simu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36712"/>
            <a:ext cx="4920282" cy="421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691680" y="5157192"/>
            <a:ext cx="5468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Travaux de Thèse de JP Schneider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1600" dirty="0" smtClean="0"/>
              <a:t>Framework Role4All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1600" dirty="0" smtClean="0"/>
              <a:t>Application à la simulation de modèles systèmes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1600" dirty="0" smtClean="0"/>
              <a:t>Sous-ensemble des </a:t>
            </a:r>
            <a:r>
              <a:rPr lang="fr-FR" sz="1600" dirty="0" err="1" smtClean="0"/>
              <a:t>metamodèles</a:t>
            </a:r>
            <a:r>
              <a:rPr lang="fr-FR" sz="1600" dirty="0" smtClean="0"/>
              <a:t> des langages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8344086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Role4All, méta-modèle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47" y="1052736"/>
            <a:ext cx="5749341" cy="5322911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79512" y="1139655"/>
            <a:ext cx="3196367" cy="5222191"/>
          </a:xfrm>
        </p:spPr>
        <p:txBody>
          <a:bodyPr/>
          <a:lstStyle/>
          <a:p>
            <a:r>
              <a:rPr lang="fr-FR" sz="1600" dirty="0"/>
              <a:t>Un </a:t>
            </a:r>
            <a:r>
              <a:rPr lang="fr-FR" sz="1600" i="1" dirty="0"/>
              <a:t>player</a:t>
            </a:r>
          </a:p>
          <a:p>
            <a:r>
              <a:rPr lang="fr-FR" sz="1600" dirty="0"/>
              <a:t>Un </a:t>
            </a:r>
            <a:r>
              <a:rPr lang="fr-FR" sz="1600" i="1" dirty="0"/>
              <a:t>rôle</a:t>
            </a:r>
          </a:p>
          <a:p>
            <a:r>
              <a:rPr lang="fr-FR" sz="1600" dirty="0" smtClean="0"/>
              <a:t>Rôle </a:t>
            </a:r>
            <a:r>
              <a:rPr lang="fr-FR" sz="1600" dirty="0"/>
              <a:t>hérite de </a:t>
            </a:r>
            <a:r>
              <a:rPr lang="fr-FR" sz="1600" dirty="0" smtClean="0"/>
              <a:t>Player</a:t>
            </a:r>
          </a:p>
          <a:p>
            <a:endParaRPr lang="fr-FR" sz="1600" dirty="0"/>
          </a:p>
          <a:p>
            <a:r>
              <a:rPr lang="fr-FR" sz="1600" dirty="0" smtClean="0"/>
              <a:t>Une </a:t>
            </a:r>
            <a:r>
              <a:rPr lang="fr-FR" sz="1600" i="1" dirty="0"/>
              <a:t>relation</a:t>
            </a:r>
          </a:p>
          <a:p>
            <a:r>
              <a:rPr lang="fr-FR" sz="1600" dirty="0" smtClean="0"/>
              <a:t>Un </a:t>
            </a:r>
            <a:r>
              <a:rPr lang="fr-FR" sz="1600" i="1" dirty="0"/>
              <a:t>adaptateur</a:t>
            </a:r>
          </a:p>
          <a:p>
            <a:endParaRPr lang="fr-FR" sz="1600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541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10565</TotalTime>
  <Words>429</Words>
  <Application>Microsoft Office PowerPoint</Application>
  <PresentationFormat>Affichage à l'écran (4:3)</PresentationFormat>
  <Paragraphs>115</Paragraphs>
  <Slides>13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Conception personnalisée</vt:lpstr>
      <vt:lpstr>Présentation PowerPoint</vt:lpstr>
      <vt:lpstr>Cadre général</vt:lpstr>
      <vt:lpstr>Cadre Général</vt:lpstr>
      <vt:lpstr>Cadre Général</vt:lpstr>
      <vt:lpstr>Cadre Général</vt:lpstr>
      <vt:lpstr>Cadre Général</vt:lpstr>
      <vt:lpstr>Cadre ENSTA Bretagne</vt:lpstr>
      <vt:lpstr>Travaux antérieurs</vt:lpstr>
      <vt:lpstr>Role4All, méta-modèle</vt:lpstr>
      <vt:lpstr>Fédération ENSTA Bretagne</vt:lpstr>
      <vt:lpstr>Approche générale multi-formalisme</vt:lpstr>
      <vt:lpstr>Cadre ENSTA Bretagne</vt:lpstr>
      <vt:lpstr>Conclusion</vt:lpstr>
    </vt:vector>
  </TitlesOfParts>
  <Company>ENSTA Bretagne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2014/06/20</dc:title>
  <dc:creator>Loïc Lagadec</dc:creator>
  <cp:lastModifiedBy>ensta</cp:lastModifiedBy>
  <cp:revision>603</cp:revision>
  <cp:lastPrinted>2014-10-30T10:13:12Z</cp:lastPrinted>
  <dcterms:created xsi:type="dcterms:W3CDTF">2014-10-30T10:01:56Z</dcterms:created>
  <dcterms:modified xsi:type="dcterms:W3CDTF">2017-02-07T10:13:40Z</dcterms:modified>
</cp:coreProperties>
</file>