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21386800" cy="30243463"/>
  <p:notesSz cx="29819600" cy="42341800"/>
  <p:defaultTextStyle>
    <a:defPPr>
      <a:defRPr lang="fr-FR"/>
    </a:defPPr>
    <a:lvl1pPr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1pPr>
    <a:lvl2pPr marL="1474788" indent="-1017588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2pPr>
    <a:lvl3pPr marL="2949575" indent="-2035175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3pPr>
    <a:lvl4pPr marL="4424363" indent="-3052763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4pPr>
    <a:lvl5pPr marL="5899150" indent="-4070350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26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930D"/>
    <a:srgbClr val="E1B3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0496" autoAdjust="0"/>
  </p:normalViewPr>
  <p:slideViewPr>
    <p:cSldViewPr>
      <p:cViewPr>
        <p:scale>
          <a:sx n="33" d="100"/>
          <a:sy n="33" d="100"/>
        </p:scale>
        <p:origin x="-1278" y="-72"/>
      </p:cViewPr>
      <p:guideLst>
        <p:guide orient="horz" pos="9526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/>
          <a:lstStyle>
            <a:lvl1pPr algn="l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16890873" y="0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/>
          <a:lstStyle>
            <a:lvl1pPr algn="r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fld id="{A6EBDB58-02EB-4C67-8B0D-82EA3460AAC8}" type="datetimeFigureOut">
              <a:rPr lang="fr-FR"/>
              <a:pPr>
                <a:defRPr/>
              </a:pPr>
              <a:t>18/04/2016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96400" y="3175000"/>
            <a:ext cx="11226800" cy="15878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12349" tIns="206174" rIns="412349" bIns="206174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981960" y="20112355"/>
            <a:ext cx="23855680" cy="19053810"/>
          </a:xfrm>
          <a:prstGeom prst="rect">
            <a:avLst/>
          </a:prstGeom>
        </p:spPr>
        <p:txBody>
          <a:bodyPr vert="horz" lIns="412349" tIns="206174" rIns="412349" bIns="20617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40217361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 anchor="b"/>
          <a:lstStyle>
            <a:lvl1pPr algn="l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16890873" y="40217361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 anchor="b"/>
          <a:lstStyle>
            <a:lvl1pPr algn="r" defTabSz="13304017" fontAlgn="auto">
              <a:spcBef>
                <a:spcPts val="0"/>
              </a:spcBef>
              <a:spcAft>
                <a:spcPts val="0"/>
              </a:spcAft>
              <a:defRPr sz="5400">
                <a:latin typeface="+mn-lt"/>
              </a:defRPr>
            </a:lvl1pPr>
          </a:lstStyle>
          <a:p>
            <a:pPr>
              <a:defRPr/>
            </a:pPr>
            <a:fld id="{0F875057-6A49-4432-8728-AD22D3AF30E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149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1474788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2949575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4424363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5899150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7375550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8850660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10325771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11800881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7" descr="logo Afi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719338"/>
            <a:ext cx="67373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4836792" y="29370604"/>
            <a:ext cx="14497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9502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b="1" dirty="0">
                <a:solidFill>
                  <a:srgbClr val="C00000"/>
                </a:solidFill>
                <a:latin typeface="+mn-lt"/>
              </a:rPr>
              <a:t>Séminaire Doctoral, Forum </a:t>
            </a:r>
            <a:r>
              <a:rPr lang="fr-FR" sz="3200" b="1" dirty="0" smtClean="0">
                <a:solidFill>
                  <a:srgbClr val="C00000"/>
                </a:solidFill>
                <a:latin typeface="+mn-lt"/>
              </a:rPr>
              <a:t>académie-Industrie AFIS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08020" y="619817"/>
            <a:ext cx="18178780" cy="1785950"/>
          </a:xfrm>
        </p:spPr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49600" y="3192328"/>
            <a:ext cx="14970760" cy="2713901"/>
          </a:xfrm>
        </p:spPr>
        <p:txBody>
          <a:bodyPr>
            <a:normAutofit/>
          </a:bodyPr>
          <a:lstStyle>
            <a:lvl1pPr marL="0" indent="0" algn="l" defTabSz="2950220" eaLnBrk="1" fontAlgn="auto" hangingPunct="1">
              <a:spcAft>
                <a:spcPts val="0"/>
              </a:spcAft>
              <a:buFont typeface="Arial" pitchFamily="34" charset="0"/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147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5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5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0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2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pic>
        <p:nvPicPr>
          <p:cNvPr id="8" name="Picture 2" descr="Logo INCOSE AFFILIA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7776" y="27867147"/>
            <a:ext cx="2856784" cy="192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0" descr="logo_ENSTA_Bretagne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96256" y="0"/>
            <a:ext cx="2238375" cy="2695575"/>
          </a:xfrm>
          <a:prstGeom prst="rect">
            <a:avLst/>
          </a:prstGeom>
        </p:spPr>
      </p:pic>
      <p:pic>
        <p:nvPicPr>
          <p:cNvPr id="15" name="Image 14" descr="ubs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96256" y="2808362"/>
            <a:ext cx="2088232" cy="2784309"/>
          </a:xfrm>
          <a:prstGeom prst="rect">
            <a:avLst/>
          </a:prstGeom>
        </p:spPr>
      </p:pic>
      <p:pic>
        <p:nvPicPr>
          <p:cNvPr id="16" name="Image 15" descr="Bloc_MarqueLong_Bleu 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24248" y="5400651"/>
            <a:ext cx="2380781" cy="1440160"/>
          </a:xfrm>
          <a:prstGeom prst="rect">
            <a:avLst/>
          </a:prstGeom>
        </p:spPr>
      </p:pic>
      <p:pic>
        <p:nvPicPr>
          <p:cNvPr id="17" name="Image 16" descr="regionBretagne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96256" y="7344867"/>
            <a:ext cx="1800200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455E6-B6A8-4BDA-AADD-0F8CFE422F0A}" type="datetimeFigureOut">
              <a:rPr lang="fr-FR"/>
              <a:pPr>
                <a:defRPr/>
              </a:pPr>
              <a:t>18/04/2016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490C0-B66A-4F5D-81A8-E9ED0AE048B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5505430" y="1211146"/>
            <a:ext cx="4812030" cy="2580495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9340" y="1211146"/>
            <a:ext cx="14079643" cy="2580495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9864B-412A-4759-86F4-DDA6E106967F}" type="datetimeFigureOut">
              <a:rPr lang="fr-FR"/>
              <a:pPr>
                <a:defRPr/>
              </a:pPr>
              <a:t>18/04/2016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9057C-752C-4E1E-95E4-CE144A12C0A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6EEBE-D90E-4F6E-A8B5-F1BC92512B77}" type="datetimeFigureOut">
              <a:rPr lang="fr-FR"/>
              <a:pPr>
                <a:defRPr/>
              </a:pPr>
              <a:t>18/04/2016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59BB0-65A1-4D61-B645-06280C6E04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9411" y="19434226"/>
            <a:ext cx="18178780" cy="6006688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89411" y="12818474"/>
            <a:ext cx="18178780" cy="6615754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11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022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533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044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555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066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2577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08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B5034-D444-439C-8A5E-7CF53D8815E1}" type="datetimeFigureOut">
              <a:rPr lang="fr-FR"/>
              <a:pPr>
                <a:defRPr/>
              </a:pPr>
              <a:t>18/04/2016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D4645-FC26-482D-B3E2-46AB9235E94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9340" y="7056813"/>
            <a:ext cx="9445837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871623" y="7056813"/>
            <a:ext cx="9445837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6D750-790C-4016-A560-FE7B219C271D}" type="datetimeFigureOut">
              <a:rPr lang="fr-FR"/>
              <a:pPr>
                <a:defRPr/>
              </a:pPr>
              <a:t>18/04/2016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37197-2E66-4983-B027-7764CFFF18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341" y="6769776"/>
            <a:ext cx="9449551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110" indent="0">
              <a:buNone/>
              <a:defRPr sz="6500" b="1"/>
            </a:lvl2pPr>
            <a:lvl3pPr marL="2950220" indent="0">
              <a:buNone/>
              <a:defRPr sz="5800" b="1"/>
            </a:lvl3pPr>
            <a:lvl4pPr marL="4425330" indent="0">
              <a:buNone/>
              <a:defRPr sz="5200" b="1"/>
            </a:lvl4pPr>
            <a:lvl5pPr marL="5900440" indent="0">
              <a:buNone/>
              <a:defRPr sz="5200" b="1"/>
            </a:lvl5pPr>
            <a:lvl6pPr marL="7375550" indent="0">
              <a:buNone/>
              <a:defRPr sz="5200" b="1"/>
            </a:lvl6pPr>
            <a:lvl7pPr marL="8850660" indent="0">
              <a:buNone/>
              <a:defRPr sz="5200" b="1"/>
            </a:lvl7pPr>
            <a:lvl8pPr marL="10325771" indent="0">
              <a:buNone/>
              <a:defRPr sz="5200" b="1"/>
            </a:lvl8pPr>
            <a:lvl9pPr marL="11800881" indent="0">
              <a:buNone/>
              <a:defRPr sz="5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341" y="9591097"/>
            <a:ext cx="9449551" cy="17424997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864200" y="6769776"/>
            <a:ext cx="9453262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110" indent="0">
              <a:buNone/>
              <a:defRPr sz="6500" b="1"/>
            </a:lvl2pPr>
            <a:lvl3pPr marL="2950220" indent="0">
              <a:buNone/>
              <a:defRPr sz="5800" b="1"/>
            </a:lvl3pPr>
            <a:lvl4pPr marL="4425330" indent="0">
              <a:buNone/>
              <a:defRPr sz="5200" b="1"/>
            </a:lvl4pPr>
            <a:lvl5pPr marL="5900440" indent="0">
              <a:buNone/>
              <a:defRPr sz="5200" b="1"/>
            </a:lvl5pPr>
            <a:lvl6pPr marL="7375550" indent="0">
              <a:buNone/>
              <a:defRPr sz="5200" b="1"/>
            </a:lvl6pPr>
            <a:lvl7pPr marL="8850660" indent="0">
              <a:buNone/>
              <a:defRPr sz="5200" b="1"/>
            </a:lvl7pPr>
            <a:lvl8pPr marL="10325771" indent="0">
              <a:buNone/>
              <a:defRPr sz="5200" b="1"/>
            </a:lvl8pPr>
            <a:lvl9pPr marL="11800881" indent="0">
              <a:buNone/>
              <a:defRPr sz="5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864200" y="9591097"/>
            <a:ext cx="9453262" cy="17424997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B5429-369B-4AC7-A243-1E14C6EAAB3E}" type="datetimeFigureOut">
              <a:rPr lang="fr-FR"/>
              <a:pPr>
                <a:defRPr/>
              </a:pPr>
              <a:t>18/04/2016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07DB5-C118-4B48-A6E7-F80EB51D52D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E8FAE-5202-4C07-AB57-206B9C78EC99}" type="datetimeFigureOut">
              <a:rPr lang="fr-FR"/>
              <a:pPr>
                <a:defRPr/>
              </a:pPr>
              <a:t>18/04/2016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85A7-80E8-48A6-A495-1C0D41BF8E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23DDE-1D3A-460C-9F06-FDDFEFF96497}" type="datetimeFigureOut">
              <a:rPr lang="fr-FR"/>
              <a:pPr>
                <a:defRPr/>
              </a:pPr>
              <a:t>18/04/2016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27494-91D1-461B-B5C1-F956A5459F8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341" y="1204139"/>
            <a:ext cx="7036111" cy="512458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61645" y="1204141"/>
            <a:ext cx="11955817" cy="25811959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9341" y="6328727"/>
            <a:ext cx="7036111" cy="20687372"/>
          </a:xfrm>
        </p:spPr>
        <p:txBody>
          <a:bodyPr/>
          <a:lstStyle>
            <a:lvl1pPr marL="0" indent="0">
              <a:buNone/>
              <a:defRPr sz="4500"/>
            </a:lvl1pPr>
            <a:lvl2pPr marL="1475110" indent="0">
              <a:buNone/>
              <a:defRPr sz="3900"/>
            </a:lvl2pPr>
            <a:lvl3pPr marL="2950220" indent="0">
              <a:buNone/>
              <a:defRPr sz="3200"/>
            </a:lvl3pPr>
            <a:lvl4pPr marL="4425330" indent="0">
              <a:buNone/>
              <a:defRPr sz="2900"/>
            </a:lvl4pPr>
            <a:lvl5pPr marL="5900440" indent="0">
              <a:buNone/>
              <a:defRPr sz="2900"/>
            </a:lvl5pPr>
            <a:lvl6pPr marL="7375550" indent="0">
              <a:buNone/>
              <a:defRPr sz="2900"/>
            </a:lvl6pPr>
            <a:lvl7pPr marL="8850660" indent="0">
              <a:buNone/>
              <a:defRPr sz="2900"/>
            </a:lvl7pPr>
            <a:lvl8pPr marL="10325771" indent="0">
              <a:buNone/>
              <a:defRPr sz="2900"/>
            </a:lvl8pPr>
            <a:lvl9pPr marL="11800881" indent="0">
              <a:buNone/>
              <a:defRPr sz="2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DEB39-1162-441D-991F-AE9456620B94}" type="datetimeFigureOut">
              <a:rPr lang="fr-FR"/>
              <a:pPr>
                <a:defRPr/>
              </a:pPr>
              <a:t>18/04/2016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23D64-D9FF-47CC-A76E-88E66F1F9D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91962" y="21170426"/>
            <a:ext cx="12832080" cy="2499289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191962" y="2702308"/>
            <a:ext cx="12832080" cy="18146078"/>
          </a:xfrm>
        </p:spPr>
        <p:txBody>
          <a:bodyPr rtlCol="0">
            <a:normAutofit/>
          </a:bodyPr>
          <a:lstStyle>
            <a:lvl1pPr marL="0" indent="0">
              <a:buNone/>
              <a:defRPr sz="10300"/>
            </a:lvl1pPr>
            <a:lvl2pPr marL="1475110" indent="0">
              <a:buNone/>
              <a:defRPr sz="9000"/>
            </a:lvl2pPr>
            <a:lvl3pPr marL="2950220" indent="0">
              <a:buNone/>
              <a:defRPr sz="7700"/>
            </a:lvl3pPr>
            <a:lvl4pPr marL="4425330" indent="0">
              <a:buNone/>
              <a:defRPr sz="6500"/>
            </a:lvl4pPr>
            <a:lvl5pPr marL="5900440" indent="0">
              <a:buNone/>
              <a:defRPr sz="6500"/>
            </a:lvl5pPr>
            <a:lvl6pPr marL="7375550" indent="0">
              <a:buNone/>
              <a:defRPr sz="6500"/>
            </a:lvl6pPr>
            <a:lvl7pPr marL="8850660" indent="0">
              <a:buNone/>
              <a:defRPr sz="6500"/>
            </a:lvl7pPr>
            <a:lvl8pPr marL="10325771" indent="0">
              <a:buNone/>
              <a:defRPr sz="6500"/>
            </a:lvl8pPr>
            <a:lvl9pPr marL="11800881" indent="0">
              <a:buNone/>
              <a:defRPr sz="65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191962" y="23669715"/>
            <a:ext cx="12832080" cy="3549403"/>
          </a:xfrm>
        </p:spPr>
        <p:txBody>
          <a:bodyPr/>
          <a:lstStyle>
            <a:lvl1pPr marL="0" indent="0">
              <a:buNone/>
              <a:defRPr sz="4500"/>
            </a:lvl1pPr>
            <a:lvl2pPr marL="1475110" indent="0">
              <a:buNone/>
              <a:defRPr sz="3900"/>
            </a:lvl2pPr>
            <a:lvl3pPr marL="2950220" indent="0">
              <a:buNone/>
              <a:defRPr sz="3200"/>
            </a:lvl3pPr>
            <a:lvl4pPr marL="4425330" indent="0">
              <a:buNone/>
              <a:defRPr sz="2900"/>
            </a:lvl4pPr>
            <a:lvl5pPr marL="5900440" indent="0">
              <a:buNone/>
              <a:defRPr sz="2900"/>
            </a:lvl5pPr>
            <a:lvl6pPr marL="7375550" indent="0">
              <a:buNone/>
              <a:defRPr sz="2900"/>
            </a:lvl6pPr>
            <a:lvl7pPr marL="8850660" indent="0">
              <a:buNone/>
              <a:defRPr sz="2900"/>
            </a:lvl7pPr>
            <a:lvl8pPr marL="10325771" indent="0">
              <a:buNone/>
              <a:defRPr sz="2900"/>
            </a:lvl8pPr>
            <a:lvl9pPr marL="11800881" indent="0">
              <a:buNone/>
              <a:defRPr sz="2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3CC9D-31B4-41E4-BB43-4DD5A1F5AA94}" type="datetimeFigureOut">
              <a:rPr lang="fr-FR"/>
              <a:pPr>
                <a:defRPr/>
              </a:pPr>
              <a:t>18/04/2016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9BEF4-EFF3-4BAB-8CB9-213870FAD2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069975" y="1211263"/>
            <a:ext cx="1924685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5022" tIns="147511" rIns="295022" bIns="147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069975" y="7056438"/>
            <a:ext cx="19246850" cy="1995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5022" tIns="147511" rIns="295022" bIns="147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69975" y="28030488"/>
            <a:ext cx="4989513" cy="1611312"/>
          </a:xfrm>
          <a:prstGeom prst="rect">
            <a:avLst/>
          </a:prstGeom>
        </p:spPr>
        <p:txBody>
          <a:bodyPr vert="horz" lIns="295022" tIns="147511" rIns="295022" bIns="147511" rtlCol="0" anchor="ctr"/>
          <a:lstStyle>
            <a:lvl1pPr algn="l" defTabSz="2950220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6DB4B3D-456E-4340-BA91-6EB8F1BA411E}" type="datetimeFigureOut">
              <a:rPr lang="fr-FR"/>
              <a:pPr>
                <a:defRPr/>
              </a:pPr>
              <a:t>18/04/2016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307263" y="28030488"/>
            <a:ext cx="6772275" cy="1611312"/>
          </a:xfrm>
          <a:prstGeom prst="rect">
            <a:avLst/>
          </a:prstGeom>
        </p:spPr>
        <p:txBody>
          <a:bodyPr vert="horz" lIns="295022" tIns="147511" rIns="295022" bIns="147511" rtlCol="0" anchor="ctr"/>
          <a:lstStyle>
            <a:lvl1pPr algn="ctr" defTabSz="2950220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5327313" y="28030488"/>
            <a:ext cx="4989512" cy="1611312"/>
          </a:xfrm>
          <a:prstGeom prst="rect">
            <a:avLst/>
          </a:prstGeom>
        </p:spPr>
        <p:txBody>
          <a:bodyPr vert="horz" lIns="295022" tIns="147511" rIns="295022" bIns="147511" rtlCol="0" anchor="ctr"/>
          <a:lstStyle>
            <a:lvl1pPr algn="r" defTabSz="2950220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B6B000F-DAC7-4756-8E1A-1E470DCB32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defTabSz="2949575" rtl="0" eaLnBrk="0" fontAlgn="base" hangingPunct="0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2pPr>
      <a:lvl3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3pPr>
      <a:lvl4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4pPr>
      <a:lvl5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5pPr>
      <a:lvl6pPr marL="4572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6pPr>
      <a:lvl7pPr marL="9144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7pPr>
      <a:lvl8pPr marL="13716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8pPr>
      <a:lvl9pPr marL="18288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9pPr>
    </p:titleStyle>
    <p:bodyStyle>
      <a:lvl1pPr marL="1104900" indent="-11049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5538" indent="-92075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7763" indent="-7366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2550" indent="-7366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37338" indent="-7366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3105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88216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3326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436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11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022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533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044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555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066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25771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0881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/>
          <p:cNvGrpSpPr/>
          <p:nvPr/>
        </p:nvGrpSpPr>
        <p:grpSpPr>
          <a:xfrm>
            <a:off x="1299002" y="576115"/>
            <a:ext cx="12942418" cy="15337704"/>
            <a:chOff x="1299002" y="576115"/>
            <a:chExt cx="12942418" cy="15337704"/>
          </a:xfrm>
        </p:grpSpPr>
        <p:sp>
          <p:nvSpPr>
            <p:cNvPr id="89" name="Rectangle 88"/>
            <p:cNvSpPr/>
            <p:nvPr/>
          </p:nvSpPr>
          <p:spPr>
            <a:xfrm flipH="1">
              <a:off x="12320839" y="6768803"/>
              <a:ext cx="532800" cy="7567186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e 3"/>
            <p:cNvGrpSpPr/>
            <p:nvPr/>
          </p:nvGrpSpPr>
          <p:grpSpPr>
            <a:xfrm>
              <a:off x="1383256" y="1391303"/>
              <a:ext cx="1545090" cy="2872686"/>
              <a:chOff x="1978461" y="588225"/>
              <a:chExt cx="2395249" cy="4404954"/>
            </a:xfrm>
          </p:grpSpPr>
          <p:grpSp>
            <p:nvGrpSpPr>
              <p:cNvPr id="5" name="Groupe 4"/>
              <p:cNvGrpSpPr/>
              <p:nvPr/>
            </p:nvGrpSpPr>
            <p:grpSpPr>
              <a:xfrm>
                <a:off x="2438114" y="4509120"/>
                <a:ext cx="1475942" cy="484059"/>
                <a:chOff x="3059833" y="2042037"/>
                <a:chExt cx="1475942" cy="45086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059833" y="2085821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smtClean="0">
                      <a:solidFill>
                        <a:schemeClr val="tx1"/>
                      </a:solidFill>
                    </a:rPr>
                    <a:t>      Ethernet</a:t>
                  </a:r>
                  <a:endParaRPr lang="fr-FR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3" name="Image 2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9833" y="2042037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6" name="Groupe 5"/>
              <p:cNvGrpSpPr/>
              <p:nvPr/>
            </p:nvGrpSpPr>
            <p:grpSpPr>
              <a:xfrm>
                <a:off x="3144446" y="2204864"/>
                <a:ext cx="966286" cy="391474"/>
                <a:chOff x="-2107081" y="4628814"/>
                <a:chExt cx="1475942" cy="45086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-2107081" y="4694702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smtClean="0">
                      <a:solidFill>
                        <a:schemeClr val="tx1"/>
                      </a:solidFill>
                    </a:rPr>
                    <a:t>     Bus</a:t>
                  </a:r>
                  <a:endParaRPr lang="fr-FR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" name="Image 2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978881" y="4628814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7" name="Groupe 6"/>
              <p:cNvGrpSpPr/>
              <p:nvPr/>
            </p:nvGrpSpPr>
            <p:grpSpPr>
              <a:xfrm>
                <a:off x="2758597" y="1019310"/>
                <a:ext cx="773341" cy="957154"/>
                <a:chOff x="1822026" y="2175534"/>
                <a:chExt cx="1421976" cy="1759960"/>
              </a:xfrm>
            </p:grpSpPr>
            <p:pic>
              <p:nvPicPr>
                <p:cNvPr id="18" name="Image 1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67993" y="2175534"/>
                  <a:ext cx="1102353" cy="1102351"/>
                </a:xfrm>
                <a:prstGeom prst="rect">
                  <a:avLst/>
                </a:prstGeom>
              </p:spPr>
            </p:pic>
            <p:sp>
              <p:nvSpPr>
                <p:cNvPr id="19" name="ZoneTexte 18"/>
                <p:cNvSpPr txBox="1"/>
                <p:nvPr/>
              </p:nvSpPr>
              <p:spPr>
                <a:xfrm>
                  <a:off x="1822026" y="3197881"/>
                  <a:ext cx="1421976" cy="7376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100" b="1" dirty="0" smtClean="0"/>
                    <a:t>FPGA</a:t>
                  </a:r>
                  <a:endParaRPr lang="fr-FR" b="1" dirty="0"/>
                </a:p>
              </p:txBody>
            </p:sp>
          </p:grpSp>
          <p:grpSp>
            <p:nvGrpSpPr>
              <p:cNvPr id="8" name="Groupe 7"/>
              <p:cNvGrpSpPr/>
              <p:nvPr/>
            </p:nvGrpSpPr>
            <p:grpSpPr>
              <a:xfrm>
                <a:off x="2279761" y="2804951"/>
                <a:ext cx="655959" cy="1039250"/>
                <a:chOff x="777888" y="2175534"/>
                <a:chExt cx="1102352" cy="1746478"/>
              </a:xfrm>
            </p:grpSpPr>
            <p:pic>
              <p:nvPicPr>
                <p:cNvPr id="16" name="Image 1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888" y="2175534"/>
                  <a:ext cx="1102352" cy="1102352"/>
                </a:xfrm>
                <a:prstGeom prst="rect">
                  <a:avLst/>
                </a:prstGeom>
              </p:spPr>
            </p:pic>
            <p:sp>
              <p:nvSpPr>
                <p:cNvPr id="17" name="ZoneTexte 16"/>
                <p:cNvSpPr txBox="1"/>
                <p:nvPr/>
              </p:nvSpPr>
              <p:spPr>
                <a:xfrm>
                  <a:off x="973226" y="3247871"/>
                  <a:ext cx="765068" cy="6741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100" b="1" dirty="0" smtClean="0"/>
                    <a:t>I7</a:t>
                  </a:r>
                  <a:endParaRPr lang="fr-FR" b="1" dirty="0"/>
                </a:p>
              </p:txBody>
            </p:sp>
          </p:grpSp>
          <p:cxnSp>
            <p:nvCxnSpPr>
              <p:cNvPr id="9" name="Connecteur droit avec flèche 8"/>
              <p:cNvCxnSpPr>
                <a:stCxn id="20" idx="2"/>
                <a:endCxn id="16" idx="3"/>
              </p:cNvCxnSpPr>
              <p:nvPr/>
            </p:nvCxnSpPr>
            <p:spPr>
              <a:xfrm flipH="1">
                <a:off x="2935720" y="2553006"/>
                <a:ext cx="691869" cy="57992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>
                <a:stCxn id="19" idx="2"/>
                <a:endCxn id="20" idx="0"/>
              </p:cNvCxnSpPr>
              <p:nvPr/>
            </p:nvCxnSpPr>
            <p:spPr>
              <a:xfrm>
                <a:off x="3145268" y="1976465"/>
                <a:ext cx="482321" cy="28560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/>
              <p:cNvCxnSpPr>
                <a:endCxn id="22" idx="0"/>
              </p:cNvCxnSpPr>
              <p:nvPr/>
            </p:nvCxnSpPr>
            <p:spPr>
              <a:xfrm>
                <a:off x="2663544" y="3717032"/>
                <a:ext cx="512541" cy="83909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1978461" y="591808"/>
                <a:ext cx="2395249" cy="3341247"/>
              </a:xfrm>
              <a:prstGeom prst="rect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13" name="Groupe 12"/>
              <p:cNvGrpSpPr/>
              <p:nvPr/>
            </p:nvGrpSpPr>
            <p:grpSpPr>
              <a:xfrm>
                <a:off x="2128416" y="588225"/>
                <a:ext cx="2104102" cy="362905"/>
                <a:chOff x="2022687" y="1140081"/>
                <a:chExt cx="2104102" cy="362905"/>
              </a:xfrm>
            </p:grpSpPr>
            <p:sp>
              <p:nvSpPr>
                <p:cNvPr id="14" name="Rectangle à coins arrondis 13"/>
                <p:cNvSpPr/>
                <p:nvPr/>
              </p:nvSpPr>
              <p:spPr>
                <a:xfrm>
                  <a:off x="2022687" y="1140081"/>
                  <a:ext cx="2104102" cy="35645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ZoneTexte 14"/>
                <p:cNvSpPr txBox="1"/>
                <p:nvPr/>
              </p:nvSpPr>
              <p:spPr>
                <a:xfrm>
                  <a:off x="2135708" y="1149031"/>
                  <a:ext cx="1913969" cy="3539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Hypothetical system A</a:t>
                  </a:r>
                  <a:endParaRPr lang="en-US" sz="900" dirty="0"/>
                </a:p>
              </p:txBody>
            </p:sp>
          </p:grpSp>
        </p:grpSp>
        <p:grpSp>
          <p:nvGrpSpPr>
            <p:cNvPr id="24" name="Groupe 23"/>
            <p:cNvGrpSpPr/>
            <p:nvPr/>
          </p:nvGrpSpPr>
          <p:grpSpPr>
            <a:xfrm>
              <a:off x="3183455" y="1400595"/>
              <a:ext cx="1545090" cy="2872686"/>
              <a:chOff x="1978461" y="588225"/>
              <a:chExt cx="2395249" cy="4404954"/>
            </a:xfrm>
          </p:grpSpPr>
          <p:grpSp>
            <p:nvGrpSpPr>
              <p:cNvPr id="25" name="Groupe 24"/>
              <p:cNvGrpSpPr/>
              <p:nvPr/>
            </p:nvGrpSpPr>
            <p:grpSpPr>
              <a:xfrm>
                <a:off x="2438114" y="4509120"/>
                <a:ext cx="1475942" cy="484059"/>
                <a:chOff x="3059833" y="2042037"/>
                <a:chExt cx="1475942" cy="45086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3059833" y="2085821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smtClean="0">
                      <a:solidFill>
                        <a:schemeClr val="tx1"/>
                      </a:solidFill>
                    </a:rPr>
                    <a:t>      Ethernet</a:t>
                  </a:r>
                  <a:endParaRPr lang="fr-FR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3" name="Image 4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9833" y="2042037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e 25"/>
              <p:cNvGrpSpPr/>
              <p:nvPr/>
            </p:nvGrpSpPr>
            <p:grpSpPr>
              <a:xfrm>
                <a:off x="3144446" y="2204864"/>
                <a:ext cx="966286" cy="391474"/>
                <a:chOff x="-2107081" y="4628814"/>
                <a:chExt cx="1475942" cy="45086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-2107081" y="4694702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smtClean="0">
                      <a:solidFill>
                        <a:schemeClr val="tx1"/>
                      </a:solidFill>
                    </a:rPr>
                    <a:t>      Bus</a:t>
                  </a:r>
                  <a:endParaRPr lang="fr-FR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1" name="Image 4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978881" y="4628814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e 26"/>
              <p:cNvGrpSpPr/>
              <p:nvPr/>
            </p:nvGrpSpPr>
            <p:grpSpPr>
              <a:xfrm>
                <a:off x="2430992" y="1019310"/>
                <a:ext cx="1426904" cy="957154"/>
                <a:chOff x="1219645" y="2175534"/>
                <a:chExt cx="2623712" cy="1759960"/>
              </a:xfrm>
            </p:grpSpPr>
            <p:pic>
              <p:nvPicPr>
                <p:cNvPr id="38" name="Image 3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67993" y="2175534"/>
                  <a:ext cx="1102353" cy="1102351"/>
                </a:xfrm>
                <a:prstGeom prst="rect">
                  <a:avLst/>
                </a:prstGeom>
              </p:spPr>
            </p:pic>
            <p:sp>
              <p:nvSpPr>
                <p:cNvPr id="39" name="ZoneTexte 38"/>
                <p:cNvSpPr txBox="1"/>
                <p:nvPr/>
              </p:nvSpPr>
              <p:spPr>
                <a:xfrm>
                  <a:off x="1219645" y="3197881"/>
                  <a:ext cx="2623712" cy="7376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100" b="1" dirty="0" smtClean="0"/>
                    <a:t>Raspberry Pi</a:t>
                  </a:r>
                </a:p>
              </p:txBody>
            </p:sp>
          </p:grpSp>
          <p:grpSp>
            <p:nvGrpSpPr>
              <p:cNvPr id="28" name="Groupe 27"/>
              <p:cNvGrpSpPr/>
              <p:nvPr/>
            </p:nvGrpSpPr>
            <p:grpSpPr>
              <a:xfrm>
                <a:off x="2279761" y="2804951"/>
                <a:ext cx="655960" cy="1039807"/>
                <a:chOff x="777888" y="2175534"/>
                <a:chExt cx="1102352" cy="1747414"/>
              </a:xfrm>
            </p:grpSpPr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888" y="2175534"/>
                  <a:ext cx="1102352" cy="1102352"/>
                </a:xfrm>
                <a:prstGeom prst="rect">
                  <a:avLst/>
                </a:prstGeom>
              </p:spPr>
            </p:pic>
            <p:sp>
              <p:nvSpPr>
                <p:cNvPr id="37" name="ZoneTexte 36"/>
                <p:cNvSpPr txBox="1"/>
                <p:nvPr/>
              </p:nvSpPr>
              <p:spPr>
                <a:xfrm>
                  <a:off x="946530" y="3248807"/>
                  <a:ext cx="765068" cy="6741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100" b="1" dirty="0" smtClean="0"/>
                    <a:t>I7</a:t>
                  </a:r>
                  <a:endParaRPr lang="fr-FR" b="1" dirty="0"/>
                </a:p>
              </p:txBody>
            </p:sp>
          </p:grpSp>
          <p:cxnSp>
            <p:nvCxnSpPr>
              <p:cNvPr id="29" name="Connecteur droit avec flèche 28"/>
              <p:cNvCxnSpPr>
                <a:stCxn id="40" idx="2"/>
                <a:endCxn id="36" idx="3"/>
              </p:cNvCxnSpPr>
              <p:nvPr/>
            </p:nvCxnSpPr>
            <p:spPr>
              <a:xfrm flipH="1">
                <a:off x="2935720" y="2553006"/>
                <a:ext cx="691869" cy="57992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>
                <a:stCxn id="39" idx="2"/>
                <a:endCxn id="40" idx="0"/>
              </p:cNvCxnSpPr>
              <p:nvPr/>
            </p:nvCxnSpPr>
            <p:spPr>
              <a:xfrm>
                <a:off x="3144445" y="1976465"/>
                <a:ext cx="483144" cy="28560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avec flèche 30"/>
              <p:cNvCxnSpPr>
                <a:endCxn id="42" idx="0"/>
              </p:cNvCxnSpPr>
              <p:nvPr/>
            </p:nvCxnSpPr>
            <p:spPr>
              <a:xfrm>
                <a:off x="2663544" y="3717032"/>
                <a:ext cx="512541" cy="83909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1978461" y="591808"/>
                <a:ext cx="2395249" cy="3341247"/>
              </a:xfrm>
              <a:prstGeom prst="rect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33" name="Groupe 32"/>
              <p:cNvGrpSpPr/>
              <p:nvPr/>
            </p:nvGrpSpPr>
            <p:grpSpPr>
              <a:xfrm>
                <a:off x="2128416" y="588225"/>
                <a:ext cx="2104102" cy="362906"/>
                <a:chOff x="2022687" y="1140081"/>
                <a:chExt cx="2104102" cy="362906"/>
              </a:xfrm>
            </p:grpSpPr>
            <p:sp>
              <p:nvSpPr>
                <p:cNvPr id="34" name="Rectangle à coins arrondis 33"/>
                <p:cNvSpPr/>
                <p:nvPr/>
              </p:nvSpPr>
              <p:spPr>
                <a:xfrm>
                  <a:off x="2022687" y="1140081"/>
                  <a:ext cx="2104102" cy="35645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" name="ZoneTexte 34"/>
                <p:cNvSpPr txBox="1"/>
                <p:nvPr/>
              </p:nvSpPr>
              <p:spPr>
                <a:xfrm>
                  <a:off x="2135708" y="1149031"/>
                  <a:ext cx="1906514" cy="353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Hypothetical system B</a:t>
                  </a:r>
                  <a:endParaRPr lang="en-US" sz="900" dirty="0"/>
                </a:p>
              </p:txBody>
            </p:sp>
          </p:grpSp>
        </p:grpSp>
        <p:grpSp>
          <p:nvGrpSpPr>
            <p:cNvPr id="44" name="Groupe 43"/>
            <p:cNvGrpSpPr/>
            <p:nvPr/>
          </p:nvGrpSpPr>
          <p:grpSpPr>
            <a:xfrm>
              <a:off x="4983655" y="1385863"/>
              <a:ext cx="1545090" cy="2872686"/>
              <a:chOff x="1978461" y="588225"/>
              <a:chExt cx="2395249" cy="4404954"/>
            </a:xfrm>
          </p:grpSpPr>
          <p:grpSp>
            <p:nvGrpSpPr>
              <p:cNvPr id="45" name="Groupe 44"/>
              <p:cNvGrpSpPr/>
              <p:nvPr/>
            </p:nvGrpSpPr>
            <p:grpSpPr>
              <a:xfrm>
                <a:off x="2438114" y="4509120"/>
                <a:ext cx="1475942" cy="484059"/>
                <a:chOff x="3059833" y="2042037"/>
                <a:chExt cx="1475942" cy="450860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3059833" y="2085821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smtClean="0">
                      <a:solidFill>
                        <a:schemeClr val="tx1"/>
                      </a:solidFill>
                    </a:rPr>
                    <a:t>      Ethernet</a:t>
                  </a:r>
                  <a:endParaRPr lang="fr-FR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3" name="Image 6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9833" y="2042037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46" name="Groupe 45"/>
              <p:cNvGrpSpPr/>
              <p:nvPr/>
            </p:nvGrpSpPr>
            <p:grpSpPr>
              <a:xfrm>
                <a:off x="3144446" y="2204864"/>
                <a:ext cx="966286" cy="391474"/>
                <a:chOff x="-2107081" y="4628814"/>
                <a:chExt cx="1475942" cy="45086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-2107081" y="4694702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smtClean="0">
                      <a:solidFill>
                        <a:schemeClr val="tx1"/>
                      </a:solidFill>
                    </a:rPr>
                    <a:t>      Bus</a:t>
                  </a:r>
                  <a:endParaRPr lang="fr-FR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1" name="Image 6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978881" y="4628814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47" name="Groupe 46"/>
              <p:cNvGrpSpPr/>
              <p:nvPr/>
            </p:nvGrpSpPr>
            <p:grpSpPr>
              <a:xfrm>
                <a:off x="2758597" y="1019310"/>
                <a:ext cx="773341" cy="957154"/>
                <a:chOff x="1822026" y="2175534"/>
                <a:chExt cx="1421976" cy="1759960"/>
              </a:xfrm>
            </p:grpSpPr>
            <p:pic>
              <p:nvPicPr>
                <p:cNvPr id="58" name="Image 5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67993" y="2175534"/>
                  <a:ext cx="1102353" cy="1102351"/>
                </a:xfrm>
                <a:prstGeom prst="rect">
                  <a:avLst/>
                </a:prstGeom>
              </p:spPr>
            </p:pic>
            <p:sp>
              <p:nvSpPr>
                <p:cNvPr id="59" name="ZoneTexte 58"/>
                <p:cNvSpPr txBox="1"/>
                <p:nvPr/>
              </p:nvSpPr>
              <p:spPr>
                <a:xfrm>
                  <a:off x="1822026" y="3197881"/>
                  <a:ext cx="1421976" cy="7376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100" b="1" dirty="0" smtClean="0"/>
                    <a:t>FPGA</a:t>
                  </a:r>
                  <a:endParaRPr lang="fr-FR" b="1" dirty="0"/>
                </a:p>
              </p:txBody>
            </p:sp>
          </p:grpSp>
          <p:grpSp>
            <p:nvGrpSpPr>
              <p:cNvPr id="48" name="Groupe 47"/>
              <p:cNvGrpSpPr/>
              <p:nvPr/>
            </p:nvGrpSpPr>
            <p:grpSpPr>
              <a:xfrm>
                <a:off x="2241438" y="2804951"/>
                <a:ext cx="733581" cy="1039250"/>
                <a:chOff x="713485" y="2175534"/>
                <a:chExt cx="1232796" cy="1746478"/>
              </a:xfrm>
            </p:grpSpPr>
            <p:pic>
              <p:nvPicPr>
                <p:cNvPr id="56" name="Image 5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888" y="2175534"/>
                  <a:ext cx="1102352" cy="1102352"/>
                </a:xfrm>
                <a:prstGeom prst="rect">
                  <a:avLst/>
                </a:prstGeom>
              </p:spPr>
            </p:pic>
            <p:sp>
              <p:nvSpPr>
                <p:cNvPr id="57" name="ZoneTexte 56"/>
                <p:cNvSpPr txBox="1"/>
                <p:nvPr/>
              </p:nvSpPr>
              <p:spPr>
                <a:xfrm>
                  <a:off x="713485" y="3247871"/>
                  <a:ext cx="1232796" cy="6741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100" b="1" dirty="0" smtClean="0"/>
                    <a:t>ARM</a:t>
                  </a:r>
                  <a:endParaRPr lang="fr-FR" b="1" dirty="0"/>
                </a:p>
              </p:txBody>
            </p:sp>
          </p:grpSp>
          <p:cxnSp>
            <p:nvCxnSpPr>
              <p:cNvPr id="49" name="Connecteur droit avec flèche 48"/>
              <p:cNvCxnSpPr>
                <a:stCxn id="60" idx="2"/>
                <a:endCxn id="56" idx="3"/>
              </p:cNvCxnSpPr>
              <p:nvPr/>
            </p:nvCxnSpPr>
            <p:spPr>
              <a:xfrm flipH="1">
                <a:off x="2935720" y="2553006"/>
                <a:ext cx="691869" cy="57992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avec flèche 49"/>
              <p:cNvCxnSpPr>
                <a:stCxn id="59" idx="2"/>
                <a:endCxn id="60" idx="0"/>
              </p:cNvCxnSpPr>
              <p:nvPr/>
            </p:nvCxnSpPr>
            <p:spPr>
              <a:xfrm>
                <a:off x="3145268" y="1976465"/>
                <a:ext cx="482321" cy="28560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avec flèche 50"/>
              <p:cNvCxnSpPr>
                <a:endCxn id="62" idx="0"/>
              </p:cNvCxnSpPr>
              <p:nvPr/>
            </p:nvCxnSpPr>
            <p:spPr>
              <a:xfrm>
                <a:off x="2663544" y="3717032"/>
                <a:ext cx="512541" cy="83909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1978461" y="591808"/>
                <a:ext cx="2395249" cy="3341247"/>
              </a:xfrm>
              <a:prstGeom prst="rect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53" name="Groupe 52"/>
              <p:cNvGrpSpPr/>
              <p:nvPr/>
            </p:nvGrpSpPr>
            <p:grpSpPr>
              <a:xfrm>
                <a:off x="2128416" y="588225"/>
                <a:ext cx="2104102" cy="362906"/>
                <a:chOff x="2022687" y="1140081"/>
                <a:chExt cx="2104102" cy="362906"/>
              </a:xfrm>
            </p:grpSpPr>
            <p:sp>
              <p:nvSpPr>
                <p:cNvPr id="54" name="Rectangle à coins arrondis 53"/>
                <p:cNvSpPr/>
                <p:nvPr/>
              </p:nvSpPr>
              <p:spPr>
                <a:xfrm>
                  <a:off x="2022687" y="1140081"/>
                  <a:ext cx="2104102" cy="35645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ZoneTexte 54"/>
                <p:cNvSpPr txBox="1"/>
                <p:nvPr/>
              </p:nvSpPr>
              <p:spPr>
                <a:xfrm>
                  <a:off x="2135708" y="1149031"/>
                  <a:ext cx="1904029" cy="353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Hypothetical system C</a:t>
                  </a:r>
                  <a:endParaRPr lang="en-US" sz="900" dirty="0"/>
                </a:p>
              </p:txBody>
            </p:sp>
          </p:grpSp>
        </p:grpSp>
        <p:grpSp>
          <p:nvGrpSpPr>
            <p:cNvPr id="64" name="Groupe 63"/>
            <p:cNvGrpSpPr/>
            <p:nvPr/>
          </p:nvGrpSpPr>
          <p:grpSpPr>
            <a:xfrm>
              <a:off x="6783855" y="1391303"/>
              <a:ext cx="1545090" cy="2872686"/>
              <a:chOff x="1978461" y="588225"/>
              <a:chExt cx="2395249" cy="4404954"/>
            </a:xfrm>
          </p:grpSpPr>
          <p:grpSp>
            <p:nvGrpSpPr>
              <p:cNvPr id="65" name="Groupe 64"/>
              <p:cNvGrpSpPr/>
              <p:nvPr/>
            </p:nvGrpSpPr>
            <p:grpSpPr>
              <a:xfrm>
                <a:off x="2438114" y="4509120"/>
                <a:ext cx="1475942" cy="484059"/>
                <a:chOff x="3059833" y="2042037"/>
                <a:chExt cx="1475942" cy="450860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3059833" y="2085821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smtClean="0">
                      <a:solidFill>
                        <a:schemeClr val="tx1"/>
                      </a:solidFill>
                    </a:rPr>
                    <a:t>      Ethernet</a:t>
                  </a:r>
                  <a:endParaRPr lang="fr-FR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83" name="Image 8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9833" y="2042037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66" name="Groupe 65"/>
              <p:cNvGrpSpPr/>
              <p:nvPr/>
            </p:nvGrpSpPr>
            <p:grpSpPr>
              <a:xfrm>
                <a:off x="3144446" y="2204864"/>
                <a:ext cx="966286" cy="391474"/>
                <a:chOff x="-2107081" y="4628814"/>
                <a:chExt cx="1475942" cy="450860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-2107081" y="4694702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smtClean="0">
                      <a:solidFill>
                        <a:schemeClr val="tx1"/>
                      </a:solidFill>
                    </a:rPr>
                    <a:t>      Bus</a:t>
                  </a:r>
                  <a:endParaRPr lang="fr-FR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81" name="Image 8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978881" y="4628814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67" name="Groupe 66"/>
              <p:cNvGrpSpPr/>
              <p:nvPr/>
            </p:nvGrpSpPr>
            <p:grpSpPr>
              <a:xfrm>
                <a:off x="2438114" y="1019310"/>
                <a:ext cx="1426904" cy="957154"/>
                <a:chOff x="1232740" y="2175534"/>
                <a:chExt cx="2623712" cy="1759960"/>
              </a:xfrm>
            </p:grpSpPr>
            <p:pic>
              <p:nvPicPr>
                <p:cNvPr id="78" name="Image 7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67993" y="2175534"/>
                  <a:ext cx="1102353" cy="1102351"/>
                </a:xfrm>
                <a:prstGeom prst="rect">
                  <a:avLst/>
                </a:prstGeom>
              </p:spPr>
            </p:pic>
            <p:sp>
              <p:nvSpPr>
                <p:cNvPr id="79" name="ZoneTexte 78"/>
                <p:cNvSpPr txBox="1"/>
                <p:nvPr/>
              </p:nvSpPr>
              <p:spPr>
                <a:xfrm>
                  <a:off x="1232740" y="3197881"/>
                  <a:ext cx="2623712" cy="7376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100" b="1" dirty="0" smtClean="0"/>
                    <a:t>Raspberry Pi</a:t>
                  </a:r>
                </a:p>
              </p:txBody>
            </p:sp>
          </p:grpSp>
          <p:grpSp>
            <p:nvGrpSpPr>
              <p:cNvPr id="68" name="Groupe 67"/>
              <p:cNvGrpSpPr/>
              <p:nvPr/>
            </p:nvGrpSpPr>
            <p:grpSpPr>
              <a:xfrm>
                <a:off x="2202140" y="2804951"/>
                <a:ext cx="733581" cy="1020273"/>
                <a:chOff x="647444" y="2175534"/>
                <a:chExt cx="1232796" cy="1714587"/>
              </a:xfrm>
            </p:grpSpPr>
            <p:pic>
              <p:nvPicPr>
                <p:cNvPr id="76" name="Image 7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888" y="2175534"/>
                  <a:ext cx="1102352" cy="1102352"/>
                </a:xfrm>
                <a:prstGeom prst="rect">
                  <a:avLst/>
                </a:prstGeom>
              </p:spPr>
            </p:pic>
            <p:sp>
              <p:nvSpPr>
                <p:cNvPr id="77" name="ZoneTexte 76"/>
                <p:cNvSpPr txBox="1"/>
                <p:nvPr/>
              </p:nvSpPr>
              <p:spPr>
                <a:xfrm>
                  <a:off x="647444" y="3215980"/>
                  <a:ext cx="1232796" cy="6741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100" b="1" dirty="0" smtClean="0"/>
                    <a:t>ARM</a:t>
                  </a:r>
                  <a:endParaRPr lang="fr-FR" b="1" dirty="0"/>
                </a:p>
              </p:txBody>
            </p:sp>
          </p:grpSp>
          <p:cxnSp>
            <p:nvCxnSpPr>
              <p:cNvPr id="69" name="Connecteur droit avec flèche 68"/>
              <p:cNvCxnSpPr>
                <a:stCxn id="80" idx="2"/>
                <a:endCxn id="76" idx="3"/>
              </p:cNvCxnSpPr>
              <p:nvPr/>
            </p:nvCxnSpPr>
            <p:spPr>
              <a:xfrm flipH="1">
                <a:off x="2935720" y="2553006"/>
                <a:ext cx="691869" cy="57992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avec flèche 69"/>
              <p:cNvCxnSpPr>
                <a:stCxn id="79" idx="2"/>
                <a:endCxn id="80" idx="0"/>
              </p:cNvCxnSpPr>
              <p:nvPr/>
            </p:nvCxnSpPr>
            <p:spPr>
              <a:xfrm>
                <a:off x="3151567" y="1976465"/>
                <a:ext cx="476022" cy="28560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/>
              <p:cNvCxnSpPr>
                <a:endCxn id="82" idx="0"/>
              </p:cNvCxnSpPr>
              <p:nvPr/>
            </p:nvCxnSpPr>
            <p:spPr>
              <a:xfrm>
                <a:off x="2663544" y="3717032"/>
                <a:ext cx="512541" cy="83909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/>
              <p:cNvSpPr/>
              <p:nvPr/>
            </p:nvSpPr>
            <p:spPr>
              <a:xfrm>
                <a:off x="1978461" y="591808"/>
                <a:ext cx="2395249" cy="3341247"/>
              </a:xfrm>
              <a:prstGeom prst="rect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73" name="Groupe 72"/>
              <p:cNvGrpSpPr/>
              <p:nvPr/>
            </p:nvGrpSpPr>
            <p:grpSpPr>
              <a:xfrm>
                <a:off x="2128416" y="588225"/>
                <a:ext cx="2104102" cy="362906"/>
                <a:chOff x="2022687" y="1140081"/>
                <a:chExt cx="2104102" cy="362906"/>
              </a:xfrm>
            </p:grpSpPr>
            <p:sp>
              <p:nvSpPr>
                <p:cNvPr id="74" name="Rectangle à coins arrondis 73"/>
                <p:cNvSpPr/>
                <p:nvPr/>
              </p:nvSpPr>
              <p:spPr>
                <a:xfrm>
                  <a:off x="2022687" y="1140081"/>
                  <a:ext cx="2104102" cy="35645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" name="ZoneTexte 74"/>
                <p:cNvSpPr txBox="1"/>
                <p:nvPr/>
              </p:nvSpPr>
              <p:spPr>
                <a:xfrm>
                  <a:off x="2135708" y="1149031"/>
                  <a:ext cx="1918939" cy="353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Hypothetical system D</a:t>
                  </a:r>
                  <a:endParaRPr lang="en-US" sz="900" dirty="0"/>
                </a:p>
              </p:txBody>
            </p:sp>
          </p:grpSp>
        </p:grpSp>
        <p:sp>
          <p:nvSpPr>
            <p:cNvPr id="84" name="Accolade fermante 83"/>
            <p:cNvSpPr/>
            <p:nvPr/>
          </p:nvSpPr>
          <p:spPr>
            <a:xfrm rot="5400000">
              <a:off x="4712436" y="763082"/>
              <a:ext cx="335282" cy="7162149"/>
            </a:xfrm>
            <a:prstGeom prst="rightBrac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modsoc\idm_modsoc\documentation\docTravail\seancesTravail\cyber\Comsumpti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4961" y="1994387"/>
              <a:ext cx="2890447" cy="1309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Rectangle 87"/>
            <p:cNvSpPr/>
            <p:nvPr/>
          </p:nvSpPr>
          <p:spPr>
            <a:xfrm>
              <a:off x="5868864" y="9433099"/>
              <a:ext cx="4369467" cy="144016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gency FB" panose="020B0503020202020204" pitchFamily="34" charset="0"/>
                </a:rPr>
                <a:t>Morphose</a:t>
              </a:r>
              <a:endParaRPr lang="en-US" b="1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796856" y="6408763"/>
              <a:ext cx="4369467" cy="144016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gency FB" panose="020B0503020202020204" pitchFamily="34" charset="0"/>
                </a:rPr>
                <a:t>Role4All</a:t>
              </a:r>
              <a:endParaRPr lang="en-US" b="1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399516" y="576115"/>
              <a:ext cx="6929429" cy="72008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gency FB" panose="020B0503020202020204" pitchFamily="34" charset="0"/>
                </a:rPr>
                <a:t>Pimca</a:t>
              </a:r>
              <a:endParaRPr lang="en-US" b="1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9274961" y="576115"/>
              <a:ext cx="2890447" cy="72008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gency FB" panose="020B0503020202020204" pitchFamily="34" charset="0"/>
                </a:rPr>
                <a:t>Excel</a:t>
              </a:r>
              <a:endParaRPr lang="en-US" b="1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94" name="Accolade fermante 93"/>
            <p:cNvSpPr/>
            <p:nvPr/>
          </p:nvSpPr>
          <p:spPr>
            <a:xfrm rot="5400000">
              <a:off x="10537895" y="2596446"/>
              <a:ext cx="306385" cy="3466524"/>
            </a:xfrm>
            <a:prstGeom prst="rightBrac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e 94"/>
            <p:cNvGrpSpPr/>
            <p:nvPr/>
          </p:nvGrpSpPr>
          <p:grpSpPr>
            <a:xfrm>
              <a:off x="4596564" y="13031841"/>
              <a:ext cx="1545090" cy="2872686"/>
              <a:chOff x="1978461" y="588225"/>
              <a:chExt cx="2395249" cy="4404954"/>
            </a:xfrm>
          </p:grpSpPr>
          <p:grpSp>
            <p:nvGrpSpPr>
              <p:cNvPr id="96" name="Groupe 95"/>
              <p:cNvGrpSpPr/>
              <p:nvPr/>
            </p:nvGrpSpPr>
            <p:grpSpPr>
              <a:xfrm>
                <a:off x="2438114" y="4509120"/>
                <a:ext cx="1475942" cy="484059"/>
                <a:chOff x="3059833" y="2042037"/>
                <a:chExt cx="1475942" cy="45086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3059833" y="2085821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smtClean="0">
                      <a:solidFill>
                        <a:schemeClr val="tx1"/>
                      </a:solidFill>
                    </a:rPr>
                    <a:t>      Ethernet</a:t>
                  </a:r>
                  <a:endParaRPr lang="fr-FR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14" name="Image 11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9833" y="2042037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97" name="Groupe 96"/>
              <p:cNvGrpSpPr/>
              <p:nvPr/>
            </p:nvGrpSpPr>
            <p:grpSpPr>
              <a:xfrm>
                <a:off x="3144446" y="2204864"/>
                <a:ext cx="966286" cy="391474"/>
                <a:chOff x="-2107081" y="4628814"/>
                <a:chExt cx="1475942" cy="450860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-2107081" y="4694702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smtClean="0">
                      <a:solidFill>
                        <a:schemeClr val="tx1"/>
                      </a:solidFill>
                    </a:rPr>
                    <a:t>     Bus</a:t>
                  </a:r>
                  <a:endParaRPr lang="fr-FR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12" name="Image 11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978881" y="4628814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98" name="Groupe 97"/>
              <p:cNvGrpSpPr/>
              <p:nvPr/>
            </p:nvGrpSpPr>
            <p:grpSpPr>
              <a:xfrm>
                <a:off x="2758597" y="1019310"/>
                <a:ext cx="773341" cy="957154"/>
                <a:chOff x="1822026" y="2175534"/>
                <a:chExt cx="1421976" cy="1759960"/>
              </a:xfrm>
            </p:grpSpPr>
            <p:pic>
              <p:nvPicPr>
                <p:cNvPr id="109" name="Image 10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67993" y="2175534"/>
                  <a:ext cx="1102353" cy="1102351"/>
                </a:xfrm>
                <a:prstGeom prst="rect">
                  <a:avLst/>
                </a:prstGeom>
              </p:spPr>
            </p:pic>
            <p:sp>
              <p:nvSpPr>
                <p:cNvPr id="110" name="ZoneTexte 109"/>
                <p:cNvSpPr txBox="1"/>
                <p:nvPr/>
              </p:nvSpPr>
              <p:spPr>
                <a:xfrm>
                  <a:off x="1822026" y="3197881"/>
                  <a:ext cx="1421976" cy="7376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100" b="1" dirty="0" smtClean="0"/>
                    <a:t>FPGA</a:t>
                  </a:r>
                  <a:endParaRPr lang="fr-FR" b="1" dirty="0"/>
                </a:p>
              </p:txBody>
            </p:sp>
          </p:grpSp>
          <p:grpSp>
            <p:nvGrpSpPr>
              <p:cNvPr id="99" name="Groupe 98"/>
              <p:cNvGrpSpPr/>
              <p:nvPr/>
            </p:nvGrpSpPr>
            <p:grpSpPr>
              <a:xfrm>
                <a:off x="2279761" y="2804951"/>
                <a:ext cx="655959" cy="1039250"/>
                <a:chOff x="777888" y="2175534"/>
                <a:chExt cx="1102352" cy="1746478"/>
              </a:xfrm>
            </p:grpSpPr>
            <p:pic>
              <p:nvPicPr>
                <p:cNvPr id="107" name="Image 10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888" y="2175534"/>
                  <a:ext cx="1102352" cy="1102352"/>
                </a:xfrm>
                <a:prstGeom prst="rect">
                  <a:avLst/>
                </a:prstGeom>
              </p:spPr>
            </p:pic>
            <p:sp>
              <p:nvSpPr>
                <p:cNvPr id="108" name="ZoneTexte 107"/>
                <p:cNvSpPr txBox="1"/>
                <p:nvPr/>
              </p:nvSpPr>
              <p:spPr>
                <a:xfrm>
                  <a:off x="973226" y="3247871"/>
                  <a:ext cx="765068" cy="6741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100" b="1" dirty="0" smtClean="0"/>
                    <a:t>I7</a:t>
                  </a:r>
                  <a:endParaRPr lang="fr-FR" b="1" dirty="0"/>
                </a:p>
              </p:txBody>
            </p:sp>
          </p:grpSp>
          <p:cxnSp>
            <p:nvCxnSpPr>
              <p:cNvPr id="100" name="Connecteur droit avec flèche 99"/>
              <p:cNvCxnSpPr>
                <a:stCxn id="111" idx="2"/>
                <a:endCxn id="107" idx="3"/>
              </p:cNvCxnSpPr>
              <p:nvPr/>
            </p:nvCxnSpPr>
            <p:spPr>
              <a:xfrm flipH="1">
                <a:off x="2935720" y="2553006"/>
                <a:ext cx="691869" cy="57992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avec flèche 100"/>
              <p:cNvCxnSpPr>
                <a:stCxn id="110" idx="2"/>
                <a:endCxn id="111" idx="0"/>
              </p:cNvCxnSpPr>
              <p:nvPr/>
            </p:nvCxnSpPr>
            <p:spPr>
              <a:xfrm>
                <a:off x="3145268" y="1976465"/>
                <a:ext cx="482321" cy="28560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avec flèche 101"/>
              <p:cNvCxnSpPr>
                <a:endCxn id="113" idx="0"/>
              </p:cNvCxnSpPr>
              <p:nvPr/>
            </p:nvCxnSpPr>
            <p:spPr>
              <a:xfrm>
                <a:off x="2663544" y="3717032"/>
                <a:ext cx="512541" cy="83909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1978461" y="591808"/>
                <a:ext cx="2395249" cy="3341247"/>
              </a:xfrm>
              <a:prstGeom prst="rect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104" name="Groupe 103"/>
              <p:cNvGrpSpPr/>
              <p:nvPr/>
            </p:nvGrpSpPr>
            <p:grpSpPr>
              <a:xfrm>
                <a:off x="2128416" y="588225"/>
                <a:ext cx="2104102" cy="362905"/>
                <a:chOff x="2022687" y="1140081"/>
                <a:chExt cx="2104102" cy="362905"/>
              </a:xfrm>
            </p:grpSpPr>
            <p:sp>
              <p:nvSpPr>
                <p:cNvPr id="105" name="Rectangle à coins arrondis 104"/>
                <p:cNvSpPr/>
                <p:nvPr/>
              </p:nvSpPr>
              <p:spPr>
                <a:xfrm>
                  <a:off x="2022687" y="1140081"/>
                  <a:ext cx="2104102" cy="35645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" name="ZoneTexte 105"/>
                <p:cNvSpPr txBox="1"/>
                <p:nvPr/>
              </p:nvSpPr>
              <p:spPr>
                <a:xfrm>
                  <a:off x="2135708" y="1149031"/>
                  <a:ext cx="1913969" cy="3539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Hypothetical system A</a:t>
                  </a:r>
                  <a:endParaRPr lang="en-US" sz="900" dirty="0"/>
                </a:p>
              </p:txBody>
            </p:sp>
          </p:grpSp>
        </p:grpSp>
        <p:grpSp>
          <p:nvGrpSpPr>
            <p:cNvPr id="115" name="Groupe 114"/>
            <p:cNvGrpSpPr/>
            <p:nvPr/>
          </p:nvGrpSpPr>
          <p:grpSpPr>
            <a:xfrm>
              <a:off x="6396763" y="13041133"/>
              <a:ext cx="1545090" cy="2872686"/>
              <a:chOff x="1978461" y="588225"/>
              <a:chExt cx="2395249" cy="4404954"/>
            </a:xfrm>
          </p:grpSpPr>
          <p:grpSp>
            <p:nvGrpSpPr>
              <p:cNvPr id="116" name="Groupe 115"/>
              <p:cNvGrpSpPr/>
              <p:nvPr/>
            </p:nvGrpSpPr>
            <p:grpSpPr>
              <a:xfrm>
                <a:off x="2438114" y="4509120"/>
                <a:ext cx="1475942" cy="484059"/>
                <a:chOff x="3059833" y="2042037"/>
                <a:chExt cx="1475942" cy="450860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3059833" y="2085821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smtClean="0">
                      <a:solidFill>
                        <a:schemeClr val="tx1"/>
                      </a:solidFill>
                    </a:rPr>
                    <a:t>      Ethernet</a:t>
                  </a:r>
                  <a:endParaRPr lang="fr-FR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34" name="Image 13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9833" y="2042037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117" name="Groupe 116"/>
              <p:cNvGrpSpPr/>
              <p:nvPr/>
            </p:nvGrpSpPr>
            <p:grpSpPr>
              <a:xfrm>
                <a:off x="3144446" y="2204864"/>
                <a:ext cx="966286" cy="391474"/>
                <a:chOff x="-2107081" y="4628814"/>
                <a:chExt cx="1475942" cy="45086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-2107081" y="4694702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smtClean="0">
                      <a:solidFill>
                        <a:schemeClr val="tx1"/>
                      </a:solidFill>
                    </a:rPr>
                    <a:t>      Bus</a:t>
                  </a:r>
                  <a:endParaRPr lang="fr-FR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32" name="Image 13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978881" y="4628814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118" name="Groupe 117"/>
              <p:cNvGrpSpPr/>
              <p:nvPr/>
            </p:nvGrpSpPr>
            <p:grpSpPr>
              <a:xfrm>
                <a:off x="2430992" y="1019310"/>
                <a:ext cx="1426904" cy="957154"/>
                <a:chOff x="1219645" y="2175534"/>
                <a:chExt cx="2623712" cy="1759960"/>
              </a:xfrm>
            </p:grpSpPr>
            <p:pic>
              <p:nvPicPr>
                <p:cNvPr id="129" name="Image 1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67993" y="2175534"/>
                  <a:ext cx="1102353" cy="1102351"/>
                </a:xfrm>
                <a:prstGeom prst="rect">
                  <a:avLst/>
                </a:prstGeom>
              </p:spPr>
            </p:pic>
            <p:sp>
              <p:nvSpPr>
                <p:cNvPr id="130" name="ZoneTexte 129"/>
                <p:cNvSpPr txBox="1"/>
                <p:nvPr/>
              </p:nvSpPr>
              <p:spPr>
                <a:xfrm>
                  <a:off x="1219645" y="3197881"/>
                  <a:ext cx="2623712" cy="7376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100" b="1" dirty="0" smtClean="0"/>
                    <a:t>Raspberry Pi</a:t>
                  </a:r>
                </a:p>
              </p:txBody>
            </p:sp>
          </p:grpSp>
          <p:grpSp>
            <p:nvGrpSpPr>
              <p:cNvPr id="119" name="Groupe 118"/>
              <p:cNvGrpSpPr/>
              <p:nvPr/>
            </p:nvGrpSpPr>
            <p:grpSpPr>
              <a:xfrm>
                <a:off x="2279761" y="2804951"/>
                <a:ext cx="655960" cy="1039807"/>
                <a:chOff x="777888" y="2175534"/>
                <a:chExt cx="1102352" cy="1747414"/>
              </a:xfrm>
            </p:grpSpPr>
            <p:pic>
              <p:nvPicPr>
                <p:cNvPr id="127" name="Image 12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888" y="2175534"/>
                  <a:ext cx="1102352" cy="1102352"/>
                </a:xfrm>
                <a:prstGeom prst="rect">
                  <a:avLst/>
                </a:prstGeom>
              </p:spPr>
            </p:pic>
            <p:sp>
              <p:nvSpPr>
                <p:cNvPr id="128" name="ZoneTexte 127"/>
                <p:cNvSpPr txBox="1"/>
                <p:nvPr/>
              </p:nvSpPr>
              <p:spPr>
                <a:xfrm>
                  <a:off x="946530" y="3248807"/>
                  <a:ext cx="765068" cy="6741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100" b="1" dirty="0" smtClean="0"/>
                    <a:t>I7</a:t>
                  </a:r>
                  <a:endParaRPr lang="fr-FR" b="1" dirty="0"/>
                </a:p>
              </p:txBody>
            </p:sp>
          </p:grpSp>
          <p:cxnSp>
            <p:nvCxnSpPr>
              <p:cNvPr id="120" name="Connecteur droit avec flèche 119"/>
              <p:cNvCxnSpPr>
                <a:stCxn id="131" idx="2"/>
                <a:endCxn id="127" idx="3"/>
              </p:cNvCxnSpPr>
              <p:nvPr/>
            </p:nvCxnSpPr>
            <p:spPr>
              <a:xfrm flipH="1">
                <a:off x="2935720" y="2553006"/>
                <a:ext cx="691869" cy="57992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avec flèche 120"/>
              <p:cNvCxnSpPr>
                <a:stCxn id="130" idx="2"/>
                <a:endCxn id="131" idx="0"/>
              </p:cNvCxnSpPr>
              <p:nvPr/>
            </p:nvCxnSpPr>
            <p:spPr>
              <a:xfrm>
                <a:off x="3144445" y="1976465"/>
                <a:ext cx="483144" cy="28560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avec flèche 121"/>
              <p:cNvCxnSpPr>
                <a:endCxn id="133" idx="0"/>
              </p:cNvCxnSpPr>
              <p:nvPr/>
            </p:nvCxnSpPr>
            <p:spPr>
              <a:xfrm>
                <a:off x="2663544" y="3717032"/>
                <a:ext cx="512541" cy="83909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1978461" y="591808"/>
                <a:ext cx="2395249" cy="3341247"/>
              </a:xfrm>
              <a:prstGeom prst="rect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124" name="Groupe 123"/>
              <p:cNvGrpSpPr/>
              <p:nvPr/>
            </p:nvGrpSpPr>
            <p:grpSpPr>
              <a:xfrm>
                <a:off x="2128416" y="588225"/>
                <a:ext cx="2104102" cy="362906"/>
                <a:chOff x="2022687" y="1140081"/>
                <a:chExt cx="2104102" cy="362906"/>
              </a:xfrm>
            </p:grpSpPr>
            <p:sp>
              <p:nvSpPr>
                <p:cNvPr id="125" name="Rectangle à coins arrondis 124"/>
                <p:cNvSpPr/>
                <p:nvPr/>
              </p:nvSpPr>
              <p:spPr>
                <a:xfrm>
                  <a:off x="2022687" y="1140081"/>
                  <a:ext cx="2104102" cy="35645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" name="ZoneTexte 125"/>
                <p:cNvSpPr txBox="1"/>
                <p:nvPr/>
              </p:nvSpPr>
              <p:spPr>
                <a:xfrm>
                  <a:off x="2135708" y="1149031"/>
                  <a:ext cx="1906514" cy="353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Hypothetical system B</a:t>
                  </a:r>
                  <a:endParaRPr lang="en-US" sz="900" dirty="0"/>
                </a:p>
              </p:txBody>
            </p:sp>
          </p:grpSp>
        </p:grpSp>
        <p:grpSp>
          <p:nvGrpSpPr>
            <p:cNvPr id="135" name="Groupe 134"/>
            <p:cNvGrpSpPr/>
            <p:nvPr/>
          </p:nvGrpSpPr>
          <p:grpSpPr>
            <a:xfrm>
              <a:off x="8196963" y="13026401"/>
              <a:ext cx="1545090" cy="2872686"/>
              <a:chOff x="1978461" y="588225"/>
              <a:chExt cx="2395249" cy="4404954"/>
            </a:xfrm>
          </p:grpSpPr>
          <p:grpSp>
            <p:nvGrpSpPr>
              <p:cNvPr id="136" name="Groupe 135"/>
              <p:cNvGrpSpPr/>
              <p:nvPr/>
            </p:nvGrpSpPr>
            <p:grpSpPr>
              <a:xfrm>
                <a:off x="2438114" y="4509120"/>
                <a:ext cx="1475942" cy="484059"/>
                <a:chOff x="3059833" y="2042037"/>
                <a:chExt cx="1475942" cy="450860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3059833" y="2085821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smtClean="0">
                      <a:solidFill>
                        <a:schemeClr val="tx1"/>
                      </a:solidFill>
                    </a:rPr>
                    <a:t>      Ethernet</a:t>
                  </a:r>
                  <a:endParaRPr lang="fr-FR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54" name="Image 15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9833" y="2042037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137" name="Groupe 136"/>
              <p:cNvGrpSpPr/>
              <p:nvPr/>
            </p:nvGrpSpPr>
            <p:grpSpPr>
              <a:xfrm>
                <a:off x="3144446" y="2204864"/>
                <a:ext cx="966286" cy="391474"/>
                <a:chOff x="-2107081" y="4628814"/>
                <a:chExt cx="1475942" cy="450860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>
                  <a:off x="-2107081" y="4694702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smtClean="0">
                      <a:solidFill>
                        <a:schemeClr val="tx1"/>
                      </a:solidFill>
                    </a:rPr>
                    <a:t>      Bus</a:t>
                  </a:r>
                  <a:endParaRPr lang="fr-FR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52" name="Image 15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978881" y="4628814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138" name="Groupe 137"/>
              <p:cNvGrpSpPr/>
              <p:nvPr/>
            </p:nvGrpSpPr>
            <p:grpSpPr>
              <a:xfrm>
                <a:off x="2758597" y="1019310"/>
                <a:ext cx="773341" cy="957154"/>
                <a:chOff x="1822026" y="2175534"/>
                <a:chExt cx="1421976" cy="1759960"/>
              </a:xfrm>
            </p:grpSpPr>
            <p:pic>
              <p:nvPicPr>
                <p:cNvPr id="149" name="Image 14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67993" y="2175534"/>
                  <a:ext cx="1102353" cy="1102351"/>
                </a:xfrm>
                <a:prstGeom prst="rect">
                  <a:avLst/>
                </a:prstGeom>
              </p:spPr>
            </p:pic>
            <p:sp>
              <p:nvSpPr>
                <p:cNvPr id="150" name="ZoneTexte 149"/>
                <p:cNvSpPr txBox="1"/>
                <p:nvPr/>
              </p:nvSpPr>
              <p:spPr>
                <a:xfrm>
                  <a:off x="1822026" y="3197881"/>
                  <a:ext cx="1421976" cy="7376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100" b="1" dirty="0" smtClean="0"/>
                    <a:t>FPGA</a:t>
                  </a:r>
                  <a:endParaRPr lang="fr-FR" b="1" dirty="0"/>
                </a:p>
              </p:txBody>
            </p:sp>
          </p:grpSp>
          <p:grpSp>
            <p:nvGrpSpPr>
              <p:cNvPr id="139" name="Groupe 138"/>
              <p:cNvGrpSpPr/>
              <p:nvPr/>
            </p:nvGrpSpPr>
            <p:grpSpPr>
              <a:xfrm>
                <a:off x="2241438" y="2804951"/>
                <a:ext cx="733581" cy="1039250"/>
                <a:chOff x="713485" y="2175534"/>
                <a:chExt cx="1232796" cy="1746478"/>
              </a:xfrm>
            </p:grpSpPr>
            <p:pic>
              <p:nvPicPr>
                <p:cNvPr id="147" name="Image 14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888" y="2175534"/>
                  <a:ext cx="1102352" cy="1102352"/>
                </a:xfrm>
                <a:prstGeom prst="rect">
                  <a:avLst/>
                </a:prstGeom>
              </p:spPr>
            </p:pic>
            <p:sp>
              <p:nvSpPr>
                <p:cNvPr id="148" name="ZoneTexte 147"/>
                <p:cNvSpPr txBox="1"/>
                <p:nvPr/>
              </p:nvSpPr>
              <p:spPr>
                <a:xfrm>
                  <a:off x="713485" y="3247871"/>
                  <a:ext cx="1232796" cy="6741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100" b="1" dirty="0" smtClean="0"/>
                    <a:t>ARM</a:t>
                  </a:r>
                  <a:endParaRPr lang="fr-FR" b="1" dirty="0"/>
                </a:p>
              </p:txBody>
            </p:sp>
          </p:grpSp>
          <p:cxnSp>
            <p:nvCxnSpPr>
              <p:cNvPr id="140" name="Connecteur droit avec flèche 139"/>
              <p:cNvCxnSpPr>
                <a:stCxn id="151" idx="2"/>
                <a:endCxn id="147" idx="3"/>
              </p:cNvCxnSpPr>
              <p:nvPr/>
            </p:nvCxnSpPr>
            <p:spPr>
              <a:xfrm flipH="1">
                <a:off x="2935720" y="2553006"/>
                <a:ext cx="691869" cy="57992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avec flèche 140"/>
              <p:cNvCxnSpPr>
                <a:stCxn id="150" idx="2"/>
                <a:endCxn id="151" idx="0"/>
              </p:cNvCxnSpPr>
              <p:nvPr/>
            </p:nvCxnSpPr>
            <p:spPr>
              <a:xfrm>
                <a:off x="3145268" y="1976465"/>
                <a:ext cx="482321" cy="28560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avec flèche 141"/>
              <p:cNvCxnSpPr>
                <a:endCxn id="153" idx="0"/>
              </p:cNvCxnSpPr>
              <p:nvPr/>
            </p:nvCxnSpPr>
            <p:spPr>
              <a:xfrm>
                <a:off x="2663544" y="3717032"/>
                <a:ext cx="512541" cy="83909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Rectangle 142"/>
              <p:cNvSpPr/>
              <p:nvPr/>
            </p:nvSpPr>
            <p:spPr>
              <a:xfrm>
                <a:off x="1978461" y="591808"/>
                <a:ext cx="2395249" cy="3341247"/>
              </a:xfrm>
              <a:prstGeom prst="rect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144" name="Groupe 143"/>
              <p:cNvGrpSpPr/>
              <p:nvPr/>
            </p:nvGrpSpPr>
            <p:grpSpPr>
              <a:xfrm>
                <a:off x="2128416" y="588225"/>
                <a:ext cx="2104102" cy="362906"/>
                <a:chOff x="2022687" y="1140081"/>
                <a:chExt cx="2104102" cy="362906"/>
              </a:xfrm>
            </p:grpSpPr>
            <p:sp>
              <p:nvSpPr>
                <p:cNvPr id="145" name="Rectangle à coins arrondis 144"/>
                <p:cNvSpPr/>
                <p:nvPr/>
              </p:nvSpPr>
              <p:spPr>
                <a:xfrm>
                  <a:off x="2022687" y="1140081"/>
                  <a:ext cx="2104102" cy="35645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6" name="ZoneTexte 145"/>
                <p:cNvSpPr txBox="1"/>
                <p:nvPr/>
              </p:nvSpPr>
              <p:spPr>
                <a:xfrm>
                  <a:off x="2135708" y="1149031"/>
                  <a:ext cx="1904029" cy="353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Hypothetical system C</a:t>
                  </a:r>
                  <a:endParaRPr lang="en-US" sz="900" dirty="0"/>
                </a:p>
              </p:txBody>
            </p:sp>
          </p:grpSp>
        </p:grpSp>
        <p:grpSp>
          <p:nvGrpSpPr>
            <p:cNvPr id="155" name="Groupe 154"/>
            <p:cNvGrpSpPr/>
            <p:nvPr/>
          </p:nvGrpSpPr>
          <p:grpSpPr>
            <a:xfrm>
              <a:off x="9997163" y="13031841"/>
              <a:ext cx="1545090" cy="2872686"/>
              <a:chOff x="1978461" y="588225"/>
              <a:chExt cx="2395249" cy="4404954"/>
            </a:xfrm>
          </p:grpSpPr>
          <p:grpSp>
            <p:nvGrpSpPr>
              <p:cNvPr id="156" name="Groupe 155"/>
              <p:cNvGrpSpPr/>
              <p:nvPr/>
            </p:nvGrpSpPr>
            <p:grpSpPr>
              <a:xfrm>
                <a:off x="2438114" y="4509120"/>
                <a:ext cx="1475942" cy="484059"/>
                <a:chOff x="3059833" y="2042037"/>
                <a:chExt cx="1475942" cy="450860"/>
              </a:xfrm>
            </p:grpSpPr>
            <p:sp>
              <p:nvSpPr>
                <p:cNvPr id="173" name="Rectangle 172"/>
                <p:cNvSpPr/>
                <p:nvPr/>
              </p:nvSpPr>
              <p:spPr>
                <a:xfrm>
                  <a:off x="3059833" y="2085821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smtClean="0">
                      <a:solidFill>
                        <a:schemeClr val="tx1"/>
                      </a:solidFill>
                    </a:rPr>
                    <a:t>      Ethernet</a:t>
                  </a:r>
                  <a:endParaRPr lang="fr-FR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74" name="Image 17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9833" y="2042037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157" name="Groupe 156"/>
              <p:cNvGrpSpPr/>
              <p:nvPr/>
            </p:nvGrpSpPr>
            <p:grpSpPr>
              <a:xfrm>
                <a:off x="3144446" y="2204864"/>
                <a:ext cx="966286" cy="391474"/>
                <a:chOff x="-2107081" y="4628814"/>
                <a:chExt cx="1475942" cy="450860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-2107081" y="4694702"/>
                  <a:ext cx="1475942" cy="335067"/>
                </a:xfrm>
                <a:prstGeom prst="rect">
                  <a:avLst/>
                </a:prstGeom>
                <a:solidFill>
                  <a:srgbClr val="8FFF29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smtClean="0">
                      <a:solidFill>
                        <a:schemeClr val="tx1"/>
                      </a:solidFill>
                    </a:rPr>
                    <a:t>      Bus</a:t>
                  </a:r>
                  <a:endParaRPr lang="fr-FR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72" name="Image 17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978881" y="4628814"/>
                  <a:ext cx="450860" cy="450860"/>
                </a:xfrm>
                <a:prstGeom prst="rect">
                  <a:avLst/>
                </a:prstGeom>
              </p:spPr>
            </p:pic>
          </p:grpSp>
          <p:grpSp>
            <p:nvGrpSpPr>
              <p:cNvPr id="158" name="Groupe 157"/>
              <p:cNvGrpSpPr/>
              <p:nvPr/>
            </p:nvGrpSpPr>
            <p:grpSpPr>
              <a:xfrm>
                <a:off x="2438114" y="1019310"/>
                <a:ext cx="1426904" cy="957154"/>
                <a:chOff x="1232740" y="2175534"/>
                <a:chExt cx="2623712" cy="1759960"/>
              </a:xfrm>
            </p:grpSpPr>
            <p:pic>
              <p:nvPicPr>
                <p:cNvPr id="169" name="Image 16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67993" y="2175534"/>
                  <a:ext cx="1102353" cy="1102351"/>
                </a:xfrm>
                <a:prstGeom prst="rect">
                  <a:avLst/>
                </a:prstGeom>
              </p:spPr>
            </p:pic>
            <p:sp>
              <p:nvSpPr>
                <p:cNvPr id="170" name="ZoneTexte 169"/>
                <p:cNvSpPr txBox="1"/>
                <p:nvPr/>
              </p:nvSpPr>
              <p:spPr>
                <a:xfrm>
                  <a:off x="1232740" y="3197881"/>
                  <a:ext cx="2623712" cy="7376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100" b="1" dirty="0" smtClean="0"/>
                    <a:t>Raspberry Pi</a:t>
                  </a:r>
                </a:p>
              </p:txBody>
            </p:sp>
          </p:grpSp>
          <p:grpSp>
            <p:nvGrpSpPr>
              <p:cNvPr id="159" name="Groupe 158"/>
              <p:cNvGrpSpPr/>
              <p:nvPr/>
            </p:nvGrpSpPr>
            <p:grpSpPr>
              <a:xfrm>
                <a:off x="2202140" y="2804951"/>
                <a:ext cx="733581" cy="1020273"/>
                <a:chOff x="647444" y="2175534"/>
                <a:chExt cx="1232796" cy="1714587"/>
              </a:xfrm>
            </p:grpSpPr>
            <p:pic>
              <p:nvPicPr>
                <p:cNvPr id="167" name="Image 16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7888" y="2175534"/>
                  <a:ext cx="1102352" cy="1102352"/>
                </a:xfrm>
                <a:prstGeom prst="rect">
                  <a:avLst/>
                </a:prstGeom>
              </p:spPr>
            </p:pic>
            <p:sp>
              <p:nvSpPr>
                <p:cNvPr id="168" name="ZoneTexte 167"/>
                <p:cNvSpPr txBox="1"/>
                <p:nvPr/>
              </p:nvSpPr>
              <p:spPr>
                <a:xfrm>
                  <a:off x="647444" y="3215980"/>
                  <a:ext cx="1232796" cy="6741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100" b="1" dirty="0" smtClean="0"/>
                    <a:t>ARM</a:t>
                  </a:r>
                  <a:endParaRPr lang="fr-FR" b="1" dirty="0"/>
                </a:p>
              </p:txBody>
            </p:sp>
          </p:grpSp>
          <p:cxnSp>
            <p:nvCxnSpPr>
              <p:cNvPr id="160" name="Connecteur droit avec flèche 159"/>
              <p:cNvCxnSpPr>
                <a:stCxn id="171" idx="2"/>
                <a:endCxn id="167" idx="3"/>
              </p:cNvCxnSpPr>
              <p:nvPr/>
            </p:nvCxnSpPr>
            <p:spPr>
              <a:xfrm flipH="1">
                <a:off x="2935720" y="2553006"/>
                <a:ext cx="691869" cy="57992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cteur droit avec flèche 160"/>
              <p:cNvCxnSpPr>
                <a:stCxn id="170" idx="2"/>
                <a:endCxn id="171" idx="0"/>
              </p:cNvCxnSpPr>
              <p:nvPr/>
            </p:nvCxnSpPr>
            <p:spPr>
              <a:xfrm>
                <a:off x="3151567" y="1976465"/>
                <a:ext cx="476022" cy="28560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eur droit avec flèche 161"/>
              <p:cNvCxnSpPr>
                <a:endCxn id="173" idx="0"/>
              </p:cNvCxnSpPr>
              <p:nvPr/>
            </p:nvCxnSpPr>
            <p:spPr>
              <a:xfrm>
                <a:off x="2663544" y="3717032"/>
                <a:ext cx="512541" cy="83909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Rectangle 162"/>
              <p:cNvSpPr/>
              <p:nvPr/>
            </p:nvSpPr>
            <p:spPr>
              <a:xfrm>
                <a:off x="1978461" y="591808"/>
                <a:ext cx="2395249" cy="3341247"/>
              </a:xfrm>
              <a:prstGeom prst="rect">
                <a:avLst/>
              </a:prstGeom>
              <a:noFill/>
              <a:ln>
                <a:solidFill>
                  <a:schemeClr val="tx1">
                    <a:alpha val="4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164" name="Groupe 163"/>
              <p:cNvGrpSpPr/>
              <p:nvPr/>
            </p:nvGrpSpPr>
            <p:grpSpPr>
              <a:xfrm>
                <a:off x="2128416" y="588225"/>
                <a:ext cx="2104102" cy="362906"/>
                <a:chOff x="2022687" y="1140081"/>
                <a:chExt cx="2104102" cy="362906"/>
              </a:xfrm>
            </p:grpSpPr>
            <p:sp>
              <p:nvSpPr>
                <p:cNvPr id="165" name="Rectangle à coins arrondis 164"/>
                <p:cNvSpPr/>
                <p:nvPr/>
              </p:nvSpPr>
              <p:spPr>
                <a:xfrm>
                  <a:off x="2022687" y="1140081"/>
                  <a:ext cx="2104102" cy="356457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6" name="ZoneTexte 165"/>
                <p:cNvSpPr txBox="1"/>
                <p:nvPr/>
              </p:nvSpPr>
              <p:spPr>
                <a:xfrm>
                  <a:off x="2135708" y="1149031"/>
                  <a:ext cx="1918939" cy="353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Hypothetical system D</a:t>
                  </a:r>
                  <a:endParaRPr lang="en-US" sz="900" dirty="0"/>
                </a:p>
              </p:txBody>
            </p:sp>
          </p:grpSp>
        </p:grpSp>
        <p:pic>
          <p:nvPicPr>
            <p:cNvPr id="175" name="Picture 2" descr="C:\Users\drouotba\Desktop\Poster\Crystal_Clear_action_apply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7692" y="12711423"/>
              <a:ext cx="671094" cy="671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3" descr="C:\Users\drouotba\Desktop\Poster\Crystal_Clear_action_button_cancel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1454" y="12743564"/>
              <a:ext cx="563969" cy="563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3" descr="C:\Users\drouotba\Desktop\Poster\Crystal_Clear_action_button_cancel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469" y="12694063"/>
              <a:ext cx="563969" cy="563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3" descr="C:\Users\drouotba\Desktop\Poster\Crystal_Clear_action_button_cancel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327" y="12713833"/>
              <a:ext cx="563969" cy="563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9" name="Accolade fermante 178"/>
            <p:cNvSpPr/>
            <p:nvPr/>
          </p:nvSpPr>
          <p:spPr>
            <a:xfrm rot="16200000">
              <a:off x="7880788" y="8931815"/>
              <a:ext cx="335282" cy="7162149"/>
            </a:xfrm>
            <a:prstGeom prst="rightBrac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lèche vers le bas 183"/>
            <p:cNvSpPr/>
            <p:nvPr/>
          </p:nvSpPr>
          <p:spPr>
            <a:xfrm>
              <a:off x="7560961" y="7848923"/>
              <a:ext cx="1042242" cy="1584176"/>
            </a:xfrm>
            <a:prstGeom prst="downArrow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85" name="ZoneTexte 184"/>
            <p:cNvSpPr txBox="1"/>
            <p:nvPr/>
          </p:nvSpPr>
          <p:spPr>
            <a:xfrm>
              <a:off x="7867656" y="8117791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" name="Flèche vers le bas 185"/>
            <p:cNvSpPr/>
            <p:nvPr/>
          </p:nvSpPr>
          <p:spPr>
            <a:xfrm>
              <a:off x="7525052" y="10873259"/>
              <a:ext cx="1042242" cy="1471989"/>
            </a:xfrm>
            <a:prstGeom prst="downArrow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7867656" y="11086033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" name="ZoneTexte 187"/>
            <p:cNvSpPr txBox="1"/>
            <p:nvPr/>
          </p:nvSpPr>
          <p:spPr>
            <a:xfrm>
              <a:off x="1332360" y="5568947"/>
              <a:ext cx="36856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 </a:t>
              </a:r>
              <a:r>
                <a:rPr lang="en-US" sz="2400" dirty="0" smtClean="0"/>
                <a:t>: Creation of role model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9" name="ZoneTexte 188"/>
            <p:cNvSpPr txBox="1"/>
            <p:nvPr/>
          </p:nvSpPr>
          <p:spPr>
            <a:xfrm>
              <a:off x="1332360" y="8117791"/>
              <a:ext cx="4272323" cy="1261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r>
                <a:rPr lang="en-US" sz="2400" dirty="0" smtClean="0"/>
                <a:t> : Consolidating models and </a:t>
              </a:r>
            </a:p>
            <a:p>
              <a:r>
                <a:rPr lang="en-US" sz="2400" dirty="0" smtClean="0"/>
                <a:t>     </a:t>
              </a:r>
              <a:r>
                <a:rPr lang="en-US" sz="2400" dirty="0" smtClean="0"/>
                <a:t>code generation </a:t>
              </a:r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   </a:t>
              </a:r>
              <a:r>
                <a:rPr lang="en-US" sz="2400" dirty="0" smtClean="0"/>
                <a:t>for </a:t>
              </a:r>
              <a:r>
                <a:rPr lang="en-US" sz="2400" dirty="0" smtClean="0"/>
                <a:t>the </a:t>
              </a:r>
              <a:r>
                <a:rPr lang="en-US" sz="2400" dirty="0" smtClean="0"/>
                <a:t>evaluation </a:t>
              </a:r>
              <a:r>
                <a:rPr lang="en-US" sz="2400" dirty="0" smtClean="0"/>
                <a:t>tool</a:t>
              </a:r>
              <a:endParaRPr lang="en-US" sz="2000" dirty="0"/>
            </a:p>
          </p:txBody>
        </p:sp>
        <p:sp>
          <p:nvSpPr>
            <p:cNvPr id="190" name="ZoneTexte 189"/>
            <p:cNvSpPr txBox="1"/>
            <p:nvPr/>
          </p:nvSpPr>
          <p:spPr>
            <a:xfrm>
              <a:off x="1332360" y="11084966"/>
              <a:ext cx="4597734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r>
                <a:rPr lang="en-US" sz="2400" dirty="0" smtClean="0"/>
                <a:t>: Highlighted of the unselected</a:t>
              </a:r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  hypotheses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86" name="Groupe 85"/>
            <p:cNvGrpSpPr/>
            <p:nvPr/>
          </p:nvGrpSpPr>
          <p:grpSpPr>
            <a:xfrm>
              <a:off x="9105193" y="4213411"/>
              <a:ext cx="1344211" cy="2408489"/>
              <a:chOff x="8949458" y="4222862"/>
              <a:chExt cx="1344211" cy="2408489"/>
            </a:xfrm>
          </p:grpSpPr>
          <p:grpSp>
            <p:nvGrpSpPr>
              <p:cNvPr id="2" name="Groupe 1"/>
              <p:cNvGrpSpPr/>
              <p:nvPr/>
            </p:nvGrpSpPr>
            <p:grpSpPr>
              <a:xfrm>
                <a:off x="9037607" y="4222862"/>
                <a:ext cx="1256062" cy="2408489"/>
                <a:chOff x="12013548" y="5402071"/>
                <a:chExt cx="1382789" cy="2637623"/>
              </a:xfrm>
            </p:grpSpPr>
            <p:sp>
              <p:nvSpPr>
                <p:cNvPr id="191" name="Flèche vers le bas 190"/>
                <p:cNvSpPr/>
                <p:nvPr/>
              </p:nvSpPr>
              <p:spPr>
                <a:xfrm rot="2661821">
                  <a:off x="12013548" y="5736088"/>
                  <a:ext cx="1003009" cy="2303606"/>
                </a:xfrm>
                <a:prstGeom prst="downArrow">
                  <a:avLst>
                    <a:gd name="adj1" fmla="val 50875"/>
                    <a:gd name="adj2" fmla="val 50000"/>
                  </a:avLst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193" name="Flèche vers le bas 192"/>
                <p:cNvSpPr/>
                <p:nvPr/>
              </p:nvSpPr>
              <p:spPr>
                <a:xfrm rot="13440000">
                  <a:off x="12393328" y="5402071"/>
                  <a:ext cx="1003009" cy="2189739"/>
                </a:xfrm>
                <a:prstGeom prst="downArrow">
                  <a:avLst>
                    <a:gd name="adj1" fmla="val 50875"/>
                    <a:gd name="adj2" fmla="val 50000"/>
                  </a:avLst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  <a:latin typeface="Agency FB" panose="020B0503020202020204" pitchFamily="34" charset="0"/>
                  </a:endParaRPr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 rot="13440000">
                <a:off x="8949458" y="5839541"/>
                <a:ext cx="415267" cy="168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ZoneTexte 182"/>
            <p:cNvSpPr txBox="1"/>
            <p:nvPr/>
          </p:nvSpPr>
          <p:spPr>
            <a:xfrm>
              <a:off x="9572415" y="518632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94" name="Groupe 193"/>
            <p:cNvGrpSpPr/>
            <p:nvPr/>
          </p:nvGrpSpPr>
          <p:grpSpPr>
            <a:xfrm rot="5400000">
              <a:off x="5152193" y="4207767"/>
              <a:ext cx="1344211" cy="2408489"/>
              <a:chOff x="8949458" y="4222862"/>
              <a:chExt cx="1344211" cy="2408489"/>
            </a:xfrm>
          </p:grpSpPr>
          <p:grpSp>
            <p:nvGrpSpPr>
              <p:cNvPr id="195" name="Groupe 194"/>
              <p:cNvGrpSpPr/>
              <p:nvPr/>
            </p:nvGrpSpPr>
            <p:grpSpPr>
              <a:xfrm>
                <a:off x="9037607" y="4222862"/>
                <a:ext cx="1256062" cy="2408489"/>
                <a:chOff x="12013548" y="5402071"/>
                <a:chExt cx="1382789" cy="2637623"/>
              </a:xfrm>
            </p:grpSpPr>
            <p:sp>
              <p:nvSpPr>
                <p:cNvPr id="197" name="Flèche vers le bas 196"/>
                <p:cNvSpPr/>
                <p:nvPr/>
              </p:nvSpPr>
              <p:spPr>
                <a:xfrm rot="2661821">
                  <a:off x="12013548" y="5736088"/>
                  <a:ext cx="1003009" cy="2303606"/>
                </a:xfrm>
                <a:prstGeom prst="downArrow">
                  <a:avLst>
                    <a:gd name="adj1" fmla="val 50875"/>
                    <a:gd name="adj2" fmla="val 50000"/>
                  </a:avLst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198" name="Flèche vers le bas 197"/>
                <p:cNvSpPr/>
                <p:nvPr/>
              </p:nvSpPr>
              <p:spPr>
                <a:xfrm rot="13440000">
                  <a:off x="12393328" y="5402071"/>
                  <a:ext cx="1003009" cy="2189739"/>
                </a:xfrm>
                <a:prstGeom prst="downArrow">
                  <a:avLst>
                    <a:gd name="adj1" fmla="val 50875"/>
                    <a:gd name="adj2" fmla="val 50000"/>
                  </a:avLst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  <a:latin typeface="Agency FB" panose="020B0503020202020204" pitchFamily="34" charset="0"/>
                  </a:endParaRPr>
                </a:p>
              </p:txBody>
            </p:sp>
          </p:grpSp>
          <p:sp>
            <p:nvSpPr>
              <p:cNvPr id="196" name="Rectangle 195"/>
              <p:cNvSpPr/>
              <p:nvPr/>
            </p:nvSpPr>
            <p:spPr>
              <a:xfrm rot="13440000">
                <a:off x="8949458" y="5839541"/>
                <a:ext cx="415267" cy="168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9" name="ZoneTexte 198"/>
            <p:cNvSpPr txBox="1"/>
            <p:nvPr/>
          </p:nvSpPr>
          <p:spPr>
            <a:xfrm>
              <a:off x="5652627" y="5190572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" name="Flèche vers le bas 199"/>
            <p:cNvSpPr/>
            <p:nvPr/>
          </p:nvSpPr>
          <p:spPr>
            <a:xfrm rot="5400000">
              <a:off x="11007787" y="5698499"/>
              <a:ext cx="1042242" cy="2649462"/>
            </a:xfrm>
            <a:prstGeom prst="downArrow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025" name="Rectangle 1024"/>
            <p:cNvSpPr/>
            <p:nvPr/>
          </p:nvSpPr>
          <p:spPr>
            <a:xfrm>
              <a:off x="12345977" y="7239760"/>
              <a:ext cx="482524" cy="72008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 rot="5400000" flipH="1">
              <a:off x="11935619" y="13433789"/>
              <a:ext cx="532801" cy="1303237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2345977" y="13770371"/>
              <a:ext cx="482524" cy="72008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ZoneTexte 203"/>
            <p:cNvSpPr txBox="1"/>
            <p:nvPr/>
          </p:nvSpPr>
          <p:spPr>
            <a:xfrm>
              <a:off x="12394718" y="9701967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" name="ZoneTexte 204"/>
            <p:cNvSpPr txBox="1"/>
            <p:nvPr/>
          </p:nvSpPr>
          <p:spPr>
            <a:xfrm>
              <a:off x="10549384" y="8117791"/>
              <a:ext cx="3692036" cy="126188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r>
                <a:rPr lang="en-US" sz="2400" dirty="0"/>
                <a:t>: </a:t>
              </a:r>
              <a:r>
                <a:rPr lang="en-US" sz="2400" dirty="0" smtClean="0"/>
                <a:t>Update the role model </a:t>
              </a:r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  according</a:t>
              </a:r>
              <a:r>
                <a:rPr lang="en-US" sz="2400" dirty="0"/>
                <a:t> </a:t>
              </a:r>
              <a:r>
                <a:rPr lang="en-US" sz="2400" dirty="0" smtClean="0"/>
                <a:t>the selected </a:t>
              </a:r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  hypotheses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811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124</Words>
  <Application>Microsoft Office PowerPoint</Application>
  <PresentationFormat>Personnalisé</PresentationFormat>
  <Paragraphs>58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UHP NANCY 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Jean-Philippe Schneider</dc:creator>
  <cp:lastModifiedBy>Joel Champeau</cp:lastModifiedBy>
  <cp:revision>116</cp:revision>
  <cp:lastPrinted>2015-12-04T09:07:07Z</cp:lastPrinted>
  <dcterms:created xsi:type="dcterms:W3CDTF">2007-06-19T13:29:34Z</dcterms:created>
  <dcterms:modified xsi:type="dcterms:W3CDTF">2016-04-18T13:37:34Z</dcterms:modified>
</cp:coreProperties>
</file>