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9" r:id="rId3"/>
    <p:sldId id="258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8" r:id="rId12"/>
    <p:sldId id="267" r:id="rId1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6" y="-11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CF677-EA37-4A2A-8470-84B05C71871D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D6B3D-82E0-439C-9494-04D6D2AF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67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00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200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00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00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1913400" y="1763640"/>
            <a:ext cx="6253200" cy="498924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1913400" y="1763640"/>
            <a:ext cx="6253200" cy="498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2000" cy="4989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00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8160" y="48240"/>
            <a:ext cx="907200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2000" cy="4989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200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00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200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00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00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>
            <a:off x="1913400" y="1763640"/>
            <a:ext cx="6253200" cy="4989240"/>
          </a:xfrm>
          <a:prstGeom prst="rect">
            <a:avLst/>
          </a:prstGeom>
          <a:ln>
            <a:noFill/>
          </a:ln>
        </p:spPr>
      </p:pic>
      <p:pic>
        <p:nvPicPr>
          <p:cNvPr id="80" name="Image 79"/>
          <p:cNvPicPr/>
          <p:nvPr/>
        </p:nvPicPr>
        <p:blipFill>
          <a:blip r:embed="rId2"/>
          <a:stretch/>
        </p:blipFill>
        <p:spPr>
          <a:xfrm>
            <a:off x="1913400" y="1763640"/>
            <a:ext cx="6253200" cy="498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00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8160" y="48240"/>
            <a:ext cx="907200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2000" cy="23796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smtClean="0">
                <a:latin typeface="Times New Roman"/>
              </a:rPr>
              <a:t>14/06/16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fr-FR" sz="1400" smtClean="0">
                <a:latin typeface="Times New Roman"/>
              </a:rPr>
              <a:t>Lab STICC - MOCS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F508069-AADE-4CD4-8C01-D4CA2FA5E8AD}" type="slidenum">
              <a:rPr lang="fr-FR" sz="1400">
                <a:latin typeface="Times New Roman"/>
              </a:r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9" descr="Logo ENSTA Bretagne CMJN"/>
          <p:cNvPicPr/>
          <p:nvPr/>
        </p:nvPicPr>
        <p:blipFill>
          <a:blip r:embed="rId14"/>
          <a:stretch/>
        </p:blipFill>
        <p:spPr>
          <a:xfrm>
            <a:off x="8851320" y="0"/>
            <a:ext cx="1228680" cy="1228680"/>
          </a:xfrm>
          <a:prstGeom prst="rect">
            <a:avLst/>
          </a:prstGeom>
          <a:ln>
            <a:noFill/>
          </a:ln>
        </p:spPr>
      </p:pic>
      <p:sp>
        <p:nvSpPr>
          <p:cNvPr id="40" name="Line 1"/>
          <p:cNvSpPr/>
          <p:nvPr/>
        </p:nvSpPr>
        <p:spPr>
          <a:xfrm>
            <a:off x="0" y="1081080"/>
            <a:ext cx="8849880" cy="0"/>
          </a:xfrm>
          <a:prstGeom prst="line">
            <a:avLst/>
          </a:prstGeom>
          <a:ln w="9360">
            <a:solidFill>
              <a:srgbClr val="C8D100"/>
            </a:solidFill>
            <a:miter/>
          </a:ln>
        </p:spPr>
      </p:sp>
      <p:sp>
        <p:nvSpPr>
          <p:cNvPr id="41" name="CustomShape 2"/>
          <p:cNvSpPr/>
          <p:nvPr/>
        </p:nvSpPr>
        <p:spPr>
          <a:xfrm>
            <a:off x="-40320" y="7279560"/>
            <a:ext cx="10080000" cy="30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fr-FR" sz="1200">
                <a:solidFill>
                  <a:srgbClr val="005C87"/>
                </a:solidFill>
                <a:latin typeface="Arial"/>
              </a:rPr>
              <a:t>Ecole Nationale Supérieure de Techniques Avancées Bretagne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fr-FR" sz="464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00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Arial"/>
              <a:buChar char="•"/>
            </a:pPr>
            <a:r>
              <a:rPr lang="fr-FR" sz="3529">
                <a:latin typeface="Arial"/>
              </a:rPr>
              <a:t>Cliquez pour éditer le format du plan de texte</a:t>
            </a:r>
            <a:endParaRPr/>
          </a:p>
          <a:p>
            <a:pPr lvl="1">
              <a:buFont typeface="Arial"/>
              <a:buChar char="–"/>
            </a:pPr>
            <a:r>
              <a:rPr lang="fr-FR" sz="3089">
                <a:latin typeface="Arial"/>
              </a:rPr>
              <a:t>Second niveau de plan</a:t>
            </a:r>
            <a:endParaRPr/>
          </a:p>
          <a:p>
            <a:pPr lvl="2">
              <a:buFont typeface="Arial"/>
              <a:buChar char="•"/>
            </a:pPr>
            <a:r>
              <a:rPr lang="fr-FR" sz="2650">
                <a:latin typeface="Arial"/>
              </a:rPr>
              <a:t>Troisième niveau de plan</a:t>
            </a:r>
            <a:endParaRPr/>
          </a:p>
          <a:p>
            <a:pPr lvl="3">
              <a:buFont typeface="Arial"/>
              <a:buChar char="–"/>
            </a:pPr>
            <a:r>
              <a:rPr lang="fr-FR" sz="2210">
                <a:latin typeface="Arial"/>
              </a:rPr>
              <a:t>Quatrième niveau de plan</a:t>
            </a:r>
            <a:endParaRPr/>
          </a:p>
          <a:p>
            <a:pPr lvl="4">
              <a:buFont typeface="Arial"/>
              <a:buChar char="»"/>
            </a:pPr>
            <a:r>
              <a:rPr lang="fr-FR" sz="2210">
                <a:latin typeface="Arial"/>
              </a:rPr>
              <a:t>Cinquième niveau de plan</a:t>
            </a:r>
            <a:endParaRPr/>
          </a:p>
          <a:p>
            <a:pPr lvl="5">
              <a:buFont typeface="Arial"/>
              <a:buChar char="»"/>
            </a:pPr>
            <a:r>
              <a:rPr lang="fr-FR" sz="2210">
                <a:latin typeface="Arial"/>
              </a:rPr>
              <a:t>Sixième niveau de plan</a:t>
            </a:r>
            <a:endParaRPr/>
          </a:p>
          <a:p>
            <a:pPr lvl="6">
              <a:buFont typeface="Arial"/>
              <a:buChar char="»"/>
            </a:pPr>
            <a:r>
              <a:rPr lang="fr-FR" sz="2210">
                <a:latin typeface="Arial"/>
              </a:rPr>
              <a:t>Septième niveau de plan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dt"/>
          </p:nvPr>
        </p:nvSpPr>
        <p:spPr>
          <a:xfrm>
            <a:off x="503280" y="6985440"/>
            <a:ext cx="2352240" cy="5248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fr-FR" sz="1400" smtClean="0">
                <a:solidFill>
                  <a:srgbClr val="7F7F7F"/>
                </a:solidFill>
                <a:latin typeface="Arial"/>
              </a:rPr>
              <a:t>14/06/16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ftr"/>
          </p:nvPr>
        </p:nvSpPr>
        <p:spPr>
          <a:xfrm>
            <a:off x="3055320" y="6985440"/>
            <a:ext cx="3969360" cy="5248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400" smtClean="0">
                <a:solidFill>
                  <a:srgbClr val="7F7F7F"/>
                </a:solidFill>
                <a:latin typeface="Arial"/>
              </a:rPr>
              <a:t>Lab STICC - MOCS</a:t>
            </a:r>
            <a:endParaRPr/>
          </a:p>
        </p:txBody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7223400" y="6985440"/>
            <a:ext cx="2352240" cy="5248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1625184-8900-4541-B2E2-94D7D0217AA9}" type="slidenum">
              <a:rPr lang="es-ES" sz="1400">
                <a:solidFill>
                  <a:srgbClr val="7F7F7F"/>
                </a:solidFill>
                <a:latin typeface="Arial"/>
              </a:r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Modélisation </a:t>
            </a:r>
          </a:p>
          <a:p>
            <a:pPr algn="ctr"/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pour </a:t>
            </a:r>
          </a:p>
          <a:p>
            <a:pPr algn="ctr"/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l’analyse de systèmes à sécuriser</a:t>
            </a:r>
          </a:p>
          <a:p>
            <a:pPr algn="ctr"/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Etude MRIS 2015-2016</a:t>
            </a:r>
            <a:endParaRPr lang="fr-FR" sz="32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endParaRPr lang="fr-FR" sz="3200" dirty="0">
              <a:latin typeface="+mj-lt"/>
            </a:endParaRPr>
          </a:p>
          <a:p>
            <a:pPr algn="ctr"/>
            <a:r>
              <a:rPr lang="fr-FR" sz="2000" dirty="0" smtClean="0">
                <a:latin typeface="+mj-lt"/>
              </a:rPr>
              <a:t>Bastien Drouot, Jean Christophe Le Lann, Joel Champeau</a:t>
            </a:r>
          </a:p>
          <a:p>
            <a:pPr algn="ctr"/>
            <a:r>
              <a:rPr lang="fr-FR" sz="2000" dirty="0" smtClean="0">
                <a:latin typeface="+mj-lt"/>
              </a:rPr>
              <a:t>Joel.champeau@ensta-bretgane.fr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57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600" dirty="0" smtClean="0">
                <a:latin typeface="+mn-lt"/>
              </a:rPr>
              <a:t>Comment estimer ?</a:t>
            </a:r>
            <a:endParaRPr lang="fr-FR" sz="4600" dirty="0">
              <a:latin typeface="+mn-lt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1597372" y="1341686"/>
            <a:ext cx="7040949" cy="5736368"/>
            <a:chOff x="1299002" y="576115"/>
            <a:chExt cx="18064213" cy="15337704"/>
          </a:xfrm>
        </p:grpSpPr>
        <p:sp>
          <p:nvSpPr>
            <p:cNvPr id="6" name="Rectangle 5"/>
            <p:cNvSpPr/>
            <p:nvPr/>
          </p:nvSpPr>
          <p:spPr>
            <a:xfrm flipH="1">
              <a:off x="12320839" y="6768803"/>
              <a:ext cx="532800" cy="7567186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1383256" y="1391303"/>
              <a:ext cx="1545090" cy="2872686"/>
              <a:chOff x="1978461" y="588225"/>
              <a:chExt cx="2395249" cy="4404954"/>
            </a:xfrm>
          </p:grpSpPr>
          <p:grpSp>
            <p:nvGrpSpPr>
              <p:cNvPr id="185" name="Groupe 184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3" name="Image 20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86" name="Groupe 185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Bus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1" name="Image 20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87" name="Groupe 186"/>
              <p:cNvGrpSpPr/>
              <p:nvPr/>
            </p:nvGrpSpPr>
            <p:grpSpPr>
              <a:xfrm>
                <a:off x="2758597" y="1019310"/>
                <a:ext cx="1301896" cy="1186934"/>
                <a:chOff x="1822026" y="2175534"/>
                <a:chExt cx="2393851" cy="2182468"/>
              </a:xfrm>
            </p:grpSpPr>
            <p:pic>
              <p:nvPicPr>
                <p:cNvPr id="198" name="Image 1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199" name="ZoneTexte 198"/>
                <p:cNvSpPr txBox="1"/>
                <p:nvPr/>
              </p:nvSpPr>
              <p:spPr>
                <a:xfrm>
                  <a:off x="1822026" y="3197883"/>
                  <a:ext cx="2393851" cy="1160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FPGA</a:t>
                  </a:r>
                  <a:endParaRPr lang="fr-FR" sz="800" b="1" dirty="0"/>
                </a:p>
              </p:txBody>
            </p:sp>
          </p:grpSp>
          <p:grpSp>
            <p:nvGrpSpPr>
              <p:cNvPr id="188" name="Groupe 187"/>
              <p:cNvGrpSpPr/>
              <p:nvPr/>
            </p:nvGrpSpPr>
            <p:grpSpPr>
              <a:xfrm>
                <a:off x="2279761" y="2804951"/>
                <a:ext cx="1022844" cy="1269029"/>
                <a:chOff x="777888" y="2175534"/>
                <a:chExt cx="1718911" cy="2132628"/>
              </a:xfrm>
            </p:grpSpPr>
            <p:pic>
              <p:nvPicPr>
                <p:cNvPr id="196" name="Image 19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197" name="ZoneTexte 196"/>
                <p:cNvSpPr txBox="1"/>
                <p:nvPr/>
              </p:nvSpPr>
              <p:spPr>
                <a:xfrm>
                  <a:off x="973224" y="3247870"/>
                  <a:ext cx="1523575" cy="1060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I7</a:t>
                  </a:r>
                  <a:endParaRPr lang="fr-FR" sz="800" b="1" dirty="0"/>
                </a:p>
              </p:txBody>
            </p:sp>
          </p:grpSp>
          <p:cxnSp>
            <p:nvCxnSpPr>
              <p:cNvPr id="189" name="Connecteur droit avec flèche 188"/>
              <p:cNvCxnSpPr>
                <a:stCxn id="200" idx="2"/>
                <a:endCxn id="196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 avec flèche 189"/>
              <p:cNvCxnSpPr>
                <a:stCxn id="199" idx="2"/>
                <a:endCxn id="200" idx="0"/>
              </p:cNvCxnSpPr>
              <p:nvPr/>
            </p:nvCxnSpPr>
            <p:spPr>
              <a:xfrm>
                <a:off x="3409545" y="2206242"/>
                <a:ext cx="218042" cy="5583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avec flèche 190"/>
              <p:cNvCxnSpPr>
                <a:endCxn id="202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/>
              </a:p>
            </p:txBody>
          </p:sp>
          <p:grpSp>
            <p:nvGrpSpPr>
              <p:cNvPr id="193" name="Groupe 192"/>
              <p:cNvGrpSpPr/>
              <p:nvPr/>
            </p:nvGrpSpPr>
            <p:grpSpPr>
              <a:xfrm>
                <a:off x="2128416" y="588225"/>
                <a:ext cx="2104102" cy="450601"/>
                <a:chOff x="2022687" y="1140081"/>
                <a:chExt cx="2104102" cy="450601"/>
              </a:xfrm>
            </p:grpSpPr>
            <p:sp>
              <p:nvSpPr>
                <p:cNvPr id="194" name="Rectangle à coins arrondis 193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800"/>
                </a:p>
              </p:txBody>
            </p:sp>
            <p:sp>
              <p:nvSpPr>
                <p:cNvPr id="195" name="ZoneTexte 194"/>
                <p:cNvSpPr txBox="1"/>
                <p:nvPr/>
              </p:nvSpPr>
              <p:spPr>
                <a:xfrm>
                  <a:off x="2135709" y="1149031"/>
                  <a:ext cx="1219009" cy="441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Hypothetical system A</a:t>
                  </a:r>
                  <a:endParaRPr lang="en-US" sz="100" dirty="0"/>
                </a:p>
              </p:txBody>
            </p:sp>
          </p:grpSp>
        </p:grpSp>
        <p:grpSp>
          <p:nvGrpSpPr>
            <p:cNvPr id="8" name="Groupe 7"/>
            <p:cNvGrpSpPr/>
            <p:nvPr/>
          </p:nvGrpSpPr>
          <p:grpSpPr>
            <a:xfrm>
              <a:off x="3183455" y="1400595"/>
              <a:ext cx="1579995" cy="2872686"/>
              <a:chOff x="1978461" y="588225"/>
              <a:chExt cx="2449360" cy="4404954"/>
            </a:xfrm>
          </p:grpSpPr>
          <p:grpSp>
            <p:nvGrpSpPr>
              <p:cNvPr id="166" name="Groupe 165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4" name="Image 18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e 166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Bus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2" name="Image 18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68" name="Groupe 167"/>
              <p:cNvGrpSpPr/>
              <p:nvPr/>
            </p:nvGrpSpPr>
            <p:grpSpPr>
              <a:xfrm>
                <a:off x="2430992" y="1019310"/>
                <a:ext cx="1996829" cy="1186934"/>
                <a:chOff x="1219645" y="2175534"/>
                <a:chExt cx="3671657" cy="2182468"/>
              </a:xfrm>
            </p:grpSpPr>
            <p:pic>
              <p:nvPicPr>
                <p:cNvPr id="179" name="Image 17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180" name="ZoneTexte 179"/>
                <p:cNvSpPr txBox="1"/>
                <p:nvPr/>
              </p:nvSpPr>
              <p:spPr>
                <a:xfrm>
                  <a:off x="1219645" y="3197883"/>
                  <a:ext cx="3671657" cy="1160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Raspberry Pi</a:t>
                  </a:r>
                </a:p>
              </p:txBody>
            </p:sp>
          </p:grpSp>
          <p:grpSp>
            <p:nvGrpSpPr>
              <p:cNvPr id="169" name="Groupe 168"/>
              <p:cNvGrpSpPr/>
              <p:nvPr/>
            </p:nvGrpSpPr>
            <p:grpSpPr>
              <a:xfrm>
                <a:off x="2279761" y="2804951"/>
                <a:ext cx="1006961" cy="1269587"/>
                <a:chOff x="777888" y="2175534"/>
                <a:chExt cx="1692218" cy="2133565"/>
              </a:xfrm>
            </p:grpSpPr>
            <p:pic>
              <p:nvPicPr>
                <p:cNvPr id="177" name="Image 17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178" name="ZoneTexte 177"/>
                <p:cNvSpPr txBox="1"/>
                <p:nvPr/>
              </p:nvSpPr>
              <p:spPr>
                <a:xfrm>
                  <a:off x="946529" y="3248810"/>
                  <a:ext cx="1523577" cy="10602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I7</a:t>
                  </a:r>
                  <a:endParaRPr lang="fr-FR" sz="800" b="1" dirty="0"/>
                </a:p>
              </p:txBody>
            </p:sp>
          </p:grpSp>
          <p:cxnSp>
            <p:nvCxnSpPr>
              <p:cNvPr id="170" name="Connecteur droit avec flèche 169"/>
              <p:cNvCxnSpPr>
                <a:stCxn id="181" idx="2"/>
                <a:endCxn id="177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avec flèche 170"/>
              <p:cNvCxnSpPr>
                <a:stCxn id="180" idx="2"/>
                <a:endCxn id="181" idx="0"/>
              </p:cNvCxnSpPr>
              <p:nvPr/>
            </p:nvCxnSpPr>
            <p:spPr>
              <a:xfrm>
                <a:off x="3429408" y="2206242"/>
                <a:ext cx="198179" cy="5583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avec flèche 171"/>
              <p:cNvCxnSpPr>
                <a:endCxn id="183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tangle 172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/>
              </a:p>
            </p:txBody>
          </p:sp>
          <p:grpSp>
            <p:nvGrpSpPr>
              <p:cNvPr id="174" name="Groupe 173"/>
              <p:cNvGrpSpPr/>
              <p:nvPr/>
            </p:nvGrpSpPr>
            <p:grpSpPr>
              <a:xfrm>
                <a:off x="2128416" y="588225"/>
                <a:ext cx="2104102" cy="450603"/>
                <a:chOff x="2022687" y="1140081"/>
                <a:chExt cx="2104102" cy="450603"/>
              </a:xfrm>
            </p:grpSpPr>
            <p:sp>
              <p:nvSpPr>
                <p:cNvPr id="175" name="Rectangle à coins arrondis 174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800"/>
                </a:p>
              </p:txBody>
            </p:sp>
            <p:sp>
              <p:nvSpPr>
                <p:cNvPr id="176" name="ZoneTexte 175"/>
                <p:cNvSpPr txBox="1"/>
                <p:nvPr/>
              </p:nvSpPr>
              <p:spPr>
                <a:xfrm>
                  <a:off x="2135709" y="1149031"/>
                  <a:ext cx="1219009" cy="441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Hypothetical system B</a:t>
                  </a:r>
                  <a:endParaRPr lang="en-US" sz="100" dirty="0"/>
                </a:p>
              </p:txBody>
            </p:sp>
          </p:grpSp>
        </p:grpSp>
        <p:grpSp>
          <p:nvGrpSpPr>
            <p:cNvPr id="9" name="Groupe 8"/>
            <p:cNvGrpSpPr/>
            <p:nvPr/>
          </p:nvGrpSpPr>
          <p:grpSpPr>
            <a:xfrm>
              <a:off x="4983655" y="1385863"/>
              <a:ext cx="1545090" cy="2872686"/>
              <a:chOff x="1978461" y="588225"/>
              <a:chExt cx="2395249" cy="4404954"/>
            </a:xfrm>
          </p:grpSpPr>
          <p:grpSp>
            <p:nvGrpSpPr>
              <p:cNvPr id="147" name="Groupe 146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5" name="Image 16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48" name="Groupe 147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Bus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3" name="Image 1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49" name="Groupe 148"/>
              <p:cNvGrpSpPr/>
              <p:nvPr/>
            </p:nvGrpSpPr>
            <p:grpSpPr>
              <a:xfrm>
                <a:off x="2758597" y="1019310"/>
                <a:ext cx="1301896" cy="1186934"/>
                <a:chOff x="1822026" y="2175534"/>
                <a:chExt cx="2393851" cy="2182468"/>
              </a:xfrm>
            </p:grpSpPr>
            <p:pic>
              <p:nvPicPr>
                <p:cNvPr id="160" name="Image 15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161" name="ZoneTexte 160"/>
                <p:cNvSpPr txBox="1"/>
                <p:nvPr/>
              </p:nvSpPr>
              <p:spPr>
                <a:xfrm>
                  <a:off x="1822026" y="3197883"/>
                  <a:ext cx="2393851" cy="1160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FPGA</a:t>
                  </a:r>
                  <a:endParaRPr lang="fr-FR" sz="800" b="1" dirty="0"/>
                </a:p>
              </p:txBody>
            </p:sp>
          </p:grpSp>
          <p:grpSp>
            <p:nvGrpSpPr>
              <p:cNvPr id="150" name="Groupe 149"/>
              <p:cNvGrpSpPr/>
              <p:nvPr/>
            </p:nvGrpSpPr>
            <p:grpSpPr>
              <a:xfrm>
                <a:off x="2241438" y="2804951"/>
                <a:ext cx="1199887" cy="1269029"/>
                <a:chOff x="713485" y="2175534"/>
                <a:chExt cx="2016432" cy="2132628"/>
              </a:xfrm>
            </p:grpSpPr>
            <p:pic>
              <p:nvPicPr>
                <p:cNvPr id="158" name="Image 1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159" name="ZoneTexte 158"/>
                <p:cNvSpPr txBox="1"/>
                <p:nvPr/>
              </p:nvSpPr>
              <p:spPr>
                <a:xfrm>
                  <a:off x="713485" y="3247870"/>
                  <a:ext cx="2016432" cy="1060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ARM</a:t>
                  </a:r>
                  <a:endParaRPr lang="fr-FR" sz="800" b="1" dirty="0"/>
                </a:p>
              </p:txBody>
            </p:sp>
          </p:grpSp>
          <p:cxnSp>
            <p:nvCxnSpPr>
              <p:cNvPr id="151" name="Connecteur droit avec flèche 150"/>
              <p:cNvCxnSpPr>
                <a:stCxn id="162" idx="2"/>
                <a:endCxn id="158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>
                <a:stCxn id="161" idx="2"/>
                <a:endCxn id="162" idx="0"/>
              </p:cNvCxnSpPr>
              <p:nvPr/>
            </p:nvCxnSpPr>
            <p:spPr>
              <a:xfrm>
                <a:off x="3409545" y="2206242"/>
                <a:ext cx="218042" cy="5583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necteur droit avec flèche 152"/>
              <p:cNvCxnSpPr>
                <a:endCxn id="164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ctangle 153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/>
              </a:p>
            </p:txBody>
          </p:sp>
          <p:grpSp>
            <p:nvGrpSpPr>
              <p:cNvPr id="155" name="Groupe 154"/>
              <p:cNvGrpSpPr/>
              <p:nvPr/>
            </p:nvGrpSpPr>
            <p:grpSpPr>
              <a:xfrm>
                <a:off x="2128416" y="588225"/>
                <a:ext cx="2104102" cy="450603"/>
                <a:chOff x="2022687" y="1140081"/>
                <a:chExt cx="2104102" cy="450603"/>
              </a:xfrm>
            </p:grpSpPr>
            <p:sp>
              <p:nvSpPr>
                <p:cNvPr id="156" name="Rectangle à coins arrondis 155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800"/>
                </a:p>
              </p:txBody>
            </p:sp>
            <p:sp>
              <p:nvSpPr>
                <p:cNvPr id="157" name="ZoneTexte 156"/>
                <p:cNvSpPr txBox="1"/>
                <p:nvPr/>
              </p:nvSpPr>
              <p:spPr>
                <a:xfrm>
                  <a:off x="2135709" y="1149031"/>
                  <a:ext cx="1225388" cy="441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Hypothetical system C</a:t>
                  </a:r>
                  <a:endParaRPr lang="en-US" sz="100" dirty="0"/>
                </a:p>
              </p:txBody>
            </p:sp>
          </p:grpSp>
        </p:grpSp>
        <p:grpSp>
          <p:nvGrpSpPr>
            <p:cNvPr id="10" name="Groupe 9"/>
            <p:cNvGrpSpPr/>
            <p:nvPr/>
          </p:nvGrpSpPr>
          <p:grpSpPr>
            <a:xfrm>
              <a:off x="6783855" y="1391303"/>
              <a:ext cx="1584589" cy="2872686"/>
              <a:chOff x="1978461" y="588225"/>
              <a:chExt cx="2456484" cy="4404954"/>
            </a:xfrm>
          </p:grpSpPr>
          <p:grpSp>
            <p:nvGrpSpPr>
              <p:cNvPr id="128" name="Groupe 127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46" name="Image 14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oupe 128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Bus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44" name="Image 14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30" name="Groupe 129"/>
              <p:cNvGrpSpPr/>
              <p:nvPr/>
            </p:nvGrpSpPr>
            <p:grpSpPr>
              <a:xfrm>
                <a:off x="2438114" y="1019310"/>
                <a:ext cx="1996831" cy="1186934"/>
                <a:chOff x="1232740" y="2175534"/>
                <a:chExt cx="3671661" cy="2182468"/>
              </a:xfrm>
            </p:grpSpPr>
            <p:pic>
              <p:nvPicPr>
                <p:cNvPr id="141" name="Image 14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142" name="ZoneTexte 141"/>
                <p:cNvSpPr txBox="1"/>
                <p:nvPr/>
              </p:nvSpPr>
              <p:spPr>
                <a:xfrm>
                  <a:off x="1232740" y="3197883"/>
                  <a:ext cx="3671661" cy="1160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Raspberry Pi</a:t>
                  </a:r>
                </a:p>
              </p:txBody>
            </p:sp>
          </p:grpSp>
          <p:grpSp>
            <p:nvGrpSpPr>
              <p:cNvPr id="131" name="Groupe 130"/>
              <p:cNvGrpSpPr/>
              <p:nvPr/>
            </p:nvGrpSpPr>
            <p:grpSpPr>
              <a:xfrm>
                <a:off x="2202140" y="2804951"/>
                <a:ext cx="1199886" cy="1250053"/>
                <a:chOff x="647444" y="2175534"/>
                <a:chExt cx="2016431" cy="2100737"/>
              </a:xfrm>
            </p:grpSpPr>
            <p:pic>
              <p:nvPicPr>
                <p:cNvPr id="139" name="Image 13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140" name="ZoneTexte 139"/>
                <p:cNvSpPr txBox="1"/>
                <p:nvPr/>
              </p:nvSpPr>
              <p:spPr>
                <a:xfrm>
                  <a:off x="647444" y="3215981"/>
                  <a:ext cx="2016431" cy="1060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ARM</a:t>
                  </a:r>
                  <a:endParaRPr lang="fr-FR" sz="800" b="1" dirty="0"/>
                </a:p>
              </p:txBody>
            </p:sp>
          </p:grpSp>
          <p:cxnSp>
            <p:nvCxnSpPr>
              <p:cNvPr id="132" name="Connecteur droit avec flèche 131"/>
              <p:cNvCxnSpPr>
                <a:stCxn id="143" idx="2"/>
                <a:endCxn id="139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avec flèche 132"/>
              <p:cNvCxnSpPr>
                <a:stCxn id="142" idx="2"/>
                <a:endCxn id="143" idx="0"/>
              </p:cNvCxnSpPr>
              <p:nvPr/>
            </p:nvCxnSpPr>
            <p:spPr>
              <a:xfrm>
                <a:off x="3436531" y="2206242"/>
                <a:ext cx="191056" cy="5583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/>
              <p:cNvCxnSpPr>
                <a:endCxn id="145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/>
              </a:p>
            </p:txBody>
          </p:sp>
          <p:grpSp>
            <p:nvGrpSpPr>
              <p:cNvPr id="136" name="Groupe 135"/>
              <p:cNvGrpSpPr/>
              <p:nvPr/>
            </p:nvGrpSpPr>
            <p:grpSpPr>
              <a:xfrm>
                <a:off x="2128416" y="588225"/>
                <a:ext cx="2104102" cy="450603"/>
                <a:chOff x="2022687" y="1140081"/>
                <a:chExt cx="2104102" cy="450603"/>
              </a:xfrm>
            </p:grpSpPr>
            <p:sp>
              <p:nvSpPr>
                <p:cNvPr id="137" name="Rectangle à coins arrondis 136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800"/>
                </a:p>
              </p:txBody>
            </p:sp>
            <p:sp>
              <p:nvSpPr>
                <p:cNvPr id="138" name="ZoneTexte 137"/>
                <p:cNvSpPr txBox="1"/>
                <p:nvPr/>
              </p:nvSpPr>
              <p:spPr>
                <a:xfrm>
                  <a:off x="2135709" y="1149031"/>
                  <a:ext cx="1225388" cy="441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Hypothetical system D</a:t>
                  </a:r>
                  <a:endParaRPr lang="en-US" sz="100" dirty="0"/>
                </a:p>
              </p:txBody>
            </p:sp>
          </p:grpSp>
        </p:grpSp>
        <p:sp>
          <p:nvSpPr>
            <p:cNvPr id="11" name="Accolade fermante 10"/>
            <p:cNvSpPr/>
            <p:nvPr/>
          </p:nvSpPr>
          <p:spPr>
            <a:xfrm rot="5400000">
              <a:off x="4712436" y="763082"/>
              <a:ext cx="335282" cy="7162149"/>
            </a:xfrm>
            <a:prstGeom prst="righ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12" name="Picture 2" descr="C:\modsoc\idm_modsoc\documentation\docTravail\seancesTravail\cyber\Comsumpti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4961" y="1994387"/>
              <a:ext cx="2890447" cy="1309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5868864" y="9433099"/>
              <a:ext cx="4369467" cy="1440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NewAge</a:t>
              </a:r>
              <a:endParaRPr lang="en-US" sz="800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6856" y="6408763"/>
              <a:ext cx="4369467" cy="1440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Role4All</a:t>
              </a:r>
              <a:endParaRPr lang="en-US" sz="800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9516" y="576115"/>
              <a:ext cx="6929429" cy="72008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Pimca</a:t>
              </a:r>
              <a:endParaRPr lang="en-US" sz="800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74961" y="576115"/>
              <a:ext cx="2890447" cy="72008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Excel</a:t>
              </a:r>
              <a:endParaRPr lang="en-US" sz="800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7" name="Accolade fermante 16"/>
            <p:cNvSpPr/>
            <p:nvPr/>
          </p:nvSpPr>
          <p:spPr>
            <a:xfrm rot="5400000">
              <a:off x="10537895" y="2596446"/>
              <a:ext cx="306385" cy="3466524"/>
            </a:xfrm>
            <a:prstGeom prst="righ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8" name="Groupe 17"/>
            <p:cNvGrpSpPr/>
            <p:nvPr/>
          </p:nvGrpSpPr>
          <p:grpSpPr>
            <a:xfrm>
              <a:off x="4596564" y="13031841"/>
              <a:ext cx="1545090" cy="2872686"/>
              <a:chOff x="1978461" y="588225"/>
              <a:chExt cx="2395249" cy="4404954"/>
            </a:xfrm>
          </p:grpSpPr>
          <p:grpSp>
            <p:nvGrpSpPr>
              <p:cNvPr id="109" name="Groupe 108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7" name="Image 12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e 109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Bus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5" name="Image 1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e 110"/>
              <p:cNvGrpSpPr/>
              <p:nvPr/>
            </p:nvGrpSpPr>
            <p:grpSpPr>
              <a:xfrm>
                <a:off x="2758597" y="1019310"/>
                <a:ext cx="1301896" cy="1186934"/>
                <a:chOff x="1822026" y="2175534"/>
                <a:chExt cx="2393851" cy="2182468"/>
              </a:xfrm>
            </p:grpSpPr>
            <p:pic>
              <p:nvPicPr>
                <p:cNvPr id="122" name="Image 12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123" name="ZoneTexte 122"/>
                <p:cNvSpPr txBox="1"/>
                <p:nvPr/>
              </p:nvSpPr>
              <p:spPr>
                <a:xfrm>
                  <a:off x="1822026" y="3197883"/>
                  <a:ext cx="2393851" cy="1160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FPGA</a:t>
                  </a:r>
                  <a:endParaRPr lang="fr-FR" sz="800" b="1" dirty="0"/>
                </a:p>
              </p:txBody>
            </p:sp>
          </p:grpSp>
          <p:grpSp>
            <p:nvGrpSpPr>
              <p:cNvPr id="112" name="Groupe 111"/>
              <p:cNvGrpSpPr/>
              <p:nvPr/>
            </p:nvGrpSpPr>
            <p:grpSpPr>
              <a:xfrm>
                <a:off x="2279761" y="2804951"/>
                <a:ext cx="1022844" cy="1269029"/>
                <a:chOff x="777888" y="2175534"/>
                <a:chExt cx="1718911" cy="2132628"/>
              </a:xfrm>
            </p:grpSpPr>
            <p:pic>
              <p:nvPicPr>
                <p:cNvPr id="120" name="Image 11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121" name="ZoneTexte 120"/>
                <p:cNvSpPr txBox="1"/>
                <p:nvPr/>
              </p:nvSpPr>
              <p:spPr>
                <a:xfrm>
                  <a:off x="973224" y="3247870"/>
                  <a:ext cx="1523575" cy="1060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I7</a:t>
                  </a:r>
                  <a:endParaRPr lang="fr-FR" sz="800" b="1" dirty="0"/>
                </a:p>
              </p:txBody>
            </p:sp>
          </p:grpSp>
          <p:cxnSp>
            <p:nvCxnSpPr>
              <p:cNvPr id="113" name="Connecteur droit avec flèche 112"/>
              <p:cNvCxnSpPr>
                <a:stCxn id="124" idx="2"/>
                <a:endCxn id="120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avec flèche 113"/>
              <p:cNvCxnSpPr>
                <a:stCxn id="123" idx="2"/>
                <a:endCxn id="124" idx="0"/>
              </p:cNvCxnSpPr>
              <p:nvPr/>
            </p:nvCxnSpPr>
            <p:spPr>
              <a:xfrm>
                <a:off x="3409545" y="2206242"/>
                <a:ext cx="218042" cy="5583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avec flèche 114"/>
              <p:cNvCxnSpPr>
                <a:endCxn id="126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tangle 115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/>
              </a:p>
            </p:txBody>
          </p:sp>
          <p:grpSp>
            <p:nvGrpSpPr>
              <p:cNvPr id="117" name="Groupe 116"/>
              <p:cNvGrpSpPr/>
              <p:nvPr/>
            </p:nvGrpSpPr>
            <p:grpSpPr>
              <a:xfrm>
                <a:off x="2128416" y="588225"/>
                <a:ext cx="2104102" cy="450601"/>
                <a:chOff x="2022687" y="1140081"/>
                <a:chExt cx="2104102" cy="450601"/>
              </a:xfrm>
            </p:grpSpPr>
            <p:sp>
              <p:nvSpPr>
                <p:cNvPr id="118" name="Rectangle à coins arrondis 117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800"/>
                </a:p>
              </p:txBody>
            </p:sp>
            <p:sp>
              <p:nvSpPr>
                <p:cNvPr id="119" name="ZoneTexte 118"/>
                <p:cNvSpPr txBox="1"/>
                <p:nvPr/>
              </p:nvSpPr>
              <p:spPr>
                <a:xfrm>
                  <a:off x="2135709" y="1149031"/>
                  <a:ext cx="1219009" cy="441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Hypothetical system A</a:t>
                  </a:r>
                  <a:endParaRPr lang="en-US" sz="100" dirty="0"/>
                </a:p>
              </p:txBody>
            </p:sp>
          </p:grpSp>
        </p:grpSp>
        <p:grpSp>
          <p:nvGrpSpPr>
            <p:cNvPr id="19" name="Groupe 18"/>
            <p:cNvGrpSpPr/>
            <p:nvPr/>
          </p:nvGrpSpPr>
          <p:grpSpPr>
            <a:xfrm>
              <a:off x="6396763" y="13041133"/>
              <a:ext cx="1579995" cy="2872686"/>
              <a:chOff x="1978461" y="588225"/>
              <a:chExt cx="2449360" cy="4404954"/>
            </a:xfrm>
          </p:grpSpPr>
          <p:grpSp>
            <p:nvGrpSpPr>
              <p:cNvPr id="90" name="Groupe 89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8" name="Image 10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oupe 90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Bus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6" name="Image 10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e 91"/>
              <p:cNvGrpSpPr/>
              <p:nvPr/>
            </p:nvGrpSpPr>
            <p:grpSpPr>
              <a:xfrm>
                <a:off x="2430992" y="1019310"/>
                <a:ext cx="1996829" cy="1186934"/>
                <a:chOff x="1219645" y="2175534"/>
                <a:chExt cx="3671657" cy="2182468"/>
              </a:xfrm>
            </p:grpSpPr>
            <p:pic>
              <p:nvPicPr>
                <p:cNvPr id="103" name="Image 10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104" name="ZoneTexte 103"/>
                <p:cNvSpPr txBox="1"/>
                <p:nvPr/>
              </p:nvSpPr>
              <p:spPr>
                <a:xfrm>
                  <a:off x="1219645" y="3197883"/>
                  <a:ext cx="3671657" cy="1160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Raspberry Pi</a:t>
                  </a:r>
                </a:p>
              </p:txBody>
            </p:sp>
          </p:grpSp>
          <p:grpSp>
            <p:nvGrpSpPr>
              <p:cNvPr id="93" name="Groupe 92"/>
              <p:cNvGrpSpPr/>
              <p:nvPr/>
            </p:nvGrpSpPr>
            <p:grpSpPr>
              <a:xfrm>
                <a:off x="2279761" y="2804951"/>
                <a:ext cx="1006961" cy="1269587"/>
                <a:chOff x="777888" y="2175534"/>
                <a:chExt cx="1692218" cy="2133565"/>
              </a:xfrm>
            </p:grpSpPr>
            <p:pic>
              <p:nvPicPr>
                <p:cNvPr id="101" name="Image 10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102" name="ZoneTexte 101"/>
                <p:cNvSpPr txBox="1"/>
                <p:nvPr/>
              </p:nvSpPr>
              <p:spPr>
                <a:xfrm>
                  <a:off x="946529" y="3248810"/>
                  <a:ext cx="1523577" cy="10602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I7</a:t>
                  </a:r>
                  <a:endParaRPr lang="fr-FR" sz="800" b="1" dirty="0"/>
                </a:p>
              </p:txBody>
            </p:sp>
          </p:grpSp>
          <p:cxnSp>
            <p:nvCxnSpPr>
              <p:cNvPr id="94" name="Connecteur droit avec flèche 93"/>
              <p:cNvCxnSpPr>
                <a:stCxn id="105" idx="2"/>
                <a:endCxn id="101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/>
              <p:cNvCxnSpPr>
                <a:stCxn id="104" idx="2"/>
                <a:endCxn id="105" idx="0"/>
              </p:cNvCxnSpPr>
              <p:nvPr/>
            </p:nvCxnSpPr>
            <p:spPr>
              <a:xfrm>
                <a:off x="3429408" y="2206242"/>
                <a:ext cx="198179" cy="5583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avec flèche 95"/>
              <p:cNvCxnSpPr>
                <a:endCxn id="107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/>
              </a:p>
            </p:txBody>
          </p:sp>
          <p:grpSp>
            <p:nvGrpSpPr>
              <p:cNvPr id="98" name="Groupe 97"/>
              <p:cNvGrpSpPr/>
              <p:nvPr/>
            </p:nvGrpSpPr>
            <p:grpSpPr>
              <a:xfrm>
                <a:off x="2128416" y="588225"/>
                <a:ext cx="2104102" cy="450603"/>
                <a:chOff x="2022687" y="1140081"/>
                <a:chExt cx="2104102" cy="450603"/>
              </a:xfrm>
            </p:grpSpPr>
            <p:sp>
              <p:nvSpPr>
                <p:cNvPr id="99" name="Rectangle à coins arrondis 98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800"/>
                </a:p>
              </p:txBody>
            </p:sp>
            <p:sp>
              <p:nvSpPr>
                <p:cNvPr id="100" name="ZoneTexte 99"/>
                <p:cNvSpPr txBox="1"/>
                <p:nvPr/>
              </p:nvSpPr>
              <p:spPr>
                <a:xfrm>
                  <a:off x="2135709" y="1149031"/>
                  <a:ext cx="1219009" cy="441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Hypothetical system B</a:t>
                  </a:r>
                  <a:endParaRPr lang="en-US" sz="100" dirty="0"/>
                </a:p>
              </p:txBody>
            </p:sp>
          </p:grpSp>
        </p:grpSp>
        <p:grpSp>
          <p:nvGrpSpPr>
            <p:cNvPr id="20" name="Groupe 19"/>
            <p:cNvGrpSpPr/>
            <p:nvPr/>
          </p:nvGrpSpPr>
          <p:grpSpPr>
            <a:xfrm>
              <a:off x="8196963" y="13026401"/>
              <a:ext cx="1545090" cy="2872686"/>
              <a:chOff x="1978461" y="588225"/>
              <a:chExt cx="2395249" cy="4404954"/>
            </a:xfrm>
          </p:grpSpPr>
          <p:grpSp>
            <p:nvGrpSpPr>
              <p:cNvPr id="71" name="Groupe 70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9" name="Image 8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e 71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Bus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oupe 72"/>
              <p:cNvGrpSpPr/>
              <p:nvPr/>
            </p:nvGrpSpPr>
            <p:grpSpPr>
              <a:xfrm>
                <a:off x="2758597" y="1019310"/>
                <a:ext cx="1301896" cy="1186934"/>
                <a:chOff x="1822026" y="2175534"/>
                <a:chExt cx="2393851" cy="2182468"/>
              </a:xfrm>
            </p:grpSpPr>
            <p:pic>
              <p:nvPicPr>
                <p:cNvPr id="84" name="Image 8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85" name="ZoneTexte 84"/>
                <p:cNvSpPr txBox="1"/>
                <p:nvPr/>
              </p:nvSpPr>
              <p:spPr>
                <a:xfrm>
                  <a:off x="1822026" y="3197883"/>
                  <a:ext cx="2393851" cy="1160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FPGA</a:t>
                  </a:r>
                  <a:endParaRPr lang="fr-FR" sz="800" b="1" dirty="0"/>
                </a:p>
              </p:txBody>
            </p:sp>
          </p:grpSp>
          <p:grpSp>
            <p:nvGrpSpPr>
              <p:cNvPr id="74" name="Groupe 73"/>
              <p:cNvGrpSpPr/>
              <p:nvPr/>
            </p:nvGrpSpPr>
            <p:grpSpPr>
              <a:xfrm>
                <a:off x="2241438" y="2804951"/>
                <a:ext cx="1199887" cy="1269029"/>
                <a:chOff x="713485" y="2175534"/>
                <a:chExt cx="2016432" cy="2132628"/>
              </a:xfrm>
            </p:grpSpPr>
            <p:pic>
              <p:nvPicPr>
                <p:cNvPr id="82" name="Image 8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83" name="ZoneTexte 82"/>
                <p:cNvSpPr txBox="1"/>
                <p:nvPr/>
              </p:nvSpPr>
              <p:spPr>
                <a:xfrm>
                  <a:off x="713485" y="3247870"/>
                  <a:ext cx="2016432" cy="1060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ARM</a:t>
                  </a:r>
                  <a:endParaRPr lang="fr-FR" sz="800" b="1" dirty="0"/>
                </a:p>
              </p:txBody>
            </p:sp>
          </p:grpSp>
          <p:cxnSp>
            <p:nvCxnSpPr>
              <p:cNvPr id="75" name="Connecteur droit avec flèche 74"/>
              <p:cNvCxnSpPr>
                <a:stCxn id="86" idx="2"/>
                <a:endCxn id="82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avec flèche 75"/>
              <p:cNvCxnSpPr>
                <a:stCxn id="85" idx="2"/>
                <a:endCxn id="86" idx="0"/>
              </p:cNvCxnSpPr>
              <p:nvPr/>
            </p:nvCxnSpPr>
            <p:spPr>
              <a:xfrm>
                <a:off x="3409545" y="2206242"/>
                <a:ext cx="218042" cy="5583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>
                <a:endCxn id="88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/>
              </a:p>
            </p:txBody>
          </p:sp>
          <p:grpSp>
            <p:nvGrpSpPr>
              <p:cNvPr id="79" name="Groupe 78"/>
              <p:cNvGrpSpPr/>
              <p:nvPr/>
            </p:nvGrpSpPr>
            <p:grpSpPr>
              <a:xfrm>
                <a:off x="2128416" y="588225"/>
                <a:ext cx="2104102" cy="450603"/>
                <a:chOff x="2022687" y="1140081"/>
                <a:chExt cx="2104102" cy="450603"/>
              </a:xfrm>
            </p:grpSpPr>
            <p:sp>
              <p:nvSpPr>
                <p:cNvPr id="80" name="Rectangle à coins arrondis 79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800"/>
                </a:p>
              </p:txBody>
            </p:sp>
            <p:sp>
              <p:nvSpPr>
                <p:cNvPr id="81" name="ZoneTexte 80"/>
                <p:cNvSpPr txBox="1"/>
                <p:nvPr/>
              </p:nvSpPr>
              <p:spPr>
                <a:xfrm>
                  <a:off x="2135709" y="1149031"/>
                  <a:ext cx="1225388" cy="441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Hypothetical system C</a:t>
                  </a:r>
                  <a:endParaRPr lang="en-US" sz="100" dirty="0"/>
                </a:p>
              </p:txBody>
            </p:sp>
          </p:grpSp>
        </p:grpSp>
        <p:grpSp>
          <p:nvGrpSpPr>
            <p:cNvPr id="21" name="Groupe 20"/>
            <p:cNvGrpSpPr/>
            <p:nvPr/>
          </p:nvGrpSpPr>
          <p:grpSpPr>
            <a:xfrm>
              <a:off x="9997163" y="13031841"/>
              <a:ext cx="1584589" cy="2872686"/>
              <a:chOff x="1978461" y="588225"/>
              <a:chExt cx="2456484" cy="4404954"/>
            </a:xfrm>
          </p:grpSpPr>
          <p:grpSp>
            <p:nvGrpSpPr>
              <p:cNvPr id="52" name="Groupe 51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0" name="Image 6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e 52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b="1" dirty="0" smtClean="0">
                      <a:solidFill>
                        <a:schemeClr val="tx1"/>
                      </a:solidFill>
                    </a:rPr>
                    <a:t>      Bus</a:t>
                  </a:r>
                  <a:endParaRPr lang="fr-FR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e 53"/>
              <p:cNvGrpSpPr/>
              <p:nvPr/>
            </p:nvGrpSpPr>
            <p:grpSpPr>
              <a:xfrm>
                <a:off x="2438114" y="1019310"/>
                <a:ext cx="1996831" cy="1186934"/>
                <a:chOff x="1232740" y="2175534"/>
                <a:chExt cx="3671661" cy="2182468"/>
              </a:xfrm>
            </p:grpSpPr>
            <p:pic>
              <p:nvPicPr>
                <p:cNvPr id="65" name="Imag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66" name="ZoneTexte 65"/>
                <p:cNvSpPr txBox="1"/>
                <p:nvPr/>
              </p:nvSpPr>
              <p:spPr>
                <a:xfrm>
                  <a:off x="1232740" y="3197883"/>
                  <a:ext cx="3671661" cy="1160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Raspberry Pi</a:t>
                  </a:r>
                </a:p>
              </p:txBody>
            </p:sp>
          </p:grpSp>
          <p:grpSp>
            <p:nvGrpSpPr>
              <p:cNvPr id="55" name="Groupe 54"/>
              <p:cNvGrpSpPr/>
              <p:nvPr/>
            </p:nvGrpSpPr>
            <p:grpSpPr>
              <a:xfrm>
                <a:off x="2202140" y="2804951"/>
                <a:ext cx="1199886" cy="1250053"/>
                <a:chOff x="647444" y="2175534"/>
                <a:chExt cx="2016431" cy="2100737"/>
              </a:xfrm>
            </p:grpSpPr>
            <p:pic>
              <p:nvPicPr>
                <p:cNvPr id="63" name="Image 6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64" name="ZoneTexte 63"/>
                <p:cNvSpPr txBox="1"/>
                <p:nvPr/>
              </p:nvSpPr>
              <p:spPr>
                <a:xfrm>
                  <a:off x="647444" y="3215981"/>
                  <a:ext cx="2016431" cy="1060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" b="1" dirty="0" smtClean="0"/>
                    <a:t>ARM</a:t>
                  </a:r>
                  <a:endParaRPr lang="fr-FR" sz="800" b="1" dirty="0"/>
                </a:p>
              </p:txBody>
            </p:sp>
          </p:grpSp>
          <p:cxnSp>
            <p:nvCxnSpPr>
              <p:cNvPr id="56" name="Connecteur droit avec flèche 55"/>
              <p:cNvCxnSpPr>
                <a:stCxn id="67" idx="2"/>
                <a:endCxn id="63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>
                <a:stCxn id="66" idx="2"/>
                <a:endCxn id="67" idx="0"/>
              </p:cNvCxnSpPr>
              <p:nvPr/>
            </p:nvCxnSpPr>
            <p:spPr>
              <a:xfrm>
                <a:off x="3436531" y="2206242"/>
                <a:ext cx="191056" cy="5583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/>
              <p:cNvCxnSpPr>
                <a:endCxn id="69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 dirty="0"/>
              </a:p>
            </p:txBody>
          </p:sp>
          <p:grpSp>
            <p:nvGrpSpPr>
              <p:cNvPr id="60" name="Groupe 59"/>
              <p:cNvGrpSpPr/>
              <p:nvPr/>
            </p:nvGrpSpPr>
            <p:grpSpPr>
              <a:xfrm>
                <a:off x="2128416" y="588225"/>
                <a:ext cx="2104102" cy="450603"/>
                <a:chOff x="2022687" y="1140081"/>
                <a:chExt cx="2104102" cy="450603"/>
              </a:xfrm>
            </p:grpSpPr>
            <p:sp>
              <p:nvSpPr>
                <p:cNvPr id="61" name="Rectangle à coins arrondis 60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800"/>
                </a:p>
              </p:txBody>
            </p:sp>
            <p:sp>
              <p:nvSpPr>
                <p:cNvPr id="62" name="ZoneTexte 61"/>
                <p:cNvSpPr txBox="1"/>
                <p:nvPr/>
              </p:nvSpPr>
              <p:spPr>
                <a:xfrm>
                  <a:off x="2135709" y="1149031"/>
                  <a:ext cx="1225388" cy="441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Hypothetical system D</a:t>
                  </a:r>
                  <a:endParaRPr lang="en-US" sz="100" dirty="0"/>
                </a:p>
              </p:txBody>
            </p:sp>
          </p:grpSp>
        </p:grpSp>
        <p:pic>
          <p:nvPicPr>
            <p:cNvPr id="22" name="Picture 2" descr="C:\Users\drouotba\Desktop\Poster\Crystal_Clear_action_apply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692" y="12711423"/>
              <a:ext cx="671094" cy="671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drouotba\Desktop\Poster\Crystal_Clear_action_button_cance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1454" y="12743564"/>
              <a:ext cx="563969" cy="563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C:\Users\drouotba\Desktop\Poster\Crystal_Clear_action_button_cance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469" y="12694063"/>
              <a:ext cx="563969" cy="563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 descr="C:\Users\drouotba\Desktop\Poster\Crystal_Clear_action_button_cance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327" y="12713833"/>
              <a:ext cx="563969" cy="563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Accolade fermante 25"/>
            <p:cNvSpPr/>
            <p:nvPr/>
          </p:nvSpPr>
          <p:spPr>
            <a:xfrm rot="16200000">
              <a:off x="7880788" y="8931815"/>
              <a:ext cx="335282" cy="7162149"/>
            </a:xfrm>
            <a:prstGeom prst="righ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" name="Flèche vers le bas 26"/>
            <p:cNvSpPr/>
            <p:nvPr/>
          </p:nvSpPr>
          <p:spPr>
            <a:xfrm>
              <a:off x="7560961" y="7848923"/>
              <a:ext cx="1042242" cy="1584176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867655" y="8117792"/>
              <a:ext cx="675300" cy="699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Flèche vers le bas 28"/>
            <p:cNvSpPr/>
            <p:nvPr/>
          </p:nvSpPr>
          <p:spPr>
            <a:xfrm>
              <a:off x="7525052" y="10873259"/>
              <a:ext cx="1042242" cy="1471989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867655" y="11086033"/>
              <a:ext cx="675300" cy="699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332360" y="5190572"/>
              <a:ext cx="4162829" cy="678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</a:t>
              </a:r>
              <a:r>
                <a:rPr lang="en-US" sz="1000" dirty="0" smtClean="0"/>
                <a:t>: Creation of role model</a:t>
              </a:r>
              <a:endPara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332360" y="8117792"/>
              <a:ext cx="4376687" cy="1090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sz="1000" dirty="0" smtClean="0"/>
                <a:t> : Formatting models and </a:t>
              </a:r>
            </a:p>
            <a:p>
              <a:r>
                <a:rPr lang="en-US" sz="1000" dirty="0" smtClean="0"/>
                <a:t>     data to a simulation tool</a:t>
              </a:r>
              <a:endParaRPr lang="en-US" sz="900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332360" y="11084966"/>
              <a:ext cx="4574094" cy="1090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en-US" sz="1000" dirty="0" smtClean="0"/>
                <a:t>: Highlighted of the unlikely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hypotheses</a:t>
              </a:r>
              <a:endPara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4" name="Groupe 33"/>
            <p:cNvGrpSpPr/>
            <p:nvPr/>
          </p:nvGrpSpPr>
          <p:grpSpPr>
            <a:xfrm>
              <a:off x="9105193" y="4213411"/>
              <a:ext cx="1344211" cy="2408489"/>
              <a:chOff x="8949458" y="4222862"/>
              <a:chExt cx="1344211" cy="2408489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9037607" y="4222862"/>
                <a:ext cx="1256062" cy="2408489"/>
                <a:chOff x="12013548" y="5402071"/>
                <a:chExt cx="1382789" cy="2637623"/>
              </a:xfrm>
            </p:grpSpPr>
            <p:sp>
              <p:nvSpPr>
                <p:cNvPr id="50" name="Flèche vers le bas 49"/>
                <p:cNvSpPr/>
                <p:nvPr/>
              </p:nvSpPr>
              <p:spPr>
                <a:xfrm rot="2661821">
                  <a:off x="12013548" y="5736088"/>
                  <a:ext cx="1003009" cy="2303606"/>
                </a:xfrm>
                <a:prstGeom prst="downArrow">
                  <a:avLst>
                    <a:gd name="adj1" fmla="val 50875"/>
                    <a:gd name="adj2" fmla="val 50000"/>
                  </a:avLst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b="1">
                    <a:solidFill>
                      <a:schemeClr val="tx1"/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51" name="Flèche vers le bas 50"/>
                <p:cNvSpPr/>
                <p:nvPr/>
              </p:nvSpPr>
              <p:spPr>
                <a:xfrm rot="13440000">
                  <a:off x="12393328" y="5402071"/>
                  <a:ext cx="1003009" cy="2189739"/>
                </a:xfrm>
                <a:prstGeom prst="downArrow">
                  <a:avLst>
                    <a:gd name="adj1" fmla="val 50875"/>
                    <a:gd name="adj2" fmla="val 50000"/>
                  </a:avLst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b="1">
                    <a:solidFill>
                      <a:schemeClr val="tx1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 rot="13440000">
                <a:off x="8949458" y="5839541"/>
                <a:ext cx="415267" cy="168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35" name="ZoneTexte 34"/>
            <p:cNvSpPr txBox="1"/>
            <p:nvPr/>
          </p:nvSpPr>
          <p:spPr>
            <a:xfrm>
              <a:off x="9572415" y="5186326"/>
              <a:ext cx="675300" cy="699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" name="Groupe 35"/>
            <p:cNvGrpSpPr/>
            <p:nvPr/>
          </p:nvGrpSpPr>
          <p:grpSpPr>
            <a:xfrm rot="5400000">
              <a:off x="5152193" y="4207767"/>
              <a:ext cx="1344211" cy="2408489"/>
              <a:chOff x="8949458" y="4222862"/>
              <a:chExt cx="1344211" cy="2408489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9037607" y="4222862"/>
                <a:ext cx="1256062" cy="2408489"/>
                <a:chOff x="12013548" y="5402071"/>
                <a:chExt cx="1382789" cy="2637623"/>
              </a:xfrm>
            </p:grpSpPr>
            <p:sp>
              <p:nvSpPr>
                <p:cNvPr id="46" name="Flèche vers le bas 45"/>
                <p:cNvSpPr/>
                <p:nvPr/>
              </p:nvSpPr>
              <p:spPr>
                <a:xfrm rot="2661821">
                  <a:off x="12013548" y="5736088"/>
                  <a:ext cx="1003009" cy="2303606"/>
                </a:xfrm>
                <a:prstGeom prst="downArrow">
                  <a:avLst>
                    <a:gd name="adj1" fmla="val 50875"/>
                    <a:gd name="adj2" fmla="val 50000"/>
                  </a:avLst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b="1">
                    <a:solidFill>
                      <a:schemeClr val="tx1"/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47" name="Flèche vers le bas 46"/>
                <p:cNvSpPr/>
                <p:nvPr/>
              </p:nvSpPr>
              <p:spPr>
                <a:xfrm rot="13440000">
                  <a:off x="12393328" y="5402071"/>
                  <a:ext cx="1003009" cy="2189739"/>
                </a:xfrm>
                <a:prstGeom prst="downArrow">
                  <a:avLst>
                    <a:gd name="adj1" fmla="val 50875"/>
                    <a:gd name="adj2" fmla="val 50000"/>
                  </a:avLst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b="1">
                    <a:solidFill>
                      <a:schemeClr val="tx1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 rot="13440000">
                <a:off x="8949458" y="5839541"/>
                <a:ext cx="415267" cy="168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37" name="ZoneTexte 36"/>
            <p:cNvSpPr txBox="1"/>
            <p:nvPr/>
          </p:nvSpPr>
          <p:spPr>
            <a:xfrm>
              <a:off x="5652627" y="5190572"/>
              <a:ext cx="675300" cy="699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Flèche vers le bas 37"/>
            <p:cNvSpPr/>
            <p:nvPr/>
          </p:nvSpPr>
          <p:spPr>
            <a:xfrm rot="5400000">
              <a:off x="11007787" y="5698499"/>
              <a:ext cx="1042242" cy="2649462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345977" y="7239760"/>
              <a:ext cx="482524" cy="7200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0" name="Rectangle 39"/>
            <p:cNvSpPr/>
            <p:nvPr/>
          </p:nvSpPr>
          <p:spPr>
            <a:xfrm rot="5400000" flipH="1">
              <a:off x="11935619" y="13433789"/>
              <a:ext cx="532801" cy="130323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345977" y="13770371"/>
              <a:ext cx="482524" cy="7200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2394719" y="9701966"/>
              <a:ext cx="675300" cy="699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13789745" y="8332581"/>
              <a:ext cx="5573470" cy="1090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r>
                <a:rPr lang="en-US" sz="1000" dirty="0"/>
                <a:t>: </a:t>
              </a:r>
              <a:r>
                <a:rPr lang="en-US" sz="1000" dirty="0" smtClean="0"/>
                <a:t>Update the role model according</a:t>
              </a:r>
            </a:p>
            <a:p>
              <a:r>
                <a:rPr lang="en-US" sz="1000" dirty="0" smtClean="0"/>
                <a:t>    the likely hypotheses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9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600" dirty="0" smtClean="0">
                <a:latin typeface="+mn-lt"/>
              </a:rPr>
              <a:t>Conclusion</a:t>
            </a:r>
            <a:endParaRPr lang="fr-FR" sz="4600" dirty="0">
              <a:latin typeface="+mn-lt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87784" y="1763613"/>
            <a:ext cx="90720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Modélisation</a:t>
            </a:r>
            <a:r>
              <a:rPr lang="en-US" sz="2800" dirty="0" smtClean="0">
                <a:latin typeface="+mn-lt"/>
              </a:rPr>
              <a:t> avec </a:t>
            </a:r>
            <a:r>
              <a:rPr lang="en-US" sz="2800" dirty="0" err="1" smtClean="0">
                <a:latin typeface="+mn-lt"/>
              </a:rPr>
              <a:t>plusieurs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formalismes</a:t>
            </a:r>
            <a:r>
              <a:rPr lang="en-US" sz="2800" dirty="0" smtClean="0">
                <a:latin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Capitalisation</a:t>
            </a:r>
            <a:r>
              <a:rPr lang="en-US" sz="2800" dirty="0" smtClean="0">
                <a:latin typeface="+mn-lt"/>
              </a:rPr>
              <a:t> à travers un </a:t>
            </a:r>
            <a:r>
              <a:rPr lang="en-US" sz="2800" dirty="0" err="1" smtClean="0">
                <a:latin typeface="+mn-lt"/>
              </a:rPr>
              <a:t>modèle</a:t>
            </a:r>
            <a:r>
              <a:rPr lang="en-US" sz="2800" dirty="0" smtClean="0">
                <a:latin typeface="+mn-lt"/>
              </a:rPr>
              <a:t> de </a:t>
            </a:r>
            <a:r>
              <a:rPr lang="en-US" sz="2800" dirty="0" err="1" smtClean="0">
                <a:latin typeface="+mn-lt"/>
              </a:rPr>
              <a:t>rôle</a:t>
            </a: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Génération</a:t>
            </a:r>
            <a:r>
              <a:rPr lang="en-US" sz="2800" dirty="0" smtClean="0">
                <a:latin typeface="+mn-lt"/>
              </a:rPr>
              <a:t> et estimation avec </a:t>
            </a:r>
            <a:r>
              <a:rPr lang="en-US" sz="2800" dirty="0" err="1" smtClean="0">
                <a:latin typeface="+mn-lt"/>
              </a:rPr>
              <a:t>Morphose</a:t>
            </a: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Analyse</a:t>
            </a:r>
            <a:r>
              <a:rPr lang="en-US" sz="2800" dirty="0" smtClean="0">
                <a:latin typeface="+mn-lt"/>
              </a:rPr>
              <a:t> et </a:t>
            </a:r>
            <a:r>
              <a:rPr lang="en-US" sz="2800" dirty="0" err="1" smtClean="0">
                <a:latin typeface="+mn-lt"/>
              </a:rPr>
              <a:t>capitalisation</a:t>
            </a:r>
            <a:r>
              <a:rPr lang="en-US" sz="2800" dirty="0" smtClean="0">
                <a:latin typeface="+mn-lt"/>
              </a:rPr>
              <a:t> des </a:t>
            </a:r>
            <a:r>
              <a:rPr lang="en-US" sz="2800" dirty="0" err="1" smtClean="0">
                <a:latin typeface="+mn-lt"/>
              </a:rPr>
              <a:t>résultats</a:t>
            </a:r>
            <a:r>
              <a:rPr lang="en-US" sz="2800" dirty="0" smtClean="0">
                <a:latin typeface="+mn-lt"/>
              </a:rPr>
              <a:t> de simulation</a:t>
            </a:r>
          </a:p>
        </p:txBody>
      </p:sp>
    </p:spTree>
    <p:extLst>
      <p:ext uri="{BB962C8B-B14F-4D97-AF65-F5344CB8AC3E}">
        <p14:creationId xmlns:p14="http://schemas.microsoft.com/office/powerpoint/2010/main" val="15785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600" dirty="0" smtClean="0">
                <a:latin typeface="+mn-lt"/>
              </a:rPr>
              <a:t>Problématique</a:t>
            </a:r>
            <a:endParaRPr lang="fr-FR" sz="4600" dirty="0">
              <a:latin typeface="+mn-lt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87784" y="1763613"/>
            <a:ext cx="90720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Analyse</a:t>
            </a:r>
            <a:r>
              <a:rPr lang="en-US" sz="2800" dirty="0" smtClean="0">
                <a:latin typeface="+mn-lt"/>
              </a:rPr>
              <a:t> de la menace et </a:t>
            </a:r>
            <a:r>
              <a:rPr lang="en-US" sz="2800" dirty="0" err="1" smtClean="0">
                <a:latin typeface="+mn-lt"/>
              </a:rPr>
              <a:t>découverte</a:t>
            </a:r>
            <a:r>
              <a:rPr lang="en-US" sz="2800" dirty="0" smtClean="0">
                <a:latin typeface="+mn-lt"/>
              </a:rPr>
              <a:t> de </a:t>
            </a:r>
            <a:r>
              <a:rPr lang="en-US" sz="2800" dirty="0" err="1" smtClean="0">
                <a:latin typeface="+mn-lt"/>
              </a:rPr>
              <a:t>systèmes</a:t>
            </a: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Systèmes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embarqués</a:t>
            </a:r>
            <a:r>
              <a:rPr lang="en-US" sz="2800" dirty="0" smtClean="0">
                <a:latin typeface="+mn-lt"/>
              </a:rPr>
              <a:t> et interface </a:t>
            </a:r>
            <a:r>
              <a:rPr lang="en-US" sz="2800" dirty="0" err="1" smtClean="0">
                <a:latin typeface="+mn-lt"/>
              </a:rPr>
              <a:t>matériel-logiciel</a:t>
            </a: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Modélisation</a:t>
            </a:r>
            <a:r>
              <a:rPr lang="en-US" sz="2800" dirty="0" smtClean="0">
                <a:latin typeface="+mn-lt"/>
              </a:rPr>
              <a:t> des </a:t>
            </a:r>
            <a:r>
              <a:rPr lang="en-US" sz="2800" dirty="0" err="1" smtClean="0">
                <a:latin typeface="+mn-lt"/>
              </a:rPr>
              <a:t>systèmes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en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analyse</a:t>
            </a: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Modélisation</a:t>
            </a:r>
            <a:r>
              <a:rPr lang="en-US" sz="2800" dirty="0" smtClean="0">
                <a:latin typeface="+mn-lt"/>
              </a:rPr>
              <a:t> pour la </a:t>
            </a:r>
            <a:r>
              <a:rPr lang="en-US" sz="2800" dirty="0" err="1" smtClean="0">
                <a:latin typeface="+mn-lt"/>
              </a:rPr>
              <a:t>capitalisation</a:t>
            </a:r>
            <a:r>
              <a:rPr lang="en-US" sz="2800" dirty="0" smtClean="0">
                <a:latin typeface="+mn-lt"/>
              </a:rPr>
              <a:t> de </a:t>
            </a:r>
            <a:r>
              <a:rPr lang="en-US" sz="2800" dirty="0" err="1" smtClean="0">
                <a:latin typeface="+mn-lt"/>
              </a:rPr>
              <a:t>l’information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66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600" dirty="0" smtClean="0">
                <a:latin typeface="+mn-lt"/>
              </a:rPr>
              <a:t>Objectifs</a:t>
            </a:r>
            <a:endParaRPr lang="fr-FR" sz="4600" dirty="0">
              <a:latin typeface="+mn-lt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87784" y="1763613"/>
            <a:ext cx="90720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Comment </a:t>
            </a:r>
            <a:r>
              <a:rPr lang="en-US" sz="2800" dirty="0" err="1" smtClean="0">
                <a:latin typeface="+mn-lt"/>
              </a:rPr>
              <a:t>modéliser</a:t>
            </a:r>
            <a:r>
              <a:rPr lang="en-US" sz="2800" dirty="0" smtClean="0">
                <a:latin typeface="+mn-lt"/>
              </a:rPr>
              <a:t> pour </a:t>
            </a:r>
            <a:r>
              <a:rPr lang="en-US" sz="2800" dirty="0" err="1" smtClean="0">
                <a:latin typeface="+mn-lt"/>
              </a:rPr>
              <a:t>l’analyse</a:t>
            </a:r>
            <a:r>
              <a:rPr lang="en-US" sz="2800" dirty="0" smtClean="0">
                <a:latin typeface="+mn-lt"/>
              </a:rPr>
              <a:t> de la menace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Comment </a:t>
            </a:r>
            <a:r>
              <a:rPr lang="en-US" sz="2800" dirty="0" err="1" smtClean="0">
                <a:latin typeface="+mn-lt"/>
              </a:rPr>
              <a:t>capitaliser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cette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modélisation</a:t>
            </a:r>
            <a:r>
              <a:rPr lang="en-US" sz="2800" dirty="0" smtClean="0">
                <a:latin typeface="+mn-lt"/>
              </a:rPr>
              <a:t> qui </a:t>
            </a:r>
            <a:r>
              <a:rPr lang="en-US" sz="2800" dirty="0" err="1" smtClean="0">
                <a:latin typeface="+mn-lt"/>
              </a:rPr>
              <a:t>évolue</a:t>
            </a:r>
            <a:r>
              <a:rPr lang="en-US" sz="2800" dirty="0" smtClean="0">
                <a:latin typeface="+mn-lt"/>
              </a:rPr>
              <a:t> au </a:t>
            </a:r>
            <a:r>
              <a:rPr lang="en-US" sz="2800" dirty="0" err="1" smtClean="0">
                <a:latin typeface="+mn-lt"/>
              </a:rPr>
              <a:t>cours</a:t>
            </a:r>
            <a:r>
              <a:rPr lang="en-US" sz="2800" dirty="0" smtClean="0">
                <a:latin typeface="+mn-lt"/>
              </a:rPr>
              <a:t> de </a:t>
            </a:r>
            <a:r>
              <a:rPr lang="en-US" sz="2800" dirty="0" err="1" smtClean="0">
                <a:latin typeface="+mn-lt"/>
              </a:rPr>
              <a:t>l’analyse</a:t>
            </a:r>
            <a:r>
              <a:rPr lang="en-US" sz="2800" dirty="0" smtClean="0">
                <a:latin typeface="+mn-lt"/>
              </a:rPr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Comment </a:t>
            </a:r>
            <a:r>
              <a:rPr lang="en-US" sz="2800" dirty="0" err="1" smtClean="0">
                <a:latin typeface="+mn-lt"/>
              </a:rPr>
              <a:t>évaluer</a:t>
            </a:r>
            <a:r>
              <a:rPr lang="en-US" sz="2800" dirty="0" smtClean="0">
                <a:latin typeface="+mn-lt"/>
              </a:rPr>
              <a:t> la </a:t>
            </a:r>
            <a:r>
              <a:rPr lang="en-US" sz="2800" dirty="0" err="1" smtClean="0">
                <a:latin typeface="+mn-lt"/>
              </a:rPr>
              <a:t>modélisation</a:t>
            </a:r>
            <a:r>
              <a:rPr lang="en-US" sz="2800" dirty="0" smtClean="0">
                <a:latin typeface="+mn-lt"/>
              </a:rPr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61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600" dirty="0" smtClean="0">
                <a:latin typeface="+mn-lt"/>
              </a:rPr>
              <a:t>Comment modéliser ?</a:t>
            </a:r>
            <a:endParaRPr lang="fr-FR" sz="4600" dirty="0">
              <a:latin typeface="+mn-lt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87784" y="2195661"/>
            <a:ext cx="90720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L’analyse</a:t>
            </a:r>
            <a:r>
              <a:rPr lang="en-US" sz="2800" dirty="0" smtClean="0">
                <a:latin typeface="+mn-lt"/>
              </a:rPr>
              <a:t> de la menace </a:t>
            </a:r>
            <a:r>
              <a:rPr lang="en-US" sz="2800" dirty="0" err="1" smtClean="0">
                <a:latin typeface="+mn-lt"/>
              </a:rPr>
              <a:t>caractérisée</a:t>
            </a:r>
            <a:r>
              <a:rPr lang="en-US" sz="2800" dirty="0" smtClean="0">
                <a:latin typeface="+mn-lt"/>
              </a:rPr>
              <a:t> par :</a:t>
            </a:r>
          </a:p>
          <a:p>
            <a:r>
              <a:rPr lang="en-US" sz="2800" dirty="0" smtClean="0">
                <a:latin typeface="+mn-lt"/>
              </a:rPr>
              <a:t>	- </a:t>
            </a:r>
            <a:r>
              <a:rPr lang="en-US" sz="2800" dirty="0" err="1" smtClean="0">
                <a:latin typeface="+mn-lt"/>
              </a:rPr>
              <a:t>Découverte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itérative</a:t>
            </a:r>
            <a:r>
              <a:rPr lang="en-US" sz="2800" dirty="0" smtClean="0">
                <a:latin typeface="+mn-lt"/>
              </a:rPr>
              <a:t> des </a:t>
            </a:r>
            <a:r>
              <a:rPr lang="en-US" sz="2800" dirty="0" err="1" smtClean="0">
                <a:latin typeface="+mn-lt"/>
              </a:rPr>
              <a:t>systèmes</a:t>
            </a:r>
            <a:endParaRPr lang="en-US" sz="2800" dirty="0" smtClean="0">
              <a:latin typeface="+mn-lt"/>
            </a:endParaRPr>
          </a:p>
          <a:p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- </a:t>
            </a:r>
            <a:r>
              <a:rPr lang="en-US" sz="2800" dirty="0" err="1" smtClean="0">
                <a:latin typeface="+mn-lt"/>
              </a:rPr>
              <a:t>Modélisation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hétérogène</a:t>
            </a:r>
            <a:r>
              <a:rPr lang="en-US" sz="2800" dirty="0" smtClean="0">
                <a:latin typeface="+mn-lt"/>
              </a:rPr>
              <a:t> </a:t>
            </a:r>
          </a:p>
          <a:p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- </a:t>
            </a:r>
            <a:r>
              <a:rPr lang="en-US" sz="2800" dirty="0" err="1" smtClean="0">
                <a:latin typeface="+mn-lt"/>
              </a:rPr>
              <a:t>plusieurs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formalismes</a:t>
            </a:r>
            <a:r>
              <a:rPr lang="en-US" sz="2800" dirty="0" smtClean="0">
                <a:latin typeface="+mn-lt"/>
              </a:rPr>
              <a:t> et </a:t>
            </a:r>
            <a:r>
              <a:rPr lang="en-US" sz="2800" dirty="0" err="1" smtClean="0">
                <a:latin typeface="+mn-lt"/>
              </a:rPr>
              <a:t>plusieurs</a:t>
            </a:r>
            <a:r>
              <a:rPr lang="en-US" sz="2800" dirty="0" smtClean="0">
                <a:latin typeface="+mn-lt"/>
              </a:rPr>
              <a:t> types de 	(meta)</a:t>
            </a:r>
            <a:r>
              <a:rPr lang="en-US" sz="2800" dirty="0" err="1" smtClean="0">
                <a:latin typeface="+mn-lt"/>
              </a:rPr>
              <a:t>données</a:t>
            </a: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Modélisation</a:t>
            </a:r>
            <a:r>
              <a:rPr lang="en-US" sz="2800" dirty="0" smtClean="0">
                <a:latin typeface="+mn-lt"/>
              </a:rPr>
              <a:t> avec </a:t>
            </a:r>
            <a:r>
              <a:rPr lang="en-US" sz="2800" dirty="0" err="1" smtClean="0">
                <a:latin typeface="+mn-lt"/>
              </a:rPr>
              <a:t>plusieurs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formalismes</a:t>
            </a:r>
            <a:r>
              <a:rPr lang="en-US" sz="2800" dirty="0" smtClean="0">
                <a:latin typeface="+mn-lt"/>
              </a:rPr>
              <a:t> </a:t>
            </a:r>
          </a:p>
          <a:p>
            <a:pPr lvl="1"/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- </a:t>
            </a:r>
            <a:r>
              <a:rPr lang="en-US" sz="2800" dirty="0" err="1" smtClean="0">
                <a:latin typeface="+mn-lt"/>
              </a:rPr>
              <a:t>PimCA</a:t>
            </a:r>
            <a:r>
              <a:rPr lang="en-US" sz="2800" dirty="0" smtClean="0">
                <a:latin typeface="+mn-lt"/>
              </a:rPr>
              <a:t> (DSL de DGA MI)</a:t>
            </a:r>
          </a:p>
          <a:p>
            <a:pPr lvl="1"/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- </a:t>
            </a:r>
            <a:r>
              <a:rPr lang="en-US" sz="2800" dirty="0" err="1" smtClean="0">
                <a:latin typeface="+mn-lt"/>
              </a:rPr>
              <a:t>Données</a:t>
            </a:r>
            <a:r>
              <a:rPr lang="en-US" sz="2800" dirty="0" smtClean="0">
                <a:latin typeface="+mn-lt"/>
              </a:rPr>
              <a:t> sur </a:t>
            </a:r>
            <a:r>
              <a:rPr lang="en-US" sz="2800" dirty="0" err="1" smtClean="0">
                <a:latin typeface="+mn-lt"/>
              </a:rPr>
              <a:t>l’architecture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cible</a:t>
            </a:r>
            <a:endParaRPr lang="en-US" sz="2800" dirty="0" smtClean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- DSL </a:t>
            </a:r>
            <a:r>
              <a:rPr lang="en-US" sz="2800" dirty="0" err="1" smtClean="0">
                <a:latin typeface="+mn-lt"/>
              </a:rPr>
              <a:t>algorithimique</a:t>
            </a: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82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600" dirty="0" smtClean="0">
                <a:latin typeface="+mn-lt"/>
              </a:rPr>
              <a:t>Comment modéliser ?</a:t>
            </a:r>
            <a:endParaRPr lang="fr-FR" sz="4600" dirty="0">
              <a:latin typeface="+mn-lt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87784" y="5075981"/>
            <a:ext cx="9072000" cy="23762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Modélisation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système</a:t>
            </a:r>
            <a:r>
              <a:rPr lang="en-US" sz="2800" dirty="0" smtClean="0">
                <a:latin typeface="+mn-lt"/>
              </a:rPr>
              <a:t> </a:t>
            </a:r>
          </a:p>
          <a:p>
            <a:pPr lvl="1"/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- </a:t>
            </a:r>
            <a:r>
              <a:rPr lang="en-US" sz="2800" dirty="0" err="1" smtClean="0">
                <a:latin typeface="+mn-lt"/>
              </a:rPr>
              <a:t>PimCA</a:t>
            </a:r>
            <a:r>
              <a:rPr lang="en-US" sz="2800" dirty="0" smtClean="0">
                <a:latin typeface="+mn-lt"/>
              </a:rPr>
              <a:t> (DSL de DGA MI)</a:t>
            </a:r>
          </a:p>
          <a:p>
            <a:pPr lvl="1"/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- </a:t>
            </a:r>
            <a:r>
              <a:rPr lang="en-US" sz="2800" dirty="0" err="1" smtClean="0">
                <a:latin typeface="+mn-lt"/>
              </a:rPr>
              <a:t>Metamodèle</a:t>
            </a:r>
            <a:r>
              <a:rPr lang="en-US" sz="2800" dirty="0" smtClean="0">
                <a:latin typeface="+mn-lt"/>
              </a:rPr>
              <a:t> et </a:t>
            </a:r>
            <a:r>
              <a:rPr lang="en-US" sz="2800" dirty="0" err="1" smtClean="0">
                <a:latin typeface="+mn-lt"/>
              </a:rPr>
              <a:t>éditeur</a:t>
            </a:r>
            <a:r>
              <a:rPr lang="en-US" sz="2800" dirty="0" smtClean="0">
                <a:latin typeface="+mn-lt"/>
              </a:rPr>
              <a:t> du DSL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44" y="1281038"/>
            <a:ext cx="6698343" cy="4226991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600" dirty="0" smtClean="0">
                <a:latin typeface="+mn-lt"/>
              </a:rPr>
              <a:t>Comment modéliser ?</a:t>
            </a:r>
            <a:endParaRPr lang="fr-FR" sz="4600" dirty="0">
              <a:latin typeface="+mn-lt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87784" y="1403573"/>
            <a:ext cx="9072000" cy="1872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Modélisation</a:t>
            </a:r>
            <a:r>
              <a:rPr lang="en-US" sz="2800" dirty="0" smtClean="0">
                <a:latin typeface="+mn-lt"/>
              </a:rPr>
              <a:t> avec </a:t>
            </a:r>
            <a:r>
              <a:rPr lang="en-US" sz="2800" dirty="0" err="1" smtClean="0">
                <a:latin typeface="+mn-lt"/>
              </a:rPr>
              <a:t>plusieurs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formalismes</a:t>
            </a:r>
            <a:r>
              <a:rPr lang="en-US" sz="2800" dirty="0" smtClean="0">
                <a:latin typeface="+mn-lt"/>
              </a:rPr>
              <a:t> </a:t>
            </a:r>
          </a:p>
          <a:p>
            <a:pPr lvl="1"/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- </a:t>
            </a:r>
            <a:r>
              <a:rPr lang="en-US" sz="2800" dirty="0" err="1" smtClean="0">
                <a:latin typeface="+mn-lt"/>
              </a:rPr>
              <a:t>Données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structurées</a:t>
            </a:r>
            <a:r>
              <a:rPr lang="en-US" sz="2800" dirty="0" smtClean="0">
                <a:latin typeface="+mn-lt"/>
              </a:rPr>
              <a:t> sur </a:t>
            </a:r>
            <a:r>
              <a:rPr lang="en-US" sz="2800" dirty="0" err="1" smtClean="0">
                <a:latin typeface="+mn-lt"/>
              </a:rPr>
              <a:t>l’architecture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cible</a:t>
            </a:r>
            <a:endParaRPr lang="en-US" sz="2800" dirty="0" smtClean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- DSL </a:t>
            </a:r>
            <a:r>
              <a:rPr lang="en-US" sz="2800" dirty="0" err="1" smtClean="0">
                <a:latin typeface="+mn-lt"/>
              </a:rPr>
              <a:t>algorithimique</a:t>
            </a: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</p:txBody>
      </p:sp>
      <p:pic>
        <p:nvPicPr>
          <p:cNvPr id="2057" name="Picture 9" descr="C:\home\joel\recherche\MODSOC\GitEnsta\idm_modsoc\documentation\docTravail\seancesTravail\cyber\Comsum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12" y="3064637"/>
            <a:ext cx="25431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334737" y="2851436"/>
            <a:ext cx="5183481" cy="2961571"/>
            <a:chOff x="35429" y="478568"/>
            <a:chExt cx="9001067" cy="5812002"/>
          </a:xfrm>
        </p:grpSpPr>
        <p:grpSp>
          <p:nvGrpSpPr>
            <p:cNvPr id="13" name="Groupe 12"/>
            <p:cNvGrpSpPr/>
            <p:nvPr/>
          </p:nvGrpSpPr>
          <p:grpSpPr>
            <a:xfrm>
              <a:off x="7560554" y="3016949"/>
              <a:ext cx="1475942" cy="484059"/>
              <a:chOff x="3059833" y="2042037"/>
              <a:chExt cx="1475942" cy="45086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 smtClean="0"/>
                  <a:t>       </a:t>
                </a:r>
                <a:r>
                  <a:rPr lang="fr-FR" sz="1050" b="1" dirty="0" smtClean="0">
                    <a:solidFill>
                      <a:schemeClr val="tx1"/>
                    </a:solidFill>
                  </a:rPr>
                  <a:t>Ethernet</a:t>
                </a:r>
                <a:endParaRPr lang="fr-FR" sz="105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4" name="Image 6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4" name="Groupe 13"/>
            <p:cNvGrpSpPr/>
            <p:nvPr/>
          </p:nvGrpSpPr>
          <p:grpSpPr>
            <a:xfrm>
              <a:off x="3586375" y="2989279"/>
              <a:ext cx="1112871" cy="450860"/>
              <a:chOff x="-2107081" y="4628814"/>
              <a:chExt cx="1475942" cy="45086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 smtClean="0"/>
                  <a:t>       </a:t>
                </a:r>
                <a:r>
                  <a:rPr lang="fr-FR" sz="1050" b="1" dirty="0" smtClean="0">
                    <a:solidFill>
                      <a:schemeClr val="tx1"/>
                    </a:solidFill>
                  </a:rPr>
                  <a:t>Bus</a:t>
                </a:r>
                <a:endParaRPr lang="fr-FR" sz="105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2" name="Imag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5" name="Groupe 14"/>
            <p:cNvGrpSpPr/>
            <p:nvPr/>
          </p:nvGrpSpPr>
          <p:grpSpPr>
            <a:xfrm>
              <a:off x="1824686" y="2670298"/>
              <a:ext cx="1123025" cy="1535746"/>
              <a:chOff x="777888" y="2175534"/>
              <a:chExt cx="1123025" cy="1535746"/>
            </a:xfrm>
          </p:grpSpPr>
          <p:pic>
            <p:nvPicPr>
              <p:cNvPr id="59" name="Image 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60" name="ZoneTexte 59"/>
              <p:cNvSpPr txBox="1"/>
              <p:nvPr/>
            </p:nvSpPr>
            <p:spPr>
              <a:xfrm>
                <a:off x="931663" y="3212977"/>
                <a:ext cx="969250" cy="498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 smtClean="0"/>
                  <a:t>FPGA</a:t>
                </a:r>
                <a:endParaRPr lang="fr-FR" sz="1050" b="1" dirty="0"/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5586244" y="4447353"/>
              <a:ext cx="1102352" cy="1535746"/>
              <a:chOff x="777888" y="2175534"/>
              <a:chExt cx="1102352" cy="1535746"/>
            </a:xfrm>
          </p:grpSpPr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58" name="ZoneTexte 57"/>
              <p:cNvSpPr txBox="1"/>
              <p:nvPr/>
            </p:nvSpPr>
            <p:spPr>
              <a:xfrm>
                <a:off x="1054791" y="3212977"/>
                <a:ext cx="802234" cy="498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 smtClean="0"/>
                  <a:t>SSD</a:t>
                </a:r>
                <a:endParaRPr lang="fr-FR" sz="1050" b="1" dirty="0"/>
              </a:p>
            </p:txBody>
          </p:sp>
        </p:grpSp>
        <p:grpSp>
          <p:nvGrpSpPr>
            <p:cNvPr id="17" name="Groupe 16"/>
            <p:cNvGrpSpPr/>
            <p:nvPr/>
          </p:nvGrpSpPr>
          <p:grpSpPr>
            <a:xfrm>
              <a:off x="5701896" y="2670298"/>
              <a:ext cx="1102352" cy="1535746"/>
              <a:chOff x="777888" y="2175534"/>
              <a:chExt cx="1102352" cy="1535746"/>
            </a:xfrm>
          </p:grpSpPr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56" name="ZoneTexte 55"/>
              <p:cNvSpPr txBox="1"/>
              <p:nvPr/>
            </p:nvSpPr>
            <p:spPr>
              <a:xfrm>
                <a:off x="1001775" y="3212977"/>
                <a:ext cx="855123" cy="498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 smtClean="0"/>
                  <a:t>ARM</a:t>
                </a:r>
                <a:endParaRPr lang="fr-FR" sz="1050" b="1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1619672" y="4654721"/>
              <a:ext cx="1440160" cy="671121"/>
              <a:chOff x="1619672" y="4654721"/>
              <a:chExt cx="1440160" cy="671121"/>
            </a:xfrm>
          </p:grpSpPr>
          <p:sp>
            <p:nvSpPr>
              <p:cNvPr id="51" name="Ellipse 50"/>
              <p:cNvSpPr/>
              <p:nvPr/>
            </p:nvSpPr>
            <p:spPr>
              <a:xfrm>
                <a:off x="1619672" y="4654721"/>
                <a:ext cx="1440160" cy="67112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 smtClean="0"/>
                  <a:t>  </a:t>
                </a:r>
                <a:r>
                  <a:rPr lang="fr-FR" sz="1050" b="1" dirty="0" smtClean="0">
                    <a:solidFill>
                      <a:schemeClr val="tx1"/>
                    </a:solidFill>
                  </a:rPr>
                  <a:t>Camera</a:t>
                </a:r>
                <a:endParaRPr lang="fr-FR" sz="105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Connecteur droit avec flèche 51"/>
              <p:cNvCxnSpPr/>
              <p:nvPr/>
            </p:nvCxnSpPr>
            <p:spPr>
              <a:xfrm>
                <a:off x="1817046" y="4854108"/>
                <a:ext cx="7640" cy="27234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1716674" y="4844702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>
                <a:off x="1716674" y="5149485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e 18"/>
            <p:cNvGrpSpPr/>
            <p:nvPr/>
          </p:nvGrpSpPr>
          <p:grpSpPr>
            <a:xfrm>
              <a:off x="35429" y="4137741"/>
              <a:ext cx="1094227" cy="1307483"/>
              <a:chOff x="372977" y="3933380"/>
              <a:chExt cx="1094227" cy="1307483"/>
            </a:xfrm>
          </p:grpSpPr>
          <p:pic>
            <p:nvPicPr>
              <p:cNvPr id="49" name="Image 4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977" y="4332143"/>
                <a:ext cx="908720" cy="908720"/>
              </a:xfrm>
              <a:prstGeom prst="rect">
                <a:avLst/>
              </a:prstGeom>
            </p:spPr>
          </p:pic>
          <p:sp>
            <p:nvSpPr>
              <p:cNvPr id="50" name="ZoneTexte 49"/>
              <p:cNvSpPr txBox="1"/>
              <p:nvPr/>
            </p:nvSpPr>
            <p:spPr>
              <a:xfrm>
                <a:off x="420013" y="3933380"/>
                <a:ext cx="1047191" cy="498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 smtClean="0"/>
                  <a:t>Object</a:t>
                </a:r>
                <a:endParaRPr lang="fr-FR" sz="1050" b="1" dirty="0"/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5901544" y="478568"/>
              <a:ext cx="901233" cy="1017404"/>
              <a:chOff x="817111" y="487904"/>
              <a:chExt cx="901233" cy="1017404"/>
            </a:xfrm>
          </p:grpSpPr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111" y="815903"/>
                <a:ext cx="686680" cy="689405"/>
              </a:xfrm>
              <a:prstGeom prst="rect">
                <a:avLst/>
              </a:prstGeom>
            </p:spPr>
          </p:pic>
          <p:sp>
            <p:nvSpPr>
              <p:cNvPr id="48" name="ZoneTexte 47"/>
              <p:cNvSpPr txBox="1"/>
              <p:nvPr/>
            </p:nvSpPr>
            <p:spPr>
              <a:xfrm>
                <a:off x="840953" y="487904"/>
                <a:ext cx="877391" cy="498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 smtClean="0"/>
                  <a:t>Logs</a:t>
                </a:r>
                <a:endParaRPr lang="fr-FR" sz="1050" b="1" dirty="0"/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1403648" y="752816"/>
              <a:ext cx="2166198" cy="1048031"/>
              <a:chOff x="255568" y="251356"/>
              <a:chExt cx="2166198" cy="1048031"/>
            </a:xfrm>
          </p:grpSpPr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807" y="609982"/>
                <a:ext cx="686680" cy="689405"/>
              </a:xfrm>
              <a:prstGeom prst="rect">
                <a:avLst/>
              </a:prstGeom>
            </p:spPr>
          </p:pic>
          <p:sp>
            <p:nvSpPr>
              <p:cNvPr id="46" name="ZoneTexte 45"/>
              <p:cNvSpPr txBox="1"/>
              <p:nvPr/>
            </p:nvSpPr>
            <p:spPr>
              <a:xfrm>
                <a:off x="255568" y="251356"/>
                <a:ext cx="2166198" cy="498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b="1" dirty="0" err="1" smtClean="0"/>
                  <a:t>ShapeDetetction</a:t>
                </a:r>
                <a:endParaRPr lang="fr-FR" sz="1050" b="1" dirty="0"/>
              </a:p>
            </p:txBody>
          </p:sp>
        </p:grpSp>
        <p:cxnSp>
          <p:nvCxnSpPr>
            <p:cNvPr id="22" name="Connecteur droit avec flèche 21"/>
            <p:cNvCxnSpPr>
              <a:stCxn id="60" idx="2"/>
              <a:endCxn id="51" idx="0"/>
            </p:cNvCxnSpPr>
            <p:nvPr/>
          </p:nvCxnSpPr>
          <p:spPr>
            <a:xfrm flipH="1">
              <a:off x="2339752" y="4206045"/>
              <a:ext cx="123334" cy="4486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59" idx="3"/>
              <a:endCxn id="61" idx="1"/>
            </p:cNvCxnSpPr>
            <p:nvPr/>
          </p:nvCxnSpPr>
          <p:spPr>
            <a:xfrm>
              <a:off x="2927038" y="3221474"/>
              <a:ext cx="659337" cy="122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61" idx="3"/>
              <a:endCxn id="55" idx="1"/>
            </p:cNvCxnSpPr>
            <p:nvPr/>
          </p:nvCxnSpPr>
          <p:spPr>
            <a:xfrm flipV="1">
              <a:off x="4699246" y="3221474"/>
              <a:ext cx="1002650" cy="122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55" idx="3"/>
              <a:endCxn id="63" idx="1"/>
            </p:cNvCxnSpPr>
            <p:nvPr/>
          </p:nvCxnSpPr>
          <p:spPr>
            <a:xfrm>
              <a:off x="6804248" y="3221474"/>
              <a:ext cx="756306" cy="2235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61" idx="2"/>
              <a:endCxn id="57" idx="1"/>
            </p:cNvCxnSpPr>
            <p:nvPr/>
          </p:nvCxnSpPr>
          <p:spPr>
            <a:xfrm rot="16200000" flipH="1">
              <a:off x="4060380" y="3472664"/>
              <a:ext cx="1608295" cy="1443433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51" idx="2"/>
              <a:endCxn id="49" idx="3"/>
            </p:cNvCxnSpPr>
            <p:nvPr/>
          </p:nvCxnSpPr>
          <p:spPr>
            <a:xfrm flipH="1">
              <a:off x="944149" y="4990282"/>
              <a:ext cx="675523" cy="582"/>
            </a:xfrm>
            <a:prstGeom prst="straightConnector1">
              <a:avLst/>
            </a:prstGeom>
            <a:ln>
              <a:solidFill>
                <a:srgbClr val="F6882E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Groupe 30"/>
            <p:cNvGrpSpPr/>
            <p:nvPr/>
          </p:nvGrpSpPr>
          <p:grpSpPr>
            <a:xfrm>
              <a:off x="2704567" y="1456145"/>
              <a:ext cx="3235585" cy="1540806"/>
              <a:chOff x="2704567" y="1456145"/>
              <a:chExt cx="3235585" cy="1540806"/>
            </a:xfrm>
          </p:grpSpPr>
          <p:cxnSp>
            <p:nvCxnSpPr>
              <p:cNvPr id="43" name="Connecteur en angle 42"/>
              <p:cNvCxnSpPr/>
              <p:nvPr/>
            </p:nvCxnSpPr>
            <p:spPr>
              <a:xfrm rot="10800000">
                <a:off x="4389297" y="2212535"/>
                <a:ext cx="1550855" cy="784416"/>
              </a:xfrm>
              <a:prstGeom prst="bentConnector3">
                <a:avLst/>
              </a:prstGeom>
              <a:ln>
                <a:solidFill>
                  <a:srgbClr val="F6882E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Connecteur en angle 43"/>
              <p:cNvCxnSpPr>
                <a:endCxn id="45" idx="3"/>
              </p:cNvCxnSpPr>
              <p:nvPr/>
            </p:nvCxnSpPr>
            <p:spPr>
              <a:xfrm rot="10800000">
                <a:off x="2704567" y="1456145"/>
                <a:ext cx="1705942" cy="75639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6882E"/>
                </a:solidFill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necteur droit avec flèche 31"/>
            <p:cNvCxnSpPr>
              <a:stCxn id="55" idx="0"/>
              <a:endCxn id="47" idx="2"/>
            </p:cNvCxnSpPr>
            <p:nvPr/>
          </p:nvCxnSpPr>
          <p:spPr>
            <a:xfrm flipH="1" flipV="1">
              <a:off x="6244884" y="1495972"/>
              <a:ext cx="8188" cy="11743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59" idx="0"/>
              <a:endCxn id="45" idx="2"/>
            </p:cNvCxnSpPr>
            <p:nvPr/>
          </p:nvCxnSpPr>
          <p:spPr>
            <a:xfrm flipH="1" flipV="1">
              <a:off x="2361227" y="1800847"/>
              <a:ext cx="14635" cy="8694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e 33"/>
            <p:cNvGrpSpPr/>
            <p:nvPr/>
          </p:nvGrpSpPr>
          <p:grpSpPr>
            <a:xfrm>
              <a:off x="1287790" y="2420888"/>
              <a:ext cx="5732482" cy="3869682"/>
              <a:chOff x="1287790" y="2420888"/>
              <a:chExt cx="5732482" cy="386968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287790" y="2424471"/>
                <a:ext cx="5732482" cy="3866099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 dirty="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3012852" y="2420888"/>
                <a:ext cx="2633844" cy="501106"/>
                <a:chOff x="3597794" y="1140081"/>
                <a:chExt cx="2633844" cy="501106"/>
              </a:xfrm>
            </p:grpSpPr>
            <p:sp>
              <p:nvSpPr>
                <p:cNvPr id="41" name="Rectangle à coins arrondis 40"/>
                <p:cNvSpPr/>
                <p:nvPr/>
              </p:nvSpPr>
              <p:spPr>
                <a:xfrm>
                  <a:off x="3597794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50"/>
                </a:p>
              </p:txBody>
            </p:sp>
            <p:sp>
              <p:nvSpPr>
                <p:cNvPr id="42" name="ZoneTexte 41"/>
                <p:cNvSpPr txBox="1"/>
                <p:nvPr/>
              </p:nvSpPr>
              <p:spPr>
                <a:xfrm>
                  <a:off x="3597794" y="1157985"/>
                  <a:ext cx="2633844" cy="4832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000" dirty="0" err="1" smtClean="0"/>
                    <a:t>ShapeDetectionSystem</a:t>
                  </a:r>
                  <a:endParaRPr lang="fr-FR" sz="1000" dirty="0"/>
                </a:p>
              </p:txBody>
            </p:sp>
          </p:grpSp>
        </p:grpSp>
        <p:sp>
          <p:nvSpPr>
            <p:cNvPr id="35" name="ZoneTexte 34"/>
            <p:cNvSpPr txBox="1"/>
            <p:nvPr/>
          </p:nvSpPr>
          <p:spPr>
            <a:xfrm>
              <a:off x="1619671" y="2027869"/>
              <a:ext cx="1066676" cy="453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b="1" dirty="0" err="1" smtClean="0"/>
                <a:t>product</a:t>
              </a:r>
              <a:endParaRPr lang="fr-FR" sz="900" b="1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557538" y="1509683"/>
              <a:ext cx="665837" cy="453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b="1" dirty="0" smtClean="0"/>
                <a:t>use</a:t>
              </a:r>
              <a:endParaRPr lang="fr-FR" sz="900" b="1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508105" y="1720093"/>
              <a:ext cx="1066676" cy="453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b="1" dirty="0" err="1" smtClean="0"/>
                <a:t>product</a:t>
              </a:r>
              <a:endParaRPr lang="fr-FR" sz="900" b="1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161312" y="5042963"/>
              <a:ext cx="665837" cy="453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b="1" dirty="0" smtClean="0"/>
                <a:t>use</a:t>
              </a:r>
              <a:endParaRPr lang="fr-FR" sz="900" b="1" dirty="0"/>
            </a:p>
          </p:txBody>
        </p:sp>
      </p:grpSp>
      <p:pic>
        <p:nvPicPr>
          <p:cNvPr id="2058" name="Picture 10" descr="C:\home\joel\recherche\MODSOC\GitEnsta\idm_modsoc\documentation\docTravail\Synthesis\data\Models\MorphoseMachine\LoopPlatfor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05" y="4716010"/>
            <a:ext cx="2376196" cy="237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951463" y="600423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Modèle système</a:t>
            </a:r>
            <a:endParaRPr lang="fr-FR" dirty="0"/>
          </a:p>
        </p:txBody>
      </p:sp>
      <p:sp>
        <p:nvSpPr>
          <p:cNvPr id="65" name="ZoneTexte 64"/>
          <p:cNvSpPr txBox="1"/>
          <p:nvPr/>
        </p:nvSpPr>
        <p:spPr>
          <a:xfrm>
            <a:off x="7087638" y="65567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Algorithme estimé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7704608" y="264924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 estimées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1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Comment </a:t>
            </a:r>
            <a:r>
              <a:rPr lang="fr-FR" sz="4800" dirty="0" smtClean="0"/>
              <a:t> capitaliser ?</a:t>
            </a:r>
            <a:endParaRPr lang="fr-FR" sz="4800" dirty="0"/>
          </a:p>
        </p:txBody>
      </p:sp>
      <p:sp>
        <p:nvSpPr>
          <p:cNvPr id="5" name="Organigramme : Disque magnétique 4"/>
          <p:cNvSpPr/>
          <p:nvPr/>
        </p:nvSpPr>
        <p:spPr bwMode="auto">
          <a:xfrm>
            <a:off x="7906550" y="3820870"/>
            <a:ext cx="661182" cy="942536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rganigramme : Carte perforée 5"/>
          <p:cNvSpPr/>
          <p:nvPr/>
        </p:nvSpPr>
        <p:spPr bwMode="auto">
          <a:xfrm>
            <a:off x="2549103" y="5923848"/>
            <a:ext cx="1828800" cy="1031915"/>
          </a:xfrm>
          <a:prstGeom prst="flowChartPunchedCard">
            <a:avLst/>
          </a:prstGeom>
          <a:noFill/>
          <a:ln w="25400" cap="flat" cmpd="sng" algn="ctr">
            <a:solidFill>
              <a:srgbClr val="FF681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Simulation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latin typeface="Arial" charset="0"/>
              </a:rPr>
              <a:t>Tool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rganigramme : Carte perforée 6"/>
          <p:cNvSpPr/>
          <p:nvPr/>
        </p:nvSpPr>
        <p:spPr bwMode="auto">
          <a:xfrm>
            <a:off x="6232493" y="5678122"/>
            <a:ext cx="1828800" cy="1490543"/>
          </a:xfrm>
          <a:prstGeom prst="flowChartPunchedCard">
            <a:avLst/>
          </a:prstGeom>
          <a:noFill/>
          <a:ln w="25400" cap="flat" cmpd="sng" algn="ctr">
            <a:solidFill>
              <a:srgbClr val="FF681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Estimation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With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Morphose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3287657" y="2675659"/>
            <a:ext cx="3699803" cy="18185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latin typeface="Arial" charset="0"/>
              </a:rPr>
              <a:t>Collaborative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latin typeface="Arial" charset="0"/>
              </a:rPr>
              <a:t>Modeling Space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989117" y="4763406"/>
            <a:ext cx="274466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&amp; Processes</a:t>
            </a:r>
            <a:endParaRPr lang="en-US" dirty="0"/>
          </a:p>
        </p:txBody>
      </p:sp>
      <p:cxnSp>
        <p:nvCxnSpPr>
          <p:cNvPr id="11" name="Connecteur droit avec flèche 10"/>
          <p:cNvCxnSpPr>
            <a:endCxn id="8" idx="1"/>
          </p:cNvCxnSpPr>
          <p:nvPr/>
        </p:nvCxnSpPr>
        <p:spPr bwMode="auto">
          <a:xfrm>
            <a:off x="1803516" y="2367208"/>
            <a:ext cx="2025965" cy="5747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necteur droit avec flèche 12"/>
          <p:cNvCxnSpPr>
            <a:endCxn id="8" idx="7"/>
          </p:cNvCxnSpPr>
          <p:nvPr/>
        </p:nvCxnSpPr>
        <p:spPr bwMode="auto">
          <a:xfrm flipH="1">
            <a:off x="6445636" y="2367208"/>
            <a:ext cx="1460914" cy="5747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onnecteur droit avec flèche 13"/>
          <p:cNvCxnSpPr>
            <a:stCxn id="5" idx="2"/>
            <a:endCxn id="8" idx="5"/>
          </p:cNvCxnSpPr>
          <p:nvPr/>
        </p:nvCxnSpPr>
        <p:spPr bwMode="auto">
          <a:xfrm flipH="1" flipV="1">
            <a:off x="6445636" y="4227859"/>
            <a:ext cx="1460914" cy="642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necteur droit avec flèche 14"/>
          <p:cNvCxnSpPr>
            <a:stCxn id="6" idx="0"/>
            <a:endCxn id="8" idx="4"/>
          </p:cNvCxnSpPr>
          <p:nvPr/>
        </p:nvCxnSpPr>
        <p:spPr bwMode="auto">
          <a:xfrm flipV="1">
            <a:off x="3463503" y="4494175"/>
            <a:ext cx="1674056" cy="14296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0"/>
            <a:endCxn id="8" idx="4"/>
          </p:cNvCxnSpPr>
          <p:nvPr/>
        </p:nvCxnSpPr>
        <p:spPr bwMode="auto">
          <a:xfrm flipH="1" flipV="1">
            <a:off x="5137559" y="4494175"/>
            <a:ext cx="2009334" cy="11839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924827" y="1613289"/>
            <a:ext cx="1952963" cy="769434"/>
          </a:xfrm>
          <a:prstGeom prst="rect">
            <a:avLst/>
          </a:prstGeom>
          <a:gradFill rotWithShape="1">
            <a:gsLst>
              <a:gs pos="0">
                <a:srgbClr val="0066A1">
                  <a:tint val="100000"/>
                  <a:shade val="100000"/>
                  <a:satMod val="130000"/>
                </a:srgbClr>
              </a:gs>
              <a:gs pos="100000">
                <a:srgbClr val="0066A1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066A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PIMCA</a:t>
            </a:r>
            <a:endParaRPr lang="en-US" sz="2400" kern="0" dirty="0" smtClean="0">
              <a:solidFill>
                <a:prstClr val="white"/>
              </a:solidFill>
              <a:latin typeface="Verdana"/>
              <a:ea typeface="+mn-ea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Language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8721" y="1584260"/>
            <a:ext cx="1952963" cy="769434"/>
          </a:xfrm>
          <a:prstGeom prst="rect">
            <a:avLst/>
          </a:prstGeom>
          <a:gradFill rotWithShape="1">
            <a:gsLst>
              <a:gs pos="0">
                <a:srgbClr val="6B1F7C">
                  <a:tint val="100000"/>
                  <a:shade val="100000"/>
                  <a:satMod val="130000"/>
                </a:srgbClr>
              </a:gs>
              <a:gs pos="100000">
                <a:srgbClr val="6B1F7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B1F7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Algo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Language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61076" y="1351943"/>
            <a:ext cx="1952963" cy="769434"/>
          </a:xfrm>
          <a:prstGeom prst="rect">
            <a:avLst/>
          </a:prstGeom>
          <a:gradFill rotWithShape="1">
            <a:gsLst>
              <a:gs pos="0">
                <a:srgbClr val="6B1F7C">
                  <a:tint val="100000"/>
                  <a:shade val="100000"/>
                  <a:satMod val="130000"/>
                </a:srgbClr>
              </a:gs>
              <a:gs pos="100000">
                <a:srgbClr val="6B1F7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B1F7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&amp;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 smtClean="0">
                <a:solidFill>
                  <a:prstClr val="white"/>
                </a:solidFill>
                <a:latin typeface="Verdana"/>
              </a:rPr>
              <a:t>MetaData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20" name="Connecteur droit avec flèche 19"/>
          <p:cNvCxnSpPr>
            <a:stCxn id="19" idx="2"/>
            <a:endCxn id="8" idx="0"/>
          </p:cNvCxnSpPr>
          <p:nvPr/>
        </p:nvCxnSpPr>
        <p:spPr bwMode="auto">
          <a:xfrm>
            <a:off x="5137558" y="2121377"/>
            <a:ext cx="1" cy="5542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3896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Comment </a:t>
            </a:r>
            <a:r>
              <a:rPr lang="fr-FR" sz="4800" dirty="0" smtClean="0"/>
              <a:t> capitaliser ?</a:t>
            </a:r>
            <a:endParaRPr lang="fr-FR" sz="48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1522859" y="2456521"/>
            <a:ext cx="7068456" cy="34979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35829" y="3210861"/>
            <a:ext cx="1575611" cy="573721"/>
          </a:xfrm>
          <a:prstGeom prst="rect">
            <a:avLst/>
          </a:prstGeom>
          <a:gradFill rotWithShape="1">
            <a:gsLst>
              <a:gs pos="0">
                <a:srgbClr val="0066A1">
                  <a:tint val="100000"/>
                  <a:shade val="100000"/>
                  <a:satMod val="130000"/>
                </a:srgbClr>
              </a:gs>
              <a:gs pos="100000">
                <a:srgbClr val="0066A1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066A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SysML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Block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34415" y="3210861"/>
            <a:ext cx="1575611" cy="573721"/>
          </a:xfrm>
          <a:prstGeom prst="rect">
            <a:avLst/>
          </a:prstGeom>
          <a:gradFill rotWithShape="1">
            <a:gsLst>
              <a:gs pos="0">
                <a:srgbClr val="6B1F7C">
                  <a:tint val="100000"/>
                  <a:shade val="100000"/>
                  <a:satMod val="130000"/>
                </a:srgbClr>
              </a:gs>
              <a:gs pos="100000">
                <a:srgbClr val="6B1F7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B1F7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eFFBD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Function</a:t>
            </a: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2421364" y="6126344"/>
            <a:ext cx="1778033" cy="88766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E3722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Simulation </a:t>
            </a:r>
            <a:r>
              <a:rPr kumimoji="0" lang="fr-F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tool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5459261" y="6126344"/>
            <a:ext cx="2493426" cy="88766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E3722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Morphose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tooling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3807976" y="4553736"/>
            <a:ext cx="2371776" cy="1060599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Role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Model</a:t>
            </a:r>
            <a:endParaRPr kumimoji="0" lang="fr-FR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28" name="Connecteur droit avec flèche 27"/>
          <p:cNvCxnSpPr>
            <a:stCxn id="25" idx="0"/>
            <a:endCxn id="27" idx="3"/>
          </p:cNvCxnSpPr>
          <p:nvPr/>
        </p:nvCxnSpPr>
        <p:spPr bwMode="auto">
          <a:xfrm flipV="1">
            <a:off x="3310381" y="5459014"/>
            <a:ext cx="844934" cy="6673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onnecteur droit avec flèche 28"/>
          <p:cNvCxnSpPr>
            <a:stCxn id="26" idx="0"/>
            <a:endCxn id="27" idx="5"/>
          </p:cNvCxnSpPr>
          <p:nvPr/>
        </p:nvCxnSpPr>
        <p:spPr bwMode="auto">
          <a:xfrm flipH="1" flipV="1">
            <a:off x="5832414" y="5459014"/>
            <a:ext cx="873561" cy="6673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necteur en angle 29"/>
          <p:cNvCxnSpPr>
            <a:stCxn id="27" idx="2"/>
            <a:endCxn id="23" idx="2"/>
          </p:cNvCxnSpPr>
          <p:nvPr/>
        </p:nvCxnSpPr>
        <p:spPr bwMode="auto">
          <a:xfrm rot="10800000">
            <a:off x="3023635" y="3784583"/>
            <a:ext cx="784341" cy="129945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onnecteur en angle 30"/>
          <p:cNvCxnSpPr>
            <a:stCxn id="27" idx="6"/>
            <a:endCxn id="24" idx="2"/>
          </p:cNvCxnSpPr>
          <p:nvPr/>
        </p:nvCxnSpPr>
        <p:spPr bwMode="auto">
          <a:xfrm flipV="1">
            <a:off x="6179753" y="3784582"/>
            <a:ext cx="942468" cy="129945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3598404" y="3878921"/>
            <a:ext cx="3004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Modeling</a:t>
            </a:r>
            <a:r>
              <a:rPr lang="fr-F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Space</a:t>
            </a:r>
            <a:endParaRPr lang="fr-F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023228" y="1331565"/>
            <a:ext cx="2481580" cy="731520"/>
          </a:xfrm>
          <a:prstGeom prst="ellipse">
            <a:avLst/>
          </a:prstGeom>
          <a:gradFill rotWithShape="1">
            <a:gsLst>
              <a:gs pos="0">
                <a:srgbClr val="6B1F7C">
                  <a:tint val="100000"/>
                  <a:shade val="100000"/>
                  <a:satMod val="130000"/>
                </a:srgbClr>
              </a:gs>
              <a:gs pos="100000">
                <a:srgbClr val="6B1F7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B1F7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eFFBD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model</a:t>
            </a:r>
          </a:p>
        </p:txBody>
      </p:sp>
      <p:cxnSp>
        <p:nvCxnSpPr>
          <p:cNvPr id="34" name="Connecteur en angle 60"/>
          <p:cNvCxnSpPr>
            <a:stCxn id="24" idx="3"/>
            <a:endCxn id="33" idx="5"/>
          </p:cNvCxnSpPr>
          <p:nvPr/>
        </p:nvCxnSpPr>
        <p:spPr bwMode="auto">
          <a:xfrm flipV="1">
            <a:off x="7910026" y="1955956"/>
            <a:ext cx="1231363" cy="154176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5" name="ZoneTexte 34"/>
          <p:cNvSpPr txBox="1"/>
          <p:nvPr/>
        </p:nvSpPr>
        <p:spPr>
          <a:xfrm>
            <a:off x="808555" y="3928944"/>
            <a:ext cx="1681871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Parser</a:t>
            </a:r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/>
            <a:r>
              <a:rPr lang="fr-F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Combinator</a:t>
            </a:r>
            <a:endParaRPr lang="fr-F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967040" y="2550863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33339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Role4All Framework</a:t>
            </a:r>
            <a:endParaRPr lang="fr-FR" sz="2800" b="1" dirty="0">
              <a:solidFill>
                <a:srgbClr val="33339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8380859" y="3223564"/>
            <a:ext cx="428172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Connecteur droit 37"/>
          <p:cNvCxnSpPr/>
          <p:nvPr/>
        </p:nvCxnSpPr>
        <p:spPr bwMode="auto">
          <a:xfrm flipH="1">
            <a:off x="1145481" y="1982131"/>
            <a:ext cx="15076" cy="1954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9" name="Forme 39"/>
          <p:cNvCxnSpPr>
            <a:stCxn id="35" idx="0"/>
            <a:endCxn id="23" idx="1"/>
          </p:cNvCxnSpPr>
          <p:nvPr/>
        </p:nvCxnSpPr>
        <p:spPr bwMode="auto">
          <a:xfrm rot="5400000" flipH="1" flipV="1">
            <a:off x="1727049" y="3420164"/>
            <a:ext cx="431222" cy="586338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Ellipse 39"/>
          <p:cNvSpPr/>
          <p:nvPr/>
        </p:nvSpPr>
        <p:spPr>
          <a:xfrm>
            <a:off x="506858" y="1357740"/>
            <a:ext cx="2481580" cy="731520"/>
          </a:xfrm>
          <a:prstGeom prst="ellipse">
            <a:avLst/>
          </a:prstGeom>
          <a:gradFill rotWithShape="1">
            <a:gsLst>
              <a:gs pos="0">
                <a:srgbClr val="0066A1">
                  <a:tint val="100000"/>
                  <a:shade val="100000"/>
                  <a:satMod val="130000"/>
                </a:srgbClr>
              </a:gs>
              <a:gs pos="100000">
                <a:srgbClr val="0066A1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066A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SysML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21818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600" dirty="0" smtClean="0">
                <a:latin typeface="+mn-lt"/>
              </a:rPr>
              <a:t>Comment capitaliser ?</a:t>
            </a:r>
            <a:endParaRPr lang="fr-FR" sz="4600" dirty="0">
              <a:latin typeface="+mn-lt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87784" y="2195661"/>
            <a:ext cx="90720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Modélisation</a:t>
            </a:r>
            <a:r>
              <a:rPr lang="en-US" sz="2800" dirty="0" smtClean="0">
                <a:latin typeface="+mn-lt"/>
              </a:rPr>
              <a:t> avec </a:t>
            </a:r>
            <a:r>
              <a:rPr lang="en-US" sz="2800" dirty="0" err="1" smtClean="0">
                <a:latin typeface="+mn-lt"/>
              </a:rPr>
              <a:t>plusieurs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formalismes</a:t>
            </a:r>
            <a:r>
              <a:rPr lang="en-US" sz="2800" dirty="0" smtClean="0">
                <a:latin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n-lt"/>
              </a:rPr>
              <a:t>Capitalisation</a:t>
            </a:r>
            <a:r>
              <a:rPr lang="en-US" sz="2800" dirty="0" smtClean="0">
                <a:latin typeface="+mn-lt"/>
              </a:rPr>
              <a:t> à travers un </a:t>
            </a:r>
            <a:r>
              <a:rPr lang="en-US" sz="2800" dirty="0" err="1" smtClean="0">
                <a:latin typeface="+mn-lt"/>
              </a:rPr>
              <a:t>modèle</a:t>
            </a:r>
            <a:r>
              <a:rPr lang="en-US" sz="2800" dirty="0" smtClean="0">
                <a:latin typeface="+mn-lt"/>
              </a:rPr>
              <a:t> de </a:t>
            </a:r>
            <a:r>
              <a:rPr lang="en-US" sz="2800" dirty="0" err="1" smtClean="0">
                <a:latin typeface="+mn-lt"/>
              </a:rPr>
              <a:t>rôle</a:t>
            </a:r>
            <a:endParaRPr lang="en-US" sz="2800" dirty="0" smtClean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- </a:t>
            </a:r>
            <a:r>
              <a:rPr lang="en-US" sz="2800" dirty="0" err="1" smtClean="0">
                <a:latin typeface="+mn-lt"/>
              </a:rPr>
              <a:t>Différents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rôles</a:t>
            </a:r>
            <a:r>
              <a:rPr lang="en-US" sz="2800" dirty="0" smtClean="0">
                <a:latin typeface="+mn-lt"/>
              </a:rPr>
              <a:t> pour </a:t>
            </a:r>
            <a:r>
              <a:rPr lang="en-US" sz="2800" dirty="0" err="1" smtClean="0">
                <a:latin typeface="+mn-lt"/>
              </a:rPr>
              <a:t>différents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éléments</a:t>
            </a:r>
            <a:r>
              <a:rPr lang="en-US" sz="2800" dirty="0" smtClean="0">
                <a:latin typeface="+mn-lt"/>
              </a:rPr>
              <a:t> de </a:t>
            </a:r>
            <a:r>
              <a:rPr lang="en-US" sz="2800" dirty="0" err="1" smtClean="0">
                <a:latin typeface="+mn-lt"/>
              </a:rPr>
              <a:t>modèles</a:t>
            </a:r>
            <a:endParaRPr lang="en-US" sz="2800" dirty="0" smtClean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- </a:t>
            </a:r>
            <a:r>
              <a:rPr lang="en-US" sz="2800" dirty="0" err="1" smtClean="0">
                <a:latin typeface="+mn-lt"/>
              </a:rPr>
              <a:t>Ajouts</a:t>
            </a:r>
            <a:r>
              <a:rPr lang="en-US" sz="2800" dirty="0" smtClean="0">
                <a:latin typeface="+mn-lt"/>
              </a:rPr>
              <a:t> et suppression de </a:t>
            </a:r>
            <a:r>
              <a:rPr lang="en-US" sz="2800" dirty="0" err="1" smtClean="0">
                <a:latin typeface="+mn-lt"/>
              </a:rPr>
              <a:t>rôle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dynamiquement</a:t>
            </a:r>
            <a:endParaRPr lang="en-US" sz="2800" dirty="0" smtClean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- </a:t>
            </a:r>
            <a:r>
              <a:rPr lang="en-US" sz="2800" dirty="0" err="1" smtClean="0">
                <a:latin typeface="+mn-lt"/>
              </a:rPr>
              <a:t>Génération</a:t>
            </a:r>
            <a:r>
              <a:rPr lang="en-US" sz="2800" dirty="0" smtClean="0">
                <a:latin typeface="+mn-lt"/>
              </a:rPr>
              <a:t> de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44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323</Words>
  <Application>Microsoft Office PowerPoint</Application>
  <PresentationFormat>Personnalisé</PresentationFormat>
  <Paragraphs>154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Présentation PowerPoint</vt:lpstr>
      <vt:lpstr>Problématique</vt:lpstr>
      <vt:lpstr>Objectifs</vt:lpstr>
      <vt:lpstr>Comment modéliser ?</vt:lpstr>
      <vt:lpstr>Comment modéliser ?</vt:lpstr>
      <vt:lpstr>Comment modéliser ?</vt:lpstr>
      <vt:lpstr>Comment  capitaliser ?</vt:lpstr>
      <vt:lpstr>Comment  capitaliser ?</vt:lpstr>
      <vt:lpstr>Comment capitaliser ?</vt:lpstr>
      <vt:lpstr>Comment estimer 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jcll</dc:creator>
  <cp:lastModifiedBy>Joel Champeau</cp:lastModifiedBy>
  <cp:revision>23</cp:revision>
  <dcterms:created xsi:type="dcterms:W3CDTF">2016-06-14T16:14:29Z</dcterms:created>
  <dcterms:modified xsi:type="dcterms:W3CDTF">2016-06-21T12:00:55Z</dcterms:modified>
  <dc:language>fr-FR</dc:language>
</cp:coreProperties>
</file>