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1386800" cy="30243463"/>
  <p:notesSz cx="6858000" cy="9144000"/>
  <p:defaultTextStyle>
    <a:defPPr>
      <a:defRPr lang="fr-FR"/>
    </a:defPPr>
    <a:lvl1pPr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1pPr>
    <a:lvl2pPr marL="1474788" indent="-1017588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2pPr>
    <a:lvl3pPr marL="2949575" indent="-2035175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3pPr>
    <a:lvl4pPr marL="4424363" indent="-3052763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4pPr>
    <a:lvl5pPr marL="5899150" indent="-4070350" algn="l" defTabSz="2949575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26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30D"/>
    <a:srgbClr val="E1B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26" autoAdjust="0"/>
  </p:normalViewPr>
  <p:slideViewPr>
    <p:cSldViewPr>
      <p:cViewPr>
        <p:scale>
          <a:sx n="50" d="100"/>
          <a:sy n="50" d="100"/>
        </p:scale>
        <p:origin x="-72" y="6336"/>
      </p:cViewPr>
      <p:guideLst>
        <p:guide orient="horz" pos="9526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950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950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6EBDB58-02EB-4C67-8B0D-82EA3460AAC8}" type="datetimeFigureOut">
              <a:rPr lang="fr-FR"/>
              <a:pPr>
                <a:defRPr/>
              </a:pPr>
              <a:t>03/12/2015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950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95022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875057-6A49-4432-8728-AD22D3AF30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49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4788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49575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4363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899150" algn="l" defTabSz="2949575" rtl="0" eaLnBrk="0" fontAlgn="base" hangingPunct="0">
      <a:spcBef>
        <a:spcPct val="30000"/>
      </a:spcBef>
      <a:spcAft>
        <a:spcPct val="0"/>
      </a:spcAft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7555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0660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2577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0881" algn="l" defTabSz="295022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875057-6A49-4432-8728-AD22D3AF30E4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36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logo Afi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719338"/>
            <a:ext cx="67373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4836792" y="29370604"/>
            <a:ext cx="14497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9502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1" dirty="0">
                <a:solidFill>
                  <a:srgbClr val="C00000"/>
                </a:solidFill>
                <a:latin typeface="+mn-lt"/>
              </a:rPr>
              <a:t>Séminaire Doctoral, Forum </a:t>
            </a:r>
            <a:r>
              <a:rPr lang="fr-FR" sz="3200" b="1" dirty="0" smtClean="0">
                <a:solidFill>
                  <a:srgbClr val="C00000"/>
                </a:solidFill>
                <a:latin typeface="+mn-lt"/>
              </a:rPr>
              <a:t>académie-Industrie AFIS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08020" y="619817"/>
            <a:ext cx="18178780" cy="1785950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49600" y="3192328"/>
            <a:ext cx="14970760" cy="2713901"/>
          </a:xfrm>
        </p:spPr>
        <p:txBody>
          <a:bodyPr>
            <a:normAutofit/>
          </a:bodyPr>
          <a:lstStyle>
            <a:lvl1pPr marL="0" indent="0" algn="l" defTabSz="2950220" eaLnBrk="1" fontAlgn="auto" hangingPunct="1">
              <a:spcAft>
                <a:spcPts val="0"/>
              </a:spcAft>
              <a:buFont typeface="Arial" pitchFamily="34" charset="0"/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0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pic>
        <p:nvPicPr>
          <p:cNvPr id="8" name="Picture 2" descr="Logo INCOSE AFFILIA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7776" y="27867147"/>
            <a:ext cx="2856784" cy="192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0" descr="logo_ENSTA_Bretagne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96256" y="0"/>
            <a:ext cx="2238375" cy="2695575"/>
          </a:xfrm>
          <a:prstGeom prst="rect">
            <a:avLst/>
          </a:prstGeom>
        </p:spPr>
      </p:pic>
      <p:pic>
        <p:nvPicPr>
          <p:cNvPr id="15" name="Image 14" descr="ubs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96256" y="2808362"/>
            <a:ext cx="2088232" cy="2784309"/>
          </a:xfrm>
          <a:prstGeom prst="rect">
            <a:avLst/>
          </a:prstGeom>
        </p:spPr>
      </p:pic>
      <p:pic>
        <p:nvPicPr>
          <p:cNvPr id="16" name="Image 15" descr="Bloc_MarqueLong_Bleu 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24248" y="5400651"/>
            <a:ext cx="2380781" cy="1440160"/>
          </a:xfrm>
          <a:prstGeom prst="rect">
            <a:avLst/>
          </a:prstGeom>
        </p:spPr>
      </p:pic>
      <p:pic>
        <p:nvPicPr>
          <p:cNvPr id="17" name="Image 16" descr="regionBretagne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96256" y="7344867"/>
            <a:ext cx="1800200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455E6-B6A8-4BDA-AADD-0F8CFE422F0A}" type="datetimeFigureOut">
              <a:rPr lang="fr-FR"/>
              <a:pPr>
                <a:defRPr/>
              </a:pPr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490C0-B66A-4F5D-81A8-E9ED0AE048B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505430" y="1211146"/>
            <a:ext cx="4812030" cy="2580495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69340" y="1211146"/>
            <a:ext cx="14079643" cy="2580495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9864B-412A-4759-86F4-DDA6E106967F}" type="datetimeFigureOut">
              <a:rPr lang="fr-FR"/>
              <a:pPr>
                <a:defRPr/>
              </a:pPr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9057C-752C-4E1E-95E4-CE144A12C0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6EEBE-D90E-4F6E-A8B5-F1BC92512B77}" type="datetimeFigureOut">
              <a:rPr lang="fr-FR"/>
              <a:pPr>
                <a:defRPr/>
              </a:pPr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59BB0-65A1-4D61-B645-06280C6E04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9411" y="19434226"/>
            <a:ext cx="18178780" cy="6006688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89411" y="12818474"/>
            <a:ext cx="18178780" cy="661575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11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02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533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04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55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06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257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08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B5034-D444-439C-8A5E-7CF53D8815E1}" type="datetimeFigureOut">
              <a:rPr lang="fr-FR"/>
              <a:pPr>
                <a:defRPr/>
              </a:pPr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D4645-FC26-482D-B3E2-46AB9235E94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9340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71623" y="7056813"/>
            <a:ext cx="9445837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6D750-790C-4016-A560-FE7B219C271D}" type="datetimeFigureOut">
              <a:rPr lang="fr-FR"/>
              <a:pPr>
                <a:defRPr/>
              </a:pPr>
              <a:t>03/12/2015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37197-2E66-4983-B027-7764CFFF18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341" y="6769776"/>
            <a:ext cx="9449551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341" y="9591097"/>
            <a:ext cx="9449551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864200" y="6769776"/>
            <a:ext cx="945326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110" indent="0">
              <a:buNone/>
              <a:defRPr sz="6500" b="1"/>
            </a:lvl2pPr>
            <a:lvl3pPr marL="2950220" indent="0">
              <a:buNone/>
              <a:defRPr sz="5800" b="1"/>
            </a:lvl3pPr>
            <a:lvl4pPr marL="4425330" indent="0">
              <a:buNone/>
              <a:defRPr sz="5200" b="1"/>
            </a:lvl4pPr>
            <a:lvl5pPr marL="5900440" indent="0">
              <a:buNone/>
              <a:defRPr sz="5200" b="1"/>
            </a:lvl5pPr>
            <a:lvl6pPr marL="7375550" indent="0">
              <a:buNone/>
              <a:defRPr sz="5200" b="1"/>
            </a:lvl6pPr>
            <a:lvl7pPr marL="8850660" indent="0">
              <a:buNone/>
              <a:defRPr sz="5200" b="1"/>
            </a:lvl7pPr>
            <a:lvl8pPr marL="10325771" indent="0">
              <a:buNone/>
              <a:defRPr sz="5200" b="1"/>
            </a:lvl8pPr>
            <a:lvl9pPr marL="11800881" indent="0">
              <a:buNone/>
              <a:defRPr sz="5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864200" y="9591097"/>
            <a:ext cx="9453262" cy="17424997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B5429-369B-4AC7-A243-1E14C6EAAB3E}" type="datetimeFigureOut">
              <a:rPr lang="fr-FR"/>
              <a:pPr>
                <a:defRPr/>
              </a:pPr>
              <a:t>03/12/2015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7DB5-C118-4B48-A6E7-F80EB51D52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E8FAE-5202-4C07-AB57-206B9C78EC99}" type="datetimeFigureOut">
              <a:rPr lang="fr-FR"/>
              <a:pPr>
                <a:defRPr/>
              </a:pPr>
              <a:t>03/12/2015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85A7-80E8-48A6-A495-1C0D41BF8E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23DDE-1D3A-460C-9F06-FDDFEFF96497}" type="datetimeFigureOut">
              <a:rPr lang="fr-FR"/>
              <a:pPr>
                <a:defRPr/>
              </a:pPr>
              <a:t>03/12/2015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27494-91D1-461B-B5C1-F956A5459F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341" y="1204139"/>
            <a:ext cx="7036111" cy="512458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61645" y="1204141"/>
            <a:ext cx="11955817" cy="25811959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9341" y="6328727"/>
            <a:ext cx="7036111" cy="20687372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DEB39-1162-441D-991F-AE9456620B94}" type="datetimeFigureOut">
              <a:rPr lang="fr-FR"/>
              <a:pPr>
                <a:defRPr/>
              </a:pPr>
              <a:t>03/12/2015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23D64-D9FF-47CC-A76E-88E66F1F9D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1962" y="21170426"/>
            <a:ext cx="12832080" cy="2499289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191962" y="2702308"/>
            <a:ext cx="12832080" cy="18146078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5110" indent="0">
              <a:buNone/>
              <a:defRPr sz="9000"/>
            </a:lvl2pPr>
            <a:lvl3pPr marL="2950220" indent="0">
              <a:buNone/>
              <a:defRPr sz="7700"/>
            </a:lvl3pPr>
            <a:lvl4pPr marL="4425330" indent="0">
              <a:buNone/>
              <a:defRPr sz="6500"/>
            </a:lvl4pPr>
            <a:lvl5pPr marL="5900440" indent="0">
              <a:buNone/>
              <a:defRPr sz="6500"/>
            </a:lvl5pPr>
            <a:lvl6pPr marL="7375550" indent="0">
              <a:buNone/>
              <a:defRPr sz="6500"/>
            </a:lvl6pPr>
            <a:lvl7pPr marL="8850660" indent="0">
              <a:buNone/>
              <a:defRPr sz="6500"/>
            </a:lvl7pPr>
            <a:lvl8pPr marL="10325771" indent="0">
              <a:buNone/>
              <a:defRPr sz="6500"/>
            </a:lvl8pPr>
            <a:lvl9pPr marL="11800881" indent="0">
              <a:buNone/>
              <a:defRPr sz="65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191962" y="23669715"/>
            <a:ext cx="12832080" cy="3549403"/>
          </a:xfrm>
        </p:spPr>
        <p:txBody>
          <a:bodyPr/>
          <a:lstStyle>
            <a:lvl1pPr marL="0" indent="0">
              <a:buNone/>
              <a:defRPr sz="4500"/>
            </a:lvl1pPr>
            <a:lvl2pPr marL="1475110" indent="0">
              <a:buNone/>
              <a:defRPr sz="3900"/>
            </a:lvl2pPr>
            <a:lvl3pPr marL="2950220" indent="0">
              <a:buNone/>
              <a:defRPr sz="3200"/>
            </a:lvl3pPr>
            <a:lvl4pPr marL="4425330" indent="0">
              <a:buNone/>
              <a:defRPr sz="2900"/>
            </a:lvl4pPr>
            <a:lvl5pPr marL="5900440" indent="0">
              <a:buNone/>
              <a:defRPr sz="2900"/>
            </a:lvl5pPr>
            <a:lvl6pPr marL="7375550" indent="0">
              <a:buNone/>
              <a:defRPr sz="2900"/>
            </a:lvl6pPr>
            <a:lvl7pPr marL="8850660" indent="0">
              <a:buNone/>
              <a:defRPr sz="2900"/>
            </a:lvl7pPr>
            <a:lvl8pPr marL="10325771" indent="0">
              <a:buNone/>
              <a:defRPr sz="2900"/>
            </a:lvl8pPr>
            <a:lvl9pPr marL="11800881" indent="0">
              <a:buNone/>
              <a:defRPr sz="2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3CC9D-31B4-41E4-BB43-4DD5A1F5AA94}" type="datetimeFigureOut">
              <a:rPr lang="fr-FR"/>
              <a:pPr>
                <a:defRPr/>
              </a:pPr>
              <a:t>03/12/2015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9BEF4-EFF3-4BAB-8CB9-213870FAD2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69975" y="1211263"/>
            <a:ext cx="192468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69975" y="7056438"/>
            <a:ext cx="19246850" cy="1995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69975" y="28030488"/>
            <a:ext cx="4989513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l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DB4B3D-456E-4340-BA91-6EB8F1BA411E}" type="datetimeFigureOut">
              <a:rPr lang="fr-FR"/>
              <a:pPr>
                <a:defRPr/>
              </a:pPr>
              <a:t>03/12/2015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07263" y="28030488"/>
            <a:ext cx="6772275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ct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327313" y="28030488"/>
            <a:ext cx="4989512" cy="1611312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r" defTabSz="2950220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B6B000F-DAC7-4756-8E1A-1E470DCB32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2949575" rtl="0" eaLnBrk="0" fontAlgn="base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2pPr>
      <a:lvl3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3pPr>
      <a:lvl4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4pPr>
      <a:lvl5pPr algn="ctr" defTabSz="2949575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5pPr>
      <a:lvl6pPr marL="4572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6pPr>
      <a:lvl7pPr marL="9144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7pPr>
      <a:lvl8pPr marL="13716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8pPr>
      <a:lvl9pPr marL="1828800" algn="ctr" defTabSz="2949575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9pPr>
    </p:titleStyle>
    <p:bodyStyle>
      <a:lvl1pPr marL="1104900" indent="-11049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5538" indent="-92075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7763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2550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37338" indent="-736600" algn="l" defTabSz="29495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3105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821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332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8436" indent="-737555" algn="l" defTabSz="295022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11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022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533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044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555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0660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2577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0881" algn="l" defTabSz="295022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gi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8823460" y="9557952"/>
            <a:ext cx="6484644" cy="4123619"/>
            <a:chOff x="8823460" y="9361091"/>
            <a:chExt cx="6484644" cy="4123619"/>
          </a:xfrm>
        </p:grpSpPr>
        <p:grpSp>
          <p:nvGrpSpPr>
            <p:cNvPr id="52" name="Groupe 51"/>
            <p:cNvGrpSpPr/>
            <p:nvPr/>
          </p:nvGrpSpPr>
          <p:grpSpPr>
            <a:xfrm>
              <a:off x="8823460" y="9361091"/>
              <a:ext cx="6484644" cy="3600400"/>
              <a:chOff x="1783258" y="10396285"/>
              <a:chExt cx="6484644" cy="3600400"/>
            </a:xfrm>
          </p:grpSpPr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3258" y="10396285"/>
                <a:ext cx="6484644" cy="3600400"/>
              </a:xfrm>
              <a:prstGeom prst="rect">
                <a:avLst/>
              </a:prstGeom>
            </p:spPr>
          </p:pic>
          <p:sp>
            <p:nvSpPr>
              <p:cNvPr id="51" name="ZoneTexte 50"/>
              <p:cNvSpPr txBox="1"/>
              <p:nvPr/>
            </p:nvSpPr>
            <p:spPr>
              <a:xfrm>
                <a:off x="5220792" y="11298917"/>
                <a:ext cx="117402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800" b="1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?</a:t>
                </a:r>
                <a:endParaRPr lang="en-US" sz="8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10801251" y="12961490"/>
              <a:ext cx="30396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/>
                <a:t>Incomplet model</a:t>
              </a:r>
              <a:endParaRPr lang="en-US" sz="2800" b="1" dirty="0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8654494" y="17497995"/>
            <a:ext cx="6287378" cy="4001389"/>
            <a:chOff x="8731500" y="17497995"/>
            <a:chExt cx="6287378" cy="4001389"/>
          </a:xfrm>
        </p:grpSpPr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1500" y="17497995"/>
              <a:ext cx="6287378" cy="3486637"/>
            </a:xfrm>
            <a:prstGeom prst="rect">
              <a:avLst/>
            </a:prstGeom>
          </p:spPr>
        </p:pic>
        <p:sp>
          <p:nvSpPr>
            <p:cNvPr id="76" name="ZoneTexte 75"/>
            <p:cNvSpPr txBox="1"/>
            <p:nvPr/>
          </p:nvSpPr>
          <p:spPr>
            <a:xfrm>
              <a:off x="10570419" y="20976164"/>
              <a:ext cx="35012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Hypothetic model 1</a:t>
              </a:r>
              <a:endParaRPr lang="en-US" sz="2800" b="1" dirty="0"/>
            </a:p>
          </p:txBody>
        </p:sp>
      </p:grpSp>
      <p:sp>
        <p:nvSpPr>
          <p:cNvPr id="4" name="Titre 4"/>
          <p:cNvSpPr txBox="1">
            <a:spLocks/>
          </p:cNvSpPr>
          <p:nvPr/>
        </p:nvSpPr>
        <p:spPr bwMode="auto">
          <a:xfrm>
            <a:off x="0" y="211835"/>
            <a:ext cx="21386800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ctr" anchorCtr="0" compatLnSpc="1">
            <a:prstTxWarp prst="textNoShape">
              <a:avLst/>
            </a:prstTxWarp>
          </a:bodyPr>
          <a:lstStyle>
            <a:lvl1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sz="14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2pPr>
            <a:lvl3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3pPr>
            <a:lvl4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4pPr>
            <a:lvl5pPr algn="ctr" defTabSz="2949575" rtl="0" eaLnBrk="0" fontAlgn="base" hangingPunct="0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2949575" rtl="0" fontAlgn="base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2949575" rtl="0" fontAlgn="base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2949575" rtl="0" fontAlgn="base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2949575" rtl="0" fontAlgn="base">
              <a:spcBef>
                <a:spcPct val="0"/>
              </a:spcBef>
              <a:spcAft>
                <a:spcPct val="0"/>
              </a:spcAft>
              <a:defRPr sz="14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6800" b="1" dirty="0"/>
              <a:t>Toolkit </a:t>
            </a:r>
            <a:r>
              <a:rPr lang="en-US" sz="6800" b="1" dirty="0" smtClean="0"/>
              <a:t>Dedicated to System Discovery</a:t>
            </a:r>
            <a:endParaRPr lang="fr-FR" sz="6800" b="1" dirty="0"/>
          </a:p>
        </p:txBody>
      </p:sp>
      <p:sp>
        <p:nvSpPr>
          <p:cNvPr id="5" name="Sous-titre 5"/>
          <p:cNvSpPr txBox="1">
            <a:spLocks/>
          </p:cNvSpPr>
          <p:nvPr/>
        </p:nvSpPr>
        <p:spPr bwMode="auto">
          <a:xfrm>
            <a:off x="3636616" y="1440211"/>
            <a:ext cx="17368886" cy="271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95022" tIns="147511" rIns="295022" bIns="147511" numCol="1" anchor="t" anchorCtr="0" compatLnSpc="1">
            <a:prstTxWarp prst="textNoShape">
              <a:avLst/>
            </a:prstTxWarp>
            <a:normAutofit/>
          </a:bodyPr>
          <a:lstStyle>
            <a:lvl1pPr marL="1104900" indent="-1104900" algn="l" defTabSz="29495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5538" indent="-920750" algn="l" defTabSz="29495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7763" indent="-736600" algn="l" defTabSz="29495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2550" indent="-736600" algn="l" defTabSz="29495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37338" indent="-736600" algn="l" defTabSz="2949575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3105" indent="-737555" algn="l" defTabSz="2950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8216" indent="-737555" algn="l" defTabSz="2950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63326" indent="-737555" algn="l" defTabSz="2950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8436" indent="-737555" algn="l" defTabSz="29502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950220" eaLnBrk="1" fontAlgn="auto" hangingPunct="1">
              <a:spcAft>
                <a:spcPts val="0"/>
              </a:spcAft>
              <a:buNone/>
              <a:defRPr/>
            </a:pPr>
            <a:r>
              <a:rPr lang="fr-FR" sz="3600" dirty="0">
                <a:solidFill>
                  <a:schemeClr val="tx1">
                    <a:tint val="75000"/>
                  </a:schemeClr>
                </a:solidFill>
              </a:rPr>
              <a:t>Bastien 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DROUOT, Vincent LEILDE</a:t>
            </a:r>
            <a:r>
              <a:rPr lang="fr-FR" sz="3600" baseline="300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fr-FR" sz="3600" dirty="0">
                <a:solidFill>
                  <a:schemeClr val="tx1">
                    <a:tint val="75000"/>
                  </a:schemeClr>
                </a:solidFill>
              </a:rPr>
              <a:t>Jean-Philippe 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SCHNEIDER, </a:t>
            </a:r>
            <a:r>
              <a:rPr lang="en-US" sz="3600" dirty="0">
                <a:solidFill>
                  <a:schemeClr val="tx1">
                    <a:tint val="75000"/>
                  </a:schemeClr>
                </a:solidFill>
              </a:rPr>
              <a:t>Jean-Christophe LE </a:t>
            </a:r>
            <a:r>
              <a:rPr lang="en-US" sz="3600" dirty="0" smtClean="0">
                <a:solidFill>
                  <a:schemeClr val="tx1">
                    <a:tint val="75000"/>
                  </a:schemeClr>
                </a:solidFill>
              </a:rPr>
              <a:t>LANN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, Joël CHAMPEAU </a:t>
            </a:r>
            <a:endParaRPr lang="fr-FR" sz="36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 defTabSz="2950220" eaLnBrk="1" fontAlgn="auto" hangingPunct="1">
              <a:spcAft>
                <a:spcPts val="0"/>
              </a:spcAft>
              <a:buNone/>
              <a:defRPr/>
            </a:pPr>
            <a:r>
              <a:rPr lang="fr-FR" sz="3600" dirty="0" err="1" smtClean="0">
                <a:solidFill>
                  <a:schemeClr val="tx1">
                    <a:tint val="75000"/>
                  </a:schemeClr>
                </a:solidFill>
              </a:rPr>
              <a:t>Lab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-STICC </a:t>
            </a:r>
            <a:r>
              <a:rPr lang="fr-FR" sz="3600" dirty="0">
                <a:solidFill>
                  <a:schemeClr val="tx1">
                    <a:tint val="75000"/>
                  </a:schemeClr>
                </a:solidFill>
              </a:rPr>
              <a:t>UMR CNRS 6285 ENSTA Bretagne  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contact: </a:t>
            </a:r>
            <a:r>
              <a:rPr lang="fr-FR" sz="3600" dirty="0">
                <a:solidFill>
                  <a:schemeClr val="tx1">
                    <a:tint val="75000"/>
                  </a:schemeClr>
                </a:solidFill>
              </a:rPr>
              <a:t>j</a:t>
            </a:r>
            <a:r>
              <a:rPr lang="fr-FR" sz="3600" dirty="0" smtClean="0">
                <a:solidFill>
                  <a:schemeClr val="tx1">
                    <a:tint val="75000"/>
                  </a:schemeClr>
                </a:solidFill>
              </a:rPr>
              <a:t>oel.champeau@ensta-bretagne.fr</a:t>
            </a:r>
            <a:endParaRPr lang="fr-FR" sz="36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2" y="99422"/>
            <a:ext cx="1657400" cy="1997722"/>
          </a:xfrm>
          <a:prstGeom prst="rect">
            <a:avLst/>
          </a:prstGeom>
        </p:spPr>
      </p:pic>
      <p:sp>
        <p:nvSpPr>
          <p:cNvPr id="65" name="Rectangle à coins arrondis 44"/>
          <p:cNvSpPr>
            <a:spLocks noChangeArrowheads="1"/>
          </p:cNvSpPr>
          <p:nvPr/>
        </p:nvSpPr>
        <p:spPr bwMode="auto">
          <a:xfrm>
            <a:off x="412295" y="14776092"/>
            <a:ext cx="7940872" cy="6826359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+mn-lt"/>
              </a:rPr>
              <a:t>Relation between model elements and data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+mn-lt"/>
              </a:rPr>
              <a:t>Iterative federation of model elements according to observations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+mn-lt"/>
              </a:rPr>
              <a:t>Create hypothetic models</a:t>
            </a:r>
          </a:p>
          <a:p>
            <a:pPr defTabSz="1474788"/>
            <a:endParaRPr lang="en-US" sz="2900" dirty="0"/>
          </a:p>
        </p:txBody>
      </p:sp>
      <p:sp>
        <p:nvSpPr>
          <p:cNvPr id="66" name="ZoneTexte 45"/>
          <p:cNvSpPr txBox="1">
            <a:spLocks noChangeArrowheads="1"/>
          </p:cNvSpPr>
          <p:nvPr/>
        </p:nvSpPr>
        <p:spPr bwMode="auto">
          <a:xfrm>
            <a:off x="994139" y="14977715"/>
            <a:ext cx="7106973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Model consolidation</a:t>
            </a:r>
            <a:endParaRPr lang="en-US" sz="4800" b="1" dirty="0"/>
          </a:p>
        </p:txBody>
      </p:sp>
      <p:sp>
        <p:nvSpPr>
          <p:cNvPr id="72" name="Ellipse 71"/>
          <p:cNvSpPr/>
          <p:nvPr/>
        </p:nvSpPr>
        <p:spPr>
          <a:xfrm>
            <a:off x="11989544" y="14776091"/>
            <a:ext cx="6120680" cy="21458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Role4All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7" name="Rectangle à coins arrondis 44"/>
          <p:cNvSpPr>
            <a:spLocks noChangeArrowheads="1"/>
          </p:cNvSpPr>
          <p:nvPr/>
        </p:nvSpPr>
        <p:spPr bwMode="auto">
          <a:xfrm>
            <a:off x="353840" y="9865148"/>
            <a:ext cx="7999327" cy="4520527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+mn-lt"/>
              </a:rPr>
              <a:t>System modeling with </a:t>
            </a:r>
            <a:r>
              <a:rPr lang="en-US" sz="4000" dirty="0" err="1" smtClean="0">
                <a:latin typeface="+mn-lt"/>
              </a:rPr>
              <a:t>Pimca</a:t>
            </a:r>
            <a:r>
              <a:rPr lang="en-US" sz="4000" dirty="0" smtClean="0">
                <a:latin typeface="+mn-lt"/>
              </a:rPr>
              <a:t> DSL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4000" dirty="0" smtClean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+mn-lt"/>
              </a:rPr>
              <a:t>Various tool with heterogeneous data (Datasheet, </a:t>
            </a:r>
            <a:r>
              <a:rPr lang="en-US" sz="4000" dirty="0" err="1" smtClean="0">
                <a:latin typeface="+mn-lt"/>
              </a:rPr>
              <a:t>Nmap</a:t>
            </a:r>
            <a:r>
              <a:rPr lang="en-US" sz="4000" dirty="0" smtClean="0">
                <a:latin typeface="+mn-lt"/>
              </a:rPr>
              <a:t>, log files…)</a:t>
            </a:r>
          </a:p>
          <a:p>
            <a:pPr defTabSz="1474788"/>
            <a:endParaRPr lang="en-US" sz="2900" dirty="0"/>
          </a:p>
        </p:txBody>
      </p:sp>
      <p:sp>
        <p:nvSpPr>
          <p:cNvPr id="128" name="ZoneTexte 45"/>
          <p:cNvSpPr txBox="1">
            <a:spLocks noChangeArrowheads="1"/>
          </p:cNvSpPr>
          <p:nvPr/>
        </p:nvSpPr>
        <p:spPr bwMode="auto">
          <a:xfrm>
            <a:off x="1163252" y="9466198"/>
            <a:ext cx="6572720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800" b="1" dirty="0" smtClean="0"/>
              <a:t>System Modeling</a:t>
            </a:r>
            <a:endParaRPr lang="en-US" sz="4800" b="1" dirty="0"/>
          </a:p>
        </p:txBody>
      </p:sp>
      <p:grpSp>
        <p:nvGrpSpPr>
          <p:cNvPr id="9" name="Groupe 8"/>
          <p:cNvGrpSpPr/>
          <p:nvPr/>
        </p:nvGrpSpPr>
        <p:grpSpPr>
          <a:xfrm>
            <a:off x="380223" y="22192915"/>
            <a:ext cx="8138779" cy="7114392"/>
            <a:chOff x="214388" y="19711823"/>
            <a:chExt cx="8138779" cy="7215848"/>
          </a:xfrm>
        </p:grpSpPr>
        <p:sp>
          <p:nvSpPr>
            <p:cNvPr id="166" name="Rectangle à coins arrondis 44"/>
            <p:cNvSpPr>
              <a:spLocks noChangeArrowheads="1"/>
            </p:cNvSpPr>
            <p:nvPr/>
          </p:nvSpPr>
          <p:spPr bwMode="auto">
            <a:xfrm>
              <a:off x="214388" y="20162291"/>
              <a:ext cx="8138779" cy="6765380"/>
            </a:xfrm>
            <a:prstGeom prst="roundRect">
              <a:avLst>
                <a:gd name="adj" fmla="val 16667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571500" indent="-571500">
                <a:buFont typeface="Wingdings" panose="05000000000000000000" pitchFamily="2" charset="2"/>
                <a:buChar char="Ø"/>
              </a:pPr>
              <a:endParaRPr lang="en-US" sz="4000" dirty="0" smtClean="0">
                <a:latin typeface="+mn-lt"/>
              </a:endParaRP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4000" dirty="0" smtClean="0">
                  <a:latin typeface="+mn-lt"/>
                </a:rPr>
                <a:t>Simulate the hypothetic models</a:t>
              </a:r>
            </a:p>
            <a:p>
              <a:pPr marL="571500" indent="-571500">
                <a:buFont typeface="Wingdings" panose="05000000000000000000" pitchFamily="2" charset="2"/>
                <a:buChar char="Ø"/>
              </a:pPr>
              <a:endParaRPr lang="en-US" sz="4000" dirty="0" smtClean="0">
                <a:latin typeface="+mn-lt"/>
              </a:endParaRP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4000" dirty="0" smtClean="0">
                  <a:latin typeface="+mn-lt"/>
                </a:rPr>
                <a:t>Compare real data and simulated data</a:t>
              </a:r>
            </a:p>
            <a:p>
              <a:pPr marL="571500" indent="-571500">
                <a:buFont typeface="Wingdings" panose="05000000000000000000" pitchFamily="2" charset="2"/>
                <a:buChar char="Ø"/>
              </a:pPr>
              <a:endParaRPr lang="en-US" sz="4000" dirty="0" smtClean="0">
                <a:latin typeface="+mn-lt"/>
              </a:endParaRP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4000" dirty="0" smtClean="0">
                  <a:latin typeface="+mn-lt"/>
                </a:rPr>
                <a:t>Select the hypothetical models consistent with the real data</a:t>
              </a:r>
            </a:p>
            <a:p>
              <a:pPr defTabSz="1474788"/>
              <a:endParaRPr lang="en-US" sz="2900" dirty="0"/>
            </a:p>
          </p:txBody>
        </p:sp>
        <p:sp>
          <p:nvSpPr>
            <p:cNvPr id="167" name="ZoneTexte 45"/>
            <p:cNvSpPr txBox="1">
              <a:spLocks noChangeArrowheads="1"/>
            </p:cNvSpPr>
            <p:nvPr/>
          </p:nvSpPr>
          <p:spPr bwMode="auto">
            <a:xfrm>
              <a:off x="828304" y="19711823"/>
              <a:ext cx="6500712" cy="75194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 smtClean="0"/>
                <a:t>System simulations</a:t>
              </a:r>
              <a:endParaRPr lang="en-US" sz="4800" b="1" dirty="0"/>
            </a:p>
          </p:txBody>
        </p:sp>
      </p:grpSp>
      <p:pic>
        <p:nvPicPr>
          <p:cNvPr id="47" name="Imag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82" y="72059"/>
            <a:ext cx="2526586" cy="1368152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822" y="17497995"/>
            <a:ext cx="6239746" cy="3515216"/>
          </a:xfrm>
          <a:prstGeom prst="rect">
            <a:avLst/>
          </a:prstGeom>
        </p:spPr>
      </p:pic>
      <p:sp>
        <p:nvSpPr>
          <p:cNvPr id="39" name="Ellipse 38"/>
          <p:cNvSpPr/>
          <p:nvPr/>
        </p:nvSpPr>
        <p:spPr>
          <a:xfrm>
            <a:off x="11989544" y="22192915"/>
            <a:ext cx="6120680" cy="21458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Morphose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371324" y="3744467"/>
            <a:ext cx="10106052" cy="5616624"/>
            <a:chOff x="371324" y="4395128"/>
            <a:chExt cx="10339560" cy="5937335"/>
          </a:xfrm>
        </p:grpSpPr>
        <p:sp>
          <p:nvSpPr>
            <p:cNvPr id="59" name="Rectangle à coins arrondis 44"/>
            <p:cNvSpPr>
              <a:spLocks noChangeArrowheads="1"/>
            </p:cNvSpPr>
            <p:nvPr/>
          </p:nvSpPr>
          <p:spPr bwMode="auto">
            <a:xfrm>
              <a:off x="371324" y="4395128"/>
              <a:ext cx="10339560" cy="5937335"/>
            </a:xfrm>
            <a:prstGeom prst="roundRect">
              <a:avLst>
                <a:gd name="adj" fmla="val 17211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571500" indent="-571500">
                <a:buFontTx/>
                <a:buChar char="-"/>
              </a:pPr>
              <a:endParaRPr lang="en-US" sz="3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Courier New" panose="02070309020205020404" pitchFamily="49" charset="0"/>
                <a:buChar char="o"/>
              </a:pPr>
              <a:r>
                <a:rPr lang="en-US" sz="3600" dirty="0" smtClean="0">
                  <a:cs typeface="Arial" panose="020B0604020202020204" pitchFamily="34" charset="0"/>
                </a:rPr>
                <a:t>Partially observable real system</a:t>
              </a:r>
            </a:p>
            <a:p>
              <a:pPr marL="571500" indent="-571500">
                <a:buFont typeface="Courier New" panose="02070309020205020404" pitchFamily="49" charset="0"/>
                <a:buChar char="o"/>
              </a:pPr>
              <a:endParaRPr lang="en-US" sz="3600" dirty="0" smtClean="0">
                <a:cs typeface="Arial" panose="020B0604020202020204" pitchFamily="34" charset="0"/>
              </a:endParaRPr>
            </a:p>
            <a:p>
              <a:pPr marL="571500" indent="-571500">
                <a:buFont typeface="Courier New" panose="02070309020205020404" pitchFamily="49" charset="0"/>
                <a:buChar char="o"/>
              </a:pPr>
              <a:r>
                <a:rPr lang="en-US" sz="3600" dirty="0" smtClean="0">
                  <a:cs typeface="Arial" panose="020B0604020202020204" pitchFamily="34" charset="0"/>
                </a:rPr>
                <a:t>Various sources of information about the real system</a:t>
              </a:r>
            </a:p>
            <a:p>
              <a:pPr marL="571500" indent="-571500">
                <a:buFont typeface="Courier New" panose="02070309020205020404" pitchFamily="49" charset="0"/>
                <a:buChar char="o"/>
              </a:pPr>
              <a:endParaRPr lang="en-US" sz="3600" dirty="0" smtClean="0">
                <a:cs typeface="Arial" panose="020B0604020202020204" pitchFamily="34" charset="0"/>
              </a:endParaRPr>
            </a:p>
            <a:p>
              <a:pPr marL="571500" indent="-571500">
                <a:buFont typeface="Courier New" panose="02070309020205020404" pitchFamily="49" charset="0"/>
                <a:buChar char="o"/>
              </a:pPr>
              <a:r>
                <a:rPr lang="en-US" sz="3600" dirty="0" smtClean="0">
                  <a:cs typeface="Arial" panose="020B0604020202020204" pitchFamily="34" charset="0"/>
                </a:rPr>
                <a:t>Working hypothesis hardly modeled and simulated</a:t>
              </a:r>
            </a:p>
          </p:txBody>
        </p:sp>
        <p:sp>
          <p:nvSpPr>
            <p:cNvPr id="60" name="ZoneTexte 45"/>
            <p:cNvSpPr txBox="1">
              <a:spLocks noChangeArrowheads="1"/>
            </p:cNvSpPr>
            <p:nvPr/>
          </p:nvSpPr>
          <p:spPr bwMode="auto">
            <a:xfrm>
              <a:off x="380223" y="4425637"/>
              <a:ext cx="10313177" cy="10938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 smtClean="0"/>
                <a:t>Issues</a:t>
              </a:r>
              <a:endParaRPr lang="en-US" sz="4800" b="1" dirty="0"/>
            </a:p>
          </p:txBody>
        </p:sp>
      </p:grpSp>
      <p:cxnSp>
        <p:nvCxnSpPr>
          <p:cNvPr id="18" name="Connecteur en arc 17"/>
          <p:cNvCxnSpPr>
            <a:stCxn id="20" idx="2"/>
            <a:endCxn id="72" idx="1"/>
          </p:cNvCxnSpPr>
          <p:nvPr/>
        </p:nvCxnSpPr>
        <p:spPr>
          <a:xfrm rot="16200000" flipH="1">
            <a:off x="11899093" y="14103537"/>
            <a:ext cx="1408771" cy="564838"/>
          </a:xfrm>
          <a:prstGeom prst="curvedConnector3">
            <a:avLst/>
          </a:prstGeom>
          <a:ln w="190500">
            <a:gradFill>
              <a:gsLst>
                <a:gs pos="0">
                  <a:srgbClr val="000082"/>
                </a:gs>
                <a:gs pos="35000">
                  <a:srgbClr val="66008F"/>
                </a:gs>
                <a:gs pos="45000">
                  <a:srgbClr val="BA0066"/>
                </a:gs>
                <a:gs pos="57000">
                  <a:srgbClr val="FF0000"/>
                </a:gs>
                <a:gs pos="65000">
                  <a:srgbClr val="FF8200"/>
                </a:gs>
              </a:gsLst>
              <a:lin ang="5400000" scaled="0"/>
            </a:gra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rc 67"/>
          <p:cNvCxnSpPr>
            <a:stCxn id="27" idx="2"/>
            <a:endCxn id="72" idx="7"/>
          </p:cNvCxnSpPr>
          <p:nvPr/>
        </p:nvCxnSpPr>
        <p:spPr>
          <a:xfrm rot="5400000">
            <a:off x="17065673" y="13829768"/>
            <a:ext cx="1408772" cy="1112376"/>
          </a:xfrm>
          <a:prstGeom prst="curvedConnector3">
            <a:avLst>
              <a:gd name="adj1" fmla="val 50000"/>
            </a:avLst>
          </a:prstGeom>
          <a:ln w="190500">
            <a:gradFill>
              <a:gsLst>
                <a:gs pos="0">
                  <a:srgbClr val="000082"/>
                </a:gs>
                <a:gs pos="35000">
                  <a:srgbClr val="66008F"/>
                </a:gs>
                <a:gs pos="45000">
                  <a:srgbClr val="BA0066"/>
                </a:gs>
                <a:gs pos="57000">
                  <a:srgbClr val="FF0000"/>
                </a:gs>
                <a:gs pos="65000">
                  <a:srgbClr val="FF8200"/>
                </a:gs>
              </a:gsLst>
              <a:lin ang="5400000" scaled="0"/>
            </a:gra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rc 68"/>
          <p:cNvCxnSpPr>
            <a:stCxn id="72" idx="5"/>
            <a:endCxn id="48" idx="0"/>
          </p:cNvCxnSpPr>
          <p:nvPr/>
        </p:nvCxnSpPr>
        <p:spPr>
          <a:xfrm rot="16200000" flipH="1">
            <a:off x="17205126" y="16616425"/>
            <a:ext cx="890315" cy="872824"/>
          </a:xfrm>
          <a:prstGeom prst="curvedConnector3">
            <a:avLst>
              <a:gd name="adj1" fmla="val 50000"/>
            </a:avLst>
          </a:prstGeom>
          <a:ln w="190500">
            <a:gradFill>
              <a:gsLst>
                <a:gs pos="0">
                  <a:srgbClr val="000082"/>
                </a:gs>
                <a:gs pos="35000">
                  <a:srgbClr val="66008F"/>
                </a:gs>
                <a:gs pos="45000">
                  <a:srgbClr val="BA0066"/>
                </a:gs>
                <a:gs pos="57000">
                  <a:srgbClr val="FF0000"/>
                </a:gs>
                <a:gs pos="65000">
                  <a:srgbClr val="FF8200"/>
                </a:gs>
              </a:gsLst>
              <a:lin ang="5400000" scaled="0"/>
            </a:gra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72" idx="3"/>
            <a:endCxn id="87" idx="0"/>
          </p:cNvCxnSpPr>
          <p:nvPr/>
        </p:nvCxnSpPr>
        <p:spPr>
          <a:xfrm rot="5400000">
            <a:off x="11896883" y="16508980"/>
            <a:ext cx="890315" cy="1087714"/>
          </a:xfrm>
          <a:prstGeom prst="curvedConnector3">
            <a:avLst>
              <a:gd name="adj1" fmla="val 50000"/>
            </a:avLst>
          </a:prstGeom>
          <a:ln w="190500">
            <a:gradFill>
              <a:gsLst>
                <a:gs pos="0">
                  <a:srgbClr val="000082"/>
                </a:gs>
                <a:gs pos="35000">
                  <a:srgbClr val="66008F"/>
                </a:gs>
                <a:gs pos="45000">
                  <a:srgbClr val="BA0066"/>
                </a:gs>
                <a:gs pos="57000">
                  <a:srgbClr val="FF0000"/>
                </a:gs>
                <a:gs pos="65000">
                  <a:srgbClr val="FF8200"/>
                </a:gs>
              </a:gsLst>
              <a:lin ang="5400000" scaled="0"/>
            </a:gra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rc 82"/>
          <p:cNvCxnSpPr>
            <a:stCxn id="76" idx="2"/>
            <a:endCxn id="39" idx="1"/>
          </p:cNvCxnSpPr>
          <p:nvPr/>
        </p:nvCxnSpPr>
        <p:spPr>
          <a:xfrm rot="16200000" flipH="1">
            <a:off x="12061084" y="21682353"/>
            <a:ext cx="1007782" cy="641844"/>
          </a:xfrm>
          <a:prstGeom prst="curvedConnector3">
            <a:avLst>
              <a:gd name="adj1" fmla="val 50000"/>
            </a:avLst>
          </a:prstGeom>
          <a:ln w="190500">
            <a:solidFill>
              <a:srgbClr val="DD930D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en arc 85"/>
          <p:cNvCxnSpPr>
            <a:stCxn id="79" idx="2"/>
            <a:endCxn id="39" idx="7"/>
          </p:cNvCxnSpPr>
          <p:nvPr/>
        </p:nvCxnSpPr>
        <p:spPr>
          <a:xfrm rot="5400000">
            <a:off x="17294345" y="21353695"/>
            <a:ext cx="1072998" cy="1233945"/>
          </a:xfrm>
          <a:prstGeom prst="curvedConnector3">
            <a:avLst>
              <a:gd name="adj1" fmla="val 50000"/>
            </a:avLst>
          </a:prstGeom>
          <a:ln w="190500">
            <a:solidFill>
              <a:srgbClr val="DD930D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rc 100"/>
          <p:cNvCxnSpPr>
            <a:stCxn id="39" idx="3"/>
            <a:endCxn id="45" idx="0"/>
          </p:cNvCxnSpPr>
          <p:nvPr/>
        </p:nvCxnSpPr>
        <p:spPr>
          <a:xfrm rot="5400000">
            <a:off x="11820126" y="24218585"/>
            <a:ext cx="1259853" cy="871690"/>
          </a:xfrm>
          <a:prstGeom prst="curvedConnector3">
            <a:avLst>
              <a:gd name="adj1" fmla="val 50000"/>
            </a:avLst>
          </a:prstGeom>
          <a:ln w="190500">
            <a:solidFill>
              <a:srgbClr val="DD930D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en arc 107"/>
          <p:cNvCxnSpPr>
            <a:stCxn id="39" idx="5"/>
            <a:endCxn id="49" idx="0"/>
          </p:cNvCxnSpPr>
          <p:nvPr/>
        </p:nvCxnSpPr>
        <p:spPr>
          <a:xfrm rot="16200000" flipH="1">
            <a:off x="17061469" y="24176906"/>
            <a:ext cx="1260690" cy="955886"/>
          </a:xfrm>
          <a:prstGeom prst="curvedConnector3">
            <a:avLst>
              <a:gd name="adj1" fmla="val 50000"/>
            </a:avLst>
          </a:prstGeom>
          <a:ln w="190500">
            <a:solidFill>
              <a:srgbClr val="DD930D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e 108"/>
          <p:cNvGrpSpPr/>
          <p:nvPr/>
        </p:nvGrpSpPr>
        <p:grpSpPr>
          <a:xfrm>
            <a:off x="15049884" y="25285194"/>
            <a:ext cx="6239746" cy="3515216"/>
            <a:chOff x="14966822" y="25562891"/>
            <a:chExt cx="6239746" cy="3515216"/>
          </a:xfrm>
        </p:grpSpPr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66822" y="25562891"/>
              <a:ext cx="6239746" cy="3515216"/>
            </a:xfrm>
            <a:prstGeom prst="rect">
              <a:avLst/>
            </a:prstGeom>
          </p:spPr>
        </p:pic>
        <p:pic>
          <p:nvPicPr>
            <p:cNvPr id="1027" name="Picture 3" descr="C:\Users\drouotba\Desktop\Poster\Crystal_Clear_action_button_cancel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0650" y="25595148"/>
              <a:ext cx="1890968" cy="1890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e 106"/>
          <p:cNvGrpSpPr/>
          <p:nvPr/>
        </p:nvGrpSpPr>
        <p:grpSpPr>
          <a:xfrm>
            <a:off x="8870518" y="25058835"/>
            <a:ext cx="6359386" cy="3712159"/>
            <a:chOff x="8654494" y="25595148"/>
            <a:chExt cx="6359386" cy="3712159"/>
          </a:xfrm>
        </p:grpSpPr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4494" y="25820670"/>
              <a:ext cx="6287378" cy="3486637"/>
            </a:xfrm>
            <a:prstGeom prst="rect">
              <a:avLst/>
            </a:prstGeom>
          </p:spPr>
        </p:pic>
        <p:pic>
          <p:nvPicPr>
            <p:cNvPr id="1026" name="Picture 2" descr="C:\Users\drouotba\Desktop\Poster\Crystal_Clear_action_apply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29913" y="25595148"/>
              <a:ext cx="1983967" cy="1983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8" y="2100772"/>
            <a:ext cx="2592288" cy="1187600"/>
          </a:xfrm>
          <a:prstGeom prst="rect">
            <a:avLst/>
          </a:prstGeom>
        </p:spPr>
      </p:pic>
      <p:cxnSp>
        <p:nvCxnSpPr>
          <p:cNvPr id="53" name="Connecteur en arc 52"/>
          <p:cNvCxnSpPr>
            <a:stCxn id="88" idx="2"/>
          </p:cNvCxnSpPr>
          <p:nvPr/>
        </p:nvCxnSpPr>
        <p:spPr>
          <a:xfrm rot="5400000" flipH="1">
            <a:off x="7187509" y="24050009"/>
            <a:ext cx="8336388" cy="2188699"/>
          </a:xfrm>
          <a:prstGeom prst="curvedConnector5">
            <a:avLst>
              <a:gd name="adj1" fmla="val -2742"/>
              <a:gd name="adj2" fmla="val 171966"/>
              <a:gd name="adj3" fmla="val 69363"/>
            </a:avLst>
          </a:prstGeom>
          <a:ln w="190500">
            <a:solidFill>
              <a:srgbClr val="7030A0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10693400" y="3816475"/>
            <a:ext cx="10343579" cy="5544616"/>
            <a:chOff x="10693400" y="4425637"/>
            <a:chExt cx="10343579" cy="5937336"/>
          </a:xfrm>
        </p:grpSpPr>
        <p:sp>
          <p:nvSpPr>
            <p:cNvPr id="61" name="Rectangle à coins arrondis 44"/>
            <p:cNvSpPr>
              <a:spLocks noChangeArrowheads="1"/>
            </p:cNvSpPr>
            <p:nvPr/>
          </p:nvSpPr>
          <p:spPr bwMode="auto">
            <a:xfrm>
              <a:off x="10693400" y="4425638"/>
              <a:ext cx="10343579" cy="5937335"/>
            </a:xfrm>
            <a:prstGeom prst="roundRect">
              <a:avLst>
                <a:gd name="adj" fmla="val 17211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marL="571500" indent="-571500">
                <a:buFontTx/>
                <a:buChar char="-"/>
              </a:pPr>
              <a:endParaRPr lang="en-US" sz="3200" dirty="0" smtClean="0"/>
            </a:p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lang="en-US" sz="3600" dirty="0"/>
                <a:t>Recreate the real system (</a:t>
              </a:r>
              <a:r>
                <a:rPr lang="en-US" sz="3600" dirty="0" err="1"/>
                <a:t>Morphose</a:t>
              </a:r>
              <a:r>
                <a:rPr lang="en-US" sz="3600" dirty="0"/>
                <a:t>)</a:t>
              </a:r>
            </a:p>
            <a:p>
              <a:pPr marL="571500" indent="-571500">
                <a:buFont typeface="Wingdings" panose="05000000000000000000" pitchFamily="2" charset="2"/>
                <a:buChar char="ü"/>
              </a:pPr>
              <a:endParaRPr lang="en-US" sz="3600" dirty="0" smtClean="0"/>
            </a:p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lang="en-US" sz="3600" dirty="0"/>
                <a:t>Creation of hypothetic system based on model federation (Role4All</a:t>
              </a:r>
              <a:r>
                <a:rPr lang="en-US" sz="3600" dirty="0" smtClean="0"/>
                <a:t>)</a:t>
              </a:r>
            </a:p>
            <a:p>
              <a:pPr marL="571500" indent="-571500">
                <a:buFont typeface="Wingdings" panose="05000000000000000000" pitchFamily="2" charset="2"/>
                <a:buChar char="ü"/>
              </a:pPr>
              <a:endParaRPr lang="en-US" sz="3600" dirty="0"/>
            </a:p>
            <a:p>
              <a:pPr marL="571500" indent="-571500">
                <a:buFont typeface="Wingdings" panose="05000000000000000000" pitchFamily="2" charset="2"/>
                <a:buChar char="ü"/>
              </a:pPr>
              <a:r>
                <a:rPr lang="en-US" sz="3600" dirty="0" smtClean="0"/>
                <a:t>System modeling (</a:t>
              </a:r>
              <a:r>
                <a:rPr lang="en-US" sz="3600" dirty="0" err="1" smtClean="0"/>
                <a:t>Pimca</a:t>
              </a:r>
              <a:r>
                <a:rPr lang="en-US" sz="3600" dirty="0" smtClean="0"/>
                <a:t>) and discovery (</a:t>
              </a:r>
              <a:r>
                <a:rPr lang="en-US" sz="3600" dirty="0" err="1"/>
                <a:t>Morphose</a:t>
              </a:r>
              <a:r>
                <a:rPr lang="en-US" sz="3600" dirty="0" smtClean="0"/>
                <a:t>) through iterative </a:t>
              </a:r>
              <a:r>
                <a:rPr lang="en-US" sz="3600" dirty="0"/>
                <a:t>validation of </a:t>
              </a:r>
              <a:r>
                <a:rPr lang="en-US" sz="3600" dirty="0" smtClean="0"/>
                <a:t>assumptions</a:t>
              </a:r>
            </a:p>
            <a:p>
              <a:endParaRPr lang="en-US" sz="3600" dirty="0" smtClean="0"/>
            </a:p>
            <a:p>
              <a:pPr marL="571500" indent="-571500">
                <a:buFontTx/>
                <a:buChar char="-"/>
              </a:pPr>
              <a:endParaRPr lang="en-US" sz="4000" dirty="0" smtClean="0"/>
            </a:p>
            <a:p>
              <a:endParaRPr lang="en-US" sz="4000" dirty="0" smtClean="0"/>
            </a:p>
            <a:p>
              <a:endParaRPr lang="en-US" sz="4000" dirty="0" smtClean="0"/>
            </a:p>
            <a:p>
              <a:r>
                <a:rPr lang="en-US" sz="4000" dirty="0" smtClean="0"/>
                <a:t> </a:t>
              </a:r>
            </a:p>
            <a:p>
              <a:pPr defTabSz="1474788"/>
              <a:endParaRPr lang="en-US" sz="2900" dirty="0"/>
            </a:p>
          </p:txBody>
        </p:sp>
        <p:sp>
          <p:nvSpPr>
            <p:cNvPr id="62" name="ZoneTexte 45"/>
            <p:cNvSpPr txBox="1">
              <a:spLocks noChangeArrowheads="1"/>
            </p:cNvSpPr>
            <p:nvPr/>
          </p:nvSpPr>
          <p:spPr bwMode="auto">
            <a:xfrm>
              <a:off x="10837416" y="4425637"/>
              <a:ext cx="10199563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 smtClean="0"/>
                <a:t>Benefits</a:t>
              </a:r>
              <a:endParaRPr lang="en-US" sz="4800" b="1" dirty="0"/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16107530" y="10095979"/>
            <a:ext cx="4437433" cy="3585591"/>
            <a:chOff x="16127568" y="9865148"/>
            <a:chExt cx="4437433" cy="3585591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7063" y="9865148"/>
              <a:ext cx="3558369" cy="3035671"/>
            </a:xfrm>
            <a:prstGeom prst="rect">
              <a:avLst/>
            </a:prstGeom>
          </p:spPr>
        </p:pic>
        <p:sp>
          <p:nvSpPr>
            <p:cNvPr id="27" name="ZoneTexte 26"/>
            <p:cNvSpPr txBox="1"/>
            <p:nvPr/>
          </p:nvSpPr>
          <p:spPr>
            <a:xfrm>
              <a:off x="16127568" y="12927519"/>
              <a:ext cx="4437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Not modeled information</a:t>
              </a:r>
              <a:endParaRPr lang="en-US" sz="2800" b="1" dirty="0"/>
            </a:p>
          </p:txBody>
        </p:sp>
      </p:grpSp>
      <p:sp>
        <p:nvSpPr>
          <p:cNvPr id="79" name="ZoneTexte 78"/>
          <p:cNvSpPr txBox="1"/>
          <p:nvPr/>
        </p:nvSpPr>
        <p:spPr>
          <a:xfrm>
            <a:off x="16697176" y="20910948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Hypothetic model 2</a:t>
            </a:r>
            <a:endParaRPr lang="en-US" sz="2800" b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10019739" y="28789332"/>
            <a:ext cx="486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Hypothetic model validated</a:t>
            </a:r>
            <a:endParaRPr lang="en-US" sz="28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16441409" y="28736462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Hypothetic model reject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855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164</Words>
  <Application>Microsoft Office PowerPoint</Application>
  <PresentationFormat>Personnalisé</PresentationFormat>
  <Paragraphs>52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UHP NANCY 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Jean-Philippe Schneider</dc:creator>
  <cp:lastModifiedBy>ensta</cp:lastModifiedBy>
  <cp:revision>100</cp:revision>
  <dcterms:created xsi:type="dcterms:W3CDTF">2007-06-19T13:29:34Z</dcterms:created>
  <dcterms:modified xsi:type="dcterms:W3CDTF">2015-12-03T08:35:40Z</dcterms:modified>
</cp:coreProperties>
</file>