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21386800" cy="30243463"/>
  <p:notesSz cx="29819600" cy="42341800"/>
  <p:defaultTextStyle>
    <a:defPPr>
      <a:defRPr lang="fr-FR"/>
    </a:defPPr>
    <a:lvl1pPr algn="l" defTabSz="2949575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1pPr>
    <a:lvl2pPr marL="1474788" indent="-1017588" algn="l" defTabSz="2949575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2pPr>
    <a:lvl3pPr marL="2949575" indent="-2035175" algn="l" defTabSz="2949575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3pPr>
    <a:lvl4pPr marL="4424363" indent="-3052763" algn="l" defTabSz="2949575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4pPr>
    <a:lvl5pPr marL="5899150" indent="-4070350" algn="l" defTabSz="2949575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9526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930D"/>
    <a:srgbClr val="E1B3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0496" autoAdjust="0"/>
  </p:normalViewPr>
  <p:slideViewPr>
    <p:cSldViewPr>
      <p:cViewPr>
        <p:scale>
          <a:sx n="125" d="100"/>
          <a:sy n="125" d="100"/>
        </p:scale>
        <p:origin x="3414" y="1770"/>
      </p:cViewPr>
      <p:guideLst>
        <p:guide orient="horz" pos="9526"/>
        <p:guide pos="6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2921827" cy="2117090"/>
          </a:xfrm>
          <a:prstGeom prst="rect">
            <a:avLst/>
          </a:prstGeom>
        </p:spPr>
        <p:txBody>
          <a:bodyPr vert="horz" lIns="412349" tIns="206174" rIns="412349" bIns="206174" rtlCol="0"/>
          <a:lstStyle>
            <a:lvl1pPr algn="l" defTabSz="13304017" fontAlgn="auto">
              <a:spcBef>
                <a:spcPts val="0"/>
              </a:spcBef>
              <a:spcAft>
                <a:spcPts val="0"/>
              </a:spcAft>
              <a:defRPr sz="54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16890873" y="0"/>
            <a:ext cx="12921827" cy="2117090"/>
          </a:xfrm>
          <a:prstGeom prst="rect">
            <a:avLst/>
          </a:prstGeom>
        </p:spPr>
        <p:txBody>
          <a:bodyPr vert="horz" lIns="412349" tIns="206174" rIns="412349" bIns="206174" rtlCol="0"/>
          <a:lstStyle>
            <a:lvl1pPr algn="r" defTabSz="13304017" fontAlgn="auto">
              <a:spcBef>
                <a:spcPts val="0"/>
              </a:spcBef>
              <a:spcAft>
                <a:spcPts val="0"/>
              </a:spcAft>
              <a:defRPr sz="5400">
                <a:latin typeface="+mn-lt"/>
              </a:defRPr>
            </a:lvl1pPr>
          </a:lstStyle>
          <a:p>
            <a:pPr>
              <a:defRPr/>
            </a:pPr>
            <a:fld id="{A6EBDB58-02EB-4C67-8B0D-82EA3460AAC8}" type="datetimeFigureOut">
              <a:rPr lang="fr-FR"/>
              <a:pPr>
                <a:defRPr/>
              </a:pPr>
              <a:t>06/04/2016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296400" y="3175000"/>
            <a:ext cx="11226800" cy="158781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12349" tIns="206174" rIns="412349" bIns="206174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2981960" y="20112355"/>
            <a:ext cx="23855680" cy="19053810"/>
          </a:xfrm>
          <a:prstGeom prst="rect">
            <a:avLst/>
          </a:prstGeom>
        </p:spPr>
        <p:txBody>
          <a:bodyPr vert="horz" lIns="412349" tIns="206174" rIns="412349" bIns="20617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40217361"/>
            <a:ext cx="12921827" cy="2117090"/>
          </a:xfrm>
          <a:prstGeom prst="rect">
            <a:avLst/>
          </a:prstGeom>
        </p:spPr>
        <p:txBody>
          <a:bodyPr vert="horz" lIns="412349" tIns="206174" rIns="412349" bIns="206174" rtlCol="0" anchor="b"/>
          <a:lstStyle>
            <a:lvl1pPr algn="l" defTabSz="13304017" fontAlgn="auto">
              <a:spcBef>
                <a:spcPts val="0"/>
              </a:spcBef>
              <a:spcAft>
                <a:spcPts val="0"/>
              </a:spcAft>
              <a:defRPr sz="54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16890873" y="40217361"/>
            <a:ext cx="12921827" cy="2117090"/>
          </a:xfrm>
          <a:prstGeom prst="rect">
            <a:avLst/>
          </a:prstGeom>
        </p:spPr>
        <p:txBody>
          <a:bodyPr vert="horz" lIns="412349" tIns="206174" rIns="412349" bIns="206174" rtlCol="0" anchor="b"/>
          <a:lstStyle>
            <a:lvl1pPr algn="r" defTabSz="13304017" fontAlgn="auto">
              <a:spcBef>
                <a:spcPts val="0"/>
              </a:spcBef>
              <a:spcAft>
                <a:spcPts val="0"/>
              </a:spcAft>
              <a:defRPr sz="5400">
                <a:latin typeface="+mn-lt"/>
              </a:defRPr>
            </a:lvl1pPr>
          </a:lstStyle>
          <a:p>
            <a:pPr>
              <a:defRPr/>
            </a:pPr>
            <a:fld id="{0F875057-6A49-4432-8728-AD22D3AF30E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149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2949575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1474788" algn="l" defTabSz="2949575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2949575" algn="l" defTabSz="2949575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4424363" algn="l" defTabSz="2949575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5899150" algn="l" defTabSz="2949575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7375550" algn="l" defTabSz="295022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8850660" algn="l" defTabSz="295022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10325771" algn="l" defTabSz="295022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11800881" algn="l" defTabSz="295022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7" descr="logo Afi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719338"/>
            <a:ext cx="67373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4836792" y="29370604"/>
            <a:ext cx="144975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29502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200" b="1" dirty="0">
                <a:solidFill>
                  <a:srgbClr val="C00000"/>
                </a:solidFill>
                <a:latin typeface="+mn-lt"/>
              </a:rPr>
              <a:t>Séminaire Doctoral, Forum </a:t>
            </a:r>
            <a:r>
              <a:rPr lang="fr-FR" sz="3200" b="1" dirty="0" smtClean="0">
                <a:solidFill>
                  <a:srgbClr val="C00000"/>
                </a:solidFill>
                <a:latin typeface="+mn-lt"/>
              </a:rPr>
              <a:t>académie-Industrie AFIS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08020" y="619817"/>
            <a:ext cx="18178780" cy="1785950"/>
          </a:xfrm>
        </p:spPr>
        <p:txBody>
          <a:bodyPr>
            <a:normAutofit/>
          </a:bodyPr>
          <a:lstStyle>
            <a:lvl1pPr>
              <a:defRPr sz="54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549600" y="3192328"/>
            <a:ext cx="14970760" cy="2713901"/>
          </a:xfrm>
        </p:spPr>
        <p:txBody>
          <a:bodyPr>
            <a:normAutofit/>
          </a:bodyPr>
          <a:lstStyle>
            <a:lvl1pPr marL="0" indent="0" algn="l" defTabSz="2950220" eaLnBrk="1" fontAlgn="auto" hangingPunct="1">
              <a:spcAft>
                <a:spcPts val="0"/>
              </a:spcAft>
              <a:buFont typeface="Arial" pitchFamily="34" charset="0"/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1475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5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5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0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2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0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pic>
        <p:nvPicPr>
          <p:cNvPr id="8" name="Picture 2" descr="Logo INCOSE AFFILIA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7776" y="27867147"/>
            <a:ext cx="2856784" cy="192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age 10" descr="logo_ENSTA_Bretagne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96256" y="0"/>
            <a:ext cx="2238375" cy="2695575"/>
          </a:xfrm>
          <a:prstGeom prst="rect">
            <a:avLst/>
          </a:prstGeom>
        </p:spPr>
      </p:pic>
      <p:pic>
        <p:nvPicPr>
          <p:cNvPr id="15" name="Image 14" descr="ubs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96256" y="2808362"/>
            <a:ext cx="2088232" cy="2784309"/>
          </a:xfrm>
          <a:prstGeom prst="rect">
            <a:avLst/>
          </a:prstGeom>
        </p:spPr>
      </p:pic>
      <p:pic>
        <p:nvPicPr>
          <p:cNvPr id="16" name="Image 15" descr="Bloc_MarqueLong_Bleu 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324248" y="5400651"/>
            <a:ext cx="2380781" cy="1440160"/>
          </a:xfrm>
          <a:prstGeom prst="rect">
            <a:avLst/>
          </a:prstGeom>
        </p:spPr>
      </p:pic>
      <p:pic>
        <p:nvPicPr>
          <p:cNvPr id="17" name="Image 16" descr="regionBretagne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96256" y="7344867"/>
            <a:ext cx="1800200" cy="18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455E6-B6A8-4BDA-AADD-0F8CFE422F0A}" type="datetimeFigureOut">
              <a:rPr lang="fr-FR"/>
              <a:pPr>
                <a:defRPr/>
              </a:pPr>
              <a:t>06/04/2016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490C0-B66A-4F5D-81A8-E9ED0AE048B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5505430" y="1211146"/>
            <a:ext cx="4812030" cy="2580495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69340" y="1211146"/>
            <a:ext cx="14079643" cy="2580495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9864B-412A-4759-86F4-DDA6E106967F}" type="datetimeFigureOut">
              <a:rPr lang="fr-FR"/>
              <a:pPr>
                <a:defRPr/>
              </a:pPr>
              <a:t>06/04/2016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9057C-752C-4E1E-95E4-CE144A12C0A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6EEBE-D90E-4F6E-A8B5-F1BC92512B77}" type="datetimeFigureOut">
              <a:rPr lang="fr-FR"/>
              <a:pPr>
                <a:defRPr/>
              </a:pPr>
              <a:t>06/04/2016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59BB0-65A1-4D61-B645-06280C6E045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89411" y="19434226"/>
            <a:ext cx="18178780" cy="6006688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89411" y="12818474"/>
            <a:ext cx="18178780" cy="6615754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511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022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533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044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555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066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2577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088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B5034-D444-439C-8A5E-7CF53D8815E1}" type="datetimeFigureOut">
              <a:rPr lang="fr-FR"/>
              <a:pPr>
                <a:defRPr/>
              </a:pPr>
              <a:t>06/04/2016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D4645-FC26-482D-B3E2-46AB9235E94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9340" y="7056813"/>
            <a:ext cx="9445837" cy="19959287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871623" y="7056813"/>
            <a:ext cx="9445837" cy="19959287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6D750-790C-4016-A560-FE7B219C271D}" type="datetimeFigureOut">
              <a:rPr lang="fr-FR"/>
              <a:pPr>
                <a:defRPr/>
              </a:pPr>
              <a:t>06/04/2016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37197-2E66-4983-B027-7764CFFF189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341" y="6769776"/>
            <a:ext cx="9449551" cy="2821321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110" indent="0">
              <a:buNone/>
              <a:defRPr sz="6500" b="1"/>
            </a:lvl2pPr>
            <a:lvl3pPr marL="2950220" indent="0">
              <a:buNone/>
              <a:defRPr sz="5800" b="1"/>
            </a:lvl3pPr>
            <a:lvl4pPr marL="4425330" indent="0">
              <a:buNone/>
              <a:defRPr sz="5200" b="1"/>
            </a:lvl4pPr>
            <a:lvl5pPr marL="5900440" indent="0">
              <a:buNone/>
              <a:defRPr sz="5200" b="1"/>
            </a:lvl5pPr>
            <a:lvl6pPr marL="7375550" indent="0">
              <a:buNone/>
              <a:defRPr sz="5200" b="1"/>
            </a:lvl6pPr>
            <a:lvl7pPr marL="8850660" indent="0">
              <a:buNone/>
              <a:defRPr sz="5200" b="1"/>
            </a:lvl7pPr>
            <a:lvl8pPr marL="10325771" indent="0">
              <a:buNone/>
              <a:defRPr sz="5200" b="1"/>
            </a:lvl8pPr>
            <a:lvl9pPr marL="11800881" indent="0">
              <a:buNone/>
              <a:defRPr sz="5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341" y="9591097"/>
            <a:ext cx="9449551" cy="17424997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0864200" y="6769776"/>
            <a:ext cx="9453262" cy="2821321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110" indent="0">
              <a:buNone/>
              <a:defRPr sz="6500" b="1"/>
            </a:lvl2pPr>
            <a:lvl3pPr marL="2950220" indent="0">
              <a:buNone/>
              <a:defRPr sz="5800" b="1"/>
            </a:lvl3pPr>
            <a:lvl4pPr marL="4425330" indent="0">
              <a:buNone/>
              <a:defRPr sz="5200" b="1"/>
            </a:lvl4pPr>
            <a:lvl5pPr marL="5900440" indent="0">
              <a:buNone/>
              <a:defRPr sz="5200" b="1"/>
            </a:lvl5pPr>
            <a:lvl6pPr marL="7375550" indent="0">
              <a:buNone/>
              <a:defRPr sz="5200" b="1"/>
            </a:lvl6pPr>
            <a:lvl7pPr marL="8850660" indent="0">
              <a:buNone/>
              <a:defRPr sz="5200" b="1"/>
            </a:lvl7pPr>
            <a:lvl8pPr marL="10325771" indent="0">
              <a:buNone/>
              <a:defRPr sz="5200" b="1"/>
            </a:lvl8pPr>
            <a:lvl9pPr marL="11800881" indent="0">
              <a:buNone/>
              <a:defRPr sz="5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0864200" y="9591097"/>
            <a:ext cx="9453262" cy="17424997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B5429-369B-4AC7-A243-1E14C6EAAB3E}" type="datetimeFigureOut">
              <a:rPr lang="fr-FR"/>
              <a:pPr>
                <a:defRPr/>
              </a:pPr>
              <a:t>06/04/2016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07DB5-C118-4B48-A6E7-F80EB51D52D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E8FAE-5202-4C07-AB57-206B9C78EC99}" type="datetimeFigureOut">
              <a:rPr lang="fr-FR"/>
              <a:pPr>
                <a:defRPr/>
              </a:pPr>
              <a:t>06/04/2016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685A7-80E8-48A6-A495-1C0D41BF8E3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23DDE-1D3A-460C-9F06-FDDFEFF96497}" type="datetimeFigureOut">
              <a:rPr lang="fr-FR"/>
              <a:pPr>
                <a:defRPr/>
              </a:pPr>
              <a:t>06/04/2016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27494-91D1-461B-B5C1-F956A5459F8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341" y="1204139"/>
            <a:ext cx="7036111" cy="5124587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61645" y="1204141"/>
            <a:ext cx="11955817" cy="25811959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9341" y="6328727"/>
            <a:ext cx="7036111" cy="20687372"/>
          </a:xfrm>
        </p:spPr>
        <p:txBody>
          <a:bodyPr/>
          <a:lstStyle>
            <a:lvl1pPr marL="0" indent="0">
              <a:buNone/>
              <a:defRPr sz="4500"/>
            </a:lvl1pPr>
            <a:lvl2pPr marL="1475110" indent="0">
              <a:buNone/>
              <a:defRPr sz="3900"/>
            </a:lvl2pPr>
            <a:lvl3pPr marL="2950220" indent="0">
              <a:buNone/>
              <a:defRPr sz="3200"/>
            </a:lvl3pPr>
            <a:lvl4pPr marL="4425330" indent="0">
              <a:buNone/>
              <a:defRPr sz="2900"/>
            </a:lvl4pPr>
            <a:lvl5pPr marL="5900440" indent="0">
              <a:buNone/>
              <a:defRPr sz="2900"/>
            </a:lvl5pPr>
            <a:lvl6pPr marL="7375550" indent="0">
              <a:buNone/>
              <a:defRPr sz="2900"/>
            </a:lvl6pPr>
            <a:lvl7pPr marL="8850660" indent="0">
              <a:buNone/>
              <a:defRPr sz="2900"/>
            </a:lvl7pPr>
            <a:lvl8pPr marL="10325771" indent="0">
              <a:buNone/>
              <a:defRPr sz="2900"/>
            </a:lvl8pPr>
            <a:lvl9pPr marL="11800881" indent="0">
              <a:buNone/>
              <a:defRPr sz="2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DEB39-1162-441D-991F-AE9456620B94}" type="datetimeFigureOut">
              <a:rPr lang="fr-FR"/>
              <a:pPr>
                <a:defRPr/>
              </a:pPr>
              <a:t>06/04/2016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23D64-D9FF-47CC-A76E-88E66F1F9DA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91962" y="21170426"/>
            <a:ext cx="12832080" cy="2499289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191962" y="2702308"/>
            <a:ext cx="12832080" cy="18146078"/>
          </a:xfrm>
        </p:spPr>
        <p:txBody>
          <a:bodyPr rtlCol="0">
            <a:normAutofit/>
          </a:bodyPr>
          <a:lstStyle>
            <a:lvl1pPr marL="0" indent="0">
              <a:buNone/>
              <a:defRPr sz="10300"/>
            </a:lvl1pPr>
            <a:lvl2pPr marL="1475110" indent="0">
              <a:buNone/>
              <a:defRPr sz="9000"/>
            </a:lvl2pPr>
            <a:lvl3pPr marL="2950220" indent="0">
              <a:buNone/>
              <a:defRPr sz="7700"/>
            </a:lvl3pPr>
            <a:lvl4pPr marL="4425330" indent="0">
              <a:buNone/>
              <a:defRPr sz="6500"/>
            </a:lvl4pPr>
            <a:lvl5pPr marL="5900440" indent="0">
              <a:buNone/>
              <a:defRPr sz="6500"/>
            </a:lvl5pPr>
            <a:lvl6pPr marL="7375550" indent="0">
              <a:buNone/>
              <a:defRPr sz="6500"/>
            </a:lvl6pPr>
            <a:lvl7pPr marL="8850660" indent="0">
              <a:buNone/>
              <a:defRPr sz="6500"/>
            </a:lvl7pPr>
            <a:lvl8pPr marL="10325771" indent="0">
              <a:buNone/>
              <a:defRPr sz="6500"/>
            </a:lvl8pPr>
            <a:lvl9pPr marL="11800881" indent="0">
              <a:buNone/>
              <a:defRPr sz="65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191962" y="23669715"/>
            <a:ext cx="12832080" cy="3549403"/>
          </a:xfrm>
        </p:spPr>
        <p:txBody>
          <a:bodyPr/>
          <a:lstStyle>
            <a:lvl1pPr marL="0" indent="0">
              <a:buNone/>
              <a:defRPr sz="4500"/>
            </a:lvl1pPr>
            <a:lvl2pPr marL="1475110" indent="0">
              <a:buNone/>
              <a:defRPr sz="3900"/>
            </a:lvl2pPr>
            <a:lvl3pPr marL="2950220" indent="0">
              <a:buNone/>
              <a:defRPr sz="3200"/>
            </a:lvl3pPr>
            <a:lvl4pPr marL="4425330" indent="0">
              <a:buNone/>
              <a:defRPr sz="2900"/>
            </a:lvl4pPr>
            <a:lvl5pPr marL="5900440" indent="0">
              <a:buNone/>
              <a:defRPr sz="2900"/>
            </a:lvl5pPr>
            <a:lvl6pPr marL="7375550" indent="0">
              <a:buNone/>
              <a:defRPr sz="2900"/>
            </a:lvl6pPr>
            <a:lvl7pPr marL="8850660" indent="0">
              <a:buNone/>
              <a:defRPr sz="2900"/>
            </a:lvl7pPr>
            <a:lvl8pPr marL="10325771" indent="0">
              <a:buNone/>
              <a:defRPr sz="2900"/>
            </a:lvl8pPr>
            <a:lvl9pPr marL="11800881" indent="0">
              <a:buNone/>
              <a:defRPr sz="2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3CC9D-31B4-41E4-BB43-4DD5A1F5AA94}" type="datetimeFigureOut">
              <a:rPr lang="fr-FR"/>
              <a:pPr>
                <a:defRPr/>
              </a:pPr>
              <a:t>06/04/2016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9BEF4-EFF3-4BAB-8CB9-213870FAD2D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069975" y="1211263"/>
            <a:ext cx="1924685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95022" tIns="147511" rIns="295022" bIns="147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069975" y="7056438"/>
            <a:ext cx="19246850" cy="1995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95022" tIns="147511" rIns="295022" bIns="147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069975" y="28030488"/>
            <a:ext cx="4989513" cy="1611312"/>
          </a:xfrm>
          <a:prstGeom prst="rect">
            <a:avLst/>
          </a:prstGeom>
        </p:spPr>
        <p:txBody>
          <a:bodyPr vert="horz" lIns="295022" tIns="147511" rIns="295022" bIns="147511" rtlCol="0" anchor="ctr"/>
          <a:lstStyle>
            <a:lvl1pPr algn="l" defTabSz="2950220" fontAlgn="auto">
              <a:spcBef>
                <a:spcPts val="0"/>
              </a:spcBef>
              <a:spcAft>
                <a:spcPts val="0"/>
              </a:spcAft>
              <a:defRPr sz="3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6DB4B3D-456E-4340-BA91-6EB8F1BA411E}" type="datetimeFigureOut">
              <a:rPr lang="fr-FR"/>
              <a:pPr>
                <a:defRPr/>
              </a:pPr>
              <a:t>06/04/2016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7307263" y="28030488"/>
            <a:ext cx="6772275" cy="1611312"/>
          </a:xfrm>
          <a:prstGeom prst="rect">
            <a:avLst/>
          </a:prstGeom>
        </p:spPr>
        <p:txBody>
          <a:bodyPr vert="horz" lIns="295022" tIns="147511" rIns="295022" bIns="147511" rtlCol="0" anchor="ctr"/>
          <a:lstStyle>
            <a:lvl1pPr algn="ctr" defTabSz="2950220" fontAlgn="auto">
              <a:spcBef>
                <a:spcPts val="0"/>
              </a:spcBef>
              <a:spcAft>
                <a:spcPts val="0"/>
              </a:spcAft>
              <a:defRPr sz="3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5327313" y="28030488"/>
            <a:ext cx="4989512" cy="1611312"/>
          </a:xfrm>
          <a:prstGeom prst="rect">
            <a:avLst/>
          </a:prstGeom>
        </p:spPr>
        <p:txBody>
          <a:bodyPr vert="horz" lIns="295022" tIns="147511" rIns="295022" bIns="147511" rtlCol="0" anchor="ctr"/>
          <a:lstStyle>
            <a:lvl1pPr algn="r" defTabSz="2950220" fontAlgn="auto">
              <a:spcBef>
                <a:spcPts val="0"/>
              </a:spcBef>
              <a:spcAft>
                <a:spcPts val="0"/>
              </a:spcAft>
              <a:defRPr sz="3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B6B000F-DAC7-4756-8E1A-1E470DCB32A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ctr" defTabSz="2949575" rtl="0" eaLnBrk="0" fontAlgn="base" hangingPunct="0">
        <a:spcBef>
          <a:spcPct val="0"/>
        </a:spcBef>
        <a:spcAft>
          <a:spcPct val="0"/>
        </a:spcAft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949575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2pPr>
      <a:lvl3pPr algn="ctr" defTabSz="2949575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3pPr>
      <a:lvl4pPr algn="ctr" defTabSz="2949575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4pPr>
      <a:lvl5pPr algn="ctr" defTabSz="2949575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5pPr>
      <a:lvl6pPr marL="457200" algn="ctr" defTabSz="2949575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6pPr>
      <a:lvl7pPr marL="914400" algn="ctr" defTabSz="2949575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7pPr>
      <a:lvl8pPr marL="1371600" algn="ctr" defTabSz="2949575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8pPr>
      <a:lvl9pPr marL="1828800" algn="ctr" defTabSz="2949575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9pPr>
    </p:titleStyle>
    <p:bodyStyle>
      <a:lvl1pPr marL="1104900" indent="-1104900" algn="l" defTabSz="29495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5538" indent="-920750" algn="l" defTabSz="29495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7763" indent="-736600" algn="l" defTabSz="29495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2550" indent="-736600" algn="l" defTabSz="29495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37338" indent="-736600" algn="l" defTabSz="29495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3105" indent="-737555" algn="l" defTabSz="295022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88216" indent="-737555" algn="l" defTabSz="295022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3326" indent="-737555" algn="l" defTabSz="295022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8436" indent="-737555" algn="l" defTabSz="295022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11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022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533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044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555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066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25771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0881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 flipH="1">
            <a:off x="12320839" y="6768803"/>
            <a:ext cx="532800" cy="3650776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e 3"/>
          <p:cNvGrpSpPr/>
          <p:nvPr/>
        </p:nvGrpSpPr>
        <p:grpSpPr>
          <a:xfrm>
            <a:off x="1383256" y="1391303"/>
            <a:ext cx="1545090" cy="2872686"/>
            <a:chOff x="1978461" y="588225"/>
            <a:chExt cx="2395249" cy="4404954"/>
          </a:xfrm>
        </p:grpSpPr>
        <p:grpSp>
          <p:nvGrpSpPr>
            <p:cNvPr id="5" name="Groupe 4"/>
            <p:cNvGrpSpPr/>
            <p:nvPr/>
          </p:nvGrpSpPr>
          <p:grpSpPr>
            <a:xfrm>
              <a:off x="2438114" y="4509120"/>
              <a:ext cx="1475942" cy="484059"/>
              <a:chOff x="3059833" y="2042037"/>
              <a:chExt cx="1475942" cy="45086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059833" y="2085821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Ethernet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3" name="Image 2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3" y="2042037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6" name="Groupe 5"/>
            <p:cNvGrpSpPr/>
            <p:nvPr/>
          </p:nvGrpSpPr>
          <p:grpSpPr>
            <a:xfrm>
              <a:off x="3144446" y="2204864"/>
              <a:ext cx="966286" cy="391474"/>
              <a:chOff x="-2107081" y="4628814"/>
              <a:chExt cx="1475942" cy="45086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-2107081" y="4694702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Bus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1" name="Image 2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8881" y="4628814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7" name="Groupe 6"/>
            <p:cNvGrpSpPr/>
            <p:nvPr/>
          </p:nvGrpSpPr>
          <p:grpSpPr>
            <a:xfrm>
              <a:off x="2758597" y="1019310"/>
              <a:ext cx="773341" cy="957154"/>
              <a:chOff x="1822026" y="2175534"/>
              <a:chExt cx="1421976" cy="1759960"/>
            </a:xfrm>
          </p:grpSpPr>
          <p:pic>
            <p:nvPicPr>
              <p:cNvPr id="18" name="Image 1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7993" y="2175534"/>
                <a:ext cx="1102353" cy="1102351"/>
              </a:xfrm>
              <a:prstGeom prst="rect">
                <a:avLst/>
              </a:prstGeom>
            </p:spPr>
          </p:pic>
          <p:sp>
            <p:nvSpPr>
              <p:cNvPr id="19" name="ZoneTexte 18"/>
              <p:cNvSpPr txBox="1"/>
              <p:nvPr/>
            </p:nvSpPr>
            <p:spPr>
              <a:xfrm>
                <a:off x="1822026" y="3197881"/>
                <a:ext cx="1421976" cy="73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FPGA</a:t>
                </a:r>
                <a:endParaRPr lang="fr-FR" b="1" dirty="0"/>
              </a:p>
            </p:txBody>
          </p:sp>
        </p:grpSp>
        <p:grpSp>
          <p:nvGrpSpPr>
            <p:cNvPr id="8" name="Groupe 7"/>
            <p:cNvGrpSpPr/>
            <p:nvPr/>
          </p:nvGrpSpPr>
          <p:grpSpPr>
            <a:xfrm>
              <a:off x="2279761" y="2804951"/>
              <a:ext cx="655959" cy="1039250"/>
              <a:chOff x="777888" y="2175534"/>
              <a:chExt cx="1102352" cy="1746478"/>
            </a:xfrm>
          </p:grpSpPr>
          <p:pic>
            <p:nvPicPr>
              <p:cNvPr id="16" name="Image 1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888" y="2175534"/>
                <a:ext cx="1102352" cy="1102352"/>
              </a:xfrm>
              <a:prstGeom prst="rect">
                <a:avLst/>
              </a:prstGeom>
            </p:spPr>
          </p:pic>
          <p:sp>
            <p:nvSpPr>
              <p:cNvPr id="17" name="ZoneTexte 16"/>
              <p:cNvSpPr txBox="1"/>
              <p:nvPr/>
            </p:nvSpPr>
            <p:spPr>
              <a:xfrm>
                <a:off x="973226" y="3247871"/>
                <a:ext cx="765068" cy="674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I7</a:t>
                </a:r>
                <a:endParaRPr lang="fr-FR" b="1" dirty="0"/>
              </a:p>
            </p:txBody>
          </p:sp>
        </p:grpSp>
        <p:cxnSp>
          <p:nvCxnSpPr>
            <p:cNvPr id="9" name="Connecteur droit avec flèche 8"/>
            <p:cNvCxnSpPr>
              <a:stCxn id="20" idx="2"/>
              <a:endCxn id="16" idx="3"/>
            </p:cNvCxnSpPr>
            <p:nvPr/>
          </p:nvCxnSpPr>
          <p:spPr>
            <a:xfrm flipH="1">
              <a:off x="2935720" y="2553006"/>
              <a:ext cx="691869" cy="5799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9" idx="2"/>
              <a:endCxn id="20" idx="0"/>
            </p:cNvCxnSpPr>
            <p:nvPr/>
          </p:nvCxnSpPr>
          <p:spPr>
            <a:xfrm>
              <a:off x="3145268" y="1976465"/>
              <a:ext cx="482321" cy="2856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>
              <a:endCxn id="22" idx="0"/>
            </p:cNvCxnSpPr>
            <p:nvPr/>
          </p:nvCxnSpPr>
          <p:spPr>
            <a:xfrm>
              <a:off x="2663544" y="3717032"/>
              <a:ext cx="512541" cy="8390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1978461" y="591808"/>
              <a:ext cx="2395249" cy="3341247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3" name="Groupe 12"/>
            <p:cNvGrpSpPr/>
            <p:nvPr/>
          </p:nvGrpSpPr>
          <p:grpSpPr>
            <a:xfrm>
              <a:off x="2128416" y="588225"/>
              <a:ext cx="2104102" cy="362905"/>
              <a:chOff x="2022687" y="1140081"/>
              <a:chExt cx="2104102" cy="362905"/>
            </a:xfrm>
          </p:grpSpPr>
          <p:sp>
            <p:nvSpPr>
              <p:cNvPr id="14" name="Rectangle à coins arrondis 13"/>
              <p:cNvSpPr/>
              <p:nvPr/>
            </p:nvSpPr>
            <p:spPr>
              <a:xfrm>
                <a:off x="2022687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ZoneTexte 14"/>
              <p:cNvSpPr txBox="1"/>
              <p:nvPr/>
            </p:nvSpPr>
            <p:spPr>
              <a:xfrm>
                <a:off x="2135708" y="1149031"/>
                <a:ext cx="1913969" cy="353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Hypothetical system A</a:t>
                </a:r>
                <a:endParaRPr lang="en-US" sz="900" dirty="0"/>
              </a:p>
            </p:txBody>
          </p:sp>
        </p:grpSp>
      </p:grpSp>
      <p:grpSp>
        <p:nvGrpSpPr>
          <p:cNvPr id="24" name="Groupe 23"/>
          <p:cNvGrpSpPr/>
          <p:nvPr/>
        </p:nvGrpSpPr>
        <p:grpSpPr>
          <a:xfrm>
            <a:off x="3183455" y="1400595"/>
            <a:ext cx="1545090" cy="2872686"/>
            <a:chOff x="1978461" y="588225"/>
            <a:chExt cx="2395249" cy="4404954"/>
          </a:xfrm>
        </p:grpSpPr>
        <p:grpSp>
          <p:nvGrpSpPr>
            <p:cNvPr id="25" name="Groupe 24"/>
            <p:cNvGrpSpPr/>
            <p:nvPr/>
          </p:nvGrpSpPr>
          <p:grpSpPr>
            <a:xfrm>
              <a:off x="2438114" y="4509120"/>
              <a:ext cx="1475942" cy="484059"/>
              <a:chOff x="3059833" y="2042037"/>
              <a:chExt cx="1475942" cy="45086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059833" y="2085821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Ethernet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3" name="Image 4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3" y="2042037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26" name="Groupe 25"/>
            <p:cNvGrpSpPr/>
            <p:nvPr/>
          </p:nvGrpSpPr>
          <p:grpSpPr>
            <a:xfrm>
              <a:off x="3144446" y="2204864"/>
              <a:ext cx="966286" cy="391474"/>
              <a:chOff x="-2107081" y="4628814"/>
              <a:chExt cx="1475942" cy="45086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-2107081" y="4694702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Bus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1" name="Image 4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8881" y="4628814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27" name="Groupe 26"/>
            <p:cNvGrpSpPr/>
            <p:nvPr/>
          </p:nvGrpSpPr>
          <p:grpSpPr>
            <a:xfrm>
              <a:off x="2430992" y="1019310"/>
              <a:ext cx="1426904" cy="957154"/>
              <a:chOff x="1219645" y="2175534"/>
              <a:chExt cx="2623712" cy="1759960"/>
            </a:xfrm>
          </p:grpSpPr>
          <p:pic>
            <p:nvPicPr>
              <p:cNvPr id="38" name="Image 3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7993" y="2175534"/>
                <a:ext cx="1102353" cy="1102351"/>
              </a:xfrm>
              <a:prstGeom prst="rect">
                <a:avLst/>
              </a:prstGeom>
            </p:spPr>
          </p:pic>
          <p:sp>
            <p:nvSpPr>
              <p:cNvPr id="39" name="ZoneTexte 38"/>
              <p:cNvSpPr txBox="1"/>
              <p:nvPr/>
            </p:nvSpPr>
            <p:spPr>
              <a:xfrm>
                <a:off x="1219645" y="3197881"/>
                <a:ext cx="2623712" cy="73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Raspberry Pi</a:t>
                </a:r>
              </a:p>
            </p:txBody>
          </p:sp>
        </p:grpSp>
        <p:grpSp>
          <p:nvGrpSpPr>
            <p:cNvPr id="28" name="Groupe 27"/>
            <p:cNvGrpSpPr/>
            <p:nvPr/>
          </p:nvGrpSpPr>
          <p:grpSpPr>
            <a:xfrm>
              <a:off x="2279761" y="2804951"/>
              <a:ext cx="655960" cy="1039807"/>
              <a:chOff x="777888" y="2175534"/>
              <a:chExt cx="1102352" cy="1747414"/>
            </a:xfrm>
          </p:grpSpPr>
          <p:pic>
            <p:nvPicPr>
              <p:cNvPr id="36" name="Image 3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888" y="2175534"/>
                <a:ext cx="1102352" cy="1102352"/>
              </a:xfrm>
              <a:prstGeom prst="rect">
                <a:avLst/>
              </a:prstGeom>
            </p:spPr>
          </p:pic>
          <p:sp>
            <p:nvSpPr>
              <p:cNvPr id="37" name="ZoneTexte 36"/>
              <p:cNvSpPr txBox="1"/>
              <p:nvPr/>
            </p:nvSpPr>
            <p:spPr>
              <a:xfrm>
                <a:off x="946530" y="3248807"/>
                <a:ext cx="765068" cy="674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I7</a:t>
                </a:r>
                <a:endParaRPr lang="fr-FR" b="1" dirty="0"/>
              </a:p>
            </p:txBody>
          </p:sp>
        </p:grpSp>
        <p:cxnSp>
          <p:nvCxnSpPr>
            <p:cNvPr id="29" name="Connecteur droit avec flèche 28"/>
            <p:cNvCxnSpPr>
              <a:stCxn id="40" idx="2"/>
              <a:endCxn id="36" idx="3"/>
            </p:cNvCxnSpPr>
            <p:nvPr/>
          </p:nvCxnSpPr>
          <p:spPr>
            <a:xfrm flipH="1">
              <a:off x="2935720" y="2553006"/>
              <a:ext cx="691869" cy="5799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>
              <a:stCxn id="39" idx="2"/>
              <a:endCxn id="40" idx="0"/>
            </p:cNvCxnSpPr>
            <p:nvPr/>
          </p:nvCxnSpPr>
          <p:spPr>
            <a:xfrm>
              <a:off x="3144445" y="1976465"/>
              <a:ext cx="483144" cy="2856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>
              <a:endCxn id="42" idx="0"/>
            </p:cNvCxnSpPr>
            <p:nvPr/>
          </p:nvCxnSpPr>
          <p:spPr>
            <a:xfrm>
              <a:off x="2663544" y="3717032"/>
              <a:ext cx="512541" cy="8390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978461" y="591808"/>
              <a:ext cx="2395249" cy="3341247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33" name="Groupe 32"/>
            <p:cNvGrpSpPr/>
            <p:nvPr/>
          </p:nvGrpSpPr>
          <p:grpSpPr>
            <a:xfrm>
              <a:off x="2128416" y="588225"/>
              <a:ext cx="2104102" cy="362906"/>
              <a:chOff x="2022687" y="1140081"/>
              <a:chExt cx="2104102" cy="362906"/>
            </a:xfrm>
          </p:grpSpPr>
          <p:sp>
            <p:nvSpPr>
              <p:cNvPr id="34" name="Rectangle à coins arrondis 33"/>
              <p:cNvSpPr/>
              <p:nvPr/>
            </p:nvSpPr>
            <p:spPr>
              <a:xfrm>
                <a:off x="2022687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ZoneTexte 34"/>
              <p:cNvSpPr txBox="1"/>
              <p:nvPr/>
            </p:nvSpPr>
            <p:spPr>
              <a:xfrm>
                <a:off x="2135708" y="1149031"/>
                <a:ext cx="1906514" cy="353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Hypothetical system B</a:t>
                </a:r>
                <a:endParaRPr lang="en-US" sz="900" dirty="0"/>
              </a:p>
            </p:txBody>
          </p:sp>
        </p:grpSp>
      </p:grpSp>
      <p:grpSp>
        <p:nvGrpSpPr>
          <p:cNvPr id="44" name="Groupe 43"/>
          <p:cNvGrpSpPr/>
          <p:nvPr/>
        </p:nvGrpSpPr>
        <p:grpSpPr>
          <a:xfrm>
            <a:off x="4983655" y="1385863"/>
            <a:ext cx="1545090" cy="2872686"/>
            <a:chOff x="1978461" y="588225"/>
            <a:chExt cx="2395249" cy="4404954"/>
          </a:xfrm>
        </p:grpSpPr>
        <p:grpSp>
          <p:nvGrpSpPr>
            <p:cNvPr id="45" name="Groupe 44"/>
            <p:cNvGrpSpPr/>
            <p:nvPr/>
          </p:nvGrpSpPr>
          <p:grpSpPr>
            <a:xfrm>
              <a:off x="2438114" y="4509120"/>
              <a:ext cx="1475942" cy="484059"/>
              <a:chOff x="3059833" y="2042037"/>
              <a:chExt cx="1475942" cy="45086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3059833" y="2085821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Ethernet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3" name="Image 6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3" y="2042037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46" name="Groupe 45"/>
            <p:cNvGrpSpPr/>
            <p:nvPr/>
          </p:nvGrpSpPr>
          <p:grpSpPr>
            <a:xfrm>
              <a:off x="3144446" y="2204864"/>
              <a:ext cx="966286" cy="391474"/>
              <a:chOff x="-2107081" y="4628814"/>
              <a:chExt cx="1475942" cy="45086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-2107081" y="4694702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Bus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1" name="Image 6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8881" y="4628814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47" name="Groupe 46"/>
            <p:cNvGrpSpPr/>
            <p:nvPr/>
          </p:nvGrpSpPr>
          <p:grpSpPr>
            <a:xfrm>
              <a:off x="2758597" y="1019310"/>
              <a:ext cx="773341" cy="957154"/>
              <a:chOff x="1822026" y="2175534"/>
              <a:chExt cx="1421976" cy="1759960"/>
            </a:xfrm>
          </p:grpSpPr>
          <p:pic>
            <p:nvPicPr>
              <p:cNvPr id="58" name="Image 5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7993" y="2175534"/>
                <a:ext cx="1102353" cy="1102351"/>
              </a:xfrm>
              <a:prstGeom prst="rect">
                <a:avLst/>
              </a:prstGeom>
            </p:spPr>
          </p:pic>
          <p:sp>
            <p:nvSpPr>
              <p:cNvPr id="59" name="ZoneTexte 58"/>
              <p:cNvSpPr txBox="1"/>
              <p:nvPr/>
            </p:nvSpPr>
            <p:spPr>
              <a:xfrm>
                <a:off x="1822026" y="3197881"/>
                <a:ext cx="1421976" cy="73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FPGA</a:t>
                </a:r>
                <a:endParaRPr lang="fr-FR" b="1" dirty="0"/>
              </a:p>
            </p:txBody>
          </p:sp>
        </p:grpSp>
        <p:grpSp>
          <p:nvGrpSpPr>
            <p:cNvPr id="48" name="Groupe 47"/>
            <p:cNvGrpSpPr/>
            <p:nvPr/>
          </p:nvGrpSpPr>
          <p:grpSpPr>
            <a:xfrm>
              <a:off x="2241438" y="2804951"/>
              <a:ext cx="733581" cy="1039250"/>
              <a:chOff x="713485" y="2175534"/>
              <a:chExt cx="1232796" cy="1746478"/>
            </a:xfrm>
          </p:grpSpPr>
          <p:pic>
            <p:nvPicPr>
              <p:cNvPr id="56" name="Image 5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888" y="2175534"/>
                <a:ext cx="1102352" cy="1102352"/>
              </a:xfrm>
              <a:prstGeom prst="rect">
                <a:avLst/>
              </a:prstGeom>
            </p:spPr>
          </p:pic>
          <p:sp>
            <p:nvSpPr>
              <p:cNvPr id="57" name="ZoneTexte 56"/>
              <p:cNvSpPr txBox="1"/>
              <p:nvPr/>
            </p:nvSpPr>
            <p:spPr>
              <a:xfrm>
                <a:off x="713485" y="3247871"/>
                <a:ext cx="1232796" cy="674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ARM</a:t>
                </a:r>
                <a:endParaRPr lang="fr-FR" b="1" dirty="0"/>
              </a:p>
            </p:txBody>
          </p:sp>
        </p:grpSp>
        <p:cxnSp>
          <p:nvCxnSpPr>
            <p:cNvPr id="49" name="Connecteur droit avec flèche 48"/>
            <p:cNvCxnSpPr>
              <a:stCxn id="60" idx="2"/>
              <a:endCxn id="56" idx="3"/>
            </p:cNvCxnSpPr>
            <p:nvPr/>
          </p:nvCxnSpPr>
          <p:spPr>
            <a:xfrm flipH="1">
              <a:off x="2935720" y="2553006"/>
              <a:ext cx="691869" cy="5799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/>
            <p:cNvCxnSpPr>
              <a:stCxn id="59" idx="2"/>
              <a:endCxn id="60" idx="0"/>
            </p:cNvCxnSpPr>
            <p:nvPr/>
          </p:nvCxnSpPr>
          <p:spPr>
            <a:xfrm>
              <a:off x="3145268" y="1976465"/>
              <a:ext cx="482321" cy="2856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/>
            <p:cNvCxnSpPr>
              <a:endCxn id="62" idx="0"/>
            </p:cNvCxnSpPr>
            <p:nvPr/>
          </p:nvCxnSpPr>
          <p:spPr>
            <a:xfrm>
              <a:off x="2663544" y="3717032"/>
              <a:ext cx="512541" cy="8390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1978461" y="591808"/>
              <a:ext cx="2395249" cy="3341247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53" name="Groupe 52"/>
            <p:cNvGrpSpPr/>
            <p:nvPr/>
          </p:nvGrpSpPr>
          <p:grpSpPr>
            <a:xfrm>
              <a:off x="2128416" y="588225"/>
              <a:ext cx="2104102" cy="362906"/>
              <a:chOff x="2022687" y="1140081"/>
              <a:chExt cx="2104102" cy="362906"/>
            </a:xfrm>
          </p:grpSpPr>
          <p:sp>
            <p:nvSpPr>
              <p:cNvPr id="54" name="Rectangle à coins arrondis 53"/>
              <p:cNvSpPr/>
              <p:nvPr/>
            </p:nvSpPr>
            <p:spPr>
              <a:xfrm>
                <a:off x="2022687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ZoneTexte 54"/>
              <p:cNvSpPr txBox="1"/>
              <p:nvPr/>
            </p:nvSpPr>
            <p:spPr>
              <a:xfrm>
                <a:off x="2135708" y="1149031"/>
                <a:ext cx="1904029" cy="353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Hypothetical system C</a:t>
                </a:r>
                <a:endParaRPr lang="en-US" sz="900" dirty="0"/>
              </a:p>
            </p:txBody>
          </p:sp>
        </p:grpSp>
      </p:grpSp>
      <p:grpSp>
        <p:nvGrpSpPr>
          <p:cNvPr id="64" name="Groupe 63"/>
          <p:cNvGrpSpPr/>
          <p:nvPr/>
        </p:nvGrpSpPr>
        <p:grpSpPr>
          <a:xfrm>
            <a:off x="6783855" y="1391303"/>
            <a:ext cx="1545090" cy="2872686"/>
            <a:chOff x="1978461" y="588225"/>
            <a:chExt cx="2395249" cy="4404954"/>
          </a:xfrm>
        </p:grpSpPr>
        <p:grpSp>
          <p:nvGrpSpPr>
            <p:cNvPr id="65" name="Groupe 64"/>
            <p:cNvGrpSpPr/>
            <p:nvPr/>
          </p:nvGrpSpPr>
          <p:grpSpPr>
            <a:xfrm>
              <a:off x="2438114" y="4509120"/>
              <a:ext cx="1475942" cy="484059"/>
              <a:chOff x="3059833" y="2042037"/>
              <a:chExt cx="1475942" cy="450860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3059833" y="2085821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Ethernet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83" name="Image 8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3" y="2042037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66" name="Groupe 65"/>
            <p:cNvGrpSpPr/>
            <p:nvPr/>
          </p:nvGrpSpPr>
          <p:grpSpPr>
            <a:xfrm>
              <a:off x="3144446" y="2204864"/>
              <a:ext cx="966286" cy="391474"/>
              <a:chOff x="-2107081" y="4628814"/>
              <a:chExt cx="1475942" cy="45086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-2107081" y="4694702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Bus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81" name="Image 8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8881" y="4628814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67" name="Groupe 66"/>
            <p:cNvGrpSpPr/>
            <p:nvPr/>
          </p:nvGrpSpPr>
          <p:grpSpPr>
            <a:xfrm>
              <a:off x="2438114" y="1019310"/>
              <a:ext cx="1426904" cy="957154"/>
              <a:chOff x="1232740" y="2175534"/>
              <a:chExt cx="2623712" cy="1759960"/>
            </a:xfrm>
          </p:grpSpPr>
          <p:pic>
            <p:nvPicPr>
              <p:cNvPr id="78" name="Image 7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7993" y="2175534"/>
                <a:ext cx="1102353" cy="1102351"/>
              </a:xfrm>
              <a:prstGeom prst="rect">
                <a:avLst/>
              </a:prstGeom>
            </p:spPr>
          </p:pic>
          <p:sp>
            <p:nvSpPr>
              <p:cNvPr id="79" name="ZoneTexte 78"/>
              <p:cNvSpPr txBox="1"/>
              <p:nvPr/>
            </p:nvSpPr>
            <p:spPr>
              <a:xfrm>
                <a:off x="1232740" y="3197881"/>
                <a:ext cx="2623712" cy="73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Raspberry Pi</a:t>
                </a:r>
              </a:p>
            </p:txBody>
          </p:sp>
        </p:grpSp>
        <p:grpSp>
          <p:nvGrpSpPr>
            <p:cNvPr id="68" name="Groupe 67"/>
            <p:cNvGrpSpPr/>
            <p:nvPr/>
          </p:nvGrpSpPr>
          <p:grpSpPr>
            <a:xfrm>
              <a:off x="2202140" y="2804951"/>
              <a:ext cx="733581" cy="1020273"/>
              <a:chOff x="647444" y="2175534"/>
              <a:chExt cx="1232796" cy="1714587"/>
            </a:xfrm>
          </p:grpSpPr>
          <p:pic>
            <p:nvPicPr>
              <p:cNvPr id="76" name="Image 7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888" y="2175534"/>
                <a:ext cx="1102352" cy="1102352"/>
              </a:xfrm>
              <a:prstGeom prst="rect">
                <a:avLst/>
              </a:prstGeom>
            </p:spPr>
          </p:pic>
          <p:sp>
            <p:nvSpPr>
              <p:cNvPr id="77" name="ZoneTexte 76"/>
              <p:cNvSpPr txBox="1"/>
              <p:nvPr/>
            </p:nvSpPr>
            <p:spPr>
              <a:xfrm>
                <a:off x="647444" y="3215980"/>
                <a:ext cx="1232796" cy="674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ARM</a:t>
                </a:r>
                <a:endParaRPr lang="fr-FR" b="1" dirty="0"/>
              </a:p>
            </p:txBody>
          </p:sp>
        </p:grpSp>
        <p:cxnSp>
          <p:nvCxnSpPr>
            <p:cNvPr id="69" name="Connecteur droit avec flèche 68"/>
            <p:cNvCxnSpPr>
              <a:stCxn id="80" idx="2"/>
              <a:endCxn id="76" idx="3"/>
            </p:cNvCxnSpPr>
            <p:nvPr/>
          </p:nvCxnSpPr>
          <p:spPr>
            <a:xfrm flipH="1">
              <a:off x="2935720" y="2553006"/>
              <a:ext cx="691869" cy="5799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/>
            <p:cNvCxnSpPr>
              <a:stCxn id="79" idx="2"/>
              <a:endCxn id="80" idx="0"/>
            </p:cNvCxnSpPr>
            <p:nvPr/>
          </p:nvCxnSpPr>
          <p:spPr>
            <a:xfrm>
              <a:off x="3151567" y="1976465"/>
              <a:ext cx="476022" cy="2856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>
              <a:endCxn id="82" idx="0"/>
            </p:cNvCxnSpPr>
            <p:nvPr/>
          </p:nvCxnSpPr>
          <p:spPr>
            <a:xfrm>
              <a:off x="2663544" y="3717032"/>
              <a:ext cx="512541" cy="8390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1978461" y="591808"/>
              <a:ext cx="2395249" cy="3341247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73" name="Groupe 72"/>
            <p:cNvGrpSpPr/>
            <p:nvPr/>
          </p:nvGrpSpPr>
          <p:grpSpPr>
            <a:xfrm>
              <a:off x="2128416" y="588225"/>
              <a:ext cx="2104102" cy="362906"/>
              <a:chOff x="2022687" y="1140081"/>
              <a:chExt cx="2104102" cy="362906"/>
            </a:xfrm>
          </p:grpSpPr>
          <p:sp>
            <p:nvSpPr>
              <p:cNvPr id="74" name="Rectangle à coins arrondis 73"/>
              <p:cNvSpPr/>
              <p:nvPr/>
            </p:nvSpPr>
            <p:spPr>
              <a:xfrm>
                <a:off x="2022687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" name="ZoneTexte 74"/>
              <p:cNvSpPr txBox="1"/>
              <p:nvPr/>
            </p:nvSpPr>
            <p:spPr>
              <a:xfrm>
                <a:off x="2135708" y="1149031"/>
                <a:ext cx="1918939" cy="353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Hypothetical system D</a:t>
                </a:r>
                <a:endParaRPr lang="en-US" sz="900" dirty="0"/>
              </a:p>
            </p:txBody>
          </p:sp>
        </p:grpSp>
      </p:grpSp>
      <p:sp>
        <p:nvSpPr>
          <p:cNvPr id="84" name="Accolade fermante 83"/>
          <p:cNvSpPr/>
          <p:nvPr/>
        </p:nvSpPr>
        <p:spPr>
          <a:xfrm rot="5400000">
            <a:off x="4712436" y="763082"/>
            <a:ext cx="335282" cy="7162149"/>
          </a:xfrm>
          <a:prstGeom prst="righ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modsoc\idm_modsoc\documentation\docTravail\seancesTravail\cyber\Comsumpti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961" y="1994387"/>
            <a:ext cx="2890447" cy="130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ctangle 87"/>
          <p:cNvSpPr/>
          <p:nvPr/>
        </p:nvSpPr>
        <p:spPr>
          <a:xfrm>
            <a:off x="5868864" y="9433099"/>
            <a:ext cx="4369467" cy="144016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Morphose</a:t>
            </a: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796856" y="6408763"/>
            <a:ext cx="4369467" cy="144016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Role4All</a:t>
            </a: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399516" y="576115"/>
            <a:ext cx="6929429" cy="72008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Pimca</a:t>
            </a: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274961" y="576115"/>
            <a:ext cx="2890447" cy="72008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Excel</a:t>
            </a: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4" name="Accolade fermante 93"/>
          <p:cNvSpPr/>
          <p:nvPr/>
        </p:nvSpPr>
        <p:spPr>
          <a:xfrm rot="5400000">
            <a:off x="10537895" y="2596446"/>
            <a:ext cx="306385" cy="3466524"/>
          </a:xfrm>
          <a:prstGeom prst="righ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e 94"/>
          <p:cNvGrpSpPr/>
          <p:nvPr/>
        </p:nvGrpSpPr>
        <p:grpSpPr>
          <a:xfrm>
            <a:off x="4596564" y="13031841"/>
            <a:ext cx="1545090" cy="2872686"/>
            <a:chOff x="1978461" y="588225"/>
            <a:chExt cx="2395249" cy="4404954"/>
          </a:xfrm>
        </p:grpSpPr>
        <p:grpSp>
          <p:nvGrpSpPr>
            <p:cNvPr id="96" name="Groupe 95"/>
            <p:cNvGrpSpPr/>
            <p:nvPr/>
          </p:nvGrpSpPr>
          <p:grpSpPr>
            <a:xfrm>
              <a:off x="2438114" y="4509120"/>
              <a:ext cx="1475942" cy="484059"/>
              <a:chOff x="3059833" y="2042037"/>
              <a:chExt cx="1475942" cy="450860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3059833" y="2085821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Ethernet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14" name="Image 1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3" y="2042037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97" name="Groupe 96"/>
            <p:cNvGrpSpPr/>
            <p:nvPr/>
          </p:nvGrpSpPr>
          <p:grpSpPr>
            <a:xfrm>
              <a:off x="3144446" y="2204864"/>
              <a:ext cx="966286" cy="391474"/>
              <a:chOff x="-2107081" y="4628814"/>
              <a:chExt cx="1475942" cy="450860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-2107081" y="4694702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Bus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12" name="Image 1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8881" y="4628814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98" name="Groupe 97"/>
            <p:cNvGrpSpPr/>
            <p:nvPr/>
          </p:nvGrpSpPr>
          <p:grpSpPr>
            <a:xfrm>
              <a:off x="2758597" y="1019310"/>
              <a:ext cx="773341" cy="957154"/>
              <a:chOff x="1822026" y="2175534"/>
              <a:chExt cx="1421976" cy="1759960"/>
            </a:xfrm>
          </p:grpSpPr>
          <p:pic>
            <p:nvPicPr>
              <p:cNvPr id="109" name="Image 10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7993" y="2175534"/>
                <a:ext cx="1102353" cy="1102351"/>
              </a:xfrm>
              <a:prstGeom prst="rect">
                <a:avLst/>
              </a:prstGeom>
            </p:spPr>
          </p:pic>
          <p:sp>
            <p:nvSpPr>
              <p:cNvPr id="110" name="ZoneTexte 109"/>
              <p:cNvSpPr txBox="1"/>
              <p:nvPr/>
            </p:nvSpPr>
            <p:spPr>
              <a:xfrm>
                <a:off x="1822026" y="3197881"/>
                <a:ext cx="1421976" cy="73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FPGA</a:t>
                </a:r>
                <a:endParaRPr lang="fr-FR" b="1" dirty="0"/>
              </a:p>
            </p:txBody>
          </p:sp>
        </p:grpSp>
        <p:grpSp>
          <p:nvGrpSpPr>
            <p:cNvPr id="99" name="Groupe 98"/>
            <p:cNvGrpSpPr/>
            <p:nvPr/>
          </p:nvGrpSpPr>
          <p:grpSpPr>
            <a:xfrm>
              <a:off x="2279761" y="2804951"/>
              <a:ext cx="655959" cy="1039250"/>
              <a:chOff x="777888" y="2175534"/>
              <a:chExt cx="1102352" cy="1746478"/>
            </a:xfrm>
          </p:grpSpPr>
          <p:pic>
            <p:nvPicPr>
              <p:cNvPr id="107" name="Image 10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888" y="2175534"/>
                <a:ext cx="1102352" cy="1102352"/>
              </a:xfrm>
              <a:prstGeom prst="rect">
                <a:avLst/>
              </a:prstGeom>
            </p:spPr>
          </p:pic>
          <p:sp>
            <p:nvSpPr>
              <p:cNvPr id="108" name="ZoneTexte 107"/>
              <p:cNvSpPr txBox="1"/>
              <p:nvPr/>
            </p:nvSpPr>
            <p:spPr>
              <a:xfrm>
                <a:off x="973226" y="3247871"/>
                <a:ext cx="765068" cy="674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I7</a:t>
                </a:r>
                <a:endParaRPr lang="fr-FR" b="1" dirty="0"/>
              </a:p>
            </p:txBody>
          </p:sp>
        </p:grpSp>
        <p:cxnSp>
          <p:nvCxnSpPr>
            <p:cNvPr id="100" name="Connecteur droit avec flèche 99"/>
            <p:cNvCxnSpPr>
              <a:stCxn id="111" idx="2"/>
              <a:endCxn id="107" idx="3"/>
            </p:cNvCxnSpPr>
            <p:nvPr/>
          </p:nvCxnSpPr>
          <p:spPr>
            <a:xfrm flipH="1">
              <a:off x="2935720" y="2553006"/>
              <a:ext cx="691869" cy="5799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/>
            <p:cNvCxnSpPr>
              <a:stCxn id="110" idx="2"/>
              <a:endCxn id="111" idx="0"/>
            </p:cNvCxnSpPr>
            <p:nvPr/>
          </p:nvCxnSpPr>
          <p:spPr>
            <a:xfrm>
              <a:off x="3145268" y="1976465"/>
              <a:ext cx="482321" cy="2856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avec flèche 101"/>
            <p:cNvCxnSpPr>
              <a:endCxn id="113" idx="0"/>
            </p:cNvCxnSpPr>
            <p:nvPr/>
          </p:nvCxnSpPr>
          <p:spPr>
            <a:xfrm>
              <a:off x="2663544" y="3717032"/>
              <a:ext cx="512541" cy="8390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02"/>
            <p:cNvSpPr/>
            <p:nvPr/>
          </p:nvSpPr>
          <p:spPr>
            <a:xfrm>
              <a:off x="1978461" y="591808"/>
              <a:ext cx="2395249" cy="3341247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04" name="Groupe 103"/>
            <p:cNvGrpSpPr/>
            <p:nvPr/>
          </p:nvGrpSpPr>
          <p:grpSpPr>
            <a:xfrm>
              <a:off x="2128416" y="588225"/>
              <a:ext cx="2104102" cy="362905"/>
              <a:chOff x="2022687" y="1140081"/>
              <a:chExt cx="2104102" cy="362905"/>
            </a:xfrm>
          </p:grpSpPr>
          <p:sp>
            <p:nvSpPr>
              <p:cNvPr id="105" name="Rectangle à coins arrondis 104"/>
              <p:cNvSpPr/>
              <p:nvPr/>
            </p:nvSpPr>
            <p:spPr>
              <a:xfrm>
                <a:off x="2022687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6" name="ZoneTexte 105"/>
              <p:cNvSpPr txBox="1"/>
              <p:nvPr/>
            </p:nvSpPr>
            <p:spPr>
              <a:xfrm>
                <a:off x="2135708" y="1149031"/>
                <a:ext cx="1913969" cy="353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Hypothetical system A</a:t>
                </a:r>
                <a:endParaRPr lang="en-US" sz="900" dirty="0"/>
              </a:p>
            </p:txBody>
          </p:sp>
        </p:grpSp>
      </p:grpSp>
      <p:grpSp>
        <p:nvGrpSpPr>
          <p:cNvPr id="115" name="Groupe 114"/>
          <p:cNvGrpSpPr/>
          <p:nvPr/>
        </p:nvGrpSpPr>
        <p:grpSpPr>
          <a:xfrm>
            <a:off x="6396763" y="13041133"/>
            <a:ext cx="1545090" cy="2872686"/>
            <a:chOff x="1978461" y="588225"/>
            <a:chExt cx="2395249" cy="4404954"/>
          </a:xfrm>
        </p:grpSpPr>
        <p:grpSp>
          <p:nvGrpSpPr>
            <p:cNvPr id="116" name="Groupe 115"/>
            <p:cNvGrpSpPr/>
            <p:nvPr/>
          </p:nvGrpSpPr>
          <p:grpSpPr>
            <a:xfrm>
              <a:off x="2438114" y="4509120"/>
              <a:ext cx="1475942" cy="484059"/>
              <a:chOff x="3059833" y="2042037"/>
              <a:chExt cx="1475942" cy="450860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3059833" y="2085821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Ethernet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4" name="Image 13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3" y="2042037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117" name="Groupe 116"/>
            <p:cNvGrpSpPr/>
            <p:nvPr/>
          </p:nvGrpSpPr>
          <p:grpSpPr>
            <a:xfrm>
              <a:off x="3144446" y="2204864"/>
              <a:ext cx="966286" cy="391474"/>
              <a:chOff x="-2107081" y="4628814"/>
              <a:chExt cx="1475942" cy="450860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-2107081" y="4694702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Bus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2" name="Image 13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8881" y="4628814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118" name="Groupe 117"/>
            <p:cNvGrpSpPr/>
            <p:nvPr/>
          </p:nvGrpSpPr>
          <p:grpSpPr>
            <a:xfrm>
              <a:off x="2430992" y="1019310"/>
              <a:ext cx="1426904" cy="957154"/>
              <a:chOff x="1219645" y="2175534"/>
              <a:chExt cx="2623712" cy="1759960"/>
            </a:xfrm>
          </p:grpSpPr>
          <p:pic>
            <p:nvPicPr>
              <p:cNvPr id="129" name="Image 12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7993" y="2175534"/>
                <a:ext cx="1102353" cy="1102351"/>
              </a:xfrm>
              <a:prstGeom prst="rect">
                <a:avLst/>
              </a:prstGeom>
            </p:spPr>
          </p:pic>
          <p:sp>
            <p:nvSpPr>
              <p:cNvPr id="130" name="ZoneTexte 129"/>
              <p:cNvSpPr txBox="1"/>
              <p:nvPr/>
            </p:nvSpPr>
            <p:spPr>
              <a:xfrm>
                <a:off x="1219645" y="3197881"/>
                <a:ext cx="2623712" cy="73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Raspberry Pi</a:t>
                </a:r>
              </a:p>
            </p:txBody>
          </p:sp>
        </p:grpSp>
        <p:grpSp>
          <p:nvGrpSpPr>
            <p:cNvPr id="119" name="Groupe 118"/>
            <p:cNvGrpSpPr/>
            <p:nvPr/>
          </p:nvGrpSpPr>
          <p:grpSpPr>
            <a:xfrm>
              <a:off x="2279761" y="2804951"/>
              <a:ext cx="655960" cy="1039807"/>
              <a:chOff x="777888" y="2175534"/>
              <a:chExt cx="1102352" cy="1747414"/>
            </a:xfrm>
          </p:grpSpPr>
          <p:pic>
            <p:nvPicPr>
              <p:cNvPr id="127" name="Image 12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888" y="2175534"/>
                <a:ext cx="1102352" cy="1102352"/>
              </a:xfrm>
              <a:prstGeom prst="rect">
                <a:avLst/>
              </a:prstGeom>
            </p:spPr>
          </p:pic>
          <p:sp>
            <p:nvSpPr>
              <p:cNvPr id="128" name="ZoneTexte 127"/>
              <p:cNvSpPr txBox="1"/>
              <p:nvPr/>
            </p:nvSpPr>
            <p:spPr>
              <a:xfrm>
                <a:off x="946530" y="3248807"/>
                <a:ext cx="765068" cy="674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I7</a:t>
                </a:r>
                <a:endParaRPr lang="fr-FR" b="1" dirty="0"/>
              </a:p>
            </p:txBody>
          </p:sp>
        </p:grpSp>
        <p:cxnSp>
          <p:nvCxnSpPr>
            <p:cNvPr id="120" name="Connecteur droit avec flèche 119"/>
            <p:cNvCxnSpPr>
              <a:stCxn id="131" idx="2"/>
              <a:endCxn id="127" idx="3"/>
            </p:cNvCxnSpPr>
            <p:nvPr/>
          </p:nvCxnSpPr>
          <p:spPr>
            <a:xfrm flipH="1">
              <a:off x="2935720" y="2553006"/>
              <a:ext cx="691869" cy="5799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avec flèche 120"/>
            <p:cNvCxnSpPr>
              <a:stCxn id="130" idx="2"/>
              <a:endCxn id="131" idx="0"/>
            </p:cNvCxnSpPr>
            <p:nvPr/>
          </p:nvCxnSpPr>
          <p:spPr>
            <a:xfrm>
              <a:off x="3144445" y="1976465"/>
              <a:ext cx="483144" cy="2856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avec flèche 121"/>
            <p:cNvCxnSpPr>
              <a:endCxn id="133" idx="0"/>
            </p:cNvCxnSpPr>
            <p:nvPr/>
          </p:nvCxnSpPr>
          <p:spPr>
            <a:xfrm>
              <a:off x="2663544" y="3717032"/>
              <a:ext cx="512541" cy="8390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1978461" y="591808"/>
              <a:ext cx="2395249" cy="3341247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24" name="Groupe 123"/>
            <p:cNvGrpSpPr/>
            <p:nvPr/>
          </p:nvGrpSpPr>
          <p:grpSpPr>
            <a:xfrm>
              <a:off x="2128416" y="588225"/>
              <a:ext cx="2104102" cy="362906"/>
              <a:chOff x="2022687" y="1140081"/>
              <a:chExt cx="2104102" cy="362906"/>
            </a:xfrm>
          </p:grpSpPr>
          <p:sp>
            <p:nvSpPr>
              <p:cNvPr id="125" name="Rectangle à coins arrondis 124"/>
              <p:cNvSpPr/>
              <p:nvPr/>
            </p:nvSpPr>
            <p:spPr>
              <a:xfrm>
                <a:off x="2022687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6" name="ZoneTexte 125"/>
              <p:cNvSpPr txBox="1"/>
              <p:nvPr/>
            </p:nvSpPr>
            <p:spPr>
              <a:xfrm>
                <a:off x="2135708" y="1149031"/>
                <a:ext cx="1906514" cy="353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Hypothetical system B</a:t>
                </a:r>
                <a:endParaRPr lang="en-US" sz="900" dirty="0"/>
              </a:p>
            </p:txBody>
          </p:sp>
        </p:grpSp>
      </p:grpSp>
      <p:grpSp>
        <p:nvGrpSpPr>
          <p:cNvPr id="135" name="Groupe 134"/>
          <p:cNvGrpSpPr/>
          <p:nvPr/>
        </p:nvGrpSpPr>
        <p:grpSpPr>
          <a:xfrm>
            <a:off x="8196963" y="13026401"/>
            <a:ext cx="1545090" cy="2872686"/>
            <a:chOff x="1978461" y="588225"/>
            <a:chExt cx="2395249" cy="4404954"/>
          </a:xfrm>
        </p:grpSpPr>
        <p:grpSp>
          <p:nvGrpSpPr>
            <p:cNvPr id="136" name="Groupe 135"/>
            <p:cNvGrpSpPr/>
            <p:nvPr/>
          </p:nvGrpSpPr>
          <p:grpSpPr>
            <a:xfrm>
              <a:off x="2438114" y="4509120"/>
              <a:ext cx="1475942" cy="484059"/>
              <a:chOff x="3059833" y="2042037"/>
              <a:chExt cx="1475942" cy="450860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3059833" y="2085821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Ethernet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54" name="Image 15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3" y="2042037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137" name="Groupe 136"/>
            <p:cNvGrpSpPr/>
            <p:nvPr/>
          </p:nvGrpSpPr>
          <p:grpSpPr>
            <a:xfrm>
              <a:off x="3144446" y="2204864"/>
              <a:ext cx="966286" cy="391474"/>
              <a:chOff x="-2107081" y="4628814"/>
              <a:chExt cx="1475942" cy="450860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-2107081" y="4694702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Bus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52" name="Image 15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8881" y="4628814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138" name="Groupe 137"/>
            <p:cNvGrpSpPr/>
            <p:nvPr/>
          </p:nvGrpSpPr>
          <p:grpSpPr>
            <a:xfrm>
              <a:off x="2758597" y="1019310"/>
              <a:ext cx="773341" cy="957154"/>
              <a:chOff x="1822026" y="2175534"/>
              <a:chExt cx="1421976" cy="1759960"/>
            </a:xfrm>
          </p:grpSpPr>
          <p:pic>
            <p:nvPicPr>
              <p:cNvPr id="149" name="Image 14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7993" y="2175534"/>
                <a:ext cx="1102353" cy="1102351"/>
              </a:xfrm>
              <a:prstGeom prst="rect">
                <a:avLst/>
              </a:prstGeom>
            </p:spPr>
          </p:pic>
          <p:sp>
            <p:nvSpPr>
              <p:cNvPr id="150" name="ZoneTexte 149"/>
              <p:cNvSpPr txBox="1"/>
              <p:nvPr/>
            </p:nvSpPr>
            <p:spPr>
              <a:xfrm>
                <a:off x="1822026" y="3197881"/>
                <a:ext cx="1421976" cy="73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FPGA</a:t>
                </a:r>
                <a:endParaRPr lang="fr-FR" b="1" dirty="0"/>
              </a:p>
            </p:txBody>
          </p:sp>
        </p:grpSp>
        <p:grpSp>
          <p:nvGrpSpPr>
            <p:cNvPr id="139" name="Groupe 138"/>
            <p:cNvGrpSpPr/>
            <p:nvPr/>
          </p:nvGrpSpPr>
          <p:grpSpPr>
            <a:xfrm>
              <a:off x="2241438" y="2804951"/>
              <a:ext cx="733581" cy="1039250"/>
              <a:chOff x="713485" y="2175534"/>
              <a:chExt cx="1232796" cy="1746478"/>
            </a:xfrm>
          </p:grpSpPr>
          <p:pic>
            <p:nvPicPr>
              <p:cNvPr id="147" name="Image 14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888" y="2175534"/>
                <a:ext cx="1102352" cy="1102352"/>
              </a:xfrm>
              <a:prstGeom prst="rect">
                <a:avLst/>
              </a:prstGeom>
            </p:spPr>
          </p:pic>
          <p:sp>
            <p:nvSpPr>
              <p:cNvPr id="148" name="ZoneTexte 147"/>
              <p:cNvSpPr txBox="1"/>
              <p:nvPr/>
            </p:nvSpPr>
            <p:spPr>
              <a:xfrm>
                <a:off x="713485" y="3247871"/>
                <a:ext cx="1232796" cy="674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ARM</a:t>
                </a:r>
                <a:endParaRPr lang="fr-FR" b="1" dirty="0"/>
              </a:p>
            </p:txBody>
          </p:sp>
        </p:grpSp>
        <p:cxnSp>
          <p:nvCxnSpPr>
            <p:cNvPr id="140" name="Connecteur droit avec flèche 139"/>
            <p:cNvCxnSpPr>
              <a:stCxn id="151" idx="2"/>
              <a:endCxn id="147" idx="3"/>
            </p:cNvCxnSpPr>
            <p:nvPr/>
          </p:nvCxnSpPr>
          <p:spPr>
            <a:xfrm flipH="1">
              <a:off x="2935720" y="2553006"/>
              <a:ext cx="691869" cy="5799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avec flèche 140"/>
            <p:cNvCxnSpPr>
              <a:stCxn id="150" idx="2"/>
              <a:endCxn id="151" idx="0"/>
            </p:cNvCxnSpPr>
            <p:nvPr/>
          </p:nvCxnSpPr>
          <p:spPr>
            <a:xfrm>
              <a:off x="3145268" y="1976465"/>
              <a:ext cx="482321" cy="2856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eur droit avec flèche 141"/>
            <p:cNvCxnSpPr>
              <a:endCxn id="153" idx="0"/>
            </p:cNvCxnSpPr>
            <p:nvPr/>
          </p:nvCxnSpPr>
          <p:spPr>
            <a:xfrm>
              <a:off x="2663544" y="3717032"/>
              <a:ext cx="512541" cy="8390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Rectangle 142"/>
            <p:cNvSpPr/>
            <p:nvPr/>
          </p:nvSpPr>
          <p:spPr>
            <a:xfrm>
              <a:off x="1978461" y="591808"/>
              <a:ext cx="2395249" cy="3341247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44" name="Groupe 143"/>
            <p:cNvGrpSpPr/>
            <p:nvPr/>
          </p:nvGrpSpPr>
          <p:grpSpPr>
            <a:xfrm>
              <a:off x="2128416" y="588225"/>
              <a:ext cx="2104102" cy="362906"/>
              <a:chOff x="2022687" y="1140081"/>
              <a:chExt cx="2104102" cy="362906"/>
            </a:xfrm>
          </p:grpSpPr>
          <p:sp>
            <p:nvSpPr>
              <p:cNvPr id="145" name="Rectangle à coins arrondis 144"/>
              <p:cNvSpPr/>
              <p:nvPr/>
            </p:nvSpPr>
            <p:spPr>
              <a:xfrm>
                <a:off x="2022687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6" name="ZoneTexte 145"/>
              <p:cNvSpPr txBox="1"/>
              <p:nvPr/>
            </p:nvSpPr>
            <p:spPr>
              <a:xfrm>
                <a:off x="2135708" y="1149031"/>
                <a:ext cx="1904029" cy="353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Hypothetical system C</a:t>
                </a:r>
                <a:endParaRPr lang="en-US" sz="900" dirty="0"/>
              </a:p>
            </p:txBody>
          </p:sp>
        </p:grpSp>
      </p:grpSp>
      <p:grpSp>
        <p:nvGrpSpPr>
          <p:cNvPr id="155" name="Groupe 154"/>
          <p:cNvGrpSpPr/>
          <p:nvPr/>
        </p:nvGrpSpPr>
        <p:grpSpPr>
          <a:xfrm>
            <a:off x="9997163" y="13031841"/>
            <a:ext cx="1545090" cy="2872686"/>
            <a:chOff x="1978461" y="588225"/>
            <a:chExt cx="2395249" cy="4404954"/>
          </a:xfrm>
        </p:grpSpPr>
        <p:grpSp>
          <p:nvGrpSpPr>
            <p:cNvPr id="156" name="Groupe 155"/>
            <p:cNvGrpSpPr/>
            <p:nvPr/>
          </p:nvGrpSpPr>
          <p:grpSpPr>
            <a:xfrm>
              <a:off x="2438114" y="4509120"/>
              <a:ext cx="1475942" cy="484059"/>
              <a:chOff x="3059833" y="2042037"/>
              <a:chExt cx="1475942" cy="450860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3059833" y="2085821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Ethernet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74" name="Image 17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3" y="2042037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157" name="Groupe 156"/>
            <p:cNvGrpSpPr/>
            <p:nvPr/>
          </p:nvGrpSpPr>
          <p:grpSpPr>
            <a:xfrm>
              <a:off x="3144446" y="2204864"/>
              <a:ext cx="966286" cy="391474"/>
              <a:chOff x="-2107081" y="4628814"/>
              <a:chExt cx="1475942" cy="450860"/>
            </a:xfrm>
          </p:grpSpPr>
          <p:sp>
            <p:nvSpPr>
              <p:cNvPr id="171" name="Rectangle 170"/>
              <p:cNvSpPr/>
              <p:nvPr/>
            </p:nvSpPr>
            <p:spPr>
              <a:xfrm>
                <a:off x="-2107081" y="4694702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Bus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72" name="Image 17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8881" y="4628814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158" name="Groupe 157"/>
            <p:cNvGrpSpPr/>
            <p:nvPr/>
          </p:nvGrpSpPr>
          <p:grpSpPr>
            <a:xfrm>
              <a:off x="2438114" y="1019310"/>
              <a:ext cx="1426904" cy="957154"/>
              <a:chOff x="1232740" y="2175534"/>
              <a:chExt cx="2623712" cy="1759960"/>
            </a:xfrm>
          </p:grpSpPr>
          <p:pic>
            <p:nvPicPr>
              <p:cNvPr id="169" name="Image 16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7993" y="2175534"/>
                <a:ext cx="1102353" cy="1102351"/>
              </a:xfrm>
              <a:prstGeom prst="rect">
                <a:avLst/>
              </a:prstGeom>
            </p:spPr>
          </p:pic>
          <p:sp>
            <p:nvSpPr>
              <p:cNvPr id="170" name="ZoneTexte 169"/>
              <p:cNvSpPr txBox="1"/>
              <p:nvPr/>
            </p:nvSpPr>
            <p:spPr>
              <a:xfrm>
                <a:off x="1232740" y="3197881"/>
                <a:ext cx="2623712" cy="73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Raspberry Pi</a:t>
                </a:r>
              </a:p>
            </p:txBody>
          </p:sp>
        </p:grpSp>
        <p:grpSp>
          <p:nvGrpSpPr>
            <p:cNvPr id="159" name="Groupe 158"/>
            <p:cNvGrpSpPr/>
            <p:nvPr/>
          </p:nvGrpSpPr>
          <p:grpSpPr>
            <a:xfrm>
              <a:off x="2202140" y="2804951"/>
              <a:ext cx="733581" cy="1020273"/>
              <a:chOff x="647444" y="2175534"/>
              <a:chExt cx="1232796" cy="1714587"/>
            </a:xfrm>
          </p:grpSpPr>
          <p:pic>
            <p:nvPicPr>
              <p:cNvPr id="167" name="Image 16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888" y="2175534"/>
                <a:ext cx="1102352" cy="1102352"/>
              </a:xfrm>
              <a:prstGeom prst="rect">
                <a:avLst/>
              </a:prstGeom>
            </p:spPr>
          </p:pic>
          <p:sp>
            <p:nvSpPr>
              <p:cNvPr id="168" name="ZoneTexte 167"/>
              <p:cNvSpPr txBox="1"/>
              <p:nvPr/>
            </p:nvSpPr>
            <p:spPr>
              <a:xfrm>
                <a:off x="647444" y="3215980"/>
                <a:ext cx="1232796" cy="674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ARM</a:t>
                </a:r>
                <a:endParaRPr lang="fr-FR" b="1" dirty="0"/>
              </a:p>
            </p:txBody>
          </p:sp>
        </p:grpSp>
        <p:cxnSp>
          <p:nvCxnSpPr>
            <p:cNvPr id="160" name="Connecteur droit avec flèche 159"/>
            <p:cNvCxnSpPr>
              <a:stCxn id="171" idx="2"/>
              <a:endCxn id="167" idx="3"/>
            </p:cNvCxnSpPr>
            <p:nvPr/>
          </p:nvCxnSpPr>
          <p:spPr>
            <a:xfrm flipH="1">
              <a:off x="2935720" y="2553006"/>
              <a:ext cx="691869" cy="5799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avec flèche 160"/>
            <p:cNvCxnSpPr>
              <a:stCxn id="170" idx="2"/>
              <a:endCxn id="171" idx="0"/>
            </p:cNvCxnSpPr>
            <p:nvPr/>
          </p:nvCxnSpPr>
          <p:spPr>
            <a:xfrm>
              <a:off x="3151567" y="1976465"/>
              <a:ext cx="476022" cy="2856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eur droit avec flèche 161"/>
            <p:cNvCxnSpPr>
              <a:endCxn id="173" idx="0"/>
            </p:cNvCxnSpPr>
            <p:nvPr/>
          </p:nvCxnSpPr>
          <p:spPr>
            <a:xfrm>
              <a:off x="2663544" y="3717032"/>
              <a:ext cx="512541" cy="8390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ctangle 162"/>
            <p:cNvSpPr/>
            <p:nvPr/>
          </p:nvSpPr>
          <p:spPr>
            <a:xfrm>
              <a:off x="1978461" y="591808"/>
              <a:ext cx="2395249" cy="3341247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64" name="Groupe 163"/>
            <p:cNvGrpSpPr/>
            <p:nvPr/>
          </p:nvGrpSpPr>
          <p:grpSpPr>
            <a:xfrm>
              <a:off x="2128416" y="588225"/>
              <a:ext cx="2104102" cy="362906"/>
              <a:chOff x="2022687" y="1140081"/>
              <a:chExt cx="2104102" cy="362906"/>
            </a:xfrm>
          </p:grpSpPr>
          <p:sp>
            <p:nvSpPr>
              <p:cNvPr id="165" name="Rectangle à coins arrondis 164"/>
              <p:cNvSpPr/>
              <p:nvPr/>
            </p:nvSpPr>
            <p:spPr>
              <a:xfrm>
                <a:off x="2022687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6" name="ZoneTexte 165"/>
              <p:cNvSpPr txBox="1"/>
              <p:nvPr/>
            </p:nvSpPr>
            <p:spPr>
              <a:xfrm>
                <a:off x="2135708" y="1149031"/>
                <a:ext cx="1918939" cy="353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Hypothetical system D</a:t>
                </a:r>
                <a:endParaRPr lang="en-US" sz="900" dirty="0"/>
              </a:p>
            </p:txBody>
          </p:sp>
        </p:grpSp>
      </p:grpSp>
      <p:pic>
        <p:nvPicPr>
          <p:cNvPr id="175" name="Picture 2" descr="C:\Users\drouotba\Desktop\Poster\Crystal_Clear_action_apply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692" y="12711423"/>
            <a:ext cx="671094" cy="67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3" descr="C:\Users\drouotba\Desktop\Poster\Crystal_Clear_action_button_cancel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454" y="12743564"/>
            <a:ext cx="563969" cy="56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3" descr="C:\Users\drouotba\Desktop\Poster\Crystal_Clear_action_button_cancel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469" y="12694063"/>
            <a:ext cx="563969" cy="56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3" descr="C:\Users\drouotba\Desktop\Poster\Crystal_Clear_action_button_cancel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327" y="12713833"/>
            <a:ext cx="563969" cy="56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9" name="Accolade fermante 178"/>
          <p:cNvSpPr/>
          <p:nvPr/>
        </p:nvSpPr>
        <p:spPr>
          <a:xfrm rot="16200000">
            <a:off x="7880788" y="8931815"/>
            <a:ext cx="335282" cy="7162149"/>
          </a:xfrm>
          <a:prstGeom prst="righ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Flèche vers le bas 183"/>
          <p:cNvSpPr/>
          <p:nvPr/>
        </p:nvSpPr>
        <p:spPr>
          <a:xfrm>
            <a:off x="7560961" y="7848923"/>
            <a:ext cx="1042242" cy="1584176"/>
          </a:xfrm>
          <a:prstGeom prst="downArrow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7867656" y="8117791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" name="Flèche vers le bas 185"/>
          <p:cNvSpPr/>
          <p:nvPr/>
        </p:nvSpPr>
        <p:spPr>
          <a:xfrm>
            <a:off x="7525052" y="10873259"/>
            <a:ext cx="1042242" cy="1471989"/>
          </a:xfrm>
          <a:prstGeom prst="downArrow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87" name="ZoneTexte 186"/>
          <p:cNvSpPr txBox="1"/>
          <p:nvPr/>
        </p:nvSpPr>
        <p:spPr>
          <a:xfrm>
            <a:off x="7867656" y="1108603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8" name="ZoneTexte 187"/>
          <p:cNvSpPr txBox="1"/>
          <p:nvPr/>
        </p:nvSpPr>
        <p:spPr>
          <a:xfrm>
            <a:off x="1332360" y="5190572"/>
            <a:ext cx="3685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en-US" sz="2400" dirty="0" smtClean="0"/>
              <a:t>: Creation of role model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9" name="ZoneTexte 188"/>
          <p:cNvSpPr txBox="1"/>
          <p:nvPr/>
        </p:nvSpPr>
        <p:spPr>
          <a:xfrm>
            <a:off x="1332360" y="8117791"/>
            <a:ext cx="394691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400" dirty="0" smtClean="0"/>
              <a:t> : Formatting models and </a:t>
            </a:r>
          </a:p>
          <a:p>
            <a:r>
              <a:rPr lang="en-US" sz="2400" dirty="0" smtClean="0"/>
              <a:t>     data to a simulation tool</a:t>
            </a:r>
            <a:endParaRPr lang="en-US" sz="2000" dirty="0"/>
          </a:p>
        </p:txBody>
      </p:sp>
      <p:sp>
        <p:nvSpPr>
          <p:cNvPr id="190" name="ZoneTexte 189"/>
          <p:cNvSpPr txBox="1"/>
          <p:nvPr/>
        </p:nvSpPr>
        <p:spPr>
          <a:xfrm>
            <a:off x="1332360" y="11084966"/>
            <a:ext cx="406713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sz="2400" dirty="0" smtClean="0"/>
              <a:t>: Highlighted of the unlikely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/>
              <a:t>hypotheses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6" name="Groupe 85"/>
          <p:cNvGrpSpPr/>
          <p:nvPr/>
        </p:nvGrpSpPr>
        <p:grpSpPr>
          <a:xfrm>
            <a:off x="9105193" y="4213411"/>
            <a:ext cx="1344211" cy="2408489"/>
            <a:chOff x="8949458" y="4222862"/>
            <a:chExt cx="1344211" cy="2408489"/>
          </a:xfrm>
        </p:grpSpPr>
        <p:grpSp>
          <p:nvGrpSpPr>
            <p:cNvPr id="2" name="Groupe 1"/>
            <p:cNvGrpSpPr/>
            <p:nvPr/>
          </p:nvGrpSpPr>
          <p:grpSpPr>
            <a:xfrm>
              <a:off x="9037607" y="4222862"/>
              <a:ext cx="1256062" cy="2408489"/>
              <a:chOff x="12013548" y="5402071"/>
              <a:chExt cx="1382789" cy="2637623"/>
            </a:xfrm>
          </p:grpSpPr>
          <p:sp>
            <p:nvSpPr>
              <p:cNvPr id="191" name="Flèche vers le bas 190"/>
              <p:cNvSpPr/>
              <p:nvPr/>
            </p:nvSpPr>
            <p:spPr>
              <a:xfrm rot="2661821">
                <a:off x="12013548" y="5736088"/>
                <a:ext cx="1003009" cy="2303606"/>
              </a:xfrm>
              <a:prstGeom prst="downArrow">
                <a:avLst>
                  <a:gd name="adj1" fmla="val 50875"/>
                  <a:gd name="adj2" fmla="val 50000"/>
                </a:avLst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193" name="Flèche vers le bas 192"/>
              <p:cNvSpPr/>
              <p:nvPr/>
            </p:nvSpPr>
            <p:spPr>
              <a:xfrm rot="13440000">
                <a:off x="12393328" y="5402071"/>
                <a:ext cx="1003009" cy="2189739"/>
              </a:xfrm>
              <a:prstGeom prst="downArrow">
                <a:avLst>
                  <a:gd name="adj1" fmla="val 50875"/>
                  <a:gd name="adj2" fmla="val 50000"/>
                </a:avLst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  <a:latin typeface="Agency FB" panose="020B0503020202020204" pitchFamily="34" charset="0"/>
                </a:endParaRPr>
              </a:p>
            </p:txBody>
          </p:sp>
        </p:grpSp>
        <p:sp>
          <p:nvSpPr>
            <p:cNvPr id="3" name="Rectangle 2"/>
            <p:cNvSpPr/>
            <p:nvPr/>
          </p:nvSpPr>
          <p:spPr>
            <a:xfrm rot="13440000">
              <a:off x="8949458" y="5839541"/>
              <a:ext cx="415267" cy="168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ZoneTexte 182"/>
          <p:cNvSpPr txBox="1"/>
          <p:nvPr/>
        </p:nvSpPr>
        <p:spPr>
          <a:xfrm>
            <a:off x="9572415" y="518632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4" name="Groupe 193"/>
          <p:cNvGrpSpPr/>
          <p:nvPr/>
        </p:nvGrpSpPr>
        <p:grpSpPr>
          <a:xfrm rot="5400000">
            <a:off x="5152193" y="4207767"/>
            <a:ext cx="1344211" cy="2408489"/>
            <a:chOff x="8949458" y="4222862"/>
            <a:chExt cx="1344211" cy="2408489"/>
          </a:xfrm>
        </p:grpSpPr>
        <p:grpSp>
          <p:nvGrpSpPr>
            <p:cNvPr id="195" name="Groupe 194"/>
            <p:cNvGrpSpPr/>
            <p:nvPr/>
          </p:nvGrpSpPr>
          <p:grpSpPr>
            <a:xfrm>
              <a:off x="9037607" y="4222862"/>
              <a:ext cx="1256062" cy="2408489"/>
              <a:chOff x="12013548" y="5402071"/>
              <a:chExt cx="1382789" cy="2637623"/>
            </a:xfrm>
          </p:grpSpPr>
          <p:sp>
            <p:nvSpPr>
              <p:cNvPr id="197" name="Flèche vers le bas 196"/>
              <p:cNvSpPr/>
              <p:nvPr/>
            </p:nvSpPr>
            <p:spPr>
              <a:xfrm rot="2661821">
                <a:off x="12013548" y="5736088"/>
                <a:ext cx="1003009" cy="2303606"/>
              </a:xfrm>
              <a:prstGeom prst="downArrow">
                <a:avLst>
                  <a:gd name="adj1" fmla="val 50875"/>
                  <a:gd name="adj2" fmla="val 50000"/>
                </a:avLst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198" name="Flèche vers le bas 197"/>
              <p:cNvSpPr/>
              <p:nvPr/>
            </p:nvSpPr>
            <p:spPr>
              <a:xfrm rot="13440000">
                <a:off x="12393328" y="5402071"/>
                <a:ext cx="1003009" cy="2189739"/>
              </a:xfrm>
              <a:prstGeom prst="downArrow">
                <a:avLst>
                  <a:gd name="adj1" fmla="val 50875"/>
                  <a:gd name="adj2" fmla="val 50000"/>
                </a:avLst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  <a:latin typeface="Agency FB" panose="020B0503020202020204" pitchFamily="34" charset="0"/>
                </a:endParaRPr>
              </a:p>
            </p:txBody>
          </p:sp>
        </p:grpSp>
        <p:sp>
          <p:nvSpPr>
            <p:cNvPr id="196" name="Rectangle 195"/>
            <p:cNvSpPr/>
            <p:nvPr/>
          </p:nvSpPr>
          <p:spPr>
            <a:xfrm rot="13440000">
              <a:off x="8949458" y="5839541"/>
              <a:ext cx="415267" cy="168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9" name="ZoneTexte 198"/>
          <p:cNvSpPr txBox="1"/>
          <p:nvPr/>
        </p:nvSpPr>
        <p:spPr>
          <a:xfrm>
            <a:off x="5652627" y="519057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0" name="Flèche vers le bas 199"/>
          <p:cNvSpPr/>
          <p:nvPr/>
        </p:nvSpPr>
        <p:spPr>
          <a:xfrm rot="5400000">
            <a:off x="11007787" y="5698499"/>
            <a:ext cx="1042242" cy="2649462"/>
          </a:xfrm>
          <a:prstGeom prst="downArrow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025" name="Rectangle 1024"/>
          <p:cNvSpPr/>
          <p:nvPr/>
        </p:nvSpPr>
        <p:spPr>
          <a:xfrm>
            <a:off x="12345977" y="7239760"/>
            <a:ext cx="482524" cy="72008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 rot="5400000" flipH="1">
            <a:off x="11284003" y="8849942"/>
            <a:ext cx="532800" cy="260647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12345977" y="9856800"/>
            <a:ext cx="482524" cy="72008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ZoneTexte 203"/>
          <p:cNvSpPr txBox="1"/>
          <p:nvPr/>
        </p:nvSpPr>
        <p:spPr>
          <a:xfrm>
            <a:off x="12394718" y="830245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" name="ZoneTexte 204"/>
          <p:cNvSpPr txBox="1"/>
          <p:nvPr/>
        </p:nvSpPr>
        <p:spPr>
          <a:xfrm>
            <a:off x="13789744" y="8332581"/>
            <a:ext cx="507703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2400" dirty="0"/>
              <a:t>: </a:t>
            </a:r>
            <a:r>
              <a:rPr lang="en-US" sz="2400" dirty="0" smtClean="0"/>
              <a:t>Update the role model according</a:t>
            </a:r>
          </a:p>
          <a:p>
            <a:r>
              <a:rPr lang="en-US" sz="2400" dirty="0" smtClean="0"/>
              <a:t>    the likely hypotheses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811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121</Words>
  <Application>Microsoft Office PowerPoint</Application>
  <PresentationFormat>Personnalisé</PresentationFormat>
  <Paragraphs>56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UHP NANCY 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Jean-Philippe Schneider</dc:creator>
  <cp:lastModifiedBy>ensta</cp:lastModifiedBy>
  <cp:revision>112</cp:revision>
  <cp:lastPrinted>2015-12-04T09:07:07Z</cp:lastPrinted>
  <dcterms:created xsi:type="dcterms:W3CDTF">2007-06-19T13:29:34Z</dcterms:created>
  <dcterms:modified xsi:type="dcterms:W3CDTF">2016-04-06T15:08:36Z</dcterms:modified>
</cp:coreProperties>
</file>