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1" r:id="rId3"/>
    <p:sldId id="257" r:id="rId4"/>
    <p:sldId id="261" r:id="rId5"/>
    <p:sldId id="259" r:id="rId6"/>
    <p:sldId id="263" r:id="rId7"/>
    <p:sldId id="266" r:id="rId8"/>
    <p:sldId id="264" r:id="rId9"/>
    <p:sldId id="267" r:id="rId10"/>
    <p:sldId id="272" r:id="rId11"/>
    <p:sldId id="268" r:id="rId12"/>
    <p:sldId id="287" r:id="rId13"/>
    <p:sldId id="274" r:id="rId14"/>
    <p:sldId id="276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5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9" autoAdjust="0"/>
    <p:restoredTop sz="96035" autoAdjust="0"/>
  </p:normalViewPr>
  <p:slideViewPr>
    <p:cSldViewPr>
      <p:cViewPr>
        <p:scale>
          <a:sx n="150" d="100"/>
          <a:sy n="150" d="100"/>
        </p:scale>
        <p:origin x="-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922BF-4F57-4D3B-938A-8F7726C6DD5B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4412A-17E6-4D45-8A83-409F6F14AF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98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412A-17E6-4D45-8A83-409F6F14AF8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84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412A-17E6-4D45-8A83-409F6F14AF8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6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04/11/15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Editeur PIMCA</a:t>
            </a:r>
            <a:br>
              <a:rPr lang="fr-FR" dirty="0" smtClean="0"/>
            </a:br>
            <a:r>
              <a:rPr lang="fr-FR" sz="2800" dirty="0" smtClean="0"/>
              <a:t>doc de travail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400" dirty="0" smtClean="0"/>
              <a:t>Stephen </a:t>
            </a:r>
            <a:r>
              <a:rPr lang="fr-FR" sz="2400" dirty="0" err="1" smtClean="0"/>
              <a:t>Creff</a:t>
            </a:r>
            <a:r>
              <a:rPr lang="fr-FR" sz="2400" dirty="0" smtClean="0"/>
              <a:t>, Joël </a:t>
            </a:r>
            <a:r>
              <a:rPr lang="fr-FR" sz="2400" dirty="0" err="1" smtClean="0"/>
              <a:t>Champeau</a:t>
            </a:r>
            <a:endParaRPr lang="fr-FR" sz="2400" dirty="0" smtClean="0"/>
          </a:p>
          <a:p>
            <a:endParaRPr lang="fr-FR" dirty="0"/>
          </a:p>
          <a:p>
            <a:r>
              <a:rPr lang="fr-FR" dirty="0" smtClean="0"/>
              <a:t>État d’avancement au 28 avril 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834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L’éditeur graphique (</a:t>
            </a:r>
            <a:r>
              <a:rPr lang="fr-FR" dirty="0" err="1" smtClean="0"/>
              <a:t>odesign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477214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436096" y="1460683"/>
            <a:ext cx="320968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Editeur type arborescent : description de l’élément racine et création des divers diagrammes et tableaux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2843808" y="1844824"/>
            <a:ext cx="259228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2878767" y="2264549"/>
            <a:ext cx="1549217" cy="516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427984" y="2813412"/>
            <a:ext cx="446449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Un diagramme, des filtres, des claques : principal (édition des machineries, ressources, relations etc…), localisation (renseignement des adresses), modifications (..), information (pop-up mettant en valeur les attributs des éléments), affiner la connaissance (outils duplication, raffinement, extraction d’un groupe)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788024" y="5350465"/>
            <a:ext cx="403244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Des listes (sources d’informations, machineries, ressources, relations), et tableau croisés (relations entre éléments de connaissance, lien entre élément et source d’information)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 flipV="1">
            <a:off x="3059832" y="5013176"/>
            <a:ext cx="2430023" cy="72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0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8680"/>
            <a:ext cx="9144000" cy="468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67544" y="1166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1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796136" y="2204864"/>
            <a:ext cx="1224136" cy="1008112"/>
          </a:xfrm>
          <a:prstGeom prst="rect">
            <a:avLst/>
          </a:prstGeom>
          <a:noFill/>
          <a:ln w="76200" cmpd="sng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smtClean="0">
                <a:solidFill>
                  <a:srgbClr val="000000"/>
                </a:solidFill>
              </a:rPr>
              <a:t>MACHINVERY </a:t>
            </a:r>
          </a:p>
          <a:p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3888" y="2060848"/>
            <a:ext cx="1800200" cy="288032"/>
          </a:xfrm>
          <a:prstGeom prst="rect">
            <a:avLst/>
          </a:prstGeom>
          <a:noFill/>
          <a:ln w="76200" cmpd="sng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smtClean="0">
                <a:solidFill>
                  <a:srgbClr val="000000"/>
                </a:solidFill>
              </a:rPr>
              <a:t>RELATION</a:t>
            </a:r>
          </a:p>
          <a:p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5656" y="1196752"/>
            <a:ext cx="1800200" cy="288032"/>
          </a:xfrm>
          <a:prstGeom prst="rect">
            <a:avLst/>
          </a:prstGeom>
          <a:noFill/>
          <a:ln w="76200" cmpd="sng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smtClean="0">
                <a:solidFill>
                  <a:srgbClr val="000000"/>
                </a:solidFill>
              </a:rPr>
              <a:t>RELATION</a:t>
            </a:r>
          </a:p>
          <a:p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576" y="5373216"/>
            <a:ext cx="3600400" cy="1484784"/>
          </a:xfrm>
          <a:prstGeom prst="rect">
            <a:avLst/>
          </a:prstGeom>
          <a:noFill/>
          <a:ln w="76200" cmpd="sng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smtClean="0">
                <a:solidFill>
                  <a:srgbClr val="000000"/>
                </a:solidFill>
              </a:rPr>
              <a:t>RELATION : </a:t>
            </a:r>
            <a:r>
              <a:rPr lang="fr-FR" sz="1000" dirty="0" err="1" smtClean="0">
                <a:solidFill>
                  <a:srgbClr val="000000"/>
                </a:solidFill>
              </a:rPr>
              <a:t>echange</a:t>
            </a:r>
            <a:r>
              <a:rPr lang="fr-FR" sz="1000" dirty="0" smtClean="0">
                <a:solidFill>
                  <a:srgbClr val="000000"/>
                </a:solidFill>
              </a:rPr>
              <a:t>/utilise/</a:t>
            </a:r>
            <a:r>
              <a:rPr lang="fr-FR" sz="1000" dirty="0" err="1" smtClean="0">
                <a:solidFill>
                  <a:srgbClr val="000000"/>
                </a:solidFill>
              </a:rPr>
              <a:t>controle</a:t>
            </a:r>
            <a:r>
              <a:rPr lang="fr-FR" sz="1000" dirty="0" smtClean="0">
                <a:solidFill>
                  <a:srgbClr val="000000"/>
                </a:solidFill>
              </a:rPr>
              <a:t> sont </a:t>
            </a:r>
            <a:r>
              <a:rPr lang="fr-FR" sz="1000" dirty="0" err="1" smtClean="0">
                <a:solidFill>
                  <a:srgbClr val="000000"/>
                </a:solidFill>
              </a:rPr>
              <a:t>differents</a:t>
            </a:r>
            <a:r>
              <a:rPr lang="fr-FR" sz="1000" dirty="0" smtClean="0">
                <a:solidFill>
                  <a:srgbClr val="000000"/>
                </a:solidFill>
              </a:rPr>
              <a:t> types de relation. Potentiellement elles ne vont pas s'</a:t>
            </a:r>
            <a:r>
              <a:rPr lang="fr-FR" sz="1000" dirty="0" err="1" smtClean="0">
                <a:solidFill>
                  <a:srgbClr val="000000"/>
                </a:solidFill>
              </a:rPr>
              <a:t>executer</a:t>
            </a:r>
            <a:r>
              <a:rPr lang="fr-FR" sz="1000" dirty="0" smtClean="0">
                <a:solidFill>
                  <a:srgbClr val="000000"/>
                </a:solidFill>
              </a:rPr>
              <a:t> de la </a:t>
            </a:r>
            <a:r>
              <a:rPr lang="fr-FR" sz="1000" dirty="0" err="1" smtClean="0">
                <a:solidFill>
                  <a:srgbClr val="000000"/>
                </a:solidFill>
              </a:rPr>
              <a:t>meme</a:t>
            </a:r>
            <a:r>
              <a:rPr lang="fr-FR" sz="1000" dirty="0" smtClean="0">
                <a:solidFill>
                  <a:srgbClr val="000000"/>
                </a:solidFill>
              </a:rPr>
              <a:t> </a:t>
            </a:r>
            <a:r>
              <a:rPr lang="fr-FR" sz="1000" dirty="0" err="1" smtClean="0">
                <a:solidFill>
                  <a:srgbClr val="000000"/>
                </a:solidFill>
              </a:rPr>
              <a:t>maniere</a:t>
            </a:r>
            <a:r>
              <a:rPr lang="fr-FR" sz="1000" dirty="0" smtClean="0">
                <a:solidFill>
                  <a:srgbClr val="000000"/>
                </a:solidFill>
              </a:rPr>
              <a:t>.</a:t>
            </a:r>
          </a:p>
          <a:p>
            <a:endParaRPr lang="fr-FR" sz="1000" dirty="0">
              <a:solidFill>
                <a:srgbClr val="000000"/>
              </a:solidFill>
            </a:endParaRPr>
          </a:p>
          <a:p>
            <a:r>
              <a:rPr lang="fr-FR" sz="1000" dirty="0" smtClean="0">
                <a:solidFill>
                  <a:srgbClr val="000000"/>
                </a:solidFill>
              </a:rPr>
              <a:t>Pour + tard -- </a:t>
            </a:r>
            <a:r>
              <a:rPr lang="fr-FR" sz="1000" dirty="0" err="1" smtClean="0">
                <a:solidFill>
                  <a:srgbClr val="000000"/>
                </a:solidFill>
              </a:rPr>
              <a:t>scheduling</a:t>
            </a:r>
            <a:r>
              <a:rPr lang="fr-FR" sz="1000" dirty="0" smtClean="0">
                <a:solidFill>
                  <a:srgbClr val="000000"/>
                </a:solidFill>
              </a:rPr>
              <a:t> dans PIMCA– </a:t>
            </a:r>
          </a:p>
          <a:p>
            <a:r>
              <a:rPr lang="fr-FR" sz="1000" dirty="0" smtClean="0">
                <a:solidFill>
                  <a:srgbClr val="000000"/>
                </a:solidFill>
              </a:rPr>
              <a:t>On programme "l'activation de ces fonctions" – on est capable d'exprimer le </a:t>
            </a:r>
            <a:r>
              <a:rPr lang="fr-FR" sz="1000" dirty="0" err="1" smtClean="0">
                <a:solidFill>
                  <a:srgbClr val="000000"/>
                </a:solidFill>
              </a:rPr>
              <a:t>sequencement</a:t>
            </a:r>
            <a:r>
              <a:rPr lang="fr-FR" sz="1000" dirty="0" smtClean="0">
                <a:solidFill>
                  <a:srgbClr val="000000"/>
                </a:solidFill>
              </a:rPr>
              <a:t> de certaines fonctions</a:t>
            </a:r>
          </a:p>
          <a:p>
            <a:endParaRPr lang="fr-FR" sz="1000" dirty="0" smtClean="0">
              <a:solidFill>
                <a:srgbClr val="000000"/>
              </a:solidFill>
            </a:endParaRPr>
          </a:p>
          <a:p>
            <a:r>
              <a:rPr lang="fr-FR" sz="1000" dirty="0" smtClean="0">
                <a:solidFill>
                  <a:srgbClr val="000000"/>
                </a:solidFill>
              </a:rPr>
              <a:t>Exemple d'</a:t>
            </a:r>
            <a:r>
              <a:rPr lang="fr-FR" sz="1000" dirty="0" err="1" smtClean="0">
                <a:solidFill>
                  <a:srgbClr val="000000"/>
                </a:solidFill>
              </a:rPr>
              <a:t>execution</a:t>
            </a:r>
            <a:r>
              <a:rPr lang="fr-FR" sz="1000" dirty="0" smtClean="0">
                <a:solidFill>
                  <a:srgbClr val="000000"/>
                </a:solidFill>
              </a:rPr>
              <a:t> : Petite boulette qui se </a:t>
            </a:r>
            <a:r>
              <a:rPr lang="fr-FR" sz="1000" dirty="0" err="1" smtClean="0">
                <a:solidFill>
                  <a:srgbClr val="000000"/>
                </a:solidFill>
              </a:rPr>
              <a:t>deplace</a:t>
            </a:r>
            <a:r>
              <a:rPr lang="fr-FR" sz="1000" dirty="0" smtClean="0">
                <a:solidFill>
                  <a:srgbClr val="000000"/>
                </a:solidFill>
              </a:rPr>
              <a:t> entre les relations</a:t>
            </a:r>
            <a:endParaRPr lang="fr-FR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7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8680"/>
            <a:ext cx="9144000" cy="468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67544" y="1166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1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796136" y="2204864"/>
            <a:ext cx="1224136" cy="1008112"/>
          </a:xfrm>
          <a:prstGeom prst="rect">
            <a:avLst/>
          </a:prstGeom>
          <a:noFill/>
          <a:ln w="76200" cmpd="sng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smtClean="0">
                <a:solidFill>
                  <a:srgbClr val="000000"/>
                </a:solidFill>
              </a:rPr>
              <a:t>MACHINVERY </a:t>
            </a:r>
          </a:p>
          <a:p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3888" y="2060848"/>
            <a:ext cx="1800200" cy="288032"/>
          </a:xfrm>
          <a:prstGeom prst="rect">
            <a:avLst/>
          </a:prstGeom>
          <a:noFill/>
          <a:ln w="76200" cmpd="sng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smtClean="0">
                <a:solidFill>
                  <a:srgbClr val="000000"/>
                </a:solidFill>
              </a:rPr>
              <a:t>RELATION</a:t>
            </a:r>
          </a:p>
          <a:p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5656" y="1196752"/>
            <a:ext cx="1800200" cy="288032"/>
          </a:xfrm>
          <a:prstGeom prst="rect">
            <a:avLst/>
          </a:prstGeom>
          <a:noFill/>
          <a:ln w="76200" cmpd="sng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smtClean="0">
                <a:solidFill>
                  <a:srgbClr val="000000"/>
                </a:solidFill>
              </a:rPr>
              <a:t>RELATION</a:t>
            </a:r>
          </a:p>
          <a:p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576" y="5373216"/>
            <a:ext cx="3600400" cy="1484784"/>
          </a:xfrm>
          <a:prstGeom prst="rect">
            <a:avLst/>
          </a:prstGeom>
          <a:noFill/>
          <a:ln w="76200" cmpd="sng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smtClean="0">
                <a:solidFill>
                  <a:srgbClr val="000000"/>
                </a:solidFill>
              </a:rPr>
              <a:t>RELATION : </a:t>
            </a:r>
            <a:r>
              <a:rPr lang="fr-FR" sz="1000" dirty="0" err="1" smtClean="0">
                <a:solidFill>
                  <a:srgbClr val="000000"/>
                </a:solidFill>
              </a:rPr>
              <a:t>echange</a:t>
            </a:r>
            <a:r>
              <a:rPr lang="fr-FR" sz="1000" dirty="0" smtClean="0">
                <a:solidFill>
                  <a:srgbClr val="000000"/>
                </a:solidFill>
              </a:rPr>
              <a:t>/utilise/</a:t>
            </a:r>
            <a:r>
              <a:rPr lang="fr-FR" sz="1000" dirty="0" err="1" smtClean="0">
                <a:solidFill>
                  <a:srgbClr val="000000"/>
                </a:solidFill>
              </a:rPr>
              <a:t>controle</a:t>
            </a:r>
            <a:r>
              <a:rPr lang="fr-FR" sz="1000" dirty="0" smtClean="0">
                <a:solidFill>
                  <a:srgbClr val="000000"/>
                </a:solidFill>
              </a:rPr>
              <a:t> sont </a:t>
            </a:r>
            <a:r>
              <a:rPr lang="fr-FR" sz="1000" dirty="0" err="1" smtClean="0">
                <a:solidFill>
                  <a:srgbClr val="000000"/>
                </a:solidFill>
              </a:rPr>
              <a:t>differents</a:t>
            </a:r>
            <a:r>
              <a:rPr lang="fr-FR" sz="1000" dirty="0" smtClean="0">
                <a:solidFill>
                  <a:srgbClr val="000000"/>
                </a:solidFill>
              </a:rPr>
              <a:t> types de relation. Potentiellement elles ne vont pas s'</a:t>
            </a:r>
            <a:r>
              <a:rPr lang="fr-FR" sz="1000" dirty="0" err="1" smtClean="0">
                <a:solidFill>
                  <a:srgbClr val="000000"/>
                </a:solidFill>
              </a:rPr>
              <a:t>executer</a:t>
            </a:r>
            <a:r>
              <a:rPr lang="fr-FR" sz="1000" dirty="0" smtClean="0">
                <a:solidFill>
                  <a:srgbClr val="000000"/>
                </a:solidFill>
              </a:rPr>
              <a:t> de la </a:t>
            </a:r>
            <a:r>
              <a:rPr lang="fr-FR" sz="1000" dirty="0" err="1" smtClean="0">
                <a:solidFill>
                  <a:srgbClr val="000000"/>
                </a:solidFill>
              </a:rPr>
              <a:t>meme</a:t>
            </a:r>
            <a:r>
              <a:rPr lang="fr-FR" sz="1000" dirty="0" smtClean="0">
                <a:solidFill>
                  <a:srgbClr val="000000"/>
                </a:solidFill>
              </a:rPr>
              <a:t> </a:t>
            </a:r>
            <a:r>
              <a:rPr lang="fr-FR" sz="1000" dirty="0" err="1" smtClean="0">
                <a:solidFill>
                  <a:srgbClr val="000000"/>
                </a:solidFill>
              </a:rPr>
              <a:t>maniere</a:t>
            </a:r>
            <a:r>
              <a:rPr lang="fr-FR" sz="1000" dirty="0" smtClean="0">
                <a:solidFill>
                  <a:srgbClr val="000000"/>
                </a:solidFill>
              </a:rPr>
              <a:t>.</a:t>
            </a:r>
          </a:p>
          <a:p>
            <a:endParaRPr lang="fr-FR" sz="1000" dirty="0">
              <a:solidFill>
                <a:srgbClr val="000000"/>
              </a:solidFill>
            </a:endParaRPr>
          </a:p>
          <a:p>
            <a:r>
              <a:rPr lang="fr-FR" sz="1000" dirty="0" smtClean="0">
                <a:solidFill>
                  <a:srgbClr val="000000"/>
                </a:solidFill>
              </a:rPr>
              <a:t>Pour + tard -- </a:t>
            </a:r>
            <a:r>
              <a:rPr lang="fr-FR" sz="1000" dirty="0" err="1" smtClean="0">
                <a:solidFill>
                  <a:srgbClr val="000000"/>
                </a:solidFill>
              </a:rPr>
              <a:t>scheduling</a:t>
            </a:r>
            <a:r>
              <a:rPr lang="fr-FR" sz="1000" dirty="0" smtClean="0">
                <a:solidFill>
                  <a:srgbClr val="000000"/>
                </a:solidFill>
              </a:rPr>
              <a:t> dans PIMCA– </a:t>
            </a:r>
          </a:p>
          <a:p>
            <a:r>
              <a:rPr lang="fr-FR" sz="1000" dirty="0" smtClean="0">
                <a:solidFill>
                  <a:srgbClr val="000000"/>
                </a:solidFill>
              </a:rPr>
              <a:t>On programme "l'activation de ces fonctions" – on est capable d'exprimer le </a:t>
            </a:r>
            <a:r>
              <a:rPr lang="fr-FR" sz="1000" dirty="0" err="1" smtClean="0">
                <a:solidFill>
                  <a:srgbClr val="000000"/>
                </a:solidFill>
              </a:rPr>
              <a:t>sequencement</a:t>
            </a:r>
            <a:r>
              <a:rPr lang="fr-FR" sz="1000" dirty="0" smtClean="0">
                <a:solidFill>
                  <a:srgbClr val="000000"/>
                </a:solidFill>
              </a:rPr>
              <a:t> de certaines fonctions</a:t>
            </a:r>
          </a:p>
          <a:p>
            <a:endParaRPr lang="fr-FR" sz="1000" dirty="0" smtClean="0">
              <a:solidFill>
                <a:srgbClr val="000000"/>
              </a:solidFill>
            </a:endParaRPr>
          </a:p>
          <a:p>
            <a:r>
              <a:rPr lang="fr-FR" sz="1000" dirty="0" smtClean="0">
                <a:solidFill>
                  <a:srgbClr val="000000"/>
                </a:solidFill>
              </a:rPr>
              <a:t>Exemple d'</a:t>
            </a:r>
            <a:r>
              <a:rPr lang="fr-FR" sz="1000" dirty="0" err="1" smtClean="0">
                <a:solidFill>
                  <a:srgbClr val="000000"/>
                </a:solidFill>
              </a:rPr>
              <a:t>execution</a:t>
            </a:r>
            <a:r>
              <a:rPr lang="fr-FR" sz="1000" dirty="0" smtClean="0">
                <a:solidFill>
                  <a:srgbClr val="000000"/>
                </a:solidFill>
              </a:rPr>
              <a:t> : </a:t>
            </a:r>
            <a:r>
              <a:rPr lang="fr-FR" sz="1000" smtClean="0">
                <a:solidFill>
                  <a:srgbClr val="000000"/>
                </a:solidFill>
              </a:rPr>
              <a:t>Petite boulette </a:t>
            </a:r>
            <a:r>
              <a:rPr lang="fr-FR" sz="1000" dirty="0" smtClean="0">
                <a:solidFill>
                  <a:srgbClr val="000000"/>
                </a:solidFill>
              </a:rPr>
              <a:t>qui se </a:t>
            </a:r>
            <a:r>
              <a:rPr lang="fr-FR" sz="1000" dirty="0" err="1" smtClean="0">
                <a:solidFill>
                  <a:srgbClr val="000000"/>
                </a:solidFill>
              </a:rPr>
              <a:t>deplace</a:t>
            </a:r>
            <a:r>
              <a:rPr lang="fr-FR" sz="1000" dirty="0" smtClean="0">
                <a:solidFill>
                  <a:srgbClr val="000000"/>
                </a:solidFill>
              </a:rPr>
              <a:t> entre les relations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0032" y="5370181"/>
            <a:ext cx="3600400" cy="1484784"/>
          </a:xfrm>
          <a:prstGeom prst="rect">
            <a:avLst/>
          </a:prstGeom>
          <a:noFill/>
          <a:ln w="76200" cmpd="sng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smtClean="0">
                <a:solidFill>
                  <a:srgbClr val="000000"/>
                </a:solidFill>
              </a:rPr>
              <a:t>Cf. Doc </a:t>
            </a:r>
            <a:r>
              <a:rPr lang="fr-FR" sz="1000" dirty="0" err="1" smtClean="0">
                <a:solidFill>
                  <a:srgbClr val="000000"/>
                </a:solidFill>
              </a:rPr>
              <a:t>MaVuePlusPlus</a:t>
            </a:r>
            <a:endParaRPr lang="fr-FR" sz="1000" dirty="0" smtClean="0">
              <a:solidFill>
                <a:srgbClr val="000000"/>
              </a:solidFill>
            </a:endParaRPr>
          </a:p>
          <a:p>
            <a:endParaRPr lang="fr-FR" sz="1000" dirty="0">
              <a:solidFill>
                <a:srgbClr val="000000"/>
              </a:solidFill>
            </a:endParaRPr>
          </a:p>
          <a:p>
            <a:pPr marL="171450" indent="-171450">
              <a:buFont typeface="Wingdings" charset="0"/>
              <a:buChar char="à"/>
            </a:pPr>
            <a:r>
              <a:rPr lang="fr-FR" sz="1000" dirty="0" err="1" smtClean="0">
                <a:solidFill>
                  <a:srgbClr val="000000"/>
                </a:solidFill>
                <a:sym typeface="Wingdings"/>
              </a:rPr>
              <a:t>Memoire</a:t>
            </a:r>
            <a:r>
              <a:rPr lang="fr-FR" sz="1000" dirty="0" smtClean="0">
                <a:solidFill>
                  <a:srgbClr val="000000"/>
                </a:solidFill>
                <a:sym typeface="Wingdings"/>
              </a:rPr>
              <a:t>  = Ressource</a:t>
            </a:r>
          </a:p>
          <a:p>
            <a:pPr marL="171450" indent="-171450">
              <a:buFont typeface="Wingdings" charset="0"/>
              <a:buChar char="à"/>
            </a:pPr>
            <a:r>
              <a:rPr lang="fr-FR" sz="1000" dirty="0" smtClean="0">
                <a:solidFill>
                  <a:srgbClr val="000000"/>
                </a:solidFill>
                <a:sym typeface="Wingdings"/>
              </a:rPr>
              <a:t>Consigne = .</a:t>
            </a:r>
          </a:p>
          <a:p>
            <a:pPr marL="171450" indent="-171450">
              <a:buFont typeface="Wingdings" charset="0"/>
              <a:buChar char="à"/>
            </a:pPr>
            <a:endParaRPr lang="fr-FR" sz="1000" dirty="0">
              <a:solidFill>
                <a:srgbClr val="000000"/>
              </a:solidFill>
              <a:sym typeface="Wingdings"/>
            </a:endParaRPr>
          </a:p>
          <a:p>
            <a:pPr marL="171450" indent="-171450">
              <a:buFont typeface="Wingdings" charset="0"/>
              <a:buChar char="à"/>
            </a:pPr>
            <a:r>
              <a:rPr lang="fr-FR" sz="1000" dirty="0" smtClean="0">
                <a:solidFill>
                  <a:srgbClr val="000000"/>
                </a:solidFill>
                <a:sym typeface="Wingdings"/>
              </a:rPr>
              <a:t>DOCUMENT PDF </a:t>
            </a:r>
            <a:r>
              <a:rPr lang="fr-FR" sz="1000" dirty="0" err="1" smtClean="0">
                <a:solidFill>
                  <a:srgbClr val="000000"/>
                </a:solidFill>
                <a:sym typeface="Wingdings"/>
              </a:rPr>
              <a:t>MaVueSysteme_PlusPlus.pdf</a:t>
            </a:r>
            <a:r>
              <a:rPr lang="fr-FR" sz="1000" dirty="0" smtClean="0">
                <a:solidFill>
                  <a:srgbClr val="000000"/>
                </a:solidFill>
                <a:sym typeface="Wingdings"/>
              </a:rPr>
              <a:t>,</a:t>
            </a:r>
          </a:p>
          <a:p>
            <a:pPr marL="171450" indent="-171450">
              <a:buFont typeface="Wingdings" charset="0"/>
              <a:buChar char="à"/>
            </a:pPr>
            <a:r>
              <a:rPr lang="fr-FR" sz="1000" dirty="0" smtClean="0">
                <a:solidFill>
                  <a:srgbClr val="000000"/>
                </a:solidFill>
                <a:sym typeface="Wingdings"/>
              </a:rPr>
              <a:t>Page 7/15  : on trouvera le lien entre </a:t>
            </a:r>
          </a:p>
          <a:p>
            <a:pPr marL="171450" indent="-171450">
              <a:buFont typeface="Wingdings" charset="0"/>
              <a:buChar char="à"/>
            </a:pPr>
            <a:r>
              <a:rPr lang="fr-FR" sz="1000" dirty="0" smtClean="0">
                <a:solidFill>
                  <a:srgbClr val="000000"/>
                </a:solidFill>
                <a:sym typeface="Wingdings"/>
              </a:rPr>
              <a:t>Ressource et Machinerie, et une </a:t>
            </a:r>
            <a:r>
              <a:rPr lang="fr-FR" sz="1000" dirty="0" err="1" smtClean="0">
                <a:solidFill>
                  <a:srgbClr val="000000"/>
                </a:solidFill>
                <a:sym typeface="Wingdings"/>
              </a:rPr>
              <a:t>definitiond</a:t>
            </a:r>
            <a:r>
              <a:rPr lang="fr-FR" sz="1000" dirty="0" smtClean="0">
                <a:solidFill>
                  <a:srgbClr val="000000"/>
                </a:solidFill>
                <a:sym typeface="Wingdings"/>
              </a:rPr>
              <a:t> e consigne</a:t>
            </a:r>
            <a:endParaRPr lang="fr-FR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90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Doc utilisateur : création d’un modèle</a:t>
            </a:r>
            <a:endParaRPr lang="fr-FR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5"/>
            <a:ext cx="301221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24745"/>
            <a:ext cx="2635751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>
            <a:off x="3347864" y="213285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5"/>
            <a:ext cx="2615284" cy="3025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H="1">
            <a:off x="2699792" y="2852936"/>
            <a:ext cx="122413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174" y="3835565"/>
            <a:ext cx="2486513" cy="285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eur droit avec flèche 7"/>
          <p:cNvCxnSpPr/>
          <p:nvPr/>
        </p:nvCxnSpPr>
        <p:spPr>
          <a:xfrm>
            <a:off x="3082828" y="4941168"/>
            <a:ext cx="9131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8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Doc utilisateur : édition premier niveau</a:t>
            </a:r>
            <a:endParaRPr lang="fr-F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48" y="899554"/>
            <a:ext cx="4290038" cy="23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3" y="3342745"/>
            <a:ext cx="4896544" cy="207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5436096" y="1460683"/>
            <a:ext cx="32096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Ouverture de l’éditeur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2843808" y="1844824"/>
            <a:ext cx="259228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292080" y="3332891"/>
            <a:ext cx="32096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Création des éléments par clic droit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2699792" y="3717032"/>
            <a:ext cx="259228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69" y="5424769"/>
            <a:ext cx="8465441" cy="131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084168" y="5229200"/>
            <a:ext cx="32096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Création des diagrammes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3491880" y="5613341"/>
            <a:ext cx="259228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25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4243"/>
            <a:ext cx="9144000" cy="300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Doc utilisateur : édition premier niveau</a:t>
            </a:r>
            <a:endParaRPr lang="fr-FR" sz="2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572000" y="5301208"/>
            <a:ext cx="32096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Création des listes et tableaux croisés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H="1" flipV="1">
            <a:off x="2699792" y="3933056"/>
            <a:ext cx="187220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514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436014" cy="507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6180" y="317683"/>
            <a:ext cx="8229600" cy="11430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Doc utilisateur : édition diagramme</a:t>
            </a:r>
            <a:endParaRPr lang="fr-FR" sz="2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11560" y="2974399"/>
            <a:ext cx="32096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Calques (représentations et outils)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 flipV="1">
            <a:off x="2051720" y="2564904"/>
            <a:ext cx="72008" cy="409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391094" y="4094597"/>
            <a:ext cx="32096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Edition machineries, ressources, relations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4283968" y="2974399"/>
            <a:ext cx="2304256" cy="112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1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633413"/>
            <a:ext cx="9096375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416180" y="61913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/>
              <a:t>Uniquement calque principal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099269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6180" y="61913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/>
              <a:t>Avec calque de localisation</a:t>
            </a:r>
            <a:endParaRPr lang="fr-FR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9042954" cy="509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66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6180" y="61913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/>
              <a:t>Avec calque de localisation</a:t>
            </a:r>
            <a:endParaRPr lang="fr-FR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9042954" cy="509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92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métamodèle</a:t>
            </a:r>
            <a:r>
              <a:rPr lang="fr-FR" dirty="0" smtClean="0"/>
              <a:t> (Les vues </a:t>
            </a:r>
            <a:r>
              <a:rPr lang="fr-FR" dirty="0"/>
              <a:t>graphiques disponibles dans le projet </a:t>
            </a:r>
            <a:r>
              <a:rPr lang="fr-FR" dirty="0" err="1"/>
              <a:t>fr.ensta-bretagne.pimca.model</a:t>
            </a:r>
            <a:r>
              <a:rPr lang="fr-FR" dirty="0"/>
              <a:t>, répertoire model</a:t>
            </a:r>
            <a:r>
              <a:rPr lang="fr-FR" dirty="0" smtClean="0"/>
              <a:t>.),</a:t>
            </a:r>
          </a:p>
          <a:p>
            <a:r>
              <a:rPr lang="fr-FR" dirty="0" smtClean="0"/>
              <a:t>L’outillage existant (</a:t>
            </a:r>
            <a:r>
              <a:rPr lang="fr-FR" dirty="0" err="1" smtClean="0"/>
              <a:t>odesign</a:t>
            </a:r>
            <a:r>
              <a:rPr lang="fr-FR" dirty="0" smtClean="0"/>
              <a:t>),</a:t>
            </a:r>
          </a:p>
          <a:p>
            <a:r>
              <a:rPr lang="fr-FR" dirty="0" smtClean="0"/>
              <a:t>Un exemple de modèle,</a:t>
            </a:r>
          </a:p>
          <a:p>
            <a:r>
              <a:rPr lang="fr-FR" dirty="0" smtClean="0"/>
              <a:t>Une description succincte de l’utilisation de l’outil : éditeur de modèle de connaissance </a:t>
            </a:r>
            <a:r>
              <a:rPr lang="fr-FR" dirty="0" err="1" smtClean="0"/>
              <a:t>Pimca</a:t>
            </a:r>
            <a:r>
              <a:rPr lang="fr-FR" dirty="0" smtClean="0"/>
              <a:t>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0041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6180" y="61913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/>
              <a:t>Avec calque de modification</a:t>
            </a:r>
            <a:endParaRPr lang="fr-FR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" y="692696"/>
            <a:ext cx="9020320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454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6180" y="61913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/>
              <a:t>Avec calque de modification</a:t>
            </a:r>
            <a:endParaRPr lang="fr-FR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40768"/>
            <a:ext cx="9036495" cy="399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11560" y="633413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Drag and drop d’une source depuis le modèle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1475656" y="1204913"/>
            <a:ext cx="216024" cy="1215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 droite 5"/>
          <p:cNvSpPr/>
          <p:nvPr/>
        </p:nvSpPr>
        <p:spPr>
          <a:xfrm>
            <a:off x="1187624" y="2420888"/>
            <a:ext cx="108012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71800" y="5733256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Edition du lien modification apportée depuis l’info de tel source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6084168" y="5332939"/>
            <a:ext cx="2232248" cy="904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2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6180" y="61913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/>
              <a:t>Avec calque de notes d’information</a:t>
            </a:r>
            <a:endParaRPr lang="fr-FR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1824038"/>
            <a:ext cx="36290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253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6180" y="61913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/>
              <a:t>Avec calque de spécialisation de la connaissance</a:t>
            </a:r>
            <a:endParaRPr lang="fr-FR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5" y="1124744"/>
            <a:ext cx="9063575" cy="437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>
            <a:off x="4860032" y="633413"/>
            <a:ext cx="2520280" cy="4523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642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Création d’un nouveau diagramme</a:t>
            </a:r>
            <a:endParaRPr lang="fr-FR" sz="3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820471" cy="536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185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44" y="571180"/>
            <a:ext cx="9036496" cy="107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979712" y="18864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de liste de source d’information</a:t>
            </a:r>
            <a:endParaRPr lang="fr-FR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" y="1916832"/>
            <a:ext cx="8850387" cy="230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195736" y="155656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de liste de machineries</a:t>
            </a:r>
            <a:endParaRPr lang="fr-FR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4" y="4735849"/>
            <a:ext cx="8710369" cy="202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333254" y="4240370"/>
            <a:ext cx="597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de tableau croisé liens machineries et ressources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18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38" y="144372"/>
            <a:ext cx="8469662" cy="6372036"/>
          </a:xfrm>
          <a:prstGeom prst="rect">
            <a:avLst/>
          </a:prstGeom>
          <a:solidFill>
            <a:srgbClr val="C0504D"/>
          </a:solidFill>
          <a:ln>
            <a:solidFill>
              <a:srgbClr val="4F81BD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467544" y="1166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Métamodèle</a:t>
            </a:r>
            <a:r>
              <a:rPr lang="fr-FR" dirty="0" smtClean="0"/>
              <a:t>  </a:t>
            </a:r>
            <a:r>
              <a:rPr lang="fr-FR" dirty="0" err="1" smtClean="0"/>
              <a:t>Pimca</a:t>
            </a:r>
            <a:r>
              <a:rPr lang="fr-FR" dirty="0" smtClean="0"/>
              <a:t> – </a:t>
            </a:r>
            <a:r>
              <a:rPr lang="fr-FR" dirty="0" err="1" smtClean="0"/>
              <a:t>overview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1767361" y="3429000"/>
            <a:ext cx="1364479" cy="1881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66172" y="5325015"/>
            <a:ext cx="320968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Un modèle </a:t>
            </a:r>
            <a:r>
              <a:rPr lang="fr-FR" dirty="0" err="1" smtClean="0"/>
              <a:t>pimca</a:t>
            </a:r>
            <a:r>
              <a:rPr lang="fr-FR" dirty="0" smtClean="0"/>
              <a:t> repose sur un modèle de connaissance du système, une collection de sources d’informations et sur des modèle(s) d’attaque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3250610" y="5977395"/>
            <a:ext cx="1393398" cy="8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1070662" y="4941168"/>
            <a:ext cx="260978" cy="369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3403010" y="6129795"/>
            <a:ext cx="1393398" cy="8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79512" y="524094"/>
            <a:ext cx="25138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Représentation (diagrammes) associée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693404" y="893550"/>
            <a:ext cx="1878596" cy="159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32040" y="2780928"/>
            <a:ext cx="1224136" cy="792088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smtClean="0">
                <a:solidFill>
                  <a:srgbClr val="000000"/>
                </a:solidFill>
              </a:rPr>
              <a:t>Block</a:t>
            </a:r>
          </a:p>
          <a:p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9792" y="1484784"/>
            <a:ext cx="1368152" cy="864096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smtClean="0">
                <a:solidFill>
                  <a:srgbClr val="000000"/>
                </a:solidFill>
              </a:rPr>
              <a:t>Model</a:t>
            </a:r>
            <a:br>
              <a:rPr lang="fr-FR" sz="1000" dirty="0" smtClean="0">
                <a:solidFill>
                  <a:srgbClr val="000000"/>
                </a:solidFill>
              </a:rPr>
            </a:br>
            <a:r>
              <a:rPr lang="fr-FR" sz="1000" dirty="0" err="1" smtClean="0">
                <a:solidFill>
                  <a:srgbClr val="000000"/>
                </a:solidFill>
              </a:rPr>
              <a:t>Element</a:t>
            </a:r>
            <a:r>
              <a:rPr lang="fr-FR" sz="1000" dirty="0" smtClean="0">
                <a:solidFill>
                  <a:srgbClr val="000000"/>
                </a:solidFill>
              </a:rPr>
              <a:t> superclasse au dessus de </a:t>
            </a:r>
            <a:r>
              <a:rPr lang="fr-FR" sz="1000" dirty="0" err="1" smtClean="0">
                <a:solidFill>
                  <a:srgbClr val="000000"/>
                </a:solidFill>
              </a:rPr>
              <a:t>Connector</a:t>
            </a:r>
            <a:r>
              <a:rPr lang="fr-FR" sz="1000" dirty="0" smtClean="0">
                <a:solidFill>
                  <a:srgbClr val="000000"/>
                </a:solidFill>
              </a:rPr>
              <a:t> et Block</a:t>
            </a:r>
          </a:p>
          <a:p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52320" y="2780928"/>
            <a:ext cx="1224136" cy="792088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err="1" smtClean="0">
                <a:solidFill>
                  <a:srgbClr val="000000"/>
                </a:solidFill>
              </a:rPr>
              <a:t>Connector</a:t>
            </a:r>
            <a:endParaRPr lang="fr-FR" sz="1000" dirty="0" smtClean="0">
              <a:solidFill>
                <a:srgbClr val="000000"/>
              </a:solidFill>
            </a:endParaRPr>
          </a:p>
          <a:p>
            <a:endParaRPr lang="fr-FR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7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489213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67544" y="1166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MM </a:t>
            </a:r>
            <a:r>
              <a:rPr lang="fr-FR" dirty="0" err="1" smtClean="0"/>
              <a:t>Pimca</a:t>
            </a:r>
            <a:r>
              <a:rPr lang="fr-FR" dirty="0" smtClean="0"/>
              <a:t> – détails sur l’élément de connaissance</a:t>
            </a:r>
            <a:endParaRPr lang="fr-FR" dirty="0"/>
          </a:p>
        </p:txBody>
      </p:sp>
      <p:sp>
        <p:nvSpPr>
          <p:cNvPr id="4" name="Accolade fermante 3"/>
          <p:cNvSpPr/>
          <p:nvPr/>
        </p:nvSpPr>
        <p:spPr>
          <a:xfrm>
            <a:off x="5940152" y="1494076"/>
            <a:ext cx="125810" cy="432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065962" y="1026454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Identifiant (pour l’outillage)</a:t>
            </a:r>
            <a:endParaRPr lang="fr-FR" sz="1400" dirty="0"/>
          </a:p>
        </p:txBody>
      </p:sp>
      <p:sp>
        <p:nvSpPr>
          <p:cNvPr id="6" name="Accolade fermante 5"/>
          <p:cNvSpPr/>
          <p:nvPr/>
        </p:nvSpPr>
        <p:spPr>
          <a:xfrm flipH="1">
            <a:off x="4860032" y="2226577"/>
            <a:ext cx="216024" cy="1060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403648" y="1340768"/>
            <a:ext cx="2483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Attributs du domaine métier</a:t>
            </a:r>
          </a:p>
          <a:p>
            <a:r>
              <a:rPr lang="fr-FR" sz="1400" dirty="0" smtClean="0"/>
              <a:t>(Q° : vérifier types et cardinalités)</a:t>
            </a:r>
            <a:endParaRPr lang="fr-FR" sz="14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059832" y="1732157"/>
            <a:ext cx="1800200" cy="1024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endCxn id="4" idx="1"/>
          </p:cNvCxnSpPr>
          <p:nvPr/>
        </p:nvCxnSpPr>
        <p:spPr>
          <a:xfrm flipH="1">
            <a:off x="6065962" y="1327747"/>
            <a:ext cx="466688" cy="382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25891" y="3197933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Divers type d’adresses</a:t>
            </a:r>
            <a:endParaRPr lang="fr-FR" sz="1400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1426739" y="3389435"/>
            <a:ext cx="1849117" cy="3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694788" y="5452880"/>
            <a:ext cx="24837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 chaque élément est associé une entité gardant une trace de la modification apportée, par qui, quand, à partir de quelle source d’information</a:t>
            </a:r>
            <a:endParaRPr lang="fr-FR" sz="14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7343800" y="3197933"/>
            <a:ext cx="972616" cy="2327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6532650" y="4869161"/>
            <a:ext cx="811150" cy="656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91880" y="5085184"/>
            <a:ext cx="936104" cy="504056"/>
          </a:xfrm>
          <a:prstGeom prst="rect">
            <a:avLst/>
          </a:prstGeom>
          <a:solidFill>
            <a:srgbClr val="C0504D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smtClean="0">
                <a:solidFill>
                  <a:srgbClr val="000000"/>
                </a:solidFill>
              </a:rPr>
              <a:t>IP </a:t>
            </a:r>
            <a:r>
              <a:rPr lang="fr-FR" sz="1000" dirty="0" err="1" smtClean="0">
                <a:solidFill>
                  <a:srgbClr val="000000"/>
                </a:solidFill>
              </a:rPr>
              <a:t>Address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03848" y="3429000"/>
            <a:ext cx="864096" cy="576064"/>
          </a:xfrm>
          <a:prstGeom prst="rect">
            <a:avLst/>
          </a:prstGeom>
          <a:solidFill>
            <a:srgbClr val="C0504D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err="1" smtClean="0">
                <a:solidFill>
                  <a:srgbClr val="000000"/>
                </a:solidFill>
              </a:rPr>
              <a:t>Address</a:t>
            </a:r>
            <a:endParaRPr lang="fr-FR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6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67544" y="1166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MM </a:t>
            </a:r>
            <a:r>
              <a:rPr lang="fr-FR" dirty="0" err="1" smtClean="0"/>
              <a:t>Pimca</a:t>
            </a:r>
            <a:r>
              <a:rPr lang="fr-FR" dirty="0" smtClean="0"/>
              <a:t> – </a:t>
            </a:r>
            <a:r>
              <a:rPr lang="fr-FR" dirty="0" err="1" smtClean="0"/>
              <a:t>overview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916"/>
            <a:ext cx="9144000" cy="601816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7504" y="3501008"/>
            <a:ext cx="2088232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Un </a:t>
            </a:r>
            <a:r>
              <a:rPr lang="fr-FR" dirty="0" smtClean="0"/>
              <a:t>entrepôt est un ensemble dont le contenu est limité au (sous-)type Ressource. </a:t>
            </a:r>
          </a:p>
          <a:p>
            <a:pPr algn="ctr"/>
            <a:endParaRPr lang="fr-FR" dirty="0"/>
          </a:p>
          <a:p>
            <a:pPr algn="ctr"/>
            <a:r>
              <a:rPr lang="fr-FR" sz="1400" i="1" dirty="0" smtClean="0"/>
              <a:t>OCL : </a:t>
            </a:r>
            <a:r>
              <a:rPr lang="fr-FR" sz="1400" b="1" i="1" dirty="0" err="1"/>
              <a:t>self.pieces</a:t>
            </a:r>
            <a:r>
              <a:rPr lang="fr-FR" sz="1400" b="1" i="1" dirty="0"/>
              <a:t>-&gt;</a:t>
            </a:r>
            <a:r>
              <a:rPr lang="fr-FR" sz="1400" b="1" i="1" dirty="0" err="1"/>
              <a:t>forAll</a:t>
            </a:r>
            <a:r>
              <a:rPr lang="fr-FR" sz="1400" b="1" i="1" dirty="0"/>
              <a:t>(</a:t>
            </a:r>
            <a:r>
              <a:rPr lang="fr-FR" sz="1400" b="1" i="1" dirty="0" err="1"/>
              <a:t>oclIsTypeOf</a:t>
            </a:r>
            <a:r>
              <a:rPr lang="fr-FR" sz="1400" b="1" i="1" dirty="0"/>
              <a:t>(Ressource))</a:t>
            </a:r>
            <a:endParaRPr lang="fr-FR" sz="1400" i="1" dirty="0" smtClean="0"/>
          </a:p>
          <a:p>
            <a:pPr algn="ctr"/>
            <a:r>
              <a:rPr lang="fr-FR" sz="1400" dirty="0" smtClean="0"/>
              <a:t>(Un regroupement est un ensemble qui n’est pas un entrepôt; )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35496" y="1412776"/>
            <a:ext cx="3744416" cy="165618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1025836" y="3084086"/>
            <a:ext cx="14401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16216" y="2204864"/>
            <a:ext cx="1224136" cy="792088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err="1" smtClean="0">
                <a:solidFill>
                  <a:srgbClr val="000000"/>
                </a:solidFill>
              </a:rPr>
              <a:t>Connector</a:t>
            </a:r>
            <a:endParaRPr lang="fr-FR" sz="1000" dirty="0" smtClean="0">
              <a:solidFill>
                <a:srgbClr val="000000"/>
              </a:solidFill>
            </a:endParaRPr>
          </a:p>
          <a:p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8024" y="2204864"/>
            <a:ext cx="1224136" cy="792088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smtClean="0">
                <a:solidFill>
                  <a:srgbClr val="000000"/>
                </a:solidFill>
              </a:rPr>
              <a:t>Block</a:t>
            </a:r>
          </a:p>
          <a:p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1880" y="2204864"/>
            <a:ext cx="1224136" cy="792088"/>
          </a:xfrm>
          <a:prstGeom prst="rect">
            <a:avLst/>
          </a:prstGeom>
          <a:noFill/>
          <a:ln w="762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smtClean="0">
                <a:solidFill>
                  <a:srgbClr val="000000"/>
                </a:solidFill>
              </a:rPr>
              <a:t>(</a:t>
            </a:r>
            <a:r>
              <a:rPr lang="fr-FR" sz="1000" dirty="0" err="1" smtClean="0">
                <a:solidFill>
                  <a:srgbClr val="000000"/>
                </a:solidFill>
              </a:rPr>
              <a:t>Memoire</a:t>
            </a:r>
            <a:r>
              <a:rPr lang="fr-FR" sz="1000" dirty="0" smtClean="0">
                <a:solidFill>
                  <a:srgbClr val="000000"/>
                </a:solidFill>
              </a:rPr>
              <a:t> </a:t>
            </a:r>
            <a:r>
              <a:rPr lang="fr-FR" sz="1000" dirty="0" err="1" smtClean="0">
                <a:solidFill>
                  <a:srgbClr val="000000"/>
                </a:solidFill>
              </a:rPr>
              <a:t>pdf</a:t>
            </a:r>
            <a:r>
              <a:rPr lang="fr-FR" sz="1000" dirty="0" smtClean="0">
                <a:solidFill>
                  <a:srgbClr val="000000"/>
                </a:solidFill>
              </a:rPr>
              <a:t>)</a:t>
            </a:r>
          </a:p>
          <a:p>
            <a:endParaRPr lang="fr-FR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05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" y="485964"/>
            <a:ext cx="9144000" cy="378573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67544" y="1166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MM </a:t>
            </a:r>
            <a:r>
              <a:rPr lang="fr-FR" dirty="0" err="1" smtClean="0"/>
              <a:t>Pimca</a:t>
            </a:r>
            <a:r>
              <a:rPr lang="fr-FR" dirty="0" smtClean="0"/>
              <a:t> – détails sur Ressources et Machineries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74080" y="4284716"/>
            <a:ext cx="8502376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machinerie est soit physique/virtuelle/interface;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</a:t>
            </a:r>
            <a:r>
              <a:rPr lang="fr-FR" dirty="0" smtClean="0"/>
              <a:t>exécutant </a:t>
            </a:r>
            <a:r>
              <a:rPr lang="fr-FR" dirty="0"/>
              <a:t>est de type physique, 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prstClr val="black"/>
                </a:solidFill>
              </a:rPr>
              <a:t>(OCL : </a:t>
            </a:r>
            <a:r>
              <a:rPr lang="fr-FR" sz="1400" b="1" dirty="0" err="1"/>
              <a:t>self.</a:t>
            </a:r>
            <a:r>
              <a:rPr lang="fr-FR" sz="1400" b="1" i="1" dirty="0" err="1"/>
              <a:t>kind</a:t>
            </a:r>
            <a:r>
              <a:rPr lang="fr-FR" sz="1400" b="1" i="1" dirty="0"/>
              <a:t>=</a:t>
            </a:r>
            <a:r>
              <a:rPr lang="fr-FR" sz="1400" b="1" i="1" dirty="0" err="1"/>
              <a:t>MachineryType</a:t>
            </a:r>
            <a:r>
              <a:rPr lang="fr-FR" sz="1400" b="1" i="1" dirty="0"/>
              <a:t>::</a:t>
            </a:r>
            <a:r>
              <a:rPr lang="fr-FR" sz="1400" b="1" i="1" dirty="0" err="1"/>
              <a:t>physical</a:t>
            </a:r>
            <a:r>
              <a:rPr lang="fr-FR" sz="1400" dirty="0" smtClean="0">
                <a:solidFill>
                  <a:prstClr val="black"/>
                </a:solidFill>
              </a:rPr>
              <a:t>)</a:t>
            </a:r>
            <a:endParaRPr lang="fr-FR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</a:t>
            </a:r>
            <a:r>
              <a:rPr lang="fr-FR" dirty="0"/>
              <a:t>douane et un réseau ne sont pas des interfaces</a:t>
            </a:r>
            <a:r>
              <a:rPr lang="fr-F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(OCL : </a:t>
            </a:r>
            <a:r>
              <a:rPr lang="fr-FR" sz="1400" b="1" dirty="0" err="1"/>
              <a:t>self.</a:t>
            </a:r>
            <a:r>
              <a:rPr lang="fr-FR" sz="1400" b="1" i="1" dirty="0" err="1"/>
              <a:t>kind</a:t>
            </a:r>
            <a:r>
              <a:rPr lang="fr-FR" sz="1400" b="1" i="1" dirty="0"/>
              <a:t>&lt;&gt;</a:t>
            </a:r>
            <a:r>
              <a:rPr lang="fr-FR" sz="1400" b="1" i="1" dirty="0" err="1"/>
              <a:t>MachineryType</a:t>
            </a:r>
            <a:r>
              <a:rPr lang="fr-FR" sz="1400" b="1" i="1" dirty="0"/>
              <a:t>::interface</a:t>
            </a:r>
            <a:r>
              <a:rPr lang="fr-F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Rôle: permet une spécialisation de l’outillage sans modification du </a:t>
            </a:r>
            <a:r>
              <a:rPr lang="fr-FR" sz="1400" dirty="0" err="1" smtClean="0"/>
              <a:t>métamodèle</a:t>
            </a:r>
            <a:r>
              <a:rPr lang="fr-FR" sz="1400" dirty="0" smtClean="0"/>
              <a:t> : par ex. une machinerie ayant pour rôle un ordinateur aura une représentation graphique spécifique…</a:t>
            </a:r>
            <a:endParaRPr lang="fr-FR" sz="1400" dirty="0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2771800" y="1340768"/>
            <a:ext cx="3672408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3707904" y="3356992"/>
            <a:ext cx="684076" cy="1659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645981" y="1340768"/>
            <a:ext cx="2773891" cy="500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3851920" y="3283839"/>
            <a:ext cx="2160240" cy="241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028384" y="2708920"/>
            <a:ext cx="1224136" cy="72008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smtClean="0">
                <a:solidFill>
                  <a:srgbClr val="000000"/>
                </a:solidFill>
              </a:rPr>
              <a:t>Port</a:t>
            </a:r>
          </a:p>
          <a:p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23168" y="2708920"/>
            <a:ext cx="1570832" cy="720080"/>
          </a:xfrm>
          <a:prstGeom prst="rect">
            <a:avLst/>
          </a:prstGeom>
          <a:noFill/>
          <a:ln w="762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smtClean="0">
                <a:solidFill>
                  <a:srgbClr val="000000"/>
                </a:solidFill>
              </a:rPr>
              <a:t>Consigne?</a:t>
            </a:r>
          </a:p>
          <a:p>
            <a:endParaRPr lang="fr-FR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08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541"/>
            <a:ext cx="9144000" cy="491691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67544" y="1166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MM </a:t>
            </a:r>
            <a:r>
              <a:rPr lang="fr-FR" dirty="0" err="1" smtClean="0"/>
              <a:t>Pimca</a:t>
            </a:r>
            <a:r>
              <a:rPr lang="fr-FR" dirty="0" smtClean="0"/>
              <a:t> – détails sur les relations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43508" y="5887459"/>
            <a:ext cx="8856984" cy="800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Affiner les types source et cible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/>
              <a:t>E.g</a:t>
            </a:r>
            <a:r>
              <a:rPr lang="fr-FR" sz="1400" dirty="0" smtClean="0"/>
              <a:t>. </a:t>
            </a:r>
            <a:r>
              <a:rPr lang="fr-FR" sz="1400" dirty="0" err="1" smtClean="0"/>
              <a:t>sourceProductionMustBeAMachinery</a:t>
            </a:r>
            <a:r>
              <a:rPr lang="fr-FR" sz="1400" dirty="0"/>
              <a:t>: </a:t>
            </a:r>
            <a:r>
              <a:rPr lang="fr-FR" sz="1400" b="1" dirty="0" err="1"/>
              <a:t>self.</a:t>
            </a:r>
            <a:r>
              <a:rPr lang="fr-FR" sz="1400" b="1" i="1" dirty="0" err="1"/>
              <a:t>src.</a:t>
            </a:r>
            <a:r>
              <a:rPr lang="fr-FR" sz="1400" b="1" i="1" u="sng" dirty="0" err="1"/>
              <a:t>oclIsKindOf</a:t>
            </a:r>
            <a:r>
              <a:rPr lang="fr-FR" sz="1400" b="1" i="1" u="sng" dirty="0"/>
              <a:t>(</a:t>
            </a:r>
            <a:r>
              <a:rPr lang="fr-FR" sz="1400" b="1" i="1" u="sng" dirty="0" err="1"/>
              <a:t>Machinery</a:t>
            </a:r>
            <a:r>
              <a:rPr lang="fr-FR" sz="1400" b="1" i="1" u="sng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6300192" y="2599546"/>
            <a:ext cx="24837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Permet une représentation graphique des relations de type conteneur ou non ; lien graphique visible ou nœud composite…</a:t>
            </a:r>
            <a:endParaRPr lang="fr-FR" sz="1400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4716016" y="2204864"/>
            <a:ext cx="1607520" cy="58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9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67544" y="1166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MM </a:t>
            </a:r>
            <a:r>
              <a:rPr lang="fr-FR" dirty="0" err="1" smtClean="0"/>
              <a:t>Pimca</a:t>
            </a:r>
            <a:r>
              <a:rPr lang="fr-FR" dirty="0" smtClean="0"/>
              <a:t> – </a:t>
            </a:r>
            <a:r>
              <a:rPr lang="fr-FR" dirty="0" err="1" smtClean="0"/>
              <a:t>overview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916"/>
            <a:ext cx="9144000" cy="601816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5496" y="3717032"/>
            <a:ext cx="172819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Modèle d’attaque</a:t>
            </a:r>
          </a:p>
          <a:p>
            <a:pPr algn="ctr"/>
            <a:r>
              <a:rPr lang="fr-FR" dirty="0" smtClean="0"/>
              <a:t>(+ de détails par la suite)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123728" y="3933055"/>
            <a:ext cx="6840760" cy="278450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763688" y="3933056"/>
            <a:ext cx="3600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9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417949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67544" y="1166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MM </a:t>
            </a:r>
            <a:r>
              <a:rPr lang="fr-FR" dirty="0" err="1" smtClean="0"/>
              <a:t>Pimca</a:t>
            </a:r>
            <a:r>
              <a:rPr lang="fr-FR" dirty="0" smtClean="0"/>
              <a:t> – détails sur les scenarii d’attaque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3508" y="4981177"/>
            <a:ext cx="8856984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Scénario et scénarii -&gt; séquencement linéaire,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Expression du parallélisme entre les activités (avec les relations f2S, F2F,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Une pré et une post condition sur l’activité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7944" y="1628800"/>
            <a:ext cx="1368152" cy="136815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smtClean="0">
                <a:solidFill>
                  <a:srgbClr val="000000"/>
                </a:solidFill>
              </a:rPr>
              <a:t>Ex. d'</a:t>
            </a:r>
            <a:r>
              <a:rPr lang="fr-FR" sz="1000" dirty="0" err="1" smtClean="0">
                <a:solidFill>
                  <a:srgbClr val="000000"/>
                </a:solidFill>
              </a:rPr>
              <a:t>activite</a:t>
            </a:r>
            <a:r>
              <a:rPr lang="fr-FR" sz="1000" dirty="0" smtClean="0">
                <a:solidFill>
                  <a:srgbClr val="000000"/>
                </a:solidFill>
              </a:rPr>
              <a:t> (</a:t>
            </a:r>
            <a:r>
              <a:rPr lang="fr-FR" sz="1000" dirty="0" err="1" smtClean="0">
                <a:solidFill>
                  <a:srgbClr val="000000"/>
                </a:solidFill>
              </a:rPr>
              <a:t>Observeur</a:t>
            </a:r>
            <a:r>
              <a:rPr lang="fr-FR" sz="1000" dirty="0" smtClean="0">
                <a:solidFill>
                  <a:srgbClr val="000000"/>
                </a:solidFill>
              </a:rPr>
              <a:t>) "Retourne le nombre de connecteurs dans l'architecture -- En l'</a:t>
            </a:r>
            <a:r>
              <a:rPr lang="fr-FR" sz="1000" dirty="0" err="1" smtClean="0">
                <a:solidFill>
                  <a:srgbClr val="000000"/>
                </a:solidFill>
              </a:rPr>
              <a:t>occurence</a:t>
            </a:r>
            <a:r>
              <a:rPr lang="fr-FR" sz="1000" dirty="0" smtClean="0">
                <a:solidFill>
                  <a:srgbClr val="000000"/>
                </a:solidFill>
              </a:rPr>
              <a:t>, des </a:t>
            </a:r>
            <a:r>
              <a:rPr lang="fr-FR" sz="1000" dirty="0" err="1" smtClean="0">
                <a:solidFill>
                  <a:srgbClr val="000000"/>
                </a:solidFill>
              </a:rPr>
              <a:t>machinery</a:t>
            </a:r>
            <a:r>
              <a:rPr lang="fr-FR" sz="1000" dirty="0" smtClean="0">
                <a:solidFill>
                  <a:srgbClr val="000000"/>
                </a:solidFill>
              </a:rPr>
              <a:t> et des relations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0152" y="2924944"/>
            <a:ext cx="1512168" cy="792088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smtClean="0">
                <a:solidFill>
                  <a:srgbClr val="000000"/>
                </a:solidFill>
              </a:rPr>
              <a:t>Block = Exemple, un processus. (cf. p.7vue++.</a:t>
            </a:r>
            <a:r>
              <a:rPr lang="fr-FR" sz="1000" dirty="0" err="1" smtClean="0">
                <a:solidFill>
                  <a:srgbClr val="000000"/>
                </a:solidFill>
              </a:rPr>
              <a:t>pdf</a:t>
            </a:r>
            <a:r>
              <a:rPr lang="fr-FR" sz="1000" dirty="0" smtClean="0">
                <a:solidFill>
                  <a:srgbClr val="000000"/>
                </a:solidFill>
              </a:rPr>
              <a:t>) </a:t>
            </a:r>
            <a:endParaRPr lang="fr-FR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92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839</Words>
  <Application>Microsoft Macintosh PowerPoint</Application>
  <PresentationFormat>Présentation à l'écran (4:3)</PresentationFormat>
  <Paragraphs>114</Paragraphs>
  <Slides>25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Présentation Editeur PIMCA doc de travail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L’éditeur graphique (odesign)</vt:lpstr>
      <vt:lpstr>Présentation PowerPoint</vt:lpstr>
      <vt:lpstr>Présentation PowerPoint</vt:lpstr>
      <vt:lpstr>Doc utilisateur : création d’un modèle</vt:lpstr>
      <vt:lpstr>Doc utilisateur : édition premier niveau</vt:lpstr>
      <vt:lpstr>Doc utilisateur : édition premier niveau</vt:lpstr>
      <vt:lpstr>Doc utilisateur : édition diagramme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Création d’un nouveau diagramme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MM PIMCA réunion de travail</dc:title>
  <dc:creator>Stephen CREFF</dc:creator>
  <cp:lastModifiedBy>ZD</cp:lastModifiedBy>
  <cp:revision>53</cp:revision>
  <dcterms:created xsi:type="dcterms:W3CDTF">2015-04-10T14:09:14Z</dcterms:created>
  <dcterms:modified xsi:type="dcterms:W3CDTF">2015-11-04T16:34:47Z</dcterms:modified>
</cp:coreProperties>
</file>