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6" r:id="rId9"/>
    <p:sldId id="263" r:id="rId10"/>
    <p:sldId id="264" r:id="rId11"/>
    <p:sldId id="271"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586" autoAdjust="0"/>
  </p:normalViewPr>
  <p:slideViewPr>
    <p:cSldViewPr snapToGrid="0">
      <p:cViewPr>
        <p:scale>
          <a:sx n="78" d="100"/>
          <a:sy n="78" d="100"/>
        </p:scale>
        <p:origin x="5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A193A-8052-E572-DB3D-F78B0B1F6F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81E91391-564F-B8BD-4266-FF20ADF852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45C1DED0-D720-6DAF-D85B-753C1B8337D5}"/>
              </a:ext>
            </a:extLst>
          </p:cNvPr>
          <p:cNvSpPr>
            <a:spLocks noGrp="1"/>
          </p:cNvSpPr>
          <p:nvPr>
            <p:ph type="dt" sz="half" idx="10"/>
          </p:nvPr>
        </p:nvSpPr>
        <p:spPr/>
        <p:txBody>
          <a:bodyPr/>
          <a:lstStyle/>
          <a:p>
            <a:fld id="{971230C9-5150-4B82-97B6-EA00F045F2E3}" type="datetimeFigureOut">
              <a:rPr lang="en-NG" smtClean="0"/>
              <a:t>22/03/2024</a:t>
            </a:fld>
            <a:endParaRPr lang="en-NG"/>
          </a:p>
        </p:txBody>
      </p:sp>
      <p:sp>
        <p:nvSpPr>
          <p:cNvPr id="5" name="Footer Placeholder 4">
            <a:extLst>
              <a:ext uri="{FF2B5EF4-FFF2-40B4-BE49-F238E27FC236}">
                <a16:creationId xmlns:a16="http://schemas.microsoft.com/office/drawing/2014/main" id="{2364E33E-3AAB-86C1-0357-B65C1AD32906}"/>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F4442806-6DA2-43BE-26C9-1D9644AB8D8F}"/>
              </a:ext>
            </a:extLst>
          </p:cNvPr>
          <p:cNvSpPr>
            <a:spLocks noGrp="1"/>
          </p:cNvSpPr>
          <p:nvPr>
            <p:ph type="sldNum" sz="quarter" idx="12"/>
          </p:nvPr>
        </p:nvSpPr>
        <p:spPr/>
        <p:txBody>
          <a:bodyPr/>
          <a:lstStyle/>
          <a:p>
            <a:fld id="{88B835EF-2C19-492F-9F83-B08C7914D2DA}" type="slidenum">
              <a:rPr lang="en-NG" smtClean="0"/>
              <a:t>‹#›</a:t>
            </a:fld>
            <a:endParaRPr lang="en-NG"/>
          </a:p>
        </p:txBody>
      </p:sp>
    </p:spTree>
    <p:extLst>
      <p:ext uri="{BB962C8B-B14F-4D97-AF65-F5344CB8AC3E}">
        <p14:creationId xmlns:p14="http://schemas.microsoft.com/office/powerpoint/2010/main" val="342205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A3355-8D0C-C92A-A36B-52A65C77ECFF}"/>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6EC9848A-D482-4B80-3BE2-77691C4D95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4172994C-1EDB-3F62-4DE9-DD783590FE1A}"/>
              </a:ext>
            </a:extLst>
          </p:cNvPr>
          <p:cNvSpPr>
            <a:spLocks noGrp="1"/>
          </p:cNvSpPr>
          <p:nvPr>
            <p:ph type="dt" sz="half" idx="10"/>
          </p:nvPr>
        </p:nvSpPr>
        <p:spPr/>
        <p:txBody>
          <a:bodyPr/>
          <a:lstStyle/>
          <a:p>
            <a:fld id="{971230C9-5150-4B82-97B6-EA00F045F2E3}" type="datetimeFigureOut">
              <a:rPr lang="en-NG" smtClean="0"/>
              <a:t>22/03/2024</a:t>
            </a:fld>
            <a:endParaRPr lang="en-NG"/>
          </a:p>
        </p:txBody>
      </p:sp>
      <p:sp>
        <p:nvSpPr>
          <p:cNvPr id="5" name="Footer Placeholder 4">
            <a:extLst>
              <a:ext uri="{FF2B5EF4-FFF2-40B4-BE49-F238E27FC236}">
                <a16:creationId xmlns:a16="http://schemas.microsoft.com/office/drawing/2014/main" id="{87AE5F91-78DA-47C1-D47D-7EEDD5729E55}"/>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8DF8F67A-AA88-D803-C7CC-F6EE7B70F2D1}"/>
              </a:ext>
            </a:extLst>
          </p:cNvPr>
          <p:cNvSpPr>
            <a:spLocks noGrp="1"/>
          </p:cNvSpPr>
          <p:nvPr>
            <p:ph type="sldNum" sz="quarter" idx="12"/>
          </p:nvPr>
        </p:nvSpPr>
        <p:spPr/>
        <p:txBody>
          <a:bodyPr/>
          <a:lstStyle/>
          <a:p>
            <a:fld id="{88B835EF-2C19-492F-9F83-B08C7914D2DA}" type="slidenum">
              <a:rPr lang="en-NG" smtClean="0"/>
              <a:t>‹#›</a:t>
            </a:fld>
            <a:endParaRPr lang="en-NG"/>
          </a:p>
        </p:txBody>
      </p:sp>
    </p:spTree>
    <p:extLst>
      <p:ext uri="{BB962C8B-B14F-4D97-AF65-F5344CB8AC3E}">
        <p14:creationId xmlns:p14="http://schemas.microsoft.com/office/powerpoint/2010/main" val="2068255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01B8FC-B07F-A1A4-4254-7A9A722A5D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2DD94C03-0F7B-2A42-34D0-67FFBA7307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A7B873D6-8984-E108-368A-282108BBD071}"/>
              </a:ext>
            </a:extLst>
          </p:cNvPr>
          <p:cNvSpPr>
            <a:spLocks noGrp="1"/>
          </p:cNvSpPr>
          <p:nvPr>
            <p:ph type="dt" sz="half" idx="10"/>
          </p:nvPr>
        </p:nvSpPr>
        <p:spPr/>
        <p:txBody>
          <a:bodyPr/>
          <a:lstStyle/>
          <a:p>
            <a:fld id="{971230C9-5150-4B82-97B6-EA00F045F2E3}" type="datetimeFigureOut">
              <a:rPr lang="en-NG" smtClean="0"/>
              <a:t>22/03/2024</a:t>
            </a:fld>
            <a:endParaRPr lang="en-NG"/>
          </a:p>
        </p:txBody>
      </p:sp>
      <p:sp>
        <p:nvSpPr>
          <p:cNvPr id="5" name="Footer Placeholder 4">
            <a:extLst>
              <a:ext uri="{FF2B5EF4-FFF2-40B4-BE49-F238E27FC236}">
                <a16:creationId xmlns:a16="http://schemas.microsoft.com/office/drawing/2014/main" id="{76FD6449-632D-14AF-A297-BAD77557EBE9}"/>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403B8FD3-6A5F-F2F8-3817-E0CCC47CBE63}"/>
              </a:ext>
            </a:extLst>
          </p:cNvPr>
          <p:cNvSpPr>
            <a:spLocks noGrp="1"/>
          </p:cNvSpPr>
          <p:nvPr>
            <p:ph type="sldNum" sz="quarter" idx="12"/>
          </p:nvPr>
        </p:nvSpPr>
        <p:spPr/>
        <p:txBody>
          <a:bodyPr/>
          <a:lstStyle/>
          <a:p>
            <a:fld id="{88B835EF-2C19-492F-9F83-B08C7914D2DA}" type="slidenum">
              <a:rPr lang="en-NG" smtClean="0"/>
              <a:t>‹#›</a:t>
            </a:fld>
            <a:endParaRPr lang="en-NG"/>
          </a:p>
        </p:txBody>
      </p:sp>
    </p:spTree>
    <p:extLst>
      <p:ext uri="{BB962C8B-B14F-4D97-AF65-F5344CB8AC3E}">
        <p14:creationId xmlns:p14="http://schemas.microsoft.com/office/powerpoint/2010/main" val="3028698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1ED90-1954-7126-794A-7653EA5810E2}"/>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7E0B6D5A-C395-F8EB-14F4-116E21555F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6D827489-72A2-E0BD-F8BC-E6375073B620}"/>
              </a:ext>
            </a:extLst>
          </p:cNvPr>
          <p:cNvSpPr>
            <a:spLocks noGrp="1"/>
          </p:cNvSpPr>
          <p:nvPr>
            <p:ph type="dt" sz="half" idx="10"/>
          </p:nvPr>
        </p:nvSpPr>
        <p:spPr/>
        <p:txBody>
          <a:bodyPr/>
          <a:lstStyle/>
          <a:p>
            <a:fld id="{971230C9-5150-4B82-97B6-EA00F045F2E3}" type="datetimeFigureOut">
              <a:rPr lang="en-NG" smtClean="0"/>
              <a:t>22/03/2024</a:t>
            </a:fld>
            <a:endParaRPr lang="en-NG"/>
          </a:p>
        </p:txBody>
      </p:sp>
      <p:sp>
        <p:nvSpPr>
          <p:cNvPr id="5" name="Footer Placeholder 4">
            <a:extLst>
              <a:ext uri="{FF2B5EF4-FFF2-40B4-BE49-F238E27FC236}">
                <a16:creationId xmlns:a16="http://schemas.microsoft.com/office/drawing/2014/main" id="{A62E777A-D32D-0905-B68F-ED6CDC5B19FF}"/>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320C70B0-4A17-F26B-8170-44841C41C18F}"/>
              </a:ext>
            </a:extLst>
          </p:cNvPr>
          <p:cNvSpPr>
            <a:spLocks noGrp="1"/>
          </p:cNvSpPr>
          <p:nvPr>
            <p:ph type="sldNum" sz="quarter" idx="12"/>
          </p:nvPr>
        </p:nvSpPr>
        <p:spPr/>
        <p:txBody>
          <a:bodyPr/>
          <a:lstStyle/>
          <a:p>
            <a:fld id="{88B835EF-2C19-492F-9F83-B08C7914D2DA}" type="slidenum">
              <a:rPr lang="en-NG" smtClean="0"/>
              <a:t>‹#›</a:t>
            </a:fld>
            <a:endParaRPr lang="en-NG"/>
          </a:p>
        </p:txBody>
      </p:sp>
    </p:spTree>
    <p:extLst>
      <p:ext uri="{BB962C8B-B14F-4D97-AF65-F5344CB8AC3E}">
        <p14:creationId xmlns:p14="http://schemas.microsoft.com/office/powerpoint/2010/main" val="3939761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496D2-9487-84F1-3540-F02EBF588A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5EE83FE6-C9C4-0783-A9A7-0CA7884D7C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B0295B-FEB7-75DC-9664-76CCDF2069BD}"/>
              </a:ext>
            </a:extLst>
          </p:cNvPr>
          <p:cNvSpPr>
            <a:spLocks noGrp="1"/>
          </p:cNvSpPr>
          <p:nvPr>
            <p:ph type="dt" sz="half" idx="10"/>
          </p:nvPr>
        </p:nvSpPr>
        <p:spPr/>
        <p:txBody>
          <a:bodyPr/>
          <a:lstStyle/>
          <a:p>
            <a:fld id="{971230C9-5150-4B82-97B6-EA00F045F2E3}" type="datetimeFigureOut">
              <a:rPr lang="en-NG" smtClean="0"/>
              <a:t>22/03/2024</a:t>
            </a:fld>
            <a:endParaRPr lang="en-NG"/>
          </a:p>
        </p:txBody>
      </p:sp>
      <p:sp>
        <p:nvSpPr>
          <p:cNvPr id="5" name="Footer Placeholder 4">
            <a:extLst>
              <a:ext uri="{FF2B5EF4-FFF2-40B4-BE49-F238E27FC236}">
                <a16:creationId xmlns:a16="http://schemas.microsoft.com/office/drawing/2014/main" id="{ED631BE7-905B-AE2F-68A5-99B1FE2E8296}"/>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EC041638-AD70-BA3E-C80A-D1FB1BF42B45}"/>
              </a:ext>
            </a:extLst>
          </p:cNvPr>
          <p:cNvSpPr>
            <a:spLocks noGrp="1"/>
          </p:cNvSpPr>
          <p:nvPr>
            <p:ph type="sldNum" sz="quarter" idx="12"/>
          </p:nvPr>
        </p:nvSpPr>
        <p:spPr/>
        <p:txBody>
          <a:bodyPr/>
          <a:lstStyle/>
          <a:p>
            <a:fld id="{88B835EF-2C19-492F-9F83-B08C7914D2DA}" type="slidenum">
              <a:rPr lang="en-NG" smtClean="0"/>
              <a:t>‹#›</a:t>
            </a:fld>
            <a:endParaRPr lang="en-NG"/>
          </a:p>
        </p:txBody>
      </p:sp>
    </p:spTree>
    <p:extLst>
      <p:ext uri="{BB962C8B-B14F-4D97-AF65-F5344CB8AC3E}">
        <p14:creationId xmlns:p14="http://schemas.microsoft.com/office/powerpoint/2010/main" val="2169879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F2927-3536-581B-84AF-FCE0CDDE019D}"/>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96590747-C402-2B27-11F3-38DD202F46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8EC769F9-B641-E863-132C-E77C115128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4C3B436E-6A8F-D67A-F0E1-2CDEFB763D94}"/>
              </a:ext>
            </a:extLst>
          </p:cNvPr>
          <p:cNvSpPr>
            <a:spLocks noGrp="1"/>
          </p:cNvSpPr>
          <p:nvPr>
            <p:ph type="dt" sz="half" idx="10"/>
          </p:nvPr>
        </p:nvSpPr>
        <p:spPr/>
        <p:txBody>
          <a:bodyPr/>
          <a:lstStyle/>
          <a:p>
            <a:fld id="{971230C9-5150-4B82-97B6-EA00F045F2E3}" type="datetimeFigureOut">
              <a:rPr lang="en-NG" smtClean="0"/>
              <a:t>22/03/2024</a:t>
            </a:fld>
            <a:endParaRPr lang="en-NG"/>
          </a:p>
        </p:txBody>
      </p:sp>
      <p:sp>
        <p:nvSpPr>
          <p:cNvPr id="6" name="Footer Placeholder 5">
            <a:extLst>
              <a:ext uri="{FF2B5EF4-FFF2-40B4-BE49-F238E27FC236}">
                <a16:creationId xmlns:a16="http://schemas.microsoft.com/office/drawing/2014/main" id="{585E7BDE-7E45-9A7D-5058-2C73E8780C2A}"/>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2AE54865-2EAB-8F68-696D-C8C9EEBC52D6}"/>
              </a:ext>
            </a:extLst>
          </p:cNvPr>
          <p:cNvSpPr>
            <a:spLocks noGrp="1"/>
          </p:cNvSpPr>
          <p:nvPr>
            <p:ph type="sldNum" sz="quarter" idx="12"/>
          </p:nvPr>
        </p:nvSpPr>
        <p:spPr/>
        <p:txBody>
          <a:bodyPr/>
          <a:lstStyle/>
          <a:p>
            <a:fld id="{88B835EF-2C19-492F-9F83-B08C7914D2DA}" type="slidenum">
              <a:rPr lang="en-NG" smtClean="0"/>
              <a:t>‹#›</a:t>
            </a:fld>
            <a:endParaRPr lang="en-NG"/>
          </a:p>
        </p:txBody>
      </p:sp>
    </p:spTree>
    <p:extLst>
      <p:ext uri="{BB962C8B-B14F-4D97-AF65-F5344CB8AC3E}">
        <p14:creationId xmlns:p14="http://schemas.microsoft.com/office/powerpoint/2010/main" val="1912970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D172B-383B-C611-8248-88573D303E29}"/>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B1CB5A37-30A1-0612-EDDC-0AE2CEF1F4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D68A51-6F81-A9EF-0751-EA88829576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521C12C6-B61A-646B-0754-A1A18832CE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08E1B4-D9A5-BC2A-09D4-0A345EAE34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0A134EE8-B000-43CF-4394-A0CE28A3E29E}"/>
              </a:ext>
            </a:extLst>
          </p:cNvPr>
          <p:cNvSpPr>
            <a:spLocks noGrp="1"/>
          </p:cNvSpPr>
          <p:nvPr>
            <p:ph type="dt" sz="half" idx="10"/>
          </p:nvPr>
        </p:nvSpPr>
        <p:spPr/>
        <p:txBody>
          <a:bodyPr/>
          <a:lstStyle/>
          <a:p>
            <a:fld id="{971230C9-5150-4B82-97B6-EA00F045F2E3}" type="datetimeFigureOut">
              <a:rPr lang="en-NG" smtClean="0"/>
              <a:t>22/03/2024</a:t>
            </a:fld>
            <a:endParaRPr lang="en-NG"/>
          </a:p>
        </p:txBody>
      </p:sp>
      <p:sp>
        <p:nvSpPr>
          <p:cNvPr id="8" name="Footer Placeholder 7">
            <a:extLst>
              <a:ext uri="{FF2B5EF4-FFF2-40B4-BE49-F238E27FC236}">
                <a16:creationId xmlns:a16="http://schemas.microsoft.com/office/drawing/2014/main" id="{4E2B99AB-8803-445E-1D10-D49340E19E33}"/>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2CF1D1FE-9DA2-9AB6-954F-3198178791B8}"/>
              </a:ext>
            </a:extLst>
          </p:cNvPr>
          <p:cNvSpPr>
            <a:spLocks noGrp="1"/>
          </p:cNvSpPr>
          <p:nvPr>
            <p:ph type="sldNum" sz="quarter" idx="12"/>
          </p:nvPr>
        </p:nvSpPr>
        <p:spPr/>
        <p:txBody>
          <a:bodyPr/>
          <a:lstStyle/>
          <a:p>
            <a:fld id="{88B835EF-2C19-492F-9F83-B08C7914D2DA}" type="slidenum">
              <a:rPr lang="en-NG" smtClean="0"/>
              <a:t>‹#›</a:t>
            </a:fld>
            <a:endParaRPr lang="en-NG"/>
          </a:p>
        </p:txBody>
      </p:sp>
    </p:spTree>
    <p:extLst>
      <p:ext uri="{BB962C8B-B14F-4D97-AF65-F5344CB8AC3E}">
        <p14:creationId xmlns:p14="http://schemas.microsoft.com/office/powerpoint/2010/main" val="382273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A5FB2-A0B2-8A9A-9753-BAEEA6D2B1D3}"/>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45AE538B-05DA-5557-C98C-BA0086B5F6BA}"/>
              </a:ext>
            </a:extLst>
          </p:cNvPr>
          <p:cNvSpPr>
            <a:spLocks noGrp="1"/>
          </p:cNvSpPr>
          <p:nvPr>
            <p:ph type="dt" sz="half" idx="10"/>
          </p:nvPr>
        </p:nvSpPr>
        <p:spPr/>
        <p:txBody>
          <a:bodyPr/>
          <a:lstStyle/>
          <a:p>
            <a:fld id="{971230C9-5150-4B82-97B6-EA00F045F2E3}" type="datetimeFigureOut">
              <a:rPr lang="en-NG" smtClean="0"/>
              <a:t>22/03/2024</a:t>
            </a:fld>
            <a:endParaRPr lang="en-NG"/>
          </a:p>
        </p:txBody>
      </p:sp>
      <p:sp>
        <p:nvSpPr>
          <p:cNvPr id="4" name="Footer Placeholder 3">
            <a:extLst>
              <a:ext uri="{FF2B5EF4-FFF2-40B4-BE49-F238E27FC236}">
                <a16:creationId xmlns:a16="http://schemas.microsoft.com/office/drawing/2014/main" id="{D863AF33-B5DB-88A2-8500-DE7557778E11}"/>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7A50B21A-311A-3EDA-F43B-C8885E73347A}"/>
              </a:ext>
            </a:extLst>
          </p:cNvPr>
          <p:cNvSpPr>
            <a:spLocks noGrp="1"/>
          </p:cNvSpPr>
          <p:nvPr>
            <p:ph type="sldNum" sz="quarter" idx="12"/>
          </p:nvPr>
        </p:nvSpPr>
        <p:spPr/>
        <p:txBody>
          <a:bodyPr/>
          <a:lstStyle/>
          <a:p>
            <a:fld id="{88B835EF-2C19-492F-9F83-B08C7914D2DA}" type="slidenum">
              <a:rPr lang="en-NG" smtClean="0"/>
              <a:t>‹#›</a:t>
            </a:fld>
            <a:endParaRPr lang="en-NG"/>
          </a:p>
        </p:txBody>
      </p:sp>
    </p:spTree>
    <p:extLst>
      <p:ext uri="{BB962C8B-B14F-4D97-AF65-F5344CB8AC3E}">
        <p14:creationId xmlns:p14="http://schemas.microsoft.com/office/powerpoint/2010/main" val="3807394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DE7B06-7D15-9992-9F5B-1A48711FFA9E}"/>
              </a:ext>
            </a:extLst>
          </p:cNvPr>
          <p:cNvSpPr>
            <a:spLocks noGrp="1"/>
          </p:cNvSpPr>
          <p:nvPr>
            <p:ph type="dt" sz="half" idx="10"/>
          </p:nvPr>
        </p:nvSpPr>
        <p:spPr/>
        <p:txBody>
          <a:bodyPr/>
          <a:lstStyle/>
          <a:p>
            <a:fld id="{971230C9-5150-4B82-97B6-EA00F045F2E3}" type="datetimeFigureOut">
              <a:rPr lang="en-NG" smtClean="0"/>
              <a:t>22/03/2024</a:t>
            </a:fld>
            <a:endParaRPr lang="en-NG"/>
          </a:p>
        </p:txBody>
      </p:sp>
      <p:sp>
        <p:nvSpPr>
          <p:cNvPr id="3" name="Footer Placeholder 2">
            <a:extLst>
              <a:ext uri="{FF2B5EF4-FFF2-40B4-BE49-F238E27FC236}">
                <a16:creationId xmlns:a16="http://schemas.microsoft.com/office/drawing/2014/main" id="{BB27C98D-5E14-726A-835F-3DF81906C127}"/>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4B9D2560-63CB-D263-53A7-FBDFE8E839BB}"/>
              </a:ext>
            </a:extLst>
          </p:cNvPr>
          <p:cNvSpPr>
            <a:spLocks noGrp="1"/>
          </p:cNvSpPr>
          <p:nvPr>
            <p:ph type="sldNum" sz="quarter" idx="12"/>
          </p:nvPr>
        </p:nvSpPr>
        <p:spPr/>
        <p:txBody>
          <a:bodyPr/>
          <a:lstStyle/>
          <a:p>
            <a:fld id="{88B835EF-2C19-492F-9F83-B08C7914D2DA}" type="slidenum">
              <a:rPr lang="en-NG" smtClean="0"/>
              <a:t>‹#›</a:t>
            </a:fld>
            <a:endParaRPr lang="en-NG"/>
          </a:p>
        </p:txBody>
      </p:sp>
    </p:spTree>
    <p:extLst>
      <p:ext uri="{BB962C8B-B14F-4D97-AF65-F5344CB8AC3E}">
        <p14:creationId xmlns:p14="http://schemas.microsoft.com/office/powerpoint/2010/main" val="1300831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6C3F-1643-A3A3-3A89-1E93CF9C18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1D1FC0C8-CA60-3844-086D-2F747B20BA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FD5CC06D-0DFA-4DF2-4208-C454614239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A3A282-0DE0-671D-7ED9-EE23AFD49E00}"/>
              </a:ext>
            </a:extLst>
          </p:cNvPr>
          <p:cNvSpPr>
            <a:spLocks noGrp="1"/>
          </p:cNvSpPr>
          <p:nvPr>
            <p:ph type="dt" sz="half" idx="10"/>
          </p:nvPr>
        </p:nvSpPr>
        <p:spPr/>
        <p:txBody>
          <a:bodyPr/>
          <a:lstStyle/>
          <a:p>
            <a:fld id="{971230C9-5150-4B82-97B6-EA00F045F2E3}" type="datetimeFigureOut">
              <a:rPr lang="en-NG" smtClean="0"/>
              <a:t>22/03/2024</a:t>
            </a:fld>
            <a:endParaRPr lang="en-NG"/>
          </a:p>
        </p:txBody>
      </p:sp>
      <p:sp>
        <p:nvSpPr>
          <p:cNvPr id="6" name="Footer Placeholder 5">
            <a:extLst>
              <a:ext uri="{FF2B5EF4-FFF2-40B4-BE49-F238E27FC236}">
                <a16:creationId xmlns:a16="http://schemas.microsoft.com/office/drawing/2014/main" id="{672792E6-0801-B89A-6B2C-52C392AB799A}"/>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56161DEB-217A-8D87-D4BD-A1CDC02E205D}"/>
              </a:ext>
            </a:extLst>
          </p:cNvPr>
          <p:cNvSpPr>
            <a:spLocks noGrp="1"/>
          </p:cNvSpPr>
          <p:nvPr>
            <p:ph type="sldNum" sz="quarter" idx="12"/>
          </p:nvPr>
        </p:nvSpPr>
        <p:spPr/>
        <p:txBody>
          <a:bodyPr/>
          <a:lstStyle/>
          <a:p>
            <a:fld id="{88B835EF-2C19-492F-9F83-B08C7914D2DA}" type="slidenum">
              <a:rPr lang="en-NG" smtClean="0"/>
              <a:t>‹#›</a:t>
            </a:fld>
            <a:endParaRPr lang="en-NG"/>
          </a:p>
        </p:txBody>
      </p:sp>
    </p:spTree>
    <p:extLst>
      <p:ext uri="{BB962C8B-B14F-4D97-AF65-F5344CB8AC3E}">
        <p14:creationId xmlns:p14="http://schemas.microsoft.com/office/powerpoint/2010/main" val="3923243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53D12-86EF-CBB6-E8EF-C07C5B7CB9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7D57E85C-1DD3-2D2F-2366-9B9ABC74B8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95CE668D-7BF7-CB52-6C83-6437453163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58FA0D-9B4C-485D-205F-056140693448}"/>
              </a:ext>
            </a:extLst>
          </p:cNvPr>
          <p:cNvSpPr>
            <a:spLocks noGrp="1"/>
          </p:cNvSpPr>
          <p:nvPr>
            <p:ph type="dt" sz="half" idx="10"/>
          </p:nvPr>
        </p:nvSpPr>
        <p:spPr/>
        <p:txBody>
          <a:bodyPr/>
          <a:lstStyle/>
          <a:p>
            <a:fld id="{971230C9-5150-4B82-97B6-EA00F045F2E3}" type="datetimeFigureOut">
              <a:rPr lang="en-NG" smtClean="0"/>
              <a:t>22/03/2024</a:t>
            </a:fld>
            <a:endParaRPr lang="en-NG"/>
          </a:p>
        </p:txBody>
      </p:sp>
      <p:sp>
        <p:nvSpPr>
          <p:cNvPr id="6" name="Footer Placeholder 5">
            <a:extLst>
              <a:ext uri="{FF2B5EF4-FFF2-40B4-BE49-F238E27FC236}">
                <a16:creationId xmlns:a16="http://schemas.microsoft.com/office/drawing/2014/main" id="{94C02D56-1A2F-CA5F-D2F7-DD8B1018B30F}"/>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F2D584C3-4CC5-AAC9-4B4C-F253A1FF380A}"/>
              </a:ext>
            </a:extLst>
          </p:cNvPr>
          <p:cNvSpPr>
            <a:spLocks noGrp="1"/>
          </p:cNvSpPr>
          <p:nvPr>
            <p:ph type="sldNum" sz="quarter" idx="12"/>
          </p:nvPr>
        </p:nvSpPr>
        <p:spPr/>
        <p:txBody>
          <a:bodyPr/>
          <a:lstStyle/>
          <a:p>
            <a:fld id="{88B835EF-2C19-492F-9F83-B08C7914D2DA}" type="slidenum">
              <a:rPr lang="en-NG" smtClean="0"/>
              <a:t>‹#›</a:t>
            </a:fld>
            <a:endParaRPr lang="en-NG"/>
          </a:p>
        </p:txBody>
      </p:sp>
    </p:spTree>
    <p:extLst>
      <p:ext uri="{BB962C8B-B14F-4D97-AF65-F5344CB8AC3E}">
        <p14:creationId xmlns:p14="http://schemas.microsoft.com/office/powerpoint/2010/main" val="3269072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9CEBE7-5427-182F-6FF4-7E81E5AFB8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F00CA839-82AF-D353-4D49-9F4880C3D0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D7E634C5-7BBA-8993-8140-863DABC29E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1230C9-5150-4B82-97B6-EA00F045F2E3}" type="datetimeFigureOut">
              <a:rPr lang="en-NG" smtClean="0"/>
              <a:t>22/03/2024</a:t>
            </a:fld>
            <a:endParaRPr lang="en-NG"/>
          </a:p>
        </p:txBody>
      </p:sp>
      <p:sp>
        <p:nvSpPr>
          <p:cNvPr id="5" name="Footer Placeholder 4">
            <a:extLst>
              <a:ext uri="{FF2B5EF4-FFF2-40B4-BE49-F238E27FC236}">
                <a16:creationId xmlns:a16="http://schemas.microsoft.com/office/drawing/2014/main" id="{E21667EB-442C-4174-6395-B88BF507DE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9F992235-79DF-4681-41FC-508EADF58A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B835EF-2C19-492F-9F83-B08C7914D2DA}" type="slidenum">
              <a:rPr lang="en-NG" smtClean="0"/>
              <a:t>‹#›</a:t>
            </a:fld>
            <a:endParaRPr lang="en-NG"/>
          </a:p>
        </p:txBody>
      </p:sp>
    </p:spTree>
    <p:extLst>
      <p:ext uri="{BB962C8B-B14F-4D97-AF65-F5344CB8AC3E}">
        <p14:creationId xmlns:p14="http://schemas.microsoft.com/office/powerpoint/2010/main" val="3371219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5F9DE2-44DF-6C5E-2FA7-DB362951F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TextBox 12">
            <a:extLst>
              <a:ext uri="{FF2B5EF4-FFF2-40B4-BE49-F238E27FC236}">
                <a16:creationId xmlns:a16="http://schemas.microsoft.com/office/drawing/2014/main" id="{A7CD5380-6B31-9E35-041E-250718558927}"/>
              </a:ext>
            </a:extLst>
          </p:cNvPr>
          <p:cNvSpPr txBox="1"/>
          <p:nvPr/>
        </p:nvSpPr>
        <p:spPr>
          <a:xfrm>
            <a:off x="9192229" y="6454092"/>
            <a:ext cx="2999771" cy="338554"/>
          </a:xfrm>
          <a:prstGeom prst="rect">
            <a:avLst/>
          </a:prstGeom>
          <a:noFill/>
        </p:spPr>
        <p:txBody>
          <a:bodyPr wrap="square" rtlCol="0">
            <a:spAutoFit/>
          </a:bodyPr>
          <a:lstStyle/>
          <a:p>
            <a:r>
              <a:rPr lang="en-GB" sz="1600" dirty="0">
                <a:solidFill>
                  <a:srgbClr val="FFFF00"/>
                </a:solidFill>
                <a:latin typeface="Verdana" panose="020B0604030504040204" pitchFamily="34" charset="0"/>
                <a:ea typeface="Verdana" panose="020B0604030504040204" pitchFamily="34" charset="0"/>
              </a:rPr>
              <a:t>Presented By: Joel Charles</a:t>
            </a:r>
          </a:p>
        </p:txBody>
      </p:sp>
      <p:grpSp>
        <p:nvGrpSpPr>
          <p:cNvPr id="17" name="Group 16">
            <a:extLst>
              <a:ext uri="{FF2B5EF4-FFF2-40B4-BE49-F238E27FC236}">
                <a16:creationId xmlns:a16="http://schemas.microsoft.com/office/drawing/2014/main" id="{D776D02E-7A87-B7F5-2E23-D9093D9A33C6}"/>
              </a:ext>
            </a:extLst>
          </p:cNvPr>
          <p:cNvGrpSpPr/>
          <p:nvPr/>
        </p:nvGrpSpPr>
        <p:grpSpPr>
          <a:xfrm>
            <a:off x="2319429" y="2044693"/>
            <a:ext cx="7553141" cy="2027822"/>
            <a:chOff x="2207515" y="1787358"/>
            <a:chExt cx="7553141" cy="2027822"/>
          </a:xfrm>
        </p:grpSpPr>
        <p:sp>
          <p:nvSpPr>
            <p:cNvPr id="6" name="TextBox 5">
              <a:extLst>
                <a:ext uri="{FF2B5EF4-FFF2-40B4-BE49-F238E27FC236}">
                  <a16:creationId xmlns:a16="http://schemas.microsoft.com/office/drawing/2014/main" id="{B567B507-6349-DAE2-12F0-CE4B430E050E}"/>
                </a:ext>
              </a:extLst>
            </p:cNvPr>
            <p:cNvSpPr txBox="1"/>
            <p:nvPr/>
          </p:nvSpPr>
          <p:spPr>
            <a:xfrm>
              <a:off x="3832622" y="2023358"/>
              <a:ext cx="5542871" cy="1200329"/>
            </a:xfrm>
            <a:prstGeom prst="rect">
              <a:avLst/>
            </a:prstGeom>
            <a:noFill/>
          </p:spPr>
          <p:txBody>
            <a:bodyPr wrap="square" rtlCol="0">
              <a:spAutoFit/>
            </a:bodyPr>
            <a:lstStyle/>
            <a:p>
              <a:r>
                <a:rPr lang="en-GB" sz="7200" dirty="0">
                  <a:solidFill>
                    <a:schemeClr val="bg1"/>
                  </a:solidFill>
                  <a:latin typeface="Segoe UI Semibold" panose="020B0702040204020203" pitchFamily="34" charset="0"/>
                  <a:cs typeface="Segoe UI Semibold" panose="020B0702040204020203" pitchFamily="34" charset="0"/>
                </a:rPr>
                <a:t>ATLIQ MART</a:t>
              </a:r>
              <a:endParaRPr lang="en-NG" sz="7200" dirty="0">
                <a:solidFill>
                  <a:schemeClr val="bg1"/>
                </a:solidFill>
                <a:latin typeface="Segoe UI Semibold" panose="020B0702040204020203" pitchFamily="34" charset="0"/>
                <a:cs typeface="Segoe UI Semibold" panose="020B0702040204020203" pitchFamily="34" charset="0"/>
              </a:endParaRPr>
            </a:p>
          </p:txBody>
        </p:sp>
        <p:sp>
          <p:nvSpPr>
            <p:cNvPr id="7" name="TextBox 6">
              <a:extLst>
                <a:ext uri="{FF2B5EF4-FFF2-40B4-BE49-F238E27FC236}">
                  <a16:creationId xmlns:a16="http://schemas.microsoft.com/office/drawing/2014/main" id="{6E03AA08-D441-868C-4ADD-DC2ADC5B358A}"/>
                </a:ext>
              </a:extLst>
            </p:cNvPr>
            <p:cNvSpPr txBox="1"/>
            <p:nvPr/>
          </p:nvSpPr>
          <p:spPr>
            <a:xfrm>
              <a:off x="2431341" y="3230405"/>
              <a:ext cx="7329315" cy="584775"/>
            </a:xfrm>
            <a:prstGeom prst="rect">
              <a:avLst/>
            </a:prstGeom>
            <a:noFill/>
          </p:spPr>
          <p:txBody>
            <a:bodyPr wrap="square" rtlCol="0">
              <a:spAutoFit/>
            </a:bodyPr>
            <a:lstStyle/>
            <a:p>
              <a:r>
                <a:rPr lang="en-GB" sz="3200" dirty="0">
                  <a:solidFill>
                    <a:schemeClr val="bg1"/>
                  </a:solidFill>
                  <a:latin typeface="Verdana" panose="020B0604030504040204" pitchFamily="34" charset="0"/>
                  <a:ea typeface="Verdana" panose="020B0604030504040204" pitchFamily="34" charset="0"/>
                </a:rPr>
                <a:t>Promotional Sales Insights Report</a:t>
              </a:r>
              <a:endParaRPr lang="en-NG" sz="3200" dirty="0">
                <a:solidFill>
                  <a:schemeClr val="bg1"/>
                </a:solidFill>
                <a:latin typeface="Verdana" panose="020B0604030504040204" pitchFamily="34" charset="0"/>
                <a:ea typeface="Verdana" panose="020B0604030504040204" pitchFamily="34" charset="0"/>
              </a:endParaRPr>
            </a:p>
          </p:txBody>
        </p:sp>
        <p:pic>
          <p:nvPicPr>
            <p:cNvPr id="16" name="Picture 15">
              <a:extLst>
                <a:ext uri="{FF2B5EF4-FFF2-40B4-BE49-F238E27FC236}">
                  <a16:creationId xmlns:a16="http://schemas.microsoft.com/office/drawing/2014/main" id="{3F510D69-F654-1C6B-A8DB-868DC683EC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7515" y="1787358"/>
              <a:ext cx="1474637" cy="1443047"/>
            </a:xfrm>
            <a:prstGeom prst="rect">
              <a:avLst/>
            </a:prstGeom>
          </p:spPr>
        </p:pic>
      </p:grpSp>
    </p:spTree>
    <p:extLst>
      <p:ext uri="{BB962C8B-B14F-4D97-AF65-F5344CB8AC3E}">
        <p14:creationId xmlns:p14="http://schemas.microsoft.com/office/powerpoint/2010/main" val="3995404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5F9DE2-44DF-6C5E-2FA7-DB362951F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a:extLst>
              <a:ext uri="{FF2B5EF4-FFF2-40B4-BE49-F238E27FC236}">
                <a16:creationId xmlns:a16="http://schemas.microsoft.com/office/drawing/2014/main" id="{DD335080-F175-4349-34AB-44B9A7911127}"/>
              </a:ext>
            </a:extLst>
          </p:cNvPr>
          <p:cNvPicPr>
            <a:picLocks noChangeAspect="1"/>
          </p:cNvPicPr>
          <p:nvPr/>
        </p:nvPicPr>
        <p:blipFill>
          <a:blip r:embed="rId3"/>
          <a:stretch>
            <a:fillRect/>
          </a:stretch>
        </p:blipFill>
        <p:spPr>
          <a:xfrm>
            <a:off x="349335" y="1012294"/>
            <a:ext cx="4212353" cy="4833412"/>
          </a:xfrm>
          <a:prstGeom prst="rect">
            <a:avLst/>
          </a:prstGeom>
        </p:spPr>
      </p:pic>
      <p:sp>
        <p:nvSpPr>
          <p:cNvPr id="4" name="TextBox 3">
            <a:extLst>
              <a:ext uri="{FF2B5EF4-FFF2-40B4-BE49-F238E27FC236}">
                <a16:creationId xmlns:a16="http://schemas.microsoft.com/office/drawing/2014/main" id="{FC78F234-7FE7-66E5-558A-A76B24D23CE1}"/>
              </a:ext>
            </a:extLst>
          </p:cNvPr>
          <p:cNvSpPr txBox="1"/>
          <p:nvPr/>
        </p:nvSpPr>
        <p:spPr>
          <a:xfrm>
            <a:off x="4911023" y="1243143"/>
            <a:ext cx="6178216" cy="2585323"/>
          </a:xfrm>
          <a:prstGeom prst="rect">
            <a:avLst/>
          </a:prstGeom>
          <a:noFill/>
        </p:spPr>
        <p:txBody>
          <a:bodyPr wrap="square">
            <a:spAutoFit/>
          </a:bodyPr>
          <a:lstStyle/>
          <a:p>
            <a:pPr marL="285750" indent="-285750">
              <a:buFont typeface="Wingdings" panose="05000000000000000000" pitchFamily="2" charset="2"/>
              <a:buChar char="Ø"/>
            </a:pPr>
            <a:r>
              <a:rPr lang="en-GB" dirty="0">
                <a:solidFill>
                  <a:schemeClr val="bg1"/>
                </a:solidFill>
                <a:latin typeface="Verdana" panose="020B0604030504040204" pitchFamily="34" charset="0"/>
                <a:ea typeface="Verdana" panose="020B0604030504040204" pitchFamily="34" charset="0"/>
              </a:rPr>
              <a:t>The “BOGOF” promotion produced the highest percentage increase in revenue after promotion, </a:t>
            </a:r>
            <a:r>
              <a:rPr lang="en-GB" b="1" dirty="0">
                <a:solidFill>
                  <a:schemeClr val="bg1"/>
                </a:solidFill>
                <a:latin typeface="Verdana" panose="020B0604030504040204" pitchFamily="34" charset="0"/>
                <a:ea typeface="Verdana" panose="020B0604030504040204" pitchFamily="34" charset="0"/>
              </a:rPr>
              <a:t>72.8%</a:t>
            </a:r>
            <a:r>
              <a:rPr lang="en-GB" dirty="0">
                <a:solidFill>
                  <a:schemeClr val="bg1"/>
                </a:solidFill>
                <a:latin typeface="Verdana" panose="020B0604030504040204" pitchFamily="34" charset="0"/>
                <a:ea typeface="Verdana" panose="020B0604030504040204" pitchFamily="34" charset="0"/>
              </a:rPr>
              <a:t>, followed by “500 Cashback” with </a:t>
            </a:r>
            <a:r>
              <a:rPr lang="en-GB" b="1" dirty="0">
                <a:solidFill>
                  <a:schemeClr val="bg1"/>
                </a:solidFill>
                <a:latin typeface="Verdana" panose="020B0604030504040204" pitchFamily="34" charset="0"/>
                <a:ea typeface="Verdana" panose="020B0604030504040204" pitchFamily="34" charset="0"/>
              </a:rPr>
              <a:t>64.7%.</a:t>
            </a:r>
          </a:p>
          <a:p>
            <a:endParaRPr lang="en-GB" dirty="0">
              <a:solidFill>
                <a:schemeClr val="bg1"/>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GB" dirty="0">
                <a:solidFill>
                  <a:schemeClr val="bg1"/>
                </a:solidFill>
                <a:latin typeface="Verdana" panose="020B0604030504040204" pitchFamily="34" charset="0"/>
                <a:ea typeface="Verdana" panose="020B0604030504040204" pitchFamily="34" charset="0"/>
              </a:rPr>
              <a:t>“25% OFF” performed poorly seeing a negative return, with -14.7% increase in incremental revenue.</a:t>
            </a:r>
          </a:p>
          <a:p>
            <a:pPr marL="285750" indent="-285750">
              <a:buFont typeface="Wingdings" panose="05000000000000000000" pitchFamily="2" charset="2"/>
              <a:buChar char="Ø"/>
            </a:pPr>
            <a:endParaRPr lang="en-GB"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515917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5F9DE2-44DF-6C5E-2FA7-DB362951F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064"/>
            <a:ext cx="12192000" cy="6858000"/>
          </a:xfrm>
          <a:prstGeom prst="rect">
            <a:avLst/>
          </a:prstGeom>
        </p:spPr>
      </p:pic>
      <p:sp>
        <p:nvSpPr>
          <p:cNvPr id="2" name="TextBox 1">
            <a:extLst>
              <a:ext uri="{FF2B5EF4-FFF2-40B4-BE49-F238E27FC236}">
                <a16:creationId xmlns:a16="http://schemas.microsoft.com/office/drawing/2014/main" id="{0AB90BBD-7868-78CC-499F-8647424BB447}"/>
              </a:ext>
            </a:extLst>
          </p:cNvPr>
          <p:cNvSpPr txBox="1"/>
          <p:nvPr/>
        </p:nvSpPr>
        <p:spPr>
          <a:xfrm>
            <a:off x="2898489" y="2435440"/>
            <a:ext cx="3453543" cy="1938992"/>
          </a:xfrm>
          <a:prstGeom prst="rect">
            <a:avLst/>
          </a:prstGeom>
          <a:noFill/>
        </p:spPr>
        <p:txBody>
          <a:bodyPr wrap="square" rtlCol="0">
            <a:spAutoFit/>
          </a:bodyPr>
          <a:lstStyle/>
          <a:p>
            <a:r>
              <a:rPr lang="en-GB" sz="4000" u="sng" dirty="0">
                <a:solidFill>
                  <a:schemeClr val="bg1"/>
                </a:solidFill>
                <a:latin typeface="Segoe UI Semibold" panose="020B0702040204020203" pitchFamily="34" charset="0"/>
                <a:cs typeface="Segoe UI Semibold" panose="020B0702040204020203" pitchFamily="34" charset="0"/>
              </a:rPr>
              <a:t>Product and </a:t>
            </a:r>
          </a:p>
          <a:p>
            <a:r>
              <a:rPr lang="en-GB" sz="4000" u="sng" dirty="0">
                <a:solidFill>
                  <a:schemeClr val="bg1"/>
                </a:solidFill>
                <a:latin typeface="Segoe UI Semibold" panose="020B0702040204020203" pitchFamily="34" charset="0"/>
                <a:cs typeface="Segoe UI Semibold" panose="020B0702040204020203" pitchFamily="34" charset="0"/>
              </a:rPr>
              <a:t>Category Analysis:</a:t>
            </a:r>
            <a:endParaRPr lang="en-NG" sz="4000" u="sng" dirty="0">
              <a:solidFill>
                <a:schemeClr val="bg1"/>
              </a:solidFill>
              <a:latin typeface="Segoe UI Semibold" panose="020B0702040204020203" pitchFamily="34" charset="0"/>
              <a:cs typeface="Segoe UI Semibold" panose="020B0702040204020203" pitchFamily="34" charset="0"/>
            </a:endParaRPr>
          </a:p>
        </p:txBody>
      </p:sp>
      <p:pic>
        <p:nvPicPr>
          <p:cNvPr id="6" name="Picture 5">
            <a:extLst>
              <a:ext uri="{FF2B5EF4-FFF2-40B4-BE49-F238E27FC236}">
                <a16:creationId xmlns:a16="http://schemas.microsoft.com/office/drawing/2014/main" id="{DEBB222A-0B40-22C5-24D0-0D8AAC98A4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167216"/>
            <a:ext cx="2706453" cy="2706453"/>
          </a:xfrm>
          <a:prstGeom prst="rect">
            <a:avLst/>
          </a:prstGeom>
        </p:spPr>
      </p:pic>
    </p:spTree>
    <p:extLst>
      <p:ext uri="{BB962C8B-B14F-4D97-AF65-F5344CB8AC3E}">
        <p14:creationId xmlns:p14="http://schemas.microsoft.com/office/powerpoint/2010/main" val="2511985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5F9DE2-44DF-6C5E-2FA7-DB362951F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a:extLst>
              <a:ext uri="{FF2B5EF4-FFF2-40B4-BE49-F238E27FC236}">
                <a16:creationId xmlns:a16="http://schemas.microsoft.com/office/drawing/2014/main" id="{CCA8ABB5-A04D-30DE-612E-F1C77FB9C84A}"/>
              </a:ext>
            </a:extLst>
          </p:cNvPr>
          <p:cNvPicPr>
            <a:picLocks noChangeAspect="1"/>
          </p:cNvPicPr>
          <p:nvPr/>
        </p:nvPicPr>
        <p:blipFill>
          <a:blip r:embed="rId3"/>
          <a:stretch>
            <a:fillRect/>
          </a:stretch>
        </p:blipFill>
        <p:spPr>
          <a:xfrm>
            <a:off x="683458" y="1638442"/>
            <a:ext cx="4071422" cy="4567285"/>
          </a:xfrm>
          <a:prstGeom prst="rect">
            <a:avLst/>
          </a:prstGeom>
        </p:spPr>
      </p:pic>
      <p:sp>
        <p:nvSpPr>
          <p:cNvPr id="4" name="TextBox 3">
            <a:extLst>
              <a:ext uri="{FF2B5EF4-FFF2-40B4-BE49-F238E27FC236}">
                <a16:creationId xmlns:a16="http://schemas.microsoft.com/office/drawing/2014/main" id="{97DB0BC1-41ED-5EE7-88F9-6F85AE33E352}"/>
              </a:ext>
            </a:extLst>
          </p:cNvPr>
          <p:cNvSpPr txBox="1"/>
          <p:nvPr/>
        </p:nvSpPr>
        <p:spPr>
          <a:xfrm>
            <a:off x="2224779" y="548640"/>
            <a:ext cx="7742441" cy="584775"/>
          </a:xfrm>
          <a:prstGeom prst="rect">
            <a:avLst/>
          </a:prstGeom>
          <a:noFill/>
        </p:spPr>
        <p:txBody>
          <a:bodyPr wrap="none" rtlCol="0">
            <a:spAutoFit/>
          </a:bodyPr>
          <a:lstStyle/>
          <a:p>
            <a:r>
              <a:rPr lang="en-GB" sz="3200" dirty="0">
                <a:solidFill>
                  <a:schemeClr val="bg1"/>
                </a:solidFill>
                <a:latin typeface="Segoe UI Semibold" panose="020B0702040204020203" pitchFamily="34" charset="0"/>
                <a:cs typeface="Segoe UI Semibold" panose="020B0702040204020203" pitchFamily="34" charset="0"/>
              </a:rPr>
              <a:t>Incremental Revenue by Promotion Type</a:t>
            </a:r>
            <a:endParaRPr lang="en-NG" sz="3200" dirty="0">
              <a:solidFill>
                <a:schemeClr val="bg1"/>
              </a:solidFill>
              <a:latin typeface="Segoe UI Semibold" panose="020B0702040204020203" pitchFamily="34" charset="0"/>
              <a:cs typeface="Segoe UI Semibold" panose="020B0702040204020203" pitchFamily="34" charset="0"/>
            </a:endParaRPr>
          </a:p>
        </p:txBody>
      </p:sp>
      <p:sp>
        <p:nvSpPr>
          <p:cNvPr id="6" name="TextBox 5">
            <a:extLst>
              <a:ext uri="{FF2B5EF4-FFF2-40B4-BE49-F238E27FC236}">
                <a16:creationId xmlns:a16="http://schemas.microsoft.com/office/drawing/2014/main" id="{E82AD24E-3D3D-6A61-7670-225011D7166A}"/>
              </a:ext>
            </a:extLst>
          </p:cNvPr>
          <p:cNvSpPr txBox="1"/>
          <p:nvPr/>
        </p:nvSpPr>
        <p:spPr>
          <a:xfrm>
            <a:off x="4862255" y="1390090"/>
            <a:ext cx="6178216" cy="5509200"/>
          </a:xfrm>
          <a:prstGeom prst="rect">
            <a:avLst/>
          </a:prstGeom>
          <a:noFill/>
        </p:spPr>
        <p:txBody>
          <a:bodyPr wrap="square">
            <a:spAutoFit/>
          </a:bodyPr>
          <a:lstStyle/>
          <a:p>
            <a:pPr marL="285750" indent="-285750">
              <a:buFont typeface="Wingdings" panose="05000000000000000000" pitchFamily="2" charset="2"/>
              <a:buChar char="Ø"/>
            </a:pPr>
            <a:r>
              <a:rPr lang="en-GB" sz="1600" dirty="0">
                <a:solidFill>
                  <a:schemeClr val="bg1"/>
                </a:solidFill>
                <a:latin typeface="Verdana" panose="020B0604030504040204" pitchFamily="34" charset="0"/>
                <a:ea typeface="Verdana" panose="020B0604030504040204" pitchFamily="34" charset="0"/>
              </a:rPr>
              <a:t>The “Combo1” category benefitted the most from the promotions, racking up </a:t>
            </a:r>
            <a:r>
              <a:rPr lang="en-GB" sz="1600" b="1" dirty="0">
                <a:solidFill>
                  <a:schemeClr val="bg1"/>
                </a:solidFill>
                <a:latin typeface="Verdana" panose="020B0604030504040204" pitchFamily="34" charset="0"/>
                <a:ea typeface="Verdana" panose="020B0604030504040204" pitchFamily="34" charset="0"/>
              </a:rPr>
              <a:t>123 million</a:t>
            </a:r>
            <a:r>
              <a:rPr lang="en-GB" sz="1600" dirty="0">
                <a:solidFill>
                  <a:schemeClr val="bg1"/>
                </a:solidFill>
                <a:latin typeface="Verdana" panose="020B0604030504040204" pitchFamily="34" charset="0"/>
                <a:ea typeface="Verdana" panose="020B0604030504040204" pitchFamily="34" charset="0"/>
              </a:rPr>
              <a:t> in incremental revenue, which accounts for 59% of total incremental revenue.</a:t>
            </a:r>
            <a:endParaRPr lang="en-GB" sz="1600" b="1" dirty="0">
              <a:solidFill>
                <a:schemeClr val="bg1"/>
              </a:solidFill>
              <a:latin typeface="Verdana" panose="020B0604030504040204" pitchFamily="34" charset="0"/>
              <a:ea typeface="Verdana" panose="020B0604030504040204" pitchFamily="34" charset="0"/>
            </a:endParaRPr>
          </a:p>
          <a:p>
            <a:endParaRPr lang="en-GB" sz="1600" dirty="0">
              <a:solidFill>
                <a:schemeClr val="bg1"/>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GB" sz="1600" dirty="0">
                <a:solidFill>
                  <a:schemeClr val="bg1"/>
                </a:solidFill>
                <a:latin typeface="Verdana" panose="020B0604030504040204" pitchFamily="34" charset="0"/>
                <a:ea typeface="Verdana" panose="020B0604030504040204" pitchFamily="34" charset="0"/>
              </a:rPr>
              <a:t>“Grocery &amp; Staples” produced </a:t>
            </a:r>
            <a:r>
              <a:rPr lang="en-GB" sz="1600" b="1" dirty="0">
                <a:solidFill>
                  <a:schemeClr val="bg1"/>
                </a:solidFill>
                <a:latin typeface="Verdana" panose="020B0604030504040204" pitchFamily="34" charset="0"/>
                <a:ea typeface="Verdana" panose="020B0604030504040204" pitchFamily="34" charset="0"/>
              </a:rPr>
              <a:t>43 million </a:t>
            </a:r>
            <a:r>
              <a:rPr lang="en-GB" sz="1600" dirty="0">
                <a:solidFill>
                  <a:schemeClr val="bg1"/>
                </a:solidFill>
                <a:latin typeface="Verdana" panose="020B0604030504040204" pitchFamily="34" charset="0"/>
                <a:ea typeface="Verdana" panose="020B0604030504040204" pitchFamily="34" charset="0"/>
              </a:rPr>
              <a:t>in incremental revenue which is more than “Home Appliances”, “Home Care” and “Personal Care” put together</a:t>
            </a:r>
          </a:p>
          <a:p>
            <a:pPr marL="285750" indent="-285750">
              <a:buFont typeface="Wingdings" panose="05000000000000000000" pitchFamily="2" charset="2"/>
              <a:buChar char="Ø"/>
            </a:pPr>
            <a:endParaRPr lang="en-GB" sz="1600" dirty="0">
              <a:solidFill>
                <a:schemeClr val="bg1"/>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GB" sz="1600" dirty="0">
                <a:solidFill>
                  <a:schemeClr val="bg1"/>
                </a:solidFill>
                <a:latin typeface="Verdana" panose="020B0604030504040204" pitchFamily="34" charset="0"/>
                <a:ea typeface="Verdana" panose="020B0604030504040204" pitchFamily="34" charset="0"/>
              </a:rPr>
              <a:t>“Home Appliances” category had the highest increase in their revenue post promotion, </a:t>
            </a:r>
            <a:r>
              <a:rPr lang="en-GB" sz="1600" b="1" dirty="0">
                <a:solidFill>
                  <a:schemeClr val="bg1"/>
                </a:solidFill>
                <a:latin typeface="Verdana" panose="020B0604030504040204" pitchFamily="34" charset="0"/>
                <a:ea typeface="Verdana" panose="020B0604030504040204" pitchFamily="34" charset="0"/>
              </a:rPr>
              <a:t>72.62%</a:t>
            </a:r>
            <a:r>
              <a:rPr lang="en-GB" sz="1600" dirty="0">
                <a:solidFill>
                  <a:schemeClr val="bg1"/>
                </a:solidFill>
                <a:latin typeface="Verdana" panose="020B0604030504040204" pitchFamily="34" charset="0"/>
                <a:ea typeface="Verdana" panose="020B0604030504040204" pitchFamily="34" charset="0"/>
              </a:rPr>
              <a:t>.</a:t>
            </a:r>
          </a:p>
          <a:p>
            <a:pPr marL="285750" indent="-285750">
              <a:buFont typeface="Wingdings" panose="05000000000000000000" pitchFamily="2" charset="2"/>
              <a:buChar char="Ø"/>
            </a:pPr>
            <a:endParaRPr lang="en-GB" sz="1600" dirty="0">
              <a:solidFill>
                <a:schemeClr val="bg1"/>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GB" sz="1600" dirty="0">
                <a:solidFill>
                  <a:schemeClr val="bg1"/>
                </a:solidFill>
                <a:latin typeface="Verdana" panose="020B0604030504040204" pitchFamily="34" charset="0"/>
                <a:ea typeface="Verdana" panose="020B0604030504040204" pitchFamily="34" charset="0"/>
              </a:rPr>
              <a:t>The impressive increase in the revenue post promotion of “Combo1” and “Home Appliances” is as a result of the promotion types associated with these products, all the products in the “Combo1” category where promoted using only the “500 Cashback” promo type while the other with the “BOGOF” promo type, and both promo types were the most effective in terms of incremental revenue and % revenue increase.</a:t>
            </a:r>
          </a:p>
          <a:p>
            <a:pPr marL="285750" indent="-285750">
              <a:buFont typeface="Wingdings" panose="05000000000000000000" pitchFamily="2" charset="2"/>
              <a:buChar char="Ø"/>
            </a:pPr>
            <a:endParaRPr lang="en-GB" sz="16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02291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5F9DE2-44DF-6C5E-2FA7-DB362951F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384"/>
            <a:ext cx="12192000" cy="6858000"/>
          </a:xfrm>
          <a:prstGeom prst="rect">
            <a:avLst/>
          </a:prstGeom>
        </p:spPr>
      </p:pic>
      <p:sp>
        <p:nvSpPr>
          <p:cNvPr id="3" name="TextBox 2">
            <a:extLst>
              <a:ext uri="{FF2B5EF4-FFF2-40B4-BE49-F238E27FC236}">
                <a16:creationId xmlns:a16="http://schemas.microsoft.com/office/drawing/2014/main" id="{AAAB2466-EECC-CA16-21DE-BD243B8F15C4}"/>
              </a:ext>
            </a:extLst>
          </p:cNvPr>
          <p:cNvSpPr txBox="1"/>
          <p:nvPr/>
        </p:nvSpPr>
        <p:spPr>
          <a:xfrm>
            <a:off x="2441089" y="536448"/>
            <a:ext cx="7648056" cy="584775"/>
          </a:xfrm>
          <a:prstGeom prst="rect">
            <a:avLst/>
          </a:prstGeom>
          <a:noFill/>
        </p:spPr>
        <p:txBody>
          <a:bodyPr wrap="none" rtlCol="0">
            <a:spAutoFit/>
          </a:bodyPr>
          <a:lstStyle/>
          <a:p>
            <a:r>
              <a:rPr lang="en-GB" sz="3200" dirty="0">
                <a:solidFill>
                  <a:schemeClr val="bg1"/>
                </a:solidFill>
                <a:latin typeface="Segoe UI Semibold" panose="020B0702040204020203" pitchFamily="34" charset="0"/>
                <a:cs typeface="Segoe UI Semibold" panose="020B0702040204020203" pitchFamily="34" charset="0"/>
              </a:rPr>
              <a:t>Top 5 Products by Incremental Revenue</a:t>
            </a:r>
            <a:endParaRPr lang="en-NG" sz="3200" dirty="0">
              <a:solidFill>
                <a:schemeClr val="bg1"/>
              </a:solidFill>
              <a:latin typeface="Segoe UI Semibold" panose="020B0702040204020203" pitchFamily="34" charset="0"/>
              <a:cs typeface="Segoe UI Semibold" panose="020B0702040204020203" pitchFamily="34" charset="0"/>
            </a:endParaRPr>
          </a:p>
        </p:txBody>
      </p:sp>
      <p:sp>
        <p:nvSpPr>
          <p:cNvPr id="7" name="TextBox 6">
            <a:extLst>
              <a:ext uri="{FF2B5EF4-FFF2-40B4-BE49-F238E27FC236}">
                <a16:creationId xmlns:a16="http://schemas.microsoft.com/office/drawing/2014/main" id="{CAE40537-9142-AC72-F0C3-D318DDAB5A5A}"/>
              </a:ext>
            </a:extLst>
          </p:cNvPr>
          <p:cNvSpPr txBox="1"/>
          <p:nvPr/>
        </p:nvSpPr>
        <p:spPr>
          <a:xfrm>
            <a:off x="5886592" y="2252697"/>
            <a:ext cx="6178216" cy="2831544"/>
          </a:xfrm>
          <a:prstGeom prst="rect">
            <a:avLst/>
          </a:prstGeom>
          <a:noFill/>
        </p:spPr>
        <p:txBody>
          <a:bodyPr wrap="square">
            <a:spAutoFit/>
          </a:bodyPr>
          <a:lstStyle/>
          <a:p>
            <a:pPr marL="285750" indent="-285750">
              <a:buFont typeface="Wingdings" panose="05000000000000000000" pitchFamily="2" charset="2"/>
              <a:buChar char="Ø"/>
            </a:pPr>
            <a:r>
              <a:rPr lang="en-GB" dirty="0">
                <a:solidFill>
                  <a:schemeClr val="bg1"/>
                </a:solidFill>
                <a:latin typeface="Verdana" panose="020B0604030504040204" pitchFamily="34" charset="0"/>
                <a:ea typeface="Verdana" panose="020B0604030504040204" pitchFamily="34" charset="0"/>
              </a:rPr>
              <a:t>The Top 5 products performed exceptionally, with the “Water proof immersion rod” performing the best in terms of  % revenue increase</a:t>
            </a:r>
            <a:r>
              <a:rPr lang="en-GB" b="1" dirty="0">
                <a:solidFill>
                  <a:schemeClr val="bg1"/>
                </a:solidFill>
                <a:latin typeface="Verdana" panose="020B0604030504040204" pitchFamily="34" charset="0"/>
                <a:ea typeface="Verdana" panose="020B0604030504040204" pitchFamily="34" charset="0"/>
              </a:rPr>
              <a:t>, 72.7% </a:t>
            </a:r>
            <a:r>
              <a:rPr lang="en-GB" dirty="0">
                <a:solidFill>
                  <a:schemeClr val="bg1"/>
                </a:solidFill>
                <a:latin typeface="Verdana" panose="020B0604030504040204" pitchFamily="34" charset="0"/>
                <a:ea typeface="Verdana" panose="020B0604030504040204" pitchFamily="34" charset="0"/>
              </a:rPr>
              <a:t>while “home essential combo” recorded the highest incremental revenue post promotion.</a:t>
            </a:r>
            <a:endParaRPr lang="en-GB" b="1" dirty="0">
              <a:solidFill>
                <a:schemeClr val="bg1"/>
              </a:solidFill>
              <a:latin typeface="Verdana" panose="020B0604030504040204" pitchFamily="34" charset="0"/>
              <a:ea typeface="Verdana" panose="020B0604030504040204" pitchFamily="34" charset="0"/>
            </a:endParaRPr>
          </a:p>
          <a:p>
            <a:endParaRPr lang="en-GB" dirty="0">
              <a:solidFill>
                <a:schemeClr val="bg1"/>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GB" dirty="0">
                <a:solidFill>
                  <a:schemeClr val="bg1"/>
                </a:solidFill>
                <a:latin typeface="Verdana" panose="020B0604030504040204" pitchFamily="34" charset="0"/>
                <a:ea typeface="Verdana" panose="020B0604030504040204" pitchFamily="34" charset="0"/>
              </a:rPr>
              <a:t>The top 5 products racked up an incredible </a:t>
            </a:r>
            <a:r>
              <a:rPr lang="en-GB" b="1" dirty="0">
                <a:solidFill>
                  <a:schemeClr val="bg1"/>
                </a:solidFill>
                <a:latin typeface="Verdana" panose="020B0604030504040204" pitchFamily="34" charset="0"/>
                <a:ea typeface="Verdana" panose="020B0604030504040204" pitchFamily="34" charset="0"/>
              </a:rPr>
              <a:t>185 million </a:t>
            </a:r>
            <a:r>
              <a:rPr lang="en-GB" dirty="0">
                <a:solidFill>
                  <a:schemeClr val="bg1"/>
                </a:solidFill>
                <a:latin typeface="Verdana" panose="020B0604030504040204" pitchFamily="34" charset="0"/>
                <a:ea typeface="Verdana" panose="020B0604030504040204" pitchFamily="34" charset="0"/>
              </a:rPr>
              <a:t>in incremental revenue, which accounts for </a:t>
            </a:r>
            <a:r>
              <a:rPr lang="en-GB" b="1" dirty="0">
                <a:solidFill>
                  <a:schemeClr val="bg1"/>
                </a:solidFill>
                <a:latin typeface="Verdana" panose="020B0604030504040204" pitchFamily="34" charset="0"/>
                <a:ea typeface="Verdana" panose="020B0604030504040204" pitchFamily="34" charset="0"/>
              </a:rPr>
              <a:t>89%</a:t>
            </a:r>
            <a:r>
              <a:rPr lang="en-GB" dirty="0">
                <a:solidFill>
                  <a:schemeClr val="bg1"/>
                </a:solidFill>
                <a:latin typeface="Verdana" panose="020B0604030504040204" pitchFamily="34" charset="0"/>
                <a:ea typeface="Verdana" panose="020B0604030504040204" pitchFamily="34" charset="0"/>
              </a:rPr>
              <a:t> of the total incremental revenue.</a:t>
            </a:r>
          </a:p>
          <a:p>
            <a:endParaRPr lang="en-GB" sz="1600" dirty="0">
              <a:solidFill>
                <a:schemeClr val="bg1"/>
              </a:solidFill>
              <a:latin typeface="Verdana" panose="020B0604030504040204" pitchFamily="34" charset="0"/>
              <a:ea typeface="Verdana" panose="020B0604030504040204" pitchFamily="34" charset="0"/>
            </a:endParaRPr>
          </a:p>
        </p:txBody>
      </p:sp>
      <p:pic>
        <p:nvPicPr>
          <p:cNvPr id="9" name="Picture 8">
            <a:extLst>
              <a:ext uri="{FF2B5EF4-FFF2-40B4-BE49-F238E27FC236}">
                <a16:creationId xmlns:a16="http://schemas.microsoft.com/office/drawing/2014/main" id="{CA35BEC8-82A3-E5FA-B8A2-849425A5B6AE}"/>
              </a:ext>
            </a:extLst>
          </p:cNvPr>
          <p:cNvPicPr>
            <a:picLocks noChangeAspect="1"/>
          </p:cNvPicPr>
          <p:nvPr/>
        </p:nvPicPr>
        <p:blipFill>
          <a:blip r:embed="rId3"/>
          <a:stretch>
            <a:fillRect/>
          </a:stretch>
        </p:blipFill>
        <p:spPr>
          <a:xfrm>
            <a:off x="225673" y="1411626"/>
            <a:ext cx="5533727" cy="4513686"/>
          </a:xfrm>
          <a:prstGeom prst="rect">
            <a:avLst/>
          </a:prstGeom>
        </p:spPr>
      </p:pic>
    </p:spTree>
    <p:extLst>
      <p:ext uri="{BB962C8B-B14F-4D97-AF65-F5344CB8AC3E}">
        <p14:creationId xmlns:p14="http://schemas.microsoft.com/office/powerpoint/2010/main" val="74871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5F9DE2-44DF-6C5E-2FA7-DB362951F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E34A4553-9A2D-27FF-9C0D-A6C35F658221}"/>
              </a:ext>
            </a:extLst>
          </p:cNvPr>
          <p:cNvSpPr txBox="1"/>
          <p:nvPr/>
        </p:nvSpPr>
        <p:spPr>
          <a:xfrm>
            <a:off x="1107294" y="573024"/>
            <a:ext cx="9977411" cy="584775"/>
          </a:xfrm>
          <a:prstGeom prst="rect">
            <a:avLst/>
          </a:prstGeom>
          <a:noFill/>
        </p:spPr>
        <p:txBody>
          <a:bodyPr wrap="none" rtlCol="0">
            <a:spAutoFit/>
          </a:bodyPr>
          <a:lstStyle/>
          <a:p>
            <a:r>
              <a:rPr lang="en-GB" sz="3200" dirty="0">
                <a:solidFill>
                  <a:schemeClr val="bg1"/>
                </a:solidFill>
                <a:latin typeface="Segoe UI Semibold" panose="020B0702040204020203" pitchFamily="34" charset="0"/>
                <a:cs typeface="Segoe UI Semibold" panose="020B0702040204020203" pitchFamily="34" charset="0"/>
              </a:rPr>
              <a:t>Products Most Significantly Impacted by Promotions</a:t>
            </a:r>
            <a:endParaRPr lang="en-NG" sz="3200" dirty="0">
              <a:solidFill>
                <a:schemeClr val="bg1"/>
              </a:solidFill>
              <a:latin typeface="Segoe UI Semibold" panose="020B0702040204020203" pitchFamily="34" charset="0"/>
              <a:cs typeface="Segoe UI Semibold" panose="020B0702040204020203" pitchFamily="34" charset="0"/>
            </a:endParaRPr>
          </a:p>
        </p:txBody>
      </p:sp>
      <p:pic>
        <p:nvPicPr>
          <p:cNvPr id="4" name="Picture 3">
            <a:extLst>
              <a:ext uri="{FF2B5EF4-FFF2-40B4-BE49-F238E27FC236}">
                <a16:creationId xmlns:a16="http://schemas.microsoft.com/office/drawing/2014/main" id="{24374775-9E6B-AF4C-DDF1-B59F7D13CF09}"/>
              </a:ext>
            </a:extLst>
          </p:cNvPr>
          <p:cNvPicPr>
            <a:picLocks noChangeAspect="1"/>
          </p:cNvPicPr>
          <p:nvPr/>
        </p:nvPicPr>
        <p:blipFill>
          <a:blip r:embed="rId3"/>
          <a:stretch>
            <a:fillRect/>
          </a:stretch>
        </p:blipFill>
        <p:spPr>
          <a:xfrm>
            <a:off x="424542" y="1965739"/>
            <a:ext cx="3867042" cy="3032981"/>
          </a:xfrm>
          <a:prstGeom prst="rect">
            <a:avLst/>
          </a:prstGeom>
        </p:spPr>
      </p:pic>
      <p:sp>
        <p:nvSpPr>
          <p:cNvPr id="6" name="TextBox 5">
            <a:extLst>
              <a:ext uri="{FF2B5EF4-FFF2-40B4-BE49-F238E27FC236}">
                <a16:creationId xmlns:a16="http://schemas.microsoft.com/office/drawing/2014/main" id="{59B61BC5-CE99-400E-48F8-8C763CE85B68}"/>
              </a:ext>
            </a:extLst>
          </p:cNvPr>
          <p:cNvSpPr txBox="1"/>
          <p:nvPr/>
        </p:nvSpPr>
        <p:spPr>
          <a:xfrm>
            <a:off x="4594240" y="2167176"/>
            <a:ext cx="6178216" cy="2308324"/>
          </a:xfrm>
          <a:prstGeom prst="rect">
            <a:avLst/>
          </a:prstGeom>
          <a:noFill/>
        </p:spPr>
        <p:txBody>
          <a:bodyPr wrap="square">
            <a:spAutoFit/>
          </a:bodyPr>
          <a:lstStyle/>
          <a:p>
            <a:pPr marL="285750" indent="-285750">
              <a:buFont typeface="Wingdings" panose="05000000000000000000" pitchFamily="2" charset="2"/>
              <a:buChar char="Ø"/>
            </a:pPr>
            <a:r>
              <a:rPr lang="en-GB" dirty="0">
                <a:solidFill>
                  <a:schemeClr val="bg1"/>
                </a:solidFill>
                <a:latin typeface="Verdana" panose="020B0604030504040204" pitchFamily="34" charset="0"/>
                <a:ea typeface="Verdana" panose="020B0604030504040204" pitchFamily="34" charset="0"/>
              </a:rPr>
              <a:t>These are products that saw above </a:t>
            </a:r>
            <a:r>
              <a:rPr lang="en-GB" b="1" dirty="0">
                <a:solidFill>
                  <a:schemeClr val="bg1"/>
                </a:solidFill>
                <a:latin typeface="Verdana" panose="020B0604030504040204" pitchFamily="34" charset="0"/>
                <a:ea typeface="Verdana" panose="020B0604030504040204" pitchFamily="34" charset="0"/>
              </a:rPr>
              <a:t>50% </a:t>
            </a:r>
            <a:r>
              <a:rPr lang="en-GB" dirty="0">
                <a:solidFill>
                  <a:schemeClr val="bg1"/>
                </a:solidFill>
                <a:latin typeface="Verdana" panose="020B0604030504040204" pitchFamily="34" charset="0"/>
                <a:ea typeface="Verdana" panose="020B0604030504040204" pitchFamily="34" charset="0"/>
              </a:rPr>
              <a:t>increase in their revenue after promotions.</a:t>
            </a:r>
          </a:p>
          <a:p>
            <a:pPr marL="285750" indent="-285750">
              <a:buFont typeface="Wingdings" panose="05000000000000000000" pitchFamily="2" charset="2"/>
              <a:buChar char="Ø"/>
            </a:pPr>
            <a:endParaRPr lang="en-GB" dirty="0">
              <a:solidFill>
                <a:schemeClr val="bg1"/>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GB" dirty="0">
                <a:solidFill>
                  <a:schemeClr val="bg1"/>
                </a:solidFill>
                <a:latin typeface="Verdana" panose="020B0604030504040204" pitchFamily="34" charset="0"/>
                <a:ea typeface="Verdana" panose="020B0604030504040204" pitchFamily="34" charset="0"/>
              </a:rPr>
              <a:t>The total incremental revenue from these seven products is </a:t>
            </a:r>
            <a:r>
              <a:rPr lang="en-GB" b="1" dirty="0">
                <a:solidFill>
                  <a:schemeClr val="bg1"/>
                </a:solidFill>
                <a:latin typeface="Verdana" panose="020B0604030504040204" pitchFamily="34" charset="0"/>
                <a:ea typeface="Verdana" panose="020B0604030504040204" pitchFamily="34" charset="0"/>
              </a:rPr>
              <a:t>191 million</a:t>
            </a:r>
            <a:r>
              <a:rPr lang="en-GB" dirty="0">
                <a:solidFill>
                  <a:schemeClr val="bg1"/>
                </a:solidFill>
                <a:latin typeface="Verdana" panose="020B0604030504040204" pitchFamily="34" charset="0"/>
                <a:ea typeface="Verdana" panose="020B0604030504040204" pitchFamily="34" charset="0"/>
              </a:rPr>
              <a:t>.</a:t>
            </a:r>
          </a:p>
          <a:p>
            <a:endParaRPr lang="en-GB" dirty="0">
              <a:solidFill>
                <a:schemeClr val="bg1"/>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GB" dirty="0">
                <a:solidFill>
                  <a:schemeClr val="bg1"/>
                </a:solidFill>
                <a:latin typeface="Verdana" panose="020B0604030504040204" pitchFamily="34" charset="0"/>
                <a:ea typeface="Verdana" panose="020B0604030504040204" pitchFamily="34" charset="0"/>
              </a:rPr>
              <a:t>These products are responsible for </a:t>
            </a:r>
            <a:r>
              <a:rPr lang="en-GB" b="1" dirty="0">
                <a:solidFill>
                  <a:schemeClr val="bg1"/>
                </a:solidFill>
                <a:latin typeface="Verdana" panose="020B0604030504040204" pitchFamily="34" charset="0"/>
                <a:ea typeface="Verdana" panose="020B0604030504040204" pitchFamily="34" charset="0"/>
              </a:rPr>
              <a:t>92%</a:t>
            </a:r>
            <a:r>
              <a:rPr lang="en-GB" dirty="0">
                <a:solidFill>
                  <a:schemeClr val="bg1"/>
                </a:solidFill>
                <a:latin typeface="Verdana" panose="020B0604030504040204" pitchFamily="34" charset="0"/>
                <a:ea typeface="Verdana" panose="020B0604030504040204" pitchFamily="34" charset="0"/>
              </a:rPr>
              <a:t> of the total incremental revenue.</a:t>
            </a:r>
          </a:p>
        </p:txBody>
      </p:sp>
    </p:spTree>
    <p:extLst>
      <p:ext uri="{BB962C8B-B14F-4D97-AF65-F5344CB8AC3E}">
        <p14:creationId xmlns:p14="http://schemas.microsoft.com/office/powerpoint/2010/main" val="3061381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5F9DE2-44DF-6C5E-2FA7-DB362951F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F88DB62D-62C8-9AA7-9DB2-DE7088DC0EC4}"/>
              </a:ext>
            </a:extLst>
          </p:cNvPr>
          <p:cNvSpPr txBox="1"/>
          <p:nvPr/>
        </p:nvSpPr>
        <p:spPr>
          <a:xfrm>
            <a:off x="1924024" y="536448"/>
            <a:ext cx="8343951" cy="584775"/>
          </a:xfrm>
          <a:prstGeom prst="rect">
            <a:avLst/>
          </a:prstGeom>
          <a:noFill/>
        </p:spPr>
        <p:txBody>
          <a:bodyPr wrap="none" rtlCol="0">
            <a:spAutoFit/>
          </a:bodyPr>
          <a:lstStyle/>
          <a:p>
            <a:r>
              <a:rPr lang="en-GB" sz="3200" dirty="0">
                <a:solidFill>
                  <a:schemeClr val="bg1"/>
                </a:solidFill>
                <a:latin typeface="Segoe UI Semibold" panose="020B0702040204020203" pitchFamily="34" charset="0"/>
                <a:cs typeface="Segoe UI Semibold" panose="020B0702040204020203" pitchFamily="34" charset="0"/>
              </a:rPr>
              <a:t>Poor Performing Products After Promotions</a:t>
            </a:r>
            <a:endParaRPr lang="en-NG" sz="3200" dirty="0">
              <a:solidFill>
                <a:schemeClr val="bg1"/>
              </a:solidFill>
              <a:latin typeface="Segoe UI Semibold" panose="020B0702040204020203" pitchFamily="34" charset="0"/>
              <a:cs typeface="Segoe UI Semibold" panose="020B0702040204020203" pitchFamily="34" charset="0"/>
            </a:endParaRPr>
          </a:p>
        </p:txBody>
      </p:sp>
      <p:pic>
        <p:nvPicPr>
          <p:cNvPr id="4" name="Picture 3">
            <a:extLst>
              <a:ext uri="{FF2B5EF4-FFF2-40B4-BE49-F238E27FC236}">
                <a16:creationId xmlns:a16="http://schemas.microsoft.com/office/drawing/2014/main" id="{98B81BFD-A39F-5E0E-BB1C-45F19E6460CE}"/>
              </a:ext>
            </a:extLst>
          </p:cNvPr>
          <p:cNvPicPr>
            <a:picLocks noChangeAspect="1"/>
          </p:cNvPicPr>
          <p:nvPr/>
        </p:nvPicPr>
        <p:blipFill>
          <a:blip r:embed="rId3"/>
          <a:stretch>
            <a:fillRect/>
          </a:stretch>
        </p:blipFill>
        <p:spPr>
          <a:xfrm>
            <a:off x="421834" y="2433234"/>
            <a:ext cx="4259893" cy="1334093"/>
          </a:xfrm>
          <a:prstGeom prst="rect">
            <a:avLst/>
          </a:prstGeom>
        </p:spPr>
      </p:pic>
      <p:sp>
        <p:nvSpPr>
          <p:cNvPr id="6" name="TextBox 5">
            <a:extLst>
              <a:ext uri="{FF2B5EF4-FFF2-40B4-BE49-F238E27FC236}">
                <a16:creationId xmlns:a16="http://schemas.microsoft.com/office/drawing/2014/main" id="{127C5040-A3B1-103A-5BA3-041449E80E6A}"/>
              </a:ext>
            </a:extLst>
          </p:cNvPr>
          <p:cNvSpPr txBox="1"/>
          <p:nvPr/>
        </p:nvSpPr>
        <p:spPr>
          <a:xfrm>
            <a:off x="4886848" y="2045256"/>
            <a:ext cx="6178216" cy="2862322"/>
          </a:xfrm>
          <a:prstGeom prst="rect">
            <a:avLst/>
          </a:prstGeom>
          <a:noFill/>
        </p:spPr>
        <p:txBody>
          <a:bodyPr wrap="square">
            <a:spAutoFit/>
          </a:bodyPr>
          <a:lstStyle/>
          <a:p>
            <a:pPr marL="285750" indent="-285750">
              <a:buFont typeface="Wingdings" panose="05000000000000000000" pitchFamily="2" charset="2"/>
              <a:buChar char="Ø"/>
            </a:pPr>
            <a:r>
              <a:rPr lang="en-GB" dirty="0">
                <a:solidFill>
                  <a:schemeClr val="bg1"/>
                </a:solidFill>
                <a:latin typeface="Verdana" panose="020B0604030504040204" pitchFamily="34" charset="0"/>
                <a:ea typeface="Verdana" panose="020B0604030504040204" pitchFamily="34" charset="0"/>
              </a:rPr>
              <a:t>These are the two worst performing products after the promotions.</a:t>
            </a:r>
          </a:p>
          <a:p>
            <a:pPr marL="285750" indent="-285750">
              <a:buFont typeface="Wingdings" panose="05000000000000000000" pitchFamily="2" charset="2"/>
              <a:buChar char="Ø"/>
            </a:pPr>
            <a:endParaRPr lang="en-GB" dirty="0">
              <a:solidFill>
                <a:schemeClr val="bg1"/>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GB" dirty="0">
                <a:solidFill>
                  <a:schemeClr val="bg1"/>
                </a:solidFill>
                <a:latin typeface="Verdana" panose="020B0604030504040204" pitchFamily="34" charset="0"/>
                <a:ea typeface="Verdana" panose="020B0604030504040204" pitchFamily="34" charset="0"/>
              </a:rPr>
              <a:t>Both products have a negative profit and % Increment in revenue.</a:t>
            </a:r>
          </a:p>
          <a:p>
            <a:pPr marL="285750" indent="-285750">
              <a:buFont typeface="Wingdings" panose="05000000000000000000" pitchFamily="2" charset="2"/>
              <a:buChar char="Ø"/>
            </a:pPr>
            <a:endParaRPr lang="en-GB" dirty="0">
              <a:solidFill>
                <a:schemeClr val="bg1"/>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GB" dirty="0">
                <a:solidFill>
                  <a:schemeClr val="bg1"/>
                </a:solidFill>
                <a:latin typeface="Verdana" panose="020B0604030504040204" pitchFamily="34" charset="0"/>
                <a:ea typeface="Verdana" panose="020B0604030504040204" pitchFamily="34" charset="0"/>
              </a:rPr>
              <a:t>Both products were promoted using the “25% OFF” promotion type which was the most ineffective of the promotion and is like to be the cause of the negative profits of these products.</a:t>
            </a:r>
          </a:p>
        </p:txBody>
      </p:sp>
    </p:spTree>
    <p:extLst>
      <p:ext uri="{BB962C8B-B14F-4D97-AF65-F5344CB8AC3E}">
        <p14:creationId xmlns:p14="http://schemas.microsoft.com/office/powerpoint/2010/main" val="4273630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5F9DE2-44DF-6C5E-2FA7-DB362951F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0" y="-39192"/>
            <a:ext cx="12240000" cy="6885000"/>
          </a:xfrm>
          <a:prstGeom prst="rect">
            <a:avLst/>
          </a:prstGeom>
        </p:spPr>
      </p:pic>
      <p:sp>
        <p:nvSpPr>
          <p:cNvPr id="3" name="Rectangle 2">
            <a:extLst>
              <a:ext uri="{FF2B5EF4-FFF2-40B4-BE49-F238E27FC236}">
                <a16:creationId xmlns:a16="http://schemas.microsoft.com/office/drawing/2014/main" id="{5FE51D4E-114E-FBD9-95AE-3E9FD514E574}"/>
              </a:ext>
            </a:extLst>
          </p:cNvPr>
          <p:cNvSpPr/>
          <p:nvPr/>
        </p:nvSpPr>
        <p:spPr>
          <a:xfrm>
            <a:off x="-48000" y="2231136"/>
            <a:ext cx="12240000" cy="2036064"/>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latin typeface="Segoe UI Semibold" panose="020B0702040204020203" pitchFamily="34" charset="0"/>
                <a:cs typeface="Segoe UI Semibold" panose="020B0702040204020203" pitchFamily="34" charset="0"/>
              </a:rPr>
              <a:t>AD-HOC BUSINESS REQUESTS</a:t>
            </a:r>
            <a:endParaRPr lang="en-NG" sz="32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616923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5F9DE2-44DF-6C5E-2FA7-DB362951F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0" y="-39192"/>
            <a:ext cx="12240000" cy="6885000"/>
          </a:xfrm>
          <a:prstGeom prst="rect">
            <a:avLst/>
          </a:prstGeom>
        </p:spPr>
      </p:pic>
      <p:sp>
        <p:nvSpPr>
          <p:cNvPr id="2" name="TextBox 1">
            <a:extLst>
              <a:ext uri="{FF2B5EF4-FFF2-40B4-BE49-F238E27FC236}">
                <a16:creationId xmlns:a16="http://schemas.microsoft.com/office/drawing/2014/main" id="{4CD2418A-1973-A3E8-48DD-CC97DC97467B}"/>
              </a:ext>
            </a:extLst>
          </p:cNvPr>
          <p:cNvSpPr txBox="1"/>
          <p:nvPr/>
        </p:nvSpPr>
        <p:spPr>
          <a:xfrm>
            <a:off x="2377440" y="1121189"/>
            <a:ext cx="7656576" cy="1323439"/>
          </a:xfrm>
          <a:prstGeom prst="rect">
            <a:avLst/>
          </a:prstGeom>
          <a:noFill/>
        </p:spPr>
        <p:txBody>
          <a:bodyPr wrap="square" rtlCol="0">
            <a:spAutoFit/>
          </a:bodyPr>
          <a:lstStyle/>
          <a:p>
            <a:r>
              <a:rPr lang="en-GB" sz="1600" dirty="0">
                <a:solidFill>
                  <a:schemeClr val="bg1"/>
                </a:solidFill>
                <a:latin typeface="Verdana" panose="020B0604030504040204" pitchFamily="34" charset="0"/>
                <a:ea typeface="Verdana" panose="020B0604030504040204" pitchFamily="34" charset="0"/>
              </a:rPr>
              <a:t>1. Provide a list of products with a base price greater than 500 and that are featured in promo type of 'BOGOF' (Buy One Get One Free). This information will help us identify high-value products that are currently being heavily discounted, which can be useful for evaluating our pricing and promotion strategies.</a:t>
            </a:r>
            <a:endParaRPr lang="en-NG" sz="1600" dirty="0">
              <a:solidFill>
                <a:schemeClr val="bg1"/>
              </a:solidFill>
              <a:latin typeface="Verdana" panose="020B0604030504040204" pitchFamily="34" charset="0"/>
              <a:ea typeface="Verdana" panose="020B0604030504040204" pitchFamily="34" charset="0"/>
            </a:endParaRPr>
          </a:p>
        </p:txBody>
      </p:sp>
      <p:pic>
        <p:nvPicPr>
          <p:cNvPr id="6" name="Picture 5">
            <a:extLst>
              <a:ext uri="{FF2B5EF4-FFF2-40B4-BE49-F238E27FC236}">
                <a16:creationId xmlns:a16="http://schemas.microsoft.com/office/drawing/2014/main" id="{C9A7AEEC-5868-E8EA-7385-EDF205CBC7E9}"/>
              </a:ext>
            </a:extLst>
          </p:cNvPr>
          <p:cNvPicPr>
            <a:picLocks noChangeAspect="1"/>
          </p:cNvPicPr>
          <p:nvPr/>
        </p:nvPicPr>
        <p:blipFill>
          <a:blip r:embed="rId3"/>
          <a:stretch>
            <a:fillRect/>
          </a:stretch>
        </p:blipFill>
        <p:spPr>
          <a:xfrm>
            <a:off x="5339481" y="3763570"/>
            <a:ext cx="3391373" cy="1137679"/>
          </a:xfrm>
          <a:prstGeom prst="rect">
            <a:avLst/>
          </a:prstGeom>
        </p:spPr>
      </p:pic>
      <p:cxnSp>
        <p:nvCxnSpPr>
          <p:cNvPr id="8" name="Connector: Elbow 7">
            <a:extLst>
              <a:ext uri="{FF2B5EF4-FFF2-40B4-BE49-F238E27FC236}">
                <a16:creationId xmlns:a16="http://schemas.microsoft.com/office/drawing/2014/main" id="{680EBB68-5D2F-47F1-192A-3A00DC95D094}"/>
              </a:ext>
            </a:extLst>
          </p:cNvPr>
          <p:cNvCxnSpPr>
            <a:cxnSpLocks/>
            <a:stCxn id="2" idx="1"/>
          </p:cNvCxnSpPr>
          <p:nvPr/>
        </p:nvCxnSpPr>
        <p:spPr>
          <a:xfrm rot="10800000" flipH="1" flipV="1">
            <a:off x="2377440" y="1782909"/>
            <a:ext cx="2657856" cy="2630464"/>
          </a:xfrm>
          <a:prstGeom prst="bentConnector3">
            <a:avLst>
              <a:gd name="adj1" fmla="val -860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8EB5F31-E075-9DEA-2161-154F1F0DA3ED}"/>
              </a:ext>
            </a:extLst>
          </p:cNvPr>
          <p:cNvSpPr/>
          <p:nvPr/>
        </p:nvSpPr>
        <p:spPr>
          <a:xfrm>
            <a:off x="5107832" y="3503320"/>
            <a:ext cx="3816712" cy="1629511"/>
          </a:xfrm>
          <a:prstGeom prst="rect">
            <a:avLst/>
          </a:prstGeom>
          <a:noFill/>
          <a:ln w="571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2788093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5F9DE2-44DF-6C5E-2FA7-DB362951F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0" y="-39192"/>
            <a:ext cx="12240000" cy="6885000"/>
          </a:xfrm>
          <a:prstGeom prst="rect">
            <a:avLst/>
          </a:prstGeom>
        </p:spPr>
      </p:pic>
      <p:sp>
        <p:nvSpPr>
          <p:cNvPr id="2" name="TextBox 1">
            <a:extLst>
              <a:ext uri="{FF2B5EF4-FFF2-40B4-BE49-F238E27FC236}">
                <a16:creationId xmlns:a16="http://schemas.microsoft.com/office/drawing/2014/main" id="{4CD2418A-1973-A3E8-48DD-CC97DC97467B}"/>
              </a:ext>
            </a:extLst>
          </p:cNvPr>
          <p:cNvSpPr txBox="1"/>
          <p:nvPr/>
        </p:nvSpPr>
        <p:spPr>
          <a:xfrm>
            <a:off x="2377440" y="1121189"/>
            <a:ext cx="7656576" cy="1323439"/>
          </a:xfrm>
          <a:prstGeom prst="rect">
            <a:avLst/>
          </a:prstGeom>
          <a:noFill/>
        </p:spPr>
        <p:txBody>
          <a:bodyPr wrap="square" rtlCol="0">
            <a:spAutoFit/>
          </a:bodyPr>
          <a:lstStyle/>
          <a:p>
            <a:r>
              <a:rPr lang="en-GB" sz="1600" dirty="0">
                <a:solidFill>
                  <a:schemeClr val="bg1"/>
                </a:solidFill>
                <a:latin typeface="Verdana" panose="020B0604030504040204" pitchFamily="34" charset="0"/>
                <a:ea typeface="Verdana" panose="020B0604030504040204" pitchFamily="34" charset="0"/>
              </a:rPr>
              <a:t>2. Generate a report that provides an overview of the number of stores in each city. The results will be sorted in descending order of store counts, allowing us to identify the cities with the highest store presence. The report includes two essential fields: city and store count, which will assist in optimizing our retail operations.</a:t>
            </a:r>
            <a:endParaRPr lang="en-NG" sz="1600" dirty="0">
              <a:solidFill>
                <a:schemeClr val="bg1"/>
              </a:solidFill>
              <a:latin typeface="Verdana" panose="020B0604030504040204" pitchFamily="34" charset="0"/>
              <a:ea typeface="Verdana" panose="020B0604030504040204" pitchFamily="34" charset="0"/>
            </a:endParaRPr>
          </a:p>
        </p:txBody>
      </p:sp>
      <p:cxnSp>
        <p:nvCxnSpPr>
          <p:cNvPr id="8" name="Connector: Elbow 7">
            <a:extLst>
              <a:ext uri="{FF2B5EF4-FFF2-40B4-BE49-F238E27FC236}">
                <a16:creationId xmlns:a16="http://schemas.microsoft.com/office/drawing/2014/main" id="{680EBB68-5D2F-47F1-192A-3A00DC95D094}"/>
              </a:ext>
            </a:extLst>
          </p:cNvPr>
          <p:cNvCxnSpPr>
            <a:cxnSpLocks/>
            <a:stCxn id="2" idx="1"/>
          </p:cNvCxnSpPr>
          <p:nvPr/>
        </p:nvCxnSpPr>
        <p:spPr>
          <a:xfrm rot="10800000" flipH="1" flipV="1">
            <a:off x="2377440" y="1782909"/>
            <a:ext cx="2657856" cy="2630464"/>
          </a:xfrm>
          <a:prstGeom prst="bentConnector3">
            <a:avLst>
              <a:gd name="adj1" fmla="val -860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8EB5F31-E075-9DEA-2161-154F1F0DA3ED}"/>
              </a:ext>
            </a:extLst>
          </p:cNvPr>
          <p:cNvSpPr/>
          <p:nvPr/>
        </p:nvSpPr>
        <p:spPr>
          <a:xfrm>
            <a:off x="5107832" y="3230880"/>
            <a:ext cx="2524360" cy="2926080"/>
          </a:xfrm>
          <a:prstGeom prst="rect">
            <a:avLst/>
          </a:prstGeom>
          <a:noFill/>
          <a:ln w="571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4" name="Picture 3">
            <a:extLst>
              <a:ext uri="{FF2B5EF4-FFF2-40B4-BE49-F238E27FC236}">
                <a16:creationId xmlns:a16="http://schemas.microsoft.com/office/drawing/2014/main" id="{A5AD2356-5264-0320-B2C1-5783742D28BB}"/>
              </a:ext>
            </a:extLst>
          </p:cNvPr>
          <p:cNvPicPr>
            <a:picLocks noChangeAspect="1"/>
          </p:cNvPicPr>
          <p:nvPr/>
        </p:nvPicPr>
        <p:blipFill>
          <a:blip r:embed="rId3"/>
          <a:stretch>
            <a:fillRect/>
          </a:stretch>
        </p:blipFill>
        <p:spPr>
          <a:xfrm>
            <a:off x="5300138" y="3404616"/>
            <a:ext cx="2160597" cy="2595351"/>
          </a:xfrm>
          <a:prstGeom prst="rect">
            <a:avLst/>
          </a:prstGeom>
        </p:spPr>
      </p:pic>
    </p:spTree>
    <p:extLst>
      <p:ext uri="{BB962C8B-B14F-4D97-AF65-F5344CB8AC3E}">
        <p14:creationId xmlns:p14="http://schemas.microsoft.com/office/powerpoint/2010/main" val="3384308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5F9DE2-44DF-6C5E-2FA7-DB362951F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0" y="-39192"/>
            <a:ext cx="12240000" cy="6885000"/>
          </a:xfrm>
          <a:prstGeom prst="rect">
            <a:avLst/>
          </a:prstGeom>
        </p:spPr>
      </p:pic>
      <p:sp>
        <p:nvSpPr>
          <p:cNvPr id="2" name="TextBox 1">
            <a:extLst>
              <a:ext uri="{FF2B5EF4-FFF2-40B4-BE49-F238E27FC236}">
                <a16:creationId xmlns:a16="http://schemas.microsoft.com/office/drawing/2014/main" id="{4CD2418A-1973-A3E8-48DD-CC97DC97467B}"/>
              </a:ext>
            </a:extLst>
          </p:cNvPr>
          <p:cNvSpPr txBox="1"/>
          <p:nvPr/>
        </p:nvSpPr>
        <p:spPr>
          <a:xfrm>
            <a:off x="2377440" y="1121189"/>
            <a:ext cx="7656576" cy="1323439"/>
          </a:xfrm>
          <a:prstGeom prst="rect">
            <a:avLst/>
          </a:prstGeom>
          <a:noFill/>
        </p:spPr>
        <p:txBody>
          <a:bodyPr wrap="square" rtlCol="0">
            <a:spAutoFit/>
          </a:bodyPr>
          <a:lstStyle/>
          <a:p>
            <a:r>
              <a:rPr lang="en-GB" sz="1600" dirty="0">
                <a:solidFill>
                  <a:schemeClr val="bg1"/>
                </a:solidFill>
                <a:latin typeface="Verdana" panose="020B0604030504040204" pitchFamily="34" charset="0"/>
                <a:ea typeface="Verdana" panose="020B0604030504040204" pitchFamily="34" charset="0"/>
              </a:rPr>
              <a:t>3. Generate a report that displays each campaign along with the total revenue generated before and after the campaign. The report includes three key fields:campaign_name, total_revenue(before_promotion), total_revenue(after_promotion). This report should help in evaluating the financial impact of our promotional campaigns.</a:t>
            </a:r>
            <a:endParaRPr lang="en-NG" sz="1600" dirty="0">
              <a:solidFill>
                <a:schemeClr val="bg1"/>
              </a:solidFill>
              <a:latin typeface="Verdana" panose="020B0604030504040204" pitchFamily="34" charset="0"/>
              <a:ea typeface="Verdana" panose="020B0604030504040204" pitchFamily="34" charset="0"/>
            </a:endParaRPr>
          </a:p>
        </p:txBody>
      </p:sp>
      <p:cxnSp>
        <p:nvCxnSpPr>
          <p:cNvPr id="8" name="Connector: Elbow 7">
            <a:extLst>
              <a:ext uri="{FF2B5EF4-FFF2-40B4-BE49-F238E27FC236}">
                <a16:creationId xmlns:a16="http://schemas.microsoft.com/office/drawing/2014/main" id="{680EBB68-5D2F-47F1-192A-3A00DC95D094}"/>
              </a:ext>
            </a:extLst>
          </p:cNvPr>
          <p:cNvCxnSpPr>
            <a:cxnSpLocks/>
            <a:stCxn id="2" idx="1"/>
          </p:cNvCxnSpPr>
          <p:nvPr/>
        </p:nvCxnSpPr>
        <p:spPr>
          <a:xfrm rot="10800000" flipH="1" flipV="1">
            <a:off x="2377440" y="1782909"/>
            <a:ext cx="2657856" cy="2630464"/>
          </a:xfrm>
          <a:prstGeom prst="bentConnector3">
            <a:avLst>
              <a:gd name="adj1" fmla="val -860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8EB5F31-E075-9DEA-2161-154F1F0DA3ED}"/>
              </a:ext>
            </a:extLst>
          </p:cNvPr>
          <p:cNvSpPr/>
          <p:nvPr/>
        </p:nvSpPr>
        <p:spPr>
          <a:xfrm>
            <a:off x="5107832" y="3503320"/>
            <a:ext cx="5206600" cy="1922120"/>
          </a:xfrm>
          <a:prstGeom prst="rect">
            <a:avLst/>
          </a:prstGeom>
          <a:noFill/>
          <a:ln w="571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4" name="Picture 3">
            <a:extLst>
              <a:ext uri="{FF2B5EF4-FFF2-40B4-BE49-F238E27FC236}">
                <a16:creationId xmlns:a16="http://schemas.microsoft.com/office/drawing/2014/main" id="{7C22B1FD-2542-0C17-B89F-FF0204D15498}"/>
              </a:ext>
            </a:extLst>
          </p:cNvPr>
          <p:cNvPicPr>
            <a:picLocks noChangeAspect="1"/>
          </p:cNvPicPr>
          <p:nvPr/>
        </p:nvPicPr>
        <p:blipFill>
          <a:blip r:embed="rId3"/>
          <a:stretch>
            <a:fillRect/>
          </a:stretch>
        </p:blipFill>
        <p:spPr>
          <a:xfrm>
            <a:off x="5366084" y="3767328"/>
            <a:ext cx="4690095" cy="1389887"/>
          </a:xfrm>
          <a:prstGeom prst="rect">
            <a:avLst/>
          </a:prstGeom>
        </p:spPr>
      </p:pic>
      <p:sp>
        <p:nvSpPr>
          <p:cNvPr id="7" name="TextBox 6">
            <a:extLst>
              <a:ext uri="{FF2B5EF4-FFF2-40B4-BE49-F238E27FC236}">
                <a16:creationId xmlns:a16="http://schemas.microsoft.com/office/drawing/2014/main" id="{37F9CA38-5077-9BE3-D7C6-AA5519F49851}"/>
              </a:ext>
            </a:extLst>
          </p:cNvPr>
          <p:cNvSpPr txBox="1"/>
          <p:nvPr/>
        </p:nvSpPr>
        <p:spPr>
          <a:xfrm>
            <a:off x="8400504" y="5157215"/>
            <a:ext cx="1760418" cy="253916"/>
          </a:xfrm>
          <a:prstGeom prst="rect">
            <a:avLst/>
          </a:prstGeom>
          <a:noFill/>
        </p:spPr>
        <p:txBody>
          <a:bodyPr wrap="none" rtlCol="0">
            <a:spAutoFit/>
          </a:bodyPr>
          <a:lstStyle/>
          <a:p>
            <a:r>
              <a:rPr lang="en-GB" sz="1050" dirty="0">
                <a:solidFill>
                  <a:schemeClr val="bg1"/>
                </a:solidFill>
                <a:latin typeface="Verdana" panose="020B0604030504040204" pitchFamily="34" charset="0"/>
                <a:ea typeface="Verdana" panose="020B0604030504040204" pitchFamily="34" charset="0"/>
              </a:rPr>
              <a:t>note: values in millions</a:t>
            </a:r>
            <a:endParaRPr lang="en-NG" sz="105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455112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5F9DE2-44DF-6C5E-2FA7-DB362951F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0FDCCFB3-90BB-D1F0-DED1-609E390C6577}"/>
              </a:ext>
            </a:extLst>
          </p:cNvPr>
          <p:cNvSpPr txBox="1"/>
          <p:nvPr/>
        </p:nvSpPr>
        <p:spPr>
          <a:xfrm>
            <a:off x="4973545" y="514225"/>
            <a:ext cx="2244910" cy="707886"/>
          </a:xfrm>
          <a:prstGeom prst="rect">
            <a:avLst/>
          </a:prstGeom>
          <a:noFill/>
        </p:spPr>
        <p:txBody>
          <a:bodyPr wrap="none" rtlCol="0">
            <a:spAutoFit/>
          </a:bodyPr>
          <a:lstStyle/>
          <a:p>
            <a:r>
              <a:rPr lang="en-GB" sz="4000" u="sng" dirty="0">
                <a:solidFill>
                  <a:schemeClr val="bg1"/>
                </a:solidFill>
                <a:latin typeface="Segoe UI Semibold" panose="020B0702040204020203" pitchFamily="34" charset="0"/>
                <a:cs typeface="Segoe UI Semibold" panose="020B0702040204020203" pitchFamily="34" charset="0"/>
              </a:rPr>
              <a:t>AGENDA</a:t>
            </a:r>
            <a:endParaRPr lang="en-NG" sz="4000" u="sng" dirty="0">
              <a:solidFill>
                <a:schemeClr val="bg1"/>
              </a:solidFill>
              <a:latin typeface="Segoe UI Semibold" panose="020B0702040204020203" pitchFamily="34" charset="0"/>
              <a:cs typeface="Segoe UI Semibold" panose="020B0702040204020203" pitchFamily="34" charset="0"/>
            </a:endParaRPr>
          </a:p>
        </p:txBody>
      </p:sp>
      <p:sp>
        <p:nvSpPr>
          <p:cNvPr id="3" name="TextBox 2">
            <a:extLst>
              <a:ext uri="{FF2B5EF4-FFF2-40B4-BE49-F238E27FC236}">
                <a16:creationId xmlns:a16="http://schemas.microsoft.com/office/drawing/2014/main" id="{B0504013-E29C-BE1A-2E92-FE375D95427B}"/>
              </a:ext>
            </a:extLst>
          </p:cNvPr>
          <p:cNvSpPr txBox="1"/>
          <p:nvPr/>
        </p:nvSpPr>
        <p:spPr>
          <a:xfrm>
            <a:off x="3966410" y="1595021"/>
            <a:ext cx="4259179" cy="3970318"/>
          </a:xfrm>
          <a:prstGeom prst="rect">
            <a:avLst/>
          </a:prstGeom>
          <a:noFill/>
        </p:spPr>
        <p:txBody>
          <a:bodyPr wrap="square" rtlCol="0">
            <a:spAutoFit/>
          </a:bodyPr>
          <a:lstStyle/>
          <a:p>
            <a:pPr marL="285750" indent="-285750">
              <a:buFont typeface="Wingdings" panose="05000000000000000000" pitchFamily="2" charset="2"/>
              <a:buChar char="q"/>
            </a:pPr>
            <a:r>
              <a:rPr lang="en-GB" sz="2800" dirty="0">
                <a:solidFill>
                  <a:schemeClr val="bg1"/>
                </a:solidFill>
                <a:latin typeface="Verdana" panose="020B0604030504040204" pitchFamily="34" charset="0"/>
                <a:ea typeface="Verdana" panose="020B0604030504040204" pitchFamily="34" charset="0"/>
              </a:rPr>
              <a:t>Problem Statement</a:t>
            </a:r>
          </a:p>
          <a:p>
            <a:endParaRPr lang="en-GB" sz="2800" dirty="0">
              <a:solidFill>
                <a:schemeClr val="bg1"/>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q"/>
            </a:pPr>
            <a:r>
              <a:rPr lang="en-GB" sz="2800" dirty="0">
                <a:solidFill>
                  <a:schemeClr val="bg1"/>
                </a:solidFill>
                <a:latin typeface="Verdana" panose="020B0604030504040204" pitchFamily="34" charset="0"/>
                <a:ea typeface="Verdana" panose="020B0604030504040204" pitchFamily="34" charset="0"/>
              </a:rPr>
              <a:t>Insights</a:t>
            </a:r>
          </a:p>
          <a:p>
            <a:endParaRPr lang="en-GB" sz="2800" dirty="0">
              <a:solidFill>
                <a:schemeClr val="bg1"/>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q"/>
            </a:pPr>
            <a:r>
              <a:rPr lang="en-GB" sz="2800" dirty="0">
                <a:solidFill>
                  <a:schemeClr val="bg1"/>
                </a:solidFill>
                <a:latin typeface="Verdana" panose="020B0604030504040204" pitchFamily="34" charset="0"/>
                <a:ea typeface="Verdana" panose="020B0604030504040204" pitchFamily="34" charset="0"/>
              </a:rPr>
              <a:t>Ad-hoc Requests</a:t>
            </a:r>
          </a:p>
          <a:p>
            <a:endParaRPr lang="en-GB" sz="2800" dirty="0">
              <a:solidFill>
                <a:schemeClr val="bg1"/>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q"/>
            </a:pPr>
            <a:r>
              <a:rPr lang="en-GB" sz="2800" dirty="0">
                <a:solidFill>
                  <a:schemeClr val="bg1"/>
                </a:solidFill>
                <a:latin typeface="Verdana" panose="020B0604030504040204" pitchFamily="34" charset="0"/>
                <a:ea typeface="Verdana" panose="020B0604030504040204" pitchFamily="34" charset="0"/>
              </a:rPr>
              <a:t>Summary</a:t>
            </a:r>
          </a:p>
          <a:p>
            <a:pPr marL="285750" indent="-285750">
              <a:buFont typeface="Wingdings" panose="05000000000000000000" pitchFamily="2" charset="2"/>
              <a:buChar char="q"/>
            </a:pPr>
            <a:endParaRPr lang="en-GB" sz="2800" dirty="0">
              <a:solidFill>
                <a:schemeClr val="bg1"/>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q"/>
            </a:pPr>
            <a:r>
              <a:rPr lang="en-GB" sz="2800" dirty="0">
                <a:solidFill>
                  <a:schemeClr val="bg1"/>
                </a:solidFill>
                <a:latin typeface="Verdana" panose="020B0604030504040204" pitchFamily="34" charset="0"/>
                <a:ea typeface="Verdana" panose="020B0604030504040204" pitchFamily="34" charset="0"/>
              </a:rPr>
              <a:t>Recommendations</a:t>
            </a:r>
          </a:p>
        </p:txBody>
      </p:sp>
    </p:spTree>
    <p:extLst>
      <p:ext uri="{BB962C8B-B14F-4D97-AF65-F5344CB8AC3E}">
        <p14:creationId xmlns:p14="http://schemas.microsoft.com/office/powerpoint/2010/main" val="1821063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5F9DE2-44DF-6C5E-2FA7-DB362951F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0" y="-51384"/>
            <a:ext cx="12240000" cy="6885000"/>
          </a:xfrm>
          <a:prstGeom prst="rect">
            <a:avLst/>
          </a:prstGeom>
        </p:spPr>
      </p:pic>
      <p:sp>
        <p:nvSpPr>
          <p:cNvPr id="2" name="TextBox 1">
            <a:extLst>
              <a:ext uri="{FF2B5EF4-FFF2-40B4-BE49-F238E27FC236}">
                <a16:creationId xmlns:a16="http://schemas.microsoft.com/office/drawing/2014/main" id="{4CD2418A-1973-A3E8-48DD-CC97DC97467B}"/>
              </a:ext>
            </a:extLst>
          </p:cNvPr>
          <p:cNvSpPr txBox="1"/>
          <p:nvPr/>
        </p:nvSpPr>
        <p:spPr>
          <a:xfrm>
            <a:off x="2377440" y="1121189"/>
            <a:ext cx="7656576" cy="1569660"/>
          </a:xfrm>
          <a:prstGeom prst="rect">
            <a:avLst/>
          </a:prstGeom>
          <a:noFill/>
        </p:spPr>
        <p:txBody>
          <a:bodyPr wrap="square" rtlCol="0">
            <a:spAutoFit/>
          </a:bodyPr>
          <a:lstStyle/>
          <a:p>
            <a:r>
              <a:rPr lang="en-GB" sz="1600" dirty="0">
                <a:solidFill>
                  <a:schemeClr val="bg1"/>
                </a:solidFill>
                <a:latin typeface="Verdana" panose="020B0604030504040204" pitchFamily="34" charset="0"/>
                <a:ea typeface="Verdana" panose="020B0604030504040204" pitchFamily="34" charset="0"/>
              </a:rPr>
              <a:t>4. Produce a report that calculates the Incremental Sold Quantity (ISU%) for each category during the Diwali campaign. Additionally, provide rankings for the categories based on their ISU%. The report will include three key fields: category, isu%, and rank order. This information will assist in assessing the category-wise success and impact of the Diwali campaign on incremental sales.</a:t>
            </a:r>
            <a:endParaRPr lang="en-NG" sz="1600" dirty="0">
              <a:solidFill>
                <a:schemeClr val="bg1"/>
              </a:solidFill>
              <a:latin typeface="Verdana" panose="020B0604030504040204" pitchFamily="34" charset="0"/>
              <a:ea typeface="Verdana" panose="020B0604030504040204" pitchFamily="34" charset="0"/>
            </a:endParaRPr>
          </a:p>
        </p:txBody>
      </p:sp>
      <p:cxnSp>
        <p:nvCxnSpPr>
          <p:cNvPr id="8" name="Connector: Elbow 7">
            <a:extLst>
              <a:ext uri="{FF2B5EF4-FFF2-40B4-BE49-F238E27FC236}">
                <a16:creationId xmlns:a16="http://schemas.microsoft.com/office/drawing/2014/main" id="{680EBB68-5D2F-47F1-192A-3A00DC95D094}"/>
              </a:ext>
            </a:extLst>
          </p:cNvPr>
          <p:cNvCxnSpPr>
            <a:cxnSpLocks/>
            <a:stCxn id="2" idx="1"/>
          </p:cNvCxnSpPr>
          <p:nvPr/>
        </p:nvCxnSpPr>
        <p:spPr>
          <a:xfrm rot="10800000" flipH="1" flipV="1">
            <a:off x="2377440" y="1906019"/>
            <a:ext cx="2657856" cy="2507354"/>
          </a:xfrm>
          <a:prstGeom prst="bentConnector3">
            <a:avLst>
              <a:gd name="adj1" fmla="val -860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8EB5F31-E075-9DEA-2161-154F1F0DA3ED}"/>
              </a:ext>
            </a:extLst>
          </p:cNvPr>
          <p:cNvSpPr/>
          <p:nvPr/>
        </p:nvSpPr>
        <p:spPr>
          <a:xfrm>
            <a:off x="5107832" y="3503320"/>
            <a:ext cx="3158344" cy="2507355"/>
          </a:xfrm>
          <a:prstGeom prst="rect">
            <a:avLst/>
          </a:prstGeom>
          <a:noFill/>
          <a:ln w="571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4" name="Picture 3">
            <a:extLst>
              <a:ext uri="{FF2B5EF4-FFF2-40B4-BE49-F238E27FC236}">
                <a16:creationId xmlns:a16="http://schemas.microsoft.com/office/drawing/2014/main" id="{78567709-0602-6F40-FA2E-F30C73F494D3}"/>
              </a:ext>
            </a:extLst>
          </p:cNvPr>
          <p:cNvPicPr>
            <a:picLocks noChangeAspect="1"/>
          </p:cNvPicPr>
          <p:nvPr/>
        </p:nvPicPr>
        <p:blipFill>
          <a:blip r:embed="rId3"/>
          <a:stretch>
            <a:fillRect/>
          </a:stretch>
        </p:blipFill>
        <p:spPr>
          <a:xfrm>
            <a:off x="5310577" y="3763563"/>
            <a:ext cx="2740662" cy="1985440"/>
          </a:xfrm>
          <a:prstGeom prst="rect">
            <a:avLst/>
          </a:prstGeom>
        </p:spPr>
      </p:pic>
    </p:spTree>
    <p:extLst>
      <p:ext uri="{BB962C8B-B14F-4D97-AF65-F5344CB8AC3E}">
        <p14:creationId xmlns:p14="http://schemas.microsoft.com/office/powerpoint/2010/main" val="1731436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5F9DE2-44DF-6C5E-2FA7-DB362951F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0" y="-51384"/>
            <a:ext cx="12240000" cy="6885000"/>
          </a:xfrm>
          <a:prstGeom prst="rect">
            <a:avLst/>
          </a:prstGeom>
        </p:spPr>
      </p:pic>
      <p:sp>
        <p:nvSpPr>
          <p:cNvPr id="3" name="TextBox 2">
            <a:extLst>
              <a:ext uri="{FF2B5EF4-FFF2-40B4-BE49-F238E27FC236}">
                <a16:creationId xmlns:a16="http://schemas.microsoft.com/office/drawing/2014/main" id="{49AC448B-707C-820B-C07C-D763AE372355}"/>
              </a:ext>
            </a:extLst>
          </p:cNvPr>
          <p:cNvSpPr txBox="1"/>
          <p:nvPr/>
        </p:nvSpPr>
        <p:spPr>
          <a:xfrm>
            <a:off x="4992435" y="511742"/>
            <a:ext cx="2207130" cy="584775"/>
          </a:xfrm>
          <a:prstGeom prst="rect">
            <a:avLst/>
          </a:prstGeom>
          <a:noFill/>
        </p:spPr>
        <p:txBody>
          <a:bodyPr wrap="square" rtlCol="0">
            <a:spAutoFit/>
          </a:bodyPr>
          <a:lstStyle/>
          <a:p>
            <a:r>
              <a:rPr lang="en-GB" sz="3200" u="sng" dirty="0">
                <a:solidFill>
                  <a:schemeClr val="bg1"/>
                </a:solidFill>
                <a:latin typeface="Segoe UI Semibold" panose="020B0702040204020203" pitchFamily="34" charset="0"/>
                <a:cs typeface="Segoe UI Semibold" panose="020B0702040204020203" pitchFamily="34" charset="0"/>
              </a:rPr>
              <a:t>SUMMARY</a:t>
            </a:r>
            <a:endParaRPr lang="en-NG" sz="3200" u="sng" dirty="0">
              <a:solidFill>
                <a:schemeClr val="bg1"/>
              </a:solidFill>
              <a:latin typeface="Segoe UI Semibold" panose="020B0702040204020203" pitchFamily="34" charset="0"/>
              <a:cs typeface="Segoe UI Semibold" panose="020B0702040204020203" pitchFamily="34" charset="0"/>
            </a:endParaRPr>
          </a:p>
        </p:txBody>
      </p:sp>
      <p:sp>
        <p:nvSpPr>
          <p:cNvPr id="7" name="TextBox 6">
            <a:extLst>
              <a:ext uri="{FF2B5EF4-FFF2-40B4-BE49-F238E27FC236}">
                <a16:creationId xmlns:a16="http://schemas.microsoft.com/office/drawing/2014/main" id="{6AA19358-28B8-B293-76A6-467EEB59E290}"/>
              </a:ext>
            </a:extLst>
          </p:cNvPr>
          <p:cNvSpPr txBox="1"/>
          <p:nvPr/>
        </p:nvSpPr>
        <p:spPr>
          <a:xfrm>
            <a:off x="1627632" y="1659643"/>
            <a:ext cx="9442704" cy="4801314"/>
          </a:xfrm>
          <a:prstGeom prst="rect">
            <a:avLst/>
          </a:prstGeom>
          <a:noFill/>
        </p:spPr>
        <p:txBody>
          <a:bodyPr wrap="square" rtlCol="0">
            <a:spAutoFit/>
          </a:bodyPr>
          <a:lstStyle/>
          <a:p>
            <a:pPr marL="285750" indent="-285750">
              <a:buFont typeface="Wingdings" panose="05000000000000000000" pitchFamily="2" charset="2"/>
              <a:buChar char="Ø"/>
            </a:pPr>
            <a:r>
              <a:rPr lang="en-GB" dirty="0">
                <a:solidFill>
                  <a:schemeClr val="bg1"/>
                </a:solidFill>
                <a:latin typeface="Verdana" panose="020B0604030504040204" pitchFamily="34" charset="0"/>
                <a:ea typeface="Verdana" panose="020B0604030504040204" pitchFamily="34" charset="0"/>
              </a:rPr>
              <a:t>The “500 Cashback” and “BOGOF” were the most effective promotions and accounted for 92% of the total incremental revenue.</a:t>
            </a:r>
          </a:p>
          <a:p>
            <a:pPr marL="285750" indent="-285750">
              <a:buFont typeface="Wingdings" panose="05000000000000000000" pitchFamily="2" charset="2"/>
              <a:buChar char="Ø"/>
            </a:pPr>
            <a:endParaRPr lang="en-GB" dirty="0">
              <a:solidFill>
                <a:schemeClr val="bg1"/>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GB" dirty="0">
                <a:solidFill>
                  <a:schemeClr val="bg1"/>
                </a:solidFill>
                <a:latin typeface="Verdana" panose="020B0604030504040204" pitchFamily="34" charset="0"/>
                <a:ea typeface="Verdana" panose="020B0604030504040204" pitchFamily="34" charset="0"/>
              </a:rPr>
              <a:t>Bangalore and Chennai were the cities that generated the most incremental revenue, and they have the most stores, 8 and 7 respectively.</a:t>
            </a:r>
          </a:p>
          <a:p>
            <a:pPr marL="285750" indent="-285750">
              <a:buFont typeface="Wingdings" panose="05000000000000000000" pitchFamily="2" charset="2"/>
              <a:buChar char="Ø"/>
            </a:pPr>
            <a:endParaRPr lang="en-GB" dirty="0">
              <a:solidFill>
                <a:schemeClr val="bg1"/>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GB" dirty="0">
                <a:solidFill>
                  <a:schemeClr val="bg1"/>
                </a:solidFill>
                <a:latin typeface="Verdana" panose="020B0604030504040204" pitchFamily="34" charset="0"/>
                <a:ea typeface="Verdana" panose="020B0604030504040204" pitchFamily="34" charset="0"/>
              </a:rPr>
              <a:t>“25% OFF” promotion was not effective seeing a negative return, with -14.7% increase in incremental revenue, resulting in losses.</a:t>
            </a:r>
          </a:p>
          <a:p>
            <a:pPr marL="285750" indent="-285750">
              <a:buFont typeface="Wingdings" panose="05000000000000000000" pitchFamily="2" charset="2"/>
              <a:buChar char="Ø"/>
            </a:pPr>
            <a:endParaRPr lang="en-GB" dirty="0">
              <a:solidFill>
                <a:schemeClr val="bg1"/>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GB" dirty="0">
                <a:solidFill>
                  <a:schemeClr val="bg1"/>
                </a:solidFill>
                <a:latin typeface="Verdana" panose="020B0604030504040204" pitchFamily="34" charset="0"/>
                <a:ea typeface="Verdana" panose="020B0604030504040204" pitchFamily="34" charset="0"/>
              </a:rPr>
              <a:t>The “Home essential product combo” products was a hit racking in 59% of the total incremental revenue, only the 500 cash back promotion was used.</a:t>
            </a:r>
          </a:p>
          <a:p>
            <a:pPr marL="285750" indent="-285750">
              <a:buFont typeface="Wingdings" panose="05000000000000000000" pitchFamily="2" charset="2"/>
              <a:buChar char="Ø"/>
            </a:pPr>
            <a:endParaRPr lang="en-GB" dirty="0">
              <a:solidFill>
                <a:schemeClr val="bg1"/>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GB" dirty="0">
                <a:solidFill>
                  <a:schemeClr val="bg1"/>
                </a:solidFill>
                <a:latin typeface="Verdana" panose="020B0604030504040204" pitchFamily="34" charset="0"/>
                <a:ea typeface="Verdana" panose="020B0604030504040204" pitchFamily="34" charset="0"/>
              </a:rPr>
              <a:t>There was a considerable gap in terms of units sold between the stores with the higher sales and stores with the lower sales.</a:t>
            </a:r>
          </a:p>
          <a:p>
            <a:pPr marL="285750" indent="-285750">
              <a:buFont typeface="Wingdings" panose="05000000000000000000" pitchFamily="2" charset="2"/>
              <a:buChar char="Ø"/>
            </a:pPr>
            <a:endParaRPr lang="en-GB" dirty="0">
              <a:solidFill>
                <a:schemeClr val="bg1"/>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GB" dirty="0">
                <a:solidFill>
                  <a:schemeClr val="bg1"/>
                </a:solidFill>
                <a:latin typeface="Verdana" panose="020B0604030504040204" pitchFamily="34" charset="0"/>
                <a:ea typeface="Verdana" panose="020B0604030504040204" pitchFamily="34" charset="0"/>
              </a:rPr>
              <a:t>The least performing products were the ones promoted with the ineffective “25% OFF”.</a:t>
            </a:r>
          </a:p>
        </p:txBody>
      </p:sp>
    </p:spTree>
    <p:extLst>
      <p:ext uri="{BB962C8B-B14F-4D97-AF65-F5344CB8AC3E}">
        <p14:creationId xmlns:p14="http://schemas.microsoft.com/office/powerpoint/2010/main" val="1402564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5F9DE2-44DF-6C5E-2FA7-DB362951F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0" y="-87960"/>
            <a:ext cx="12240000" cy="6885000"/>
          </a:xfrm>
          <a:prstGeom prst="rect">
            <a:avLst/>
          </a:prstGeom>
        </p:spPr>
      </p:pic>
      <p:sp>
        <p:nvSpPr>
          <p:cNvPr id="3" name="TextBox 2">
            <a:extLst>
              <a:ext uri="{FF2B5EF4-FFF2-40B4-BE49-F238E27FC236}">
                <a16:creationId xmlns:a16="http://schemas.microsoft.com/office/drawing/2014/main" id="{49AC448B-707C-820B-C07C-D763AE372355}"/>
              </a:ext>
            </a:extLst>
          </p:cNvPr>
          <p:cNvSpPr txBox="1"/>
          <p:nvPr/>
        </p:nvSpPr>
        <p:spPr>
          <a:xfrm>
            <a:off x="3923065" y="511742"/>
            <a:ext cx="4297869" cy="584775"/>
          </a:xfrm>
          <a:prstGeom prst="rect">
            <a:avLst/>
          </a:prstGeom>
          <a:noFill/>
        </p:spPr>
        <p:txBody>
          <a:bodyPr wrap="square" rtlCol="0">
            <a:spAutoFit/>
          </a:bodyPr>
          <a:lstStyle/>
          <a:p>
            <a:r>
              <a:rPr lang="en-GB" sz="3200" u="sng" dirty="0">
                <a:solidFill>
                  <a:schemeClr val="bg1"/>
                </a:solidFill>
                <a:latin typeface="Segoe UI Semibold" panose="020B0702040204020203" pitchFamily="34" charset="0"/>
                <a:cs typeface="Segoe UI Semibold" panose="020B0702040204020203" pitchFamily="34" charset="0"/>
              </a:rPr>
              <a:t>RECOMMENDATIONS</a:t>
            </a:r>
            <a:endParaRPr lang="en-NG" sz="3200" u="sng" dirty="0">
              <a:solidFill>
                <a:schemeClr val="bg1"/>
              </a:solidFill>
              <a:latin typeface="Segoe UI Semibold" panose="020B0702040204020203" pitchFamily="34" charset="0"/>
              <a:cs typeface="Segoe UI Semibold" panose="020B0702040204020203" pitchFamily="34" charset="0"/>
            </a:endParaRPr>
          </a:p>
        </p:txBody>
      </p:sp>
      <p:sp>
        <p:nvSpPr>
          <p:cNvPr id="7" name="TextBox 6">
            <a:extLst>
              <a:ext uri="{FF2B5EF4-FFF2-40B4-BE49-F238E27FC236}">
                <a16:creationId xmlns:a16="http://schemas.microsoft.com/office/drawing/2014/main" id="{6AA19358-28B8-B293-76A6-467EEB59E290}"/>
              </a:ext>
            </a:extLst>
          </p:cNvPr>
          <p:cNvSpPr txBox="1"/>
          <p:nvPr/>
        </p:nvSpPr>
        <p:spPr>
          <a:xfrm>
            <a:off x="1627632" y="1854715"/>
            <a:ext cx="9442704" cy="3693319"/>
          </a:xfrm>
          <a:prstGeom prst="rect">
            <a:avLst/>
          </a:prstGeom>
          <a:noFill/>
        </p:spPr>
        <p:txBody>
          <a:bodyPr wrap="square" rtlCol="0">
            <a:spAutoFit/>
          </a:bodyPr>
          <a:lstStyle/>
          <a:p>
            <a:pPr marL="285750" indent="-285750">
              <a:buFont typeface="Wingdings" panose="05000000000000000000" pitchFamily="2" charset="2"/>
              <a:buChar char="Ø"/>
            </a:pPr>
            <a:r>
              <a:rPr lang="en-GB" dirty="0">
                <a:solidFill>
                  <a:schemeClr val="bg1"/>
                </a:solidFill>
                <a:latin typeface="Verdana" panose="020B0604030504040204" pitchFamily="34" charset="0"/>
                <a:ea typeface="Verdana" panose="020B0604030504040204" pitchFamily="34" charset="0"/>
              </a:rPr>
              <a:t>The “25% OFF” and  “50% OFF” promotions should be scrapped, resources should be angled towards the “BOGOF” and “500 Cashback” promotions.</a:t>
            </a:r>
          </a:p>
          <a:p>
            <a:endParaRPr lang="en-GB" dirty="0">
              <a:solidFill>
                <a:schemeClr val="bg1"/>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GB" dirty="0">
                <a:solidFill>
                  <a:schemeClr val="bg1"/>
                </a:solidFill>
                <a:latin typeface="Verdana" panose="020B0604030504040204" pitchFamily="34" charset="0"/>
                <a:ea typeface="Verdana" panose="020B0604030504040204" pitchFamily="34" charset="0"/>
              </a:rPr>
              <a:t>Plan expansion in cities such as Mysuru and </a:t>
            </a:r>
            <a:r>
              <a:rPr lang="en-GB" dirty="0" err="1">
                <a:solidFill>
                  <a:schemeClr val="bg1"/>
                </a:solidFill>
                <a:latin typeface="Verdana" panose="020B0604030504040204" pitchFamily="34" charset="0"/>
                <a:ea typeface="Verdana" panose="020B0604030504040204" pitchFamily="34" charset="0"/>
              </a:rPr>
              <a:t>Mudurai</a:t>
            </a:r>
            <a:r>
              <a:rPr lang="en-GB" dirty="0">
                <a:solidFill>
                  <a:schemeClr val="bg1"/>
                </a:solidFill>
                <a:latin typeface="Verdana" panose="020B0604030504040204" pitchFamily="34" charset="0"/>
                <a:ea typeface="Verdana" panose="020B0604030504040204" pitchFamily="34" charset="0"/>
              </a:rPr>
              <a:t>, both have shown good numbers in terms of revenue, an saw an average of 60% increase in revenue among the two, but only have 4 stores each.</a:t>
            </a:r>
          </a:p>
          <a:p>
            <a:endParaRPr lang="en-GB" dirty="0">
              <a:solidFill>
                <a:schemeClr val="bg1"/>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GB" dirty="0">
                <a:solidFill>
                  <a:schemeClr val="bg1"/>
                </a:solidFill>
                <a:latin typeface="Verdana" panose="020B0604030504040204" pitchFamily="34" charset="0"/>
                <a:ea typeface="Verdana" panose="020B0604030504040204" pitchFamily="34" charset="0"/>
              </a:rPr>
              <a:t>A strategy towards increasing the volume of sales in stores with less profit should be put in place.</a:t>
            </a:r>
          </a:p>
          <a:p>
            <a:pPr marL="285750" indent="-285750">
              <a:buFont typeface="Wingdings" panose="05000000000000000000" pitchFamily="2" charset="2"/>
              <a:buChar char="Ø"/>
            </a:pPr>
            <a:endParaRPr lang="en-GB" dirty="0">
              <a:solidFill>
                <a:schemeClr val="bg1"/>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GB" dirty="0">
                <a:solidFill>
                  <a:schemeClr val="bg1"/>
                </a:solidFill>
                <a:latin typeface="Verdana" panose="020B0604030504040204" pitchFamily="34" charset="0"/>
                <a:ea typeface="Verdana" panose="020B0604030504040204" pitchFamily="34" charset="0"/>
              </a:rPr>
              <a:t>The low-performing products post-promotion should be promoted with the more effective promotion types in the next promotion campaign.</a:t>
            </a:r>
          </a:p>
          <a:p>
            <a:endParaRPr lang="en-GB"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14019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5F9DE2-44DF-6C5E-2FA7-DB362951F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0" y="-51384"/>
            <a:ext cx="12240000" cy="6885000"/>
          </a:xfrm>
          <a:prstGeom prst="rect">
            <a:avLst/>
          </a:prstGeom>
        </p:spPr>
      </p:pic>
      <p:sp>
        <p:nvSpPr>
          <p:cNvPr id="2" name="TextBox 1">
            <a:extLst>
              <a:ext uri="{FF2B5EF4-FFF2-40B4-BE49-F238E27FC236}">
                <a16:creationId xmlns:a16="http://schemas.microsoft.com/office/drawing/2014/main" id="{9B6CE2F9-BD75-140F-7726-D8B87CC411C5}"/>
              </a:ext>
            </a:extLst>
          </p:cNvPr>
          <p:cNvSpPr txBox="1"/>
          <p:nvPr/>
        </p:nvSpPr>
        <p:spPr>
          <a:xfrm>
            <a:off x="3409908" y="2828835"/>
            <a:ext cx="5542871" cy="1200329"/>
          </a:xfrm>
          <a:prstGeom prst="rect">
            <a:avLst/>
          </a:prstGeom>
          <a:noFill/>
        </p:spPr>
        <p:txBody>
          <a:bodyPr wrap="square" rtlCol="0">
            <a:spAutoFit/>
          </a:bodyPr>
          <a:lstStyle/>
          <a:p>
            <a:r>
              <a:rPr lang="en-GB" sz="7200" dirty="0">
                <a:solidFill>
                  <a:schemeClr val="bg1"/>
                </a:solidFill>
                <a:latin typeface="Segoe UI Semibold" panose="020B0702040204020203" pitchFamily="34" charset="0"/>
                <a:cs typeface="Segoe UI Semibold" panose="020B0702040204020203" pitchFamily="34" charset="0"/>
              </a:rPr>
              <a:t>THANK YOU</a:t>
            </a:r>
            <a:endParaRPr lang="en-NG" sz="7200" dirty="0">
              <a:solidFill>
                <a:schemeClr val="bg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509258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5F9DE2-44DF-6C5E-2FA7-DB362951F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6937335-A75F-5984-15DB-F25F2B910870}"/>
              </a:ext>
            </a:extLst>
          </p:cNvPr>
          <p:cNvSpPr txBox="1"/>
          <p:nvPr/>
        </p:nvSpPr>
        <p:spPr>
          <a:xfrm>
            <a:off x="2506630" y="2269193"/>
            <a:ext cx="7178740" cy="2031325"/>
          </a:xfrm>
          <a:prstGeom prst="rect">
            <a:avLst/>
          </a:prstGeom>
          <a:noFill/>
        </p:spPr>
        <p:txBody>
          <a:bodyPr wrap="square" rtlCol="0">
            <a:spAutoFit/>
          </a:bodyPr>
          <a:lstStyle/>
          <a:p>
            <a:r>
              <a:rPr lang="en-GB" dirty="0">
                <a:solidFill>
                  <a:schemeClr val="bg1"/>
                </a:solidFill>
                <a:latin typeface="Verdana" panose="020B0604030504040204" pitchFamily="34" charset="0"/>
                <a:ea typeface="Verdana" panose="020B0604030504040204" pitchFamily="34" charset="0"/>
              </a:rPr>
              <a:t>AtliQ Mart is a retail giant with over 50 supermarkets in the southern region of India. All their 50 stores ran a massive promotion during the Diwali 2023 and Sankranti 2024 (festive time in India) on their AtliQ branded products. Now the sales director wants to understand which promotions did well and which did not so they can make informed decisions for their next promotional period.</a:t>
            </a:r>
            <a:endParaRPr lang="en-NG" dirty="0">
              <a:solidFill>
                <a:schemeClr val="bg1"/>
              </a:solidFill>
              <a:latin typeface="Verdana" panose="020B0604030504040204" pitchFamily="34" charset="0"/>
              <a:ea typeface="Verdana" panose="020B0604030504040204" pitchFamily="34" charset="0"/>
            </a:endParaRPr>
          </a:p>
        </p:txBody>
      </p:sp>
      <p:sp>
        <p:nvSpPr>
          <p:cNvPr id="3" name="TextBox 2">
            <a:extLst>
              <a:ext uri="{FF2B5EF4-FFF2-40B4-BE49-F238E27FC236}">
                <a16:creationId xmlns:a16="http://schemas.microsoft.com/office/drawing/2014/main" id="{2B6D78C2-C3AD-9C1C-DBBE-CB408FCDF9DB}"/>
              </a:ext>
            </a:extLst>
          </p:cNvPr>
          <p:cNvSpPr txBox="1"/>
          <p:nvPr/>
        </p:nvSpPr>
        <p:spPr>
          <a:xfrm>
            <a:off x="3924300" y="938462"/>
            <a:ext cx="4343400" cy="584775"/>
          </a:xfrm>
          <a:prstGeom prst="rect">
            <a:avLst/>
          </a:prstGeom>
          <a:noFill/>
        </p:spPr>
        <p:txBody>
          <a:bodyPr wrap="square" rtlCol="0">
            <a:spAutoFit/>
          </a:bodyPr>
          <a:lstStyle/>
          <a:p>
            <a:r>
              <a:rPr lang="en-GB" sz="3200" u="sng" dirty="0">
                <a:solidFill>
                  <a:schemeClr val="bg1"/>
                </a:solidFill>
                <a:latin typeface="Segoe UI Semibold" panose="020B0702040204020203" pitchFamily="34" charset="0"/>
                <a:cs typeface="Segoe UI Semibold" panose="020B0702040204020203" pitchFamily="34" charset="0"/>
              </a:rPr>
              <a:t>PROBLEM STATEMENT</a:t>
            </a:r>
            <a:endParaRPr lang="en-NG" sz="3200" u="sng" dirty="0">
              <a:solidFill>
                <a:schemeClr val="bg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4160984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5F9DE2-44DF-6C5E-2FA7-DB362951F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064"/>
            <a:ext cx="12192000" cy="6858000"/>
          </a:xfrm>
          <a:prstGeom prst="rect">
            <a:avLst/>
          </a:prstGeom>
        </p:spPr>
      </p:pic>
      <p:sp>
        <p:nvSpPr>
          <p:cNvPr id="2" name="TextBox 1">
            <a:extLst>
              <a:ext uri="{FF2B5EF4-FFF2-40B4-BE49-F238E27FC236}">
                <a16:creationId xmlns:a16="http://schemas.microsoft.com/office/drawing/2014/main" id="{0AB90BBD-7868-78CC-499F-8647424BB447}"/>
              </a:ext>
            </a:extLst>
          </p:cNvPr>
          <p:cNvSpPr txBox="1"/>
          <p:nvPr/>
        </p:nvSpPr>
        <p:spPr>
          <a:xfrm>
            <a:off x="2679033" y="2069482"/>
            <a:ext cx="3299663" cy="1938992"/>
          </a:xfrm>
          <a:prstGeom prst="rect">
            <a:avLst/>
          </a:prstGeom>
          <a:noFill/>
        </p:spPr>
        <p:txBody>
          <a:bodyPr wrap="square" rtlCol="0">
            <a:spAutoFit/>
          </a:bodyPr>
          <a:lstStyle/>
          <a:p>
            <a:r>
              <a:rPr lang="en-GB" sz="4000" u="sng" dirty="0">
                <a:solidFill>
                  <a:schemeClr val="bg1"/>
                </a:solidFill>
                <a:latin typeface="Segoe UI Semibold" panose="020B0702040204020203" pitchFamily="34" charset="0"/>
                <a:cs typeface="Segoe UI Semibold" panose="020B0702040204020203" pitchFamily="34" charset="0"/>
              </a:rPr>
              <a:t>Store </a:t>
            </a:r>
          </a:p>
          <a:p>
            <a:r>
              <a:rPr lang="en-GB" sz="4000" u="sng" dirty="0">
                <a:solidFill>
                  <a:schemeClr val="bg1"/>
                </a:solidFill>
                <a:latin typeface="Segoe UI Semibold" panose="020B0702040204020203" pitchFamily="34" charset="0"/>
                <a:cs typeface="Segoe UI Semibold" panose="020B0702040204020203" pitchFamily="34" charset="0"/>
              </a:rPr>
              <a:t>Performance Analysis:</a:t>
            </a:r>
            <a:endParaRPr lang="en-NG" sz="4000" u="sng" dirty="0">
              <a:solidFill>
                <a:schemeClr val="bg1"/>
              </a:solidFill>
              <a:latin typeface="Segoe UI Semibold" panose="020B0702040204020203" pitchFamily="34" charset="0"/>
              <a:cs typeface="Segoe UI Semibold" panose="020B0702040204020203" pitchFamily="34" charset="0"/>
            </a:endParaRPr>
          </a:p>
        </p:txBody>
      </p:sp>
      <p:pic>
        <p:nvPicPr>
          <p:cNvPr id="12" name="Picture 11">
            <a:extLst>
              <a:ext uri="{FF2B5EF4-FFF2-40B4-BE49-F238E27FC236}">
                <a16:creationId xmlns:a16="http://schemas.microsoft.com/office/drawing/2014/main" id="{2E1F477D-14D4-78BA-FD84-E110E23E76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5316" y="1297405"/>
            <a:ext cx="4816641" cy="4816641"/>
          </a:xfrm>
          <a:prstGeom prst="rect">
            <a:avLst/>
          </a:prstGeom>
        </p:spPr>
      </p:pic>
    </p:spTree>
    <p:extLst>
      <p:ext uri="{BB962C8B-B14F-4D97-AF65-F5344CB8AC3E}">
        <p14:creationId xmlns:p14="http://schemas.microsoft.com/office/powerpoint/2010/main" val="1825380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5F9DE2-44DF-6C5E-2FA7-DB362951F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id="{9B4C4A98-B982-6F8A-464D-A4143FEE5ECC}"/>
              </a:ext>
            </a:extLst>
          </p:cNvPr>
          <p:cNvPicPr>
            <a:picLocks noChangeAspect="1"/>
          </p:cNvPicPr>
          <p:nvPr/>
        </p:nvPicPr>
        <p:blipFill>
          <a:blip r:embed="rId3"/>
          <a:stretch>
            <a:fillRect/>
          </a:stretch>
        </p:blipFill>
        <p:spPr>
          <a:xfrm>
            <a:off x="292768" y="1547119"/>
            <a:ext cx="4697786" cy="4673207"/>
          </a:xfrm>
          <a:prstGeom prst="rect">
            <a:avLst/>
          </a:prstGeom>
        </p:spPr>
      </p:pic>
      <p:sp>
        <p:nvSpPr>
          <p:cNvPr id="12" name="TextBox 11">
            <a:extLst>
              <a:ext uri="{FF2B5EF4-FFF2-40B4-BE49-F238E27FC236}">
                <a16:creationId xmlns:a16="http://schemas.microsoft.com/office/drawing/2014/main" id="{231A6D10-9C9A-BA88-49E9-09847711AA6D}"/>
              </a:ext>
            </a:extLst>
          </p:cNvPr>
          <p:cNvSpPr txBox="1"/>
          <p:nvPr/>
        </p:nvSpPr>
        <p:spPr>
          <a:xfrm>
            <a:off x="2787315" y="481172"/>
            <a:ext cx="7209025" cy="584775"/>
          </a:xfrm>
          <a:prstGeom prst="rect">
            <a:avLst/>
          </a:prstGeom>
          <a:noFill/>
        </p:spPr>
        <p:txBody>
          <a:bodyPr wrap="none" rtlCol="0">
            <a:spAutoFit/>
          </a:bodyPr>
          <a:lstStyle/>
          <a:p>
            <a:r>
              <a:rPr lang="en-GB" sz="3200" dirty="0">
                <a:solidFill>
                  <a:schemeClr val="bg1"/>
                </a:solidFill>
                <a:latin typeface="Segoe UI Semibold" panose="020B0702040204020203" pitchFamily="34" charset="0"/>
                <a:cs typeface="Segoe UI Semibold" panose="020B0702040204020203" pitchFamily="34" charset="0"/>
              </a:rPr>
              <a:t>Top 10 Stores by Incremental Revenue</a:t>
            </a:r>
            <a:endParaRPr lang="en-NG" sz="3200" dirty="0">
              <a:solidFill>
                <a:schemeClr val="bg1"/>
              </a:solidFill>
              <a:latin typeface="Segoe UI Semibold" panose="020B0702040204020203" pitchFamily="34" charset="0"/>
              <a:cs typeface="Segoe UI Semibold" panose="020B0702040204020203" pitchFamily="34" charset="0"/>
            </a:endParaRPr>
          </a:p>
        </p:txBody>
      </p:sp>
      <p:sp>
        <p:nvSpPr>
          <p:cNvPr id="15" name="TextBox 14">
            <a:extLst>
              <a:ext uri="{FF2B5EF4-FFF2-40B4-BE49-F238E27FC236}">
                <a16:creationId xmlns:a16="http://schemas.microsoft.com/office/drawing/2014/main" id="{921B33A7-ADF4-56A4-090C-970FBD4EFFC2}"/>
              </a:ext>
            </a:extLst>
          </p:cNvPr>
          <p:cNvSpPr txBox="1"/>
          <p:nvPr/>
        </p:nvSpPr>
        <p:spPr>
          <a:xfrm>
            <a:off x="5125453" y="1547119"/>
            <a:ext cx="5077326" cy="4524315"/>
          </a:xfrm>
          <a:prstGeom prst="rect">
            <a:avLst/>
          </a:prstGeom>
          <a:noFill/>
        </p:spPr>
        <p:txBody>
          <a:bodyPr wrap="square" rtlCol="0">
            <a:spAutoFit/>
          </a:bodyPr>
          <a:lstStyle/>
          <a:p>
            <a:pPr marL="285750" indent="-285750">
              <a:buFont typeface="Wingdings" panose="05000000000000000000" pitchFamily="2" charset="2"/>
              <a:buChar char="Ø"/>
            </a:pPr>
            <a:r>
              <a:rPr lang="en-GB" dirty="0">
                <a:solidFill>
                  <a:schemeClr val="bg1"/>
                </a:solidFill>
                <a:latin typeface="Verdana" panose="020B0604030504040204" pitchFamily="34" charset="0"/>
                <a:ea typeface="Verdana" panose="020B0604030504040204" pitchFamily="34" charset="0"/>
              </a:rPr>
              <a:t>They saw the majority of their incremental revenue from the “500 Cashback” promotion.</a:t>
            </a:r>
          </a:p>
          <a:p>
            <a:pPr marL="285750" indent="-285750">
              <a:buFont typeface="Wingdings" panose="05000000000000000000" pitchFamily="2" charset="2"/>
              <a:buChar char="Ø"/>
            </a:pPr>
            <a:endParaRPr lang="en-GB" dirty="0">
              <a:solidFill>
                <a:schemeClr val="bg1"/>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GB" dirty="0">
                <a:solidFill>
                  <a:schemeClr val="bg1"/>
                </a:solidFill>
                <a:latin typeface="Verdana" panose="020B0604030504040204" pitchFamily="34" charset="0"/>
                <a:ea typeface="Verdana" panose="020B0604030504040204" pitchFamily="34" charset="0"/>
              </a:rPr>
              <a:t>The “500 Cashback” promotion accounts for an average of </a:t>
            </a:r>
            <a:r>
              <a:rPr lang="en-GB" b="1" dirty="0">
                <a:solidFill>
                  <a:schemeClr val="bg1"/>
                </a:solidFill>
                <a:latin typeface="Verdana" panose="020B0604030504040204" pitchFamily="34" charset="0"/>
                <a:ea typeface="Verdana" panose="020B0604030504040204" pitchFamily="34" charset="0"/>
              </a:rPr>
              <a:t>60% </a:t>
            </a:r>
            <a:r>
              <a:rPr lang="en-GB" dirty="0">
                <a:solidFill>
                  <a:schemeClr val="bg1"/>
                </a:solidFill>
                <a:latin typeface="Verdana" panose="020B0604030504040204" pitchFamily="34" charset="0"/>
                <a:ea typeface="Verdana" panose="020B0604030504040204" pitchFamily="34" charset="0"/>
              </a:rPr>
              <a:t>of the total incremental revenue of the top ten stores.</a:t>
            </a:r>
          </a:p>
          <a:p>
            <a:pPr marL="285750" indent="-285750">
              <a:buFont typeface="Wingdings" panose="05000000000000000000" pitchFamily="2" charset="2"/>
              <a:buChar char="Ø"/>
            </a:pPr>
            <a:endParaRPr lang="en-GB" dirty="0">
              <a:solidFill>
                <a:schemeClr val="bg1"/>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GB" dirty="0">
                <a:solidFill>
                  <a:schemeClr val="bg1"/>
                </a:solidFill>
                <a:latin typeface="Verdana" panose="020B0604030504040204" pitchFamily="34" charset="0"/>
                <a:ea typeface="Verdana" panose="020B0604030504040204" pitchFamily="34" charset="0"/>
              </a:rPr>
              <a:t>From the top ten stores in terms of incremental revenue, </a:t>
            </a:r>
            <a:r>
              <a:rPr lang="en-GB" b="1" dirty="0">
                <a:solidFill>
                  <a:schemeClr val="bg1"/>
                </a:solidFill>
                <a:latin typeface="Verdana" panose="020B0604030504040204" pitchFamily="34" charset="0"/>
                <a:ea typeface="Verdana" panose="020B0604030504040204" pitchFamily="34" charset="0"/>
              </a:rPr>
              <a:t>four</a:t>
            </a:r>
            <a:r>
              <a:rPr lang="en-GB" dirty="0">
                <a:solidFill>
                  <a:schemeClr val="bg1"/>
                </a:solidFill>
                <a:latin typeface="Verdana" panose="020B0604030504040204" pitchFamily="34" charset="0"/>
                <a:ea typeface="Verdana" panose="020B0604030504040204" pitchFamily="34" charset="0"/>
              </a:rPr>
              <a:t> are stores located in Bangalore another </a:t>
            </a:r>
            <a:r>
              <a:rPr lang="en-GB" b="1" dirty="0">
                <a:solidFill>
                  <a:schemeClr val="bg1"/>
                </a:solidFill>
                <a:latin typeface="Verdana" panose="020B0604030504040204" pitchFamily="34" charset="0"/>
                <a:ea typeface="Verdana" panose="020B0604030504040204" pitchFamily="34" charset="0"/>
              </a:rPr>
              <a:t>four</a:t>
            </a:r>
            <a:r>
              <a:rPr lang="en-GB" dirty="0">
                <a:solidFill>
                  <a:schemeClr val="bg1"/>
                </a:solidFill>
                <a:latin typeface="Verdana" panose="020B0604030504040204" pitchFamily="34" charset="0"/>
                <a:ea typeface="Verdana" panose="020B0604030504040204" pitchFamily="34" charset="0"/>
              </a:rPr>
              <a:t> are stores in Chennai, the other </a:t>
            </a:r>
            <a:r>
              <a:rPr lang="en-GB" b="1" dirty="0">
                <a:solidFill>
                  <a:schemeClr val="bg1"/>
                </a:solidFill>
                <a:latin typeface="Verdana" panose="020B0604030504040204" pitchFamily="34" charset="0"/>
                <a:ea typeface="Verdana" panose="020B0604030504040204" pitchFamily="34" charset="0"/>
              </a:rPr>
              <a:t>two</a:t>
            </a:r>
            <a:r>
              <a:rPr lang="en-GB" dirty="0">
                <a:solidFill>
                  <a:schemeClr val="bg1"/>
                </a:solidFill>
                <a:latin typeface="Verdana" panose="020B0604030504040204" pitchFamily="34" charset="0"/>
                <a:ea typeface="Verdana" panose="020B0604030504040204" pitchFamily="34" charset="0"/>
              </a:rPr>
              <a:t> are stores in Mysuru.</a:t>
            </a:r>
          </a:p>
          <a:p>
            <a:pPr marL="285750" indent="-285750">
              <a:buFont typeface="Wingdings" panose="05000000000000000000" pitchFamily="2" charset="2"/>
              <a:buChar char="Ø"/>
            </a:pPr>
            <a:endParaRPr lang="en-GB" dirty="0">
              <a:solidFill>
                <a:schemeClr val="bg1"/>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endParaRPr lang="en-GB"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345977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5F9DE2-44DF-6C5E-2FA7-DB362951F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12A3CB2B-0C38-E63D-5CF8-3B17DD526261}"/>
              </a:ext>
            </a:extLst>
          </p:cNvPr>
          <p:cNvSpPr txBox="1"/>
          <p:nvPr/>
        </p:nvSpPr>
        <p:spPr>
          <a:xfrm>
            <a:off x="2787315" y="481172"/>
            <a:ext cx="7764241" cy="584775"/>
          </a:xfrm>
          <a:prstGeom prst="rect">
            <a:avLst/>
          </a:prstGeom>
          <a:noFill/>
        </p:spPr>
        <p:txBody>
          <a:bodyPr wrap="none" rtlCol="0">
            <a:spAutoFit/>
          </a:bodyPr>
          <a:lstStyle/>
          <a:p>
            <a:r>
              <a:rPr lang="en-GB" sz="3200" dirty="0">
                <a:solidFill>
                  <a:schemeClr val="bg1"/>
                </a:solidFill>
                <a:latin typeface="Segoe UI Semibold" panose="020B0702040204020203" pitchFamily="34" charset="0"/>
                <a:cs typeface="Segoe UI Semibold" panose="020B0702040204020203" pitchFamily="34" charset="0"/>
              </a:rPr>
              <a:t>Bottom 5 Stores by Incremental Revenue</a:t>
            </a:r>
            <a:endParaRPr lang="en-NG" sz="3200" dirty="0">
              <a:solidFill>
                <a:schemeClr val="bg1"/>
              </a:solidFill>
              <a:latin typeface="Segoe UI Semibold" panose="020B0702040204020203" pitchFamily="34" charset="0"/>
              <a:cs typeface="Segoe UI Semibold" panose="020B0702040204020203" pitchFamily="34" charset="0"/>
            </a:endParaRPr>
          </a:p>
        </p:txBody>
      </p:sp>
      <p:pic>
        <p:nvPicPr>
          <p:cNvPr id="4" name="Picture 3">
            <a:extLst>
              <a:ext uri="{FF2B5EF4-FFF2-40B4-BE49-F238E27FC236}">
                <a16:creationId xmlns:a16="http://schemas.microsoft.com/office/drawing/2014/main" id="{B847A522-507C-D7C7-5C4D-89AB77EA1092}"/>
              </a:ext>
            </a:extLst>
          </p:cNvPr>
          <p:cNvPicPr>
            <a:picLocks noChangeAspect="1"/>
          </p:cNvPicPr>
          <p:nvPr/>
        </p:nvPicPr>
        <p:blipFill>
          <a:blip r:embed="rId3"/>
          <a:stretch>
            <a:fillRect/>
          </a:stretch>
        </p:blipFill>
        <p:spPr>
          <a:xfrm>
            <a:off x="297297" y="2094977"/>
            <a:ext cx="4356017" cy="3710681"/>
          </a:xfrm>
          <a:prstGeom prst="rect">
            <a:avLst/>
          </a:prstGeom>
        </p:spPr>
      </p:pic>
      <p:sp>
        <p:nvSpPr>
          <p:cNvPr id="7" name="TextBox 6">
            <a:extLst>
              <a:ext uri="{FF2B5EF4-FFF2-40B4-BE49-F238E27FC236}">
                <a16:creationId xmlns:a16="http://schemas.microsoft.com/office/drawing/2014/main" id="{8AD38F75-0D6D-83CE-0914-69EBCFDEF4E7}"/>
              </a:ext>
            </a:extLst>
          </p:cNvPr>
          <p:cNvSpPr txBox="1"/>
          <p:nvPr/>
        </p:nvSpPr>
        <p:spPr>
          <a:xfrm>
            <a:off x="4950611" y="1793081"/>
            <a:ext cx="6178216" cy="5632311"/>
          </a:xfrm>
          <a:prstGeom prst="rect">
            <a:avLst/>
          </a:prstGeom>
          <a:noFill/>
        </p:spPr>
        <p:txBody>
          <a:bodyPr wrap="square">
            <a:spAutoFit/>
          </a:bodyPr>
          <a:lstStyle/>
          <a:p>
            <a:pPr marL="285750" indent="-285750">
              <a:buFont typeface="Wingdings" panose="05000000000000000000" pitchFamily="2" charset="2"/>
              <a:buChar char="Ø"/>
            </a:pPr>
            <a:r>
              <a:rPr lang="en-GB" dirty="0">
                <a:solidFill>
                  <a:schemeClr val="bg1"/>
                </a:solidFill>
                <a:latin typeface="Verdana" panose="020B0604030504040204" pitchFamily="34" charset="0"/>
                <a:ea typeface="Verdana" panose="020B0604030504040204" pitchFamily="34" charset="0"/>
              </a:rPr>
              <a:t>The bottom stores ironically didn’t perform badly, comparing them with other stores creates that narrative.</a:t>
            </a:r>
          </a:p>
          <a:p>
            <a:pPr marL="285750" indent="-285750">
              <a:buFont typeface="Wingdings" panose="05000000000000000000" pitchFamily="2" charset="2"/>
              <a:buChar char="Ø"/>
            </a:pPr>
            <a:endParaRPr lang="en-GB" dirty="0">
              <a:solidFill>
                <a:schemeClr val="bg1"/>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GB" dirty="0">
                <a:solidFill>
                  <a:schemeClr val="bg1"/>
                </a:solidFill>
                <a:latin typeface="Verdana" panose="020B0604030504040204" pitchFamily="34" charset="0"/>
                <a:ea typeface="Verdana" panose="020B0604030504040204" pitchFamily="34" charset="0"/>
              </a:rPr>
              <a:t>Their distribution of incremental revenue by promotion is very similar to stores with higher revenue, they even saw an average % increase in their revenue of </a:t>
            </a:r>
            <a:r>
              <a:rPr lang="en-GB" b="1" dirty="0">
                <a:solidFill>
                  <a:schemeClr val="bg1"/>
                </a:solidFill>
                <a:latin typeface="Verdana" panose="020B0604030504040204" pitchFamily="34" charset="0"/>
                <a:ea typeface="Verdana" panose="020B0604030504040204" pitchFamily="34" charset="0"/>
              </a:rPr>
              <a:t>56%</a:t>
            </a:r>
            <a:r>
              <a:rPr lang="en-GB" dirty="0">
                <a:solidFill>
                  <a:schemeClr val="bg1"/>
                </a:solidFill>
                <a:latin typeface="Verdana" panose="020B0604030504040204" pitchFamily="34" charset="0"/>
                <a:ea typeface="Verdana" panose="020B0604030504040204" pitchFamily="34" charset="0"/>
              </a:rPr>
              <a:t>.</a:t>
            </a:r>
          </a:p>
          <a:p>
            <a:pPr marL="285750" indent="-285750">
              <a:buFont typeface="Wingdings" panose="05000000000000000000" pitchFamily="2" charset="2"/>
              <a:buChar char="Ø"/>
            </a:pPr>
            <a:endParaRPr lang="en-GB" dirty="0">
              <a:solidFill>
                <a:schemeClr val="bg1"/>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GB" dirty="0">
                <a:solidFill>
                  <a:schemeClr val="bg1"/>
                </a:solidFill>
                <a:latin typeface="Verdana" panose="020B0604030504040204" pitchFamily="34" charset="0"/>
                <a:ea typeface="Verdana" panose="020B0604030504040204" pitchFamily="34" charset="0"/>
              </a:rPr>
              <a:t>What separates the bottom and top stores is the volume of sales, the top store had more sales in terms of quantity sold per product and total quantity sold.</a:t>
            </a:r>
          </a:p>
          <a:p>
            <a:pPr marL="285750" indent="-285750">
              <a:buFont typeface="Wingdings" panose="05000000000000000000" pitchFamily="2" charset="2"/>
              <a:buChar char="Ø"/>
            </a:pPr>
            <a:endParaRPr lang="en-GB" dirty="0">
              <a:solidFill>
                <a:schemeClr val="bg1"/>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GB" dirty="0">
                <a:solidFill>
                  <a:schemeClr val="bg1"/>
                </a:solidFill>
                <a:latin typeface="Verdana" panose="020B0604030504040204" pitchFamily="34" charset="0"/>
                <a:ea typeface="Verdana" panose="020B0604030504040204" pitchFamily="34" charset="0"/>
              </a:rPr>
              <a:t>The bottom five stores saw an average of </a:t>
            </a:r>
            <a:r>
              <a:rPr lang="en-GB" b="1" dirty="0">
                <a:solidFill>
                  <a:schemeClr val="bg1"/>
                </a:solidFill>
                <a:latin typeface="Verdana" panose="020B0604030504040204" pitchFamily="34" charset="0"/>
                <a:ea typeface="Verdana" panose="020B0604030504040204" pitchFamily="34" charset="0"/>
              </a:rPr>
              <a:t>2.4k</a:t>
            </a:r>
            <a:r>
              <a:rPr lang="en-GB" dirty="0">
                <a:solidFill>
                  <a:schemeClr val="bg1"/>
                </a:solidFill>
                <a:latin typeface="Verdana" panose="020B0604030504040204" pitchFamily="34" charset="0"/>
                <a:ea typeface="Verdana" panose="020B0604030504040204" pitchFamily="34" charset="0"/>
              </a:rPr>
              <a:t> units sold compared to an average of </a:t>
            </a:r>
            <a:r>
              <a:rPr lang="en-GB" b="1" dirty="0">
                <a:solidFill>
                  <a:schemeClr val="bg1"/>
                </a:solidFill>
                <a:latin typeface="Verdana" panose="020B0604030504040204" pitchFamily="34" charset="0"/>
                <a:ea typeface="Verdana" panose="020B0604030504040204" pitchFamily="34" charset="0"/>
              </a:rPr>
              <a:t>6.7k</a:t>
            </a:r>
            <a:r>
              <a:rPr lang="en-GB" dirty="0">
                <a:solidFill>
                  <a:schemeClr val="bg1"/>
                </a:solidFill>
                <a:latin typeface="Verdana" panose="020B0604030504040204" pitchFamily="34" charset="0"/>
                <a:ea typeface="Verdana" panose="020B0604030504040204" pitchFamily="34" charset="0"/>
              </a:rPr>
              <a:t> units sold for the top five stores.</a:t>
            </a:r>
          </a:p>
          <a:p>
            <a:endParaRPr lang="en-GB" dirty="0">
              <a:solidFill>
                <a:schemeClr val="bg1"/>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endParaRPr lang="en-GB" dirty="0">
              <a:solidFill>
                <a:schemeClr val="bg1"/>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endParaRPr lang="en-GB"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264272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5F9DE2-44DF-6C5E-2FA7-DB362951F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384"/>
            <a:ext cx="12192000" cy="6858000"/>
          </a:xfrm>
          <a:prstGeom prst="rect">
            <a:avLst/>
          </a:prstGeom>
        </p:spPr>
      </p:pic>
      <p:sp>
        <p:nvSpPr>
          <p:cNvPr id="2" name="TextBox 1">
            <a:extLst>
              <a:ext uri="{FF2B5EF4-FFF2-40B4-BE49-F238E27FC236}">
                <a16:creationId xmlns:a16="http://schemas.microsoft.com/office/drawing/2014/main" id="{6F221230-7164-DCDE-D09A-51BD75516393}"/>
              </a:ext>
            </a:extLst>
          </p:cNvPr>
          <p:cNvSpPr txBox="1"/>
          <p:nvPr/>
        </p:nvSpPr>
        <p:spPr>
          <a:xfrm>
            <a:off x="3006892" y="1564016"/>
            <a:ext cx="6178216" cy="4801314"/>
          </a:xfrm>
          <a:prstGeom prst="rect">
            <a:avLst/>
          </a:prstGeom>
          <a:noFill/>
        </p:spPr>
        <p:txBody>
          <a:bodyPr wrap="square">
            <a:spAutoFit/>
          </a:bodyPr>
          <a:lstStyle/>
          <a:p>
            <a:pPr marL="285750" indent="-285750">
              <a:buFont typeface="Wingdings" panose="05000000000000000000" pitchFamily="2" charset="2"/>
              <a:buChar char="Ø"/>
            </a:pPr>
            <a:r>
              <a:rPr lang="en-GB" dirty="0">
                <a:solidFill>
                  <a:schemeClr val="bg1"/>
                </a:solidFill>
                <a:latin typeface="Verdana" panose="020B0604030504040204" pitchFamily="34" charset="0"/>
                <a:ea typeface="Verdana" panose="020B0604030504040204" pitchFamily="34" charset="0"/>
              </a:rPr>
              <a:t>Bangalore, Chennai and Hyderabad were the top three cities in terms of incremental revenue, with a total of </a:t>
            </a:r>
            <a:r>
              <a:rPr lang="en-GB" b="1" dirty="0">
                <a:solidFill>
                  <a:schemeClr val="bg1"/>
                </a:solidFill>
                <a:latin typeface="Verdana" panose="020B0604030504040204" pitchFamily="34" charset="0"/>
                <a:ea typeface="Verdana" panose="020B0604030504040204" pitchFamily="34" charset="0"/>
              </a:rPr>
              <a:t>123 million </a:t>
            </a:r>
            <a:r>
              <a:rPr lang="en-GB" dirty="0">
                <a:solidFill>
                  <a:schemeClr val="bg1"/>
                </a:solidFill>
                <a:latin typeface="Verdana" panose="020B0604030504040204" pitchFamily="34" charset="0"/>
                <a:ea typeface="Verdana" panose="020B0604030504040204" pitchFamily="34" charset="0"/>
              </a:rPr>
              <a:t>in incremental which accounts for </a:t>
            </a:r>
            <a:r>
              <a:rPr lang="en-GB" b="1" dirty="0">
                <a:solidFill>
                  <a:schemeClr val="bg1"/>
                </a:solidFill>
                <a:latin typeface="Verdana" panose="020B0604030504040204" pitchFamily="34" charset="0"/>
                <a:ea typeface="Verdana" panose="020B0604030504040204" pitchFamily="34" charset="0"/>
              </a:rPr>
              <a:t>59%</a:t>
            </a:r>
            <a:r>
              <a:rPr lang="en-GB" dirty="0">
                <a:solidFill>
                  <a:schemeClr val="bg1"/>
                </a:solidFill>
                <a:latin typeface="Verdana" panose="020B0604030504040204" pitchFamily="34" charset="0"/>
                <a:ea typeface="Verdana" panose="020B0604030504040204" pitchFamily="34" charset="0"/>
              </a:rPr>
              <a:t> of total incremental revenue.</a:t>
            </a:r>
          </a:p>
          <a:p>
            <a:pPr marL="285750" indent="-285750">
              <a:buFont typeface="Wingdings" panose="05000000000000000000" pitchFamily="2" charset="2"/>
              <a:buChar char="Ø"/>
            </a:pPr>
            <a:endParaRPr lang="en-GB" dirty="0">
              <a:solidFill>
                <a:schemeClr val="bg1"/>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GB" b="1" dirty="0">
                <a:solidFill>
                  <a:schemeClr val="bg1"/>
                </a:solidFill>
                <a:latin typeface="Verdana" panose="020B0604030504040204" pitchFamily="34" charset="0"/>
                <a:ea typeface="Verdana" panose="020B0604030504040204" pitchFamily="34" charset="0"/>
              </a:rPr>
              <a:t>Eight</a:t>
            </a:r>
            <a:r>
              <a:rPr lang="en-GB" dirty="0">
                <a:solidFill>
                  <a:schemeClr val="bg1"/>
                </a:solidFill>
                <a:latin typeface="Verdana" panose="020B0604030504040204" pitchFamily="34" charset="0"/>
                <a:ea typeface="Verdana" panose="020B0604030504040204" pitchFamily="34" charset="0"/>
              </a:rPr>
              <a:t> of the top ten stores were stores in Bangalore and Chennai while </a:t>
            </a:r>
            <a:r>
              <a:rPr lang="en-GB" b="1" dirty="0">
                <a:solidFill>
                  <a:schemeClr val="bg1"/>
                </a:solidFill>
                <a:latin typeface="Verdana" panose="020B0604030504040204" pitchFamily="34" charset="0"/>
                <a:ea typeface="Verdana" panose="020B0604030504040204" pitchFamily="34" charset="0"/>
              </a:rPr>
              <a:t>four</a:t>
            </a:r>
            <a:r>
              <a:rPr lang="en-GB" dirty="0">
                <a:solidFill>
                  <a:schemeClr val="bg1"/>
                </a:solidFill>
                <a:latin typeface="Verdana" panose="020B0604030504040204" pitchFamily="34" charset="0"/>
                <a:ea typeface="Verdana" panose="020B0604030504040204" pitchFamily="34" charset="0"/>
              </a:rPr>
              <a:t> of the bottom five stores were stores in Mangalore and Trivandrum.</a:t>
            </a:r>
          </a:p>
          <a:p>
            <a:endParaRPr lang="en-GB" dirty="0">
              <a:solidFill>
                <a:schemeClr val="bg1"/>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GB" dirty="0">
                <a:solidFill>
                  <a:schemeClr val="bg1"/>
                </a:solidFill>
                <a:latin typeface="Verdana" panose="020B0604030504040204" pitchFamily="34" charset="0"/>
                <a:ea typeface="Verdana" panose="020B0604030504040204" pitchFamily="34" charset="0"/>
              </a:rPr>
              <a:t>There was an overall good performance when grouping the store’s incremental revenue by city, with an average % revenue increment of </a:t>
            </a:r>
            <a:r>
              <a:rPr lang="en-GB" b="1" dirty="0">
                <a:solidFill>
                  <a:schemeClr val="bg1"/>
                </a:solidFill>
                <a:latin typeface="Verdana" panose="020B0604030504040204" pitchFamily="34" charset="0"/>
                <a:ea typeface="Verdana" panose="020B0604030504040204" pitchFamily="34" charset="0"/>
              </a:rPr>
              <a:t>59% </a:t>
            </a:r>
            <a:r>
              <a:rPr lang="en-GB" dirty="0">
                <a:solidFill>
                  <a:schemeClr val="bg1"/>
                </a:solidFill>
                <a:latin typeface="Verdana" panose="020B0604030504040204" pitchFamily="34" charset="0"/>
                <a:ea typeface="Verdana" panose="020B0604030504040204" pitchFamily="34" charset="0"/>
              </a:rPr>
              <a:t>among the ten cities.</a:t>
            </a:r>
          </a:p>
          <a:p>
            <a:endParaRPr lang="en-GB" dirty="0">
              <a:solidFill>
                <a:schemeClr val="bg1"/>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endParaRPr lang="en-GB" dirty="0">
              <a:solidFill>
                <a:schemeClr val="bg1"/>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endParaRPr lang="en-GB" dirty="0">
              <a:solidFill>
                <a:schemeClr val="bg1"/>
              </a:solidFill>
              <a:latin typeface="Verdana" panose="020B0604030504040204" pitchFamily="34" charset="0"/>
              <a:ea typeface="Verdana" panose="020B0604030504040204" pitchFamily="34" charset="0"/>
            </a:endParaRPr>
          </a:p>
        </p:txBody>
      </p:sp>
      <p:sp>
        <p:nvSpPr>
          <p:cNvPr id="3" name="TextBox 2">
            <a:extLst>
              <a:ext uri="{FF2B5EF4-FFF2-40B4-BE49-F238E27FC236}">
                <a16:creationId xmlns:a16="http://schemas.microsoft.com/office/drawing/2014/main" id="{43C3C0ED-34C9-63CD-20CB-3BC7CD2D41D9}"/>
              </a:ext>
            </a:extLst>
          </p:cNvPr>
          <p:cNvSpPr txBox="1"/>
          <p:nvPr/>
        </p:nvSpPr>
        <p:spPr>
          <a:xfrm>
            <a:off x="3488748" y="434757"/>
            <a:ext cx="5214504" cy="584775"/>
          </a:xfrm>
          <a:prstGeom prst="rect">
            <a:avLst/>
          </a:prstGeom>
          <a:noFill/>
        </p:spPr>
        <p:txBody>
          <a:bodyPr wrap="none" rtlCol="0">
            <a:spAutoFit/>
          </a:bodyPr>
          <a:lstStyle/>
          <a:p>
            <a:r>
              <a:rPr lang="en-GB" sz="3200" dirty="0">
                <a:solidFill>
                  <a:schemeClr val="bg1"/>
                </a:solidFill>
                <a:latin typeface="Segoe UI Semibold" panose="020B0702040204020203" pitchFamily="34" charset="0"/>
                <a:cs typeface="Segoe UI Semibold" panose="020B0702040204020203" pitchFamily="34" charset="0"/>
              </a:rPr>
              <a:t>Stores Performance by City</a:t>
            </a:r>
          </a:p>
        </p:txBody>
      </p:sp>
    </p:spTree>
    <p:extLst>
      <p:ext uri="{BB962C8B-B14F-4D97-AF65-F5344CB8AC3E}">
        <p14:creationId xmlns:p14="http://schemas.microsoft.com/office/powerpoint/2010/main" val="4139801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5F9DE2-44DF-6C5E-2FA7-DB362951F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064"/>
            <a:ext cx="12192000" cy="6858000"/>
          </a:xfrm>
          <a:prstGeom prst="rect">
            <a:avLst/>
          </a:prstGeom>
        </p:spPr>
      </p:pic>
      <p:sp>
        <p:nvSpPr>
          <p:cNvPr id="2" name="TextBox 1">
            <a:extLst>
              <a:ext uri="{FF2B5EF4-FFF2-40B4-BE49-F238E27FC236}">
                <a16:creationId xmlns:a16="http://schemas.microsoft.com/office/drawing/2014/main" id="{0AB90BBD-7868-78CC-499F-8647424BB447}"/>
              </a:ext>
            </a:extLst>
          </p:cNvPr>
          <p:cNvSpPr txBox="1"/>
          <p:nvPr/>
        </p:nvSpPr>
        <p:spPr>
          <a:xfrm>
            <a:off x="3264249" y="2767280"/>
            <a:ext cx="3709575" cy="1323439"/>
          </a:xfrm>
          <a:prstGeom prst="rect">
            <a:avLst/>
          </a:prstGeom>
          <a:noFill/>
        </p:spPr>
        <p:txBody>
          <a:bodyPr wrap="square" rtlCol="0">
            <a:spAutoFit/>
          </a:bodyPr>
          <a:lstStyle/>
          <a:p>
            <a:r>
              <a:rPr lang="en-GB" sz="4000" u="sng" dirty="0">
                <a:solidFill>
                  <a:schemeClr val="bg1"/>
                </a:solidFill>
                <a:latin typeface="Segoe UI Semibold" panose="020B0702040204020203" pitchFamily="34" charset="0"/>
                <a:cs typeface="Segoe UI Semibold" panose="020B0702040204020203" pitchFamily="34" charset="0"/>
              </a:rPr>
              <a:t>Promotion </a:t>
            </a:r>
          </a:p>
          <a:p>
            <a:r>
              <a:rPr lang="en-GB" sz="4000" u="sng" dirty="0">
                <a:solidFill>
                  <a:schemeClr val="bg1"/>
                </a:solidFill>
                <a:latin typeface="Segoe UI Semibold" panose="020B0702040204020203" pitchFamily="34" charset="0"/>
                <a:cs typeface="Segoe UI Semibold" panose="020B0702040204020203" pitchFamily="34" charset="0"/>
              </a:rPr>
              <a:t>Type Analysis:</a:t>
            </a:r>
            <a:endParaRPr lang="en-NG" sz="4000" u="sng" dirty="0">
              <a:solidFill>
                <a:schemeClr val="bg1"/>
              </a:solidFill>
              <a:latin typeface="Segoe UI Semibold" panose="020B0702040204020203" pitchFamily="34" charset="0"/>
              <a:cs typeface="Segoe UI Semibold" panose="020B0702040204020203" pitchFamily="34" charset="0"/>
            </a:endParaRPr>
          </a:p>
        </p:txBody>
      </p:sp>
      <p:pic>
        <p:nvPicPr>
          <p:cNvPr id="4" name="Picture 3">
            <a:extLst>
              <a:ext uri="{FF2B5EF4-FFF2-40B4-BE49-F238E27FC236}">
                <a16:creationId xmlns:a16="http://schemas.microsoft.com/office/drawing/2014/main" id="{A8CDE931-F46E-E349-7A12-8BA2CB9AA9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7648" y="1376891"/>
            <a:ext cx="2780777" cy="2780777"/>
          </a:xfrm>
          <a:prstGeom prst="rect">
            <a:avLst/>
          </a:prstGeom>
        </p:spPr>
      </p:pic>
    </p:spTree>
    <p:extLst>
      <p:ext uri="{BB962C8B-B14F-4D97-AF65-F5344CB8AC3E}">
        <p14:creationId xmlns:p14="http://schemas.microsoft.com/office/powerpoint/2010/main" val="2530427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5F9DE2-44DF-6C5E-2FA7-DB362951F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2422"/>
            <a:ext cx="12192000" cy="6858000"/>
          </a:xfrm>
          <a:prstGeom prst="rect">
            <a:avLst/>
          </a:prstGeom>
        </p:spPr>
      </p:pic>
      <p:sp>
        <p:nvSpPr>
          <p:cNvPr id="2" name="TextBox 1">
            <a:extLst>
              <a:ext uri="{FF2B5EF4-FFF2-40B4-BE49-F238E27FC236}">
                <a16:creationId xmlns:a16="http://schemas.microsoft.com/office/drawing/2014/main" id="{6C4D6ACE-C47E-8381-0556-315100CDD30F}"/>
              </a:ext>
            </a:extLst>
          </p:cNvPr>
          <p:cNvSpPr txBox="1"/>
          <p:nvPr/>
        </p:nvSpPr>
        <p:spPr>
          <a:xfrm>
            <a:off x="2224779" y="548640"/>
            <a:ext cx="7742441" cy="584775"/>
          </a:xfrm>
          <a:prstGeom prst="rect">
            <a:avLst/>
          </a:prstGeom>
          <a:noFill/>
        </p:spPr>
        <p:txBody>
          <a:bodyPr wrap="none" rtlCol="0">
            <a:spAutoFit/>
          </a:bodyPr>
          <a:lstStyle/>
          <a:p>
            <a:r>
              <a:rPr lang="en-GB" sz="3200" dirty="0">
                <a:solidFill>
                  <a:schemeClr val="bg1"/>
                </a:solidFill>
                <a:latin typeface="Segoe UI Semibold" panose="020B0702040204020203" pitchFamily="34" charset="0"/>
                <a:cs typeface="Segoe UI Semibold" panose="020B0702040204020203" pitchFamily="34" charset="0"/>
              </a:rPr>
              <a:t>Incremental Revenue by Promotion Type</a:t>
            </a:r>
            <a:endParaRPr lang="en-NG" sz="3200" dirty="0">
              <a:solidFill>
                <a:schemeClr val="bg1"/>
              </a:solidFill>
              <a:latin typeface="Segoe UI Semibold" panose="020B0702040204020203" pitchFamily="34" charset="0"/>
              <a:cs typeface="Segoe UI Semibold" panose="020B0702040204020203" pitchFamily="34" charset="0"/>
            </a:endParaRPr>
          </a:p>
        </p:txBody>
      </p:sp>
      <p:pic>
        <p:nvPicPr>
          <p:cNvPr id="4" name="Picture 3">
            <a:extLst>
              <a:ext uri="{FF2B5EF4-FFF2-40B4-BE49-F238E27FC236}">
                <a16:creationId xmlns:a16="http://schemas.microsoft.com/office/drawing/2014/main" id="{15C080A2-75F4-98C9-4DF6-ADC147A23B90}"/>
              </a:ext>
            </a:extLst>
          </p:cNvPr>
          <p:cNvPicPr>
            <a:picLocks noChangeAspect="1"/>
          </p:cNvPicPr>
          <p:nvPr/>
        </p:nvPicPr>
        <p:blipFill>
          <a:blip r:embed="rId3"/>
          <a:stretch>
            <a:fillRect/>
          </a:stretch>
        </p:blipFill>
        <p:spPr>
          <a:xfrm>
            <a:off x="628550" y="1682055"/>
            <a:ext cx="4455253" cy="4252741"/>
          </a:xfrm>
          <a:prstGeom prst="rect">
            <a:avLst/>
          </a:prstGeom>
        </p:spPr>
      </p:pic>
      <p:sp>
        <p:nvSpPr>
          <p:cNvPr id="6" name="TextBox 5">
            <a:extLst>
              <a:ext uri="{FF2B5EF4-FFF2-40B4-BE49-F238E27FC236}">
                <a16:creationId xmlns:a16="http://schemas.microsoft.com/office/drawing/2014/main" id="{86876308-34F7-5494-83A9-E4F3EF0BE562}"/>
              </a:ext>
            </a:extLst>
          </p:cNvPr>
          <p:cNvSpPr txBox="1"/>
          <p:nvPr/>
        </p:nvSpPr>
        <p:spPr>
          <a:xfrm>
            <a:off x="5385234" y="1682055"/>
            <a:ext cx="6178216" cy="3416320"/>
          </a:xfrm>
          <a:prstGeom prst="rect">
            <a:avLst/>
          </a:prstGeom>
          <a:noFill/>
        </p:spPr>
        <p:txBody>
          <a:bodyPr wrap="square">
            <a:spAutoFit/>
          </a:bodyPr>
          <a:lstStyle/>
          <a:p>
            <a:pPr marL="285750" indent="-285750">
              <a:buFont typeface="Wingdings" panose="05000000000000000000" pitchFamily="2" charset="2"/>
              <a:buChar char="Ø"/>
            </a:pPr>
            <a:r>
              <a:rPr lang="en-GB" dirty="0">
                <a:solidFill>
                  <a:schemeClr val="bg1"/>
                </a:solidFill>
                <a:latin typeface="Verdana" panose="020B0604030504040204" pitchFamily="34" charset="0"/>
                <a:ea typeface="Verdana" panose="020B0604030504040204" pitchFamily="34" charset="0"/>
              </a:rPr>
              <a:t>The “500 Cashback” promotion was the most successful promotion type racking up </a:t>
            </a:r>
            <a:r>
              <a:rPr lang="en-GB" b="1" dirty="0">
                <a:solidFill>
                  <a:schemeClr val="bg1"/>
                </a:solidFill>
                <a:latin typeface="Verdana" panose="020B0604030504040204" pitchFamily="34" charset="0"/>
                <a:ea typeface="Verdana" panose="020B0604030504040204" pitchFamily="34" charset="0"/>
              </a:rPr>
              <a:t>123 million </a:t>
            </a:r>
            <a:r>
              <a:rPr lang="en-GB" dirty="0">
                <a:solidFill>
                  <a:schemeClr val="bg1"/>
                </a:solidFill>
                <a:latin typeface="Verdana" panose="020B0604030504040204" pitchFamily="34" charset="0"/>
                <a:ea typeface="Verdana" panose="020B0604030504040204" pitchFamily="34" charset="0"/>
              </a:rPr>
              <a:t>in incremental revenue.</a:t>
            </a:r>
          </a:p>
          <a:p>
            <a:endParaRPr lang="en-GB" dirty="0">
              <a:solidFill>
                <a:schemeClr val="bg1"/>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GB" dirty="0">
                <a:solidFill>
                  <a:schemeClr val="bg1"/>
                </a:solidFill>
                <a:latin typeface="Verdana" panose="020B0604030504040204" pitchFamily="34" charset="0"/>
                <a:ea typeface="Verdana" panose="020B0604030504040204" pitchFamily="34" charset="0"/>
              </a:rPr>
              <a:t>“500 Cashback” and “BOGOF” were the most effective promotion types accounting for a staggering </a:t>
            </a:r>
            <a:r>
              <a:rPr lang="en-GB" b="1" dirty="0">
                <a:solidFill>
                  <a:schemeClr val="bg1"/>
                </a:solidFill>
                <a:latin typeface="Verdana" panose="020B0604030504040204" pitchFamily="34" charset="0"/>
                <a:ea typeface="Verdana" panose="020B0604030504040204" pitchFamily="34" charset="0"/>
              </a:rPr>
              <a:t>92% </a:t>
            </a:r>
            <a:r>
              <a:rPr lang="en-GB" dirty="0">
                <a:solidFill>
                  <a:schemeClr val="bg1"/>
                </a:solidFill>
                <a:latin typeface="Verdana" panose="020B0604030504040204" pitchFamily="34" charset="0"/>
                <a:ea typeface="Verdana" panose="020B0604030504040204" pitchFamily="34" charset="0"/>
              </a:rPr>
              <a:t>of all incremental revenue.</a:t>
            </a:r>
          </a:p>
          <a:p>
            <a:endParaRPr lang="en-GB" dirty="0">
              <a:solidFill>
                <a:schemeClr val="bg1"/>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GB" dirty="0">
                <a:solidFill>
                  <a:schemeClr val="bg1"/>
                </a:solidFill>
                <a:latin typeface="Verdana" panose="020B0604030504040204" pitchFamily="34" charset="0"/>
                <a:ea typeface="Verdana" panose="020B0604030504040204" pitchFamily="34" charset="0"/>
              </a:rPr>
              <a:t>The “50% OFF” and “25% OFF” promotions performed poorly, especially the latter resulting in a </a:t>
            </a:r>
            <a:r>
              <a:rPr lang="en-GB" b="1" dirty="0">
                <a:solidFill>
                  <a:schemeClr val="bg1"/>
                </a:solidFill>
                <a:latin typeface="Verdana" panose="020B0604030504040204" pitchFamily="34" charset="0"/>
                <a:ea typeface="Verdana" panose="020B0604030504040204" pitchFamily="34" charset="0"/>
              </a:rPr>
              <a:t>1 million </a:t>
            </a:r>
            <a:r>
              <a:rPr lang="en-GB" dirty="0">
                <a:solidFill>
                  <a:schemeClr val="bg1"/>
                </a:solidFill>
                <a:latin typeface="Verdana" panose="020B0604030504040204" pitchFamily="34" charset="0"/>
                <a:ea typeface="Verdana" panose="020B0604030504040204" pitchFamily="34" charset="0"/>
              </a:rPr>
              <a:t>loss in sales. </a:t>
            </a:r>
          </a:p>
          <a:p>
            <a:pPr marL="285750" indent="-285750">
              <a:buFont typeface="Wingdings" panose="05000000000000000000" pitchFamily="2" charset="2"/>
              <a:buChar char="Ø"/>
            </a:pPr>
            <a:endParaRPr lang="en-GB"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641909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1429</TotalTime>
  <Words>1375</Words>
  <Application>Microsoft Office PowerPoint</Application>
  <PresentationFormat>Widescreen</PresentationFormat>
  <Paragraphs>103</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Segoe UI Semibold</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Joel Charles</dc:creator>
  <cp:lastModifiedBy>Joel Charles</cp:lastModifiedBy>
  <cp:revision>9</cp:revision>
  <dcterms:created xsi:type="dcterms:W3CDTF">2024-03-23T00:27:25Z</dcterms:created>
  <dcterms:modified xsi:type="dcterms:W3CDTF">2024-03-24T00:17:15Z</dcterms:modified>
</cp:coreProperties>
</file>