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62837" autoAdjust="0"/>
  </p:normalViewPr>
  <p:slideViewPr>
    <p:cSldViewPr snapToGrid="0">
      <p:cViewPr varScale="1">
        <p:scale>
          <a:sx n="47" d="100"/>
          <a:sy n="47" d="100"/>
        </p:scale>
        <p:origin x="149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F83D3-4CCD-4C7C-8EE5-8EBD0693CDDA}" type="datetimeFigureOut">
              <a:rPr lang="es-PA" smtClean="0"/>
              <a:t>09/02/2019</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FFFAB-C8EF-4A08-9C8D-061B2905061A}" type="slidenum">
              <a:rPr lang="es-PA" smtClean="0"/>
              <a:t>‹Nº›</a:t>
            </a:fld>
            <a:endParaRPr lang="es-PA"/>
          </a:p>
        </p:txBody>
      </p:sp>
    </p:spTree>
    <p:extLst>
      <p:ext uri="{BB962C8B-B14F-4D97-AF65-F5344CB8AC3E}">
        <p14:creationId xmlns:p14="http://schemas.microsoft.com/office/powerpoint/2010/main" val="268834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Los servicios (mediante llamadas al sistema) que proporciona el sistema operativo se solicitan colocando los parámetros en lugares bien definidos, como los registros o la pila, para después ejecutar una instrucción especial de trampa, a veces referida como llamada al núcleo o llamada al supervisor. Esta instrucción cambia la máquina del modo usuario al modo núcleo (también conocido como modo supervisor), y transfiere el control al sistema operativo, lo que se muestra en el evento (1) de la </a:t>
            </a:r>
            <a:r>
              <a:rPr lang="es-MX" dirty="0" err="1" smtClean="0"/>
              <a:t>proxima</a:t>
            </a:r>
            <a:r>
              <a:rPr lang="es-MX" dirty="0" smtClean="0"/>
              <a:t> figura </a:t>
            </a:r>
            <a:endParaRPr lang="es-PA" dirty="0"/>
          </a:p>
        </p:txBody>
      </p:sp>
      <p:sp>
        <p:nvSpPr>
          <p:cNvPr id="4" name="Marcador de número de diapositiva 3"/>
          <p:cNvSpPr>
            <a:spLocks noGrp="1"/>
          </p:cNvSpPr>
          <p:nvPr>
            <p:ph type="sldNum" sz="quarter" idx="10"/>
          </p:nvPr>
        </p:nvSpPr>
        <p:spPr/>
        <p:txBody>
          <a:bodyPr/>
          <a:lstStyle/>
          <a:p>
            <a:fld id="{109FFFAB-C8EF-4A08-9C8D-061B2905061A}" type="slidenum">
              <a:rPr lang="es-PA" smtClean="0"/>
              <a:t>3</a:t>
            </a:fld>
            <a:endParaRPr lang="es-PA"/>
          </a:p>
        </p:txBody>
      </p:sp>
    </p:spTree>
    <p:extLst>
      <p:ext uri="{BB962C8B-B14F-4D97-AF65-F5344CB8AC3E}">
        <p14:creationId xmlns:p14="http://schemas.microsoft.com/office/powerpoint/2010/main" val="105564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10"/>
          </p:nvPr>
        </p:nvSpPr>
        <p:spPr/>
        <p:txBody>
          <a:bodyPr/>
          <a:lstStyle/>
          <a:p>
            <a:fld id="{109FFFAB-C8EF-4A08-9C8D-061B2905061A}" type="slidenum">
              <a:rPr lang="es-PA" smtClean="0"/>
              <a:t>4</a:t>
            </a:fld>
            <a:endParaRPr lang="es-PA"/>
          </a:p>
        </p:txBody>
      </p:sp>
    </p:spTree>
    <p:extLst>
      <p:ext uri="{BB962C8B-B14F-4D97-AF65-F5344CB8AC3E}">
        <p14:creationId xmlns:p14="http://schemas.microsoft.com/office/powerpoint/2010/main" val="15597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9/2/2019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9/2/2019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9/2/2019</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9/2/2019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Bloque_de_control_del_proceso" TargetMode="External"/><Relationship Id="rId2" Type="http://schemas.openxmlformats.org/officeDocument/2006/relationships/hyperlink" Target="https://upload.wikimedia.org/wikipedia/commons/a/ac/Ssoo.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A" dirty="0"/>
              <a:t>Estructuras de Sistemas Operativos</a:t>
            </a:r>
          </a:p>
        </p:txBody>
      </p:sp>
      <p:sp>
        <p:nvSpPr>
          <p:cNvPr id="3" name="Subtítulo 2"/>
          <p:cNvSpPr>
            <a:spLocks noGrp="1"/>
          </p:cNvSpPr>
          <p:nvPr>
            <p:ph type="subTitle" idx="1"/>
          </p:nvPr>
        </p:nvSpPr>
        <p:spPr/>
        <p:txBody>
          <a:bodyPr/>
          <a:lstStyle/>
          <a:p>
            <a:r>
              <a:rPr lang="es-MX" dirty="0" err="1" smtClean="0"/>
              <a:t>By</a:t>
            </a:r>
            <a:r>
              <a:rPr lang="es-MX" dirty="0" smtClean="0"/>
              <a:t> joshua cleveland</a:t>
            </a:r>
            <a:endParaRPr lang="es-PA" dirty="0"/>
          </a:p>
        </p:txBody>
      </p:sp>
    </p:spTree>
    <p:extLst>
      <p:ext uri="{BB962C8B-B14F-4D97-AF65-F5344CB8AC3E}">
        <p14:creationId xmlns:p14="http://schemas.microsoft.com/office/powerpoint/2010/main" val="805689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a:t>Sistema Operativos</a:t>
            </a:r>
          </a:p>
        </p:txBody>
      </p:sp>
      <p:sp>
        <p:nvSpPr>
          <p:cNvPr id="3" name="Marcador de contenido 2"/>
          <p:cNvSpPr>
            <a:spLocks noGrp="1"/>
          </p:cNvSpPr>
          <p:nvPr>
            <p:ph idx="1"/>
          </p:nvPr>
        </p:nvSpPr>
        <p:spPr>
          <a:xfrm>
            <a:off x="1097280" y="2037668"/>
            <a:ext cx="7009020" cy="2418421"/>
          </a:xfrm>
        </p:spPr>
        <p:txBody>
          <a:bodyPr>
            <a:normAutofit/>
          </a:bodyPr>
          <a:lstStyle/>
          <a:p>
            <a:r>
              <a:rPr lang="es-MX" dirty="0"/>
              <a:t>Un sistema operativo es un programa que </a:t>
            </a:r>
            <a:r>
              <a:rPr lang="es-MX" dirty="0" smtClean="0"/>
              <a:t>actúa </a:t>
            </a:r>
            <a:r>
              <a:rPr lang="es-MX" dirty="0"/>
              <a:t>como inter entre el usuario y el hardware de un computador y su </a:t>
            </a:r>
            <a:r>
              <a:rPr lang="es-MX" dirty="0" smtClean="0"/>
              <a:t>propósito </a:t>
            </a:r>
            <a:r>
              <a:rPr lang="es-MX" dirty="0"/>
              <a:t>es proporcionar un entorno en el cual el usuario puede ejecutar programas</a:t>
            </a:r>
            <a:r>
              <a:rPr lang="es-MX" dirty="0" smtClean="0"/>
              <a:t>.</a:t>
            </a:r>
          </a:p>
          <a:p>
            <a:r>
              <a:rPr lang="es-PA" sz="2400" i="1" dirty="0"/>
              <a:t>Estructura </a:t>
            </a:r>
            <a:r>
              <a:rPr lang="es-PA" sz="2400" i="1" dirty="0" smtClean="0"/>
              <a:t>Monolítica</a:t>
            </a:r>
          </a:p>
          <a:p>
            <a:r>
              <a:rPr lang="es-PA" sz="2400" i="1" dirty="0"/>
              <a:t>Estructura Jerárquica</a:t>
            </a:r>
            <a:endParaRPr lang="es-PA" sz="2400" dirty="0"/>
          </a:p>
          <a:p>
            <a:endParaRPr lang="es-MX" b="1" i="1" u="sng" dirty="0"/>
          </a:p>
          <a:p>
            <a:endParaRPr lang="es-PA" b="1" dirty="0"/>
          </a:p>
          <a:p>
            <a:endParaRPr lang="es-MX" dirty="0"/>
          </a:p>
          <a:p>
            <a:endParaRPr lang="es-PA" dirty="0"/>
          </a:p>
        </p:txBody>
      </p:sp>
      <p:pic>
        <p:nvPicPr>
          <p:cNvPr id="1026" name="Picture 2" descr="https://lsi.vc.ehu.eus/pablogn/docencia/manuales/SO/TemasSOuJaen/INTRODUCCION/Image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300" y="2167088"/>
            <a:ext cx="2535781" cy="172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837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i="1" dirty="0"/>
              <a:t>Estructura </a:t>
            </a:r>
            <a:r>
              <a:rPr lang="es-PA" i="1" dirty="0" smtClean="0"/>
              <a:t>Monolítica</a:t>
            </a:r>
            <a:endParaRPr lang="es-PA" dirty="0"/>
          </a:p>
        </p:txBody>
      </p:sp>
      <p:sp>
        <p:nvSpPr>
          <p:cNvPr id="3" name="Marcador de contenido 2"/>
          <p:cNvSpPr>
            <a:spLocks noGrp="1"/>
          </p:cNvSpPr>
          <p:nvPr>
            <p:ph idx="1"/>
          </p:nvPr>
        </p:nvSpPr>
        <p:spPr>
          <a:xfrm>
            <a:off x="223520" y="1985751"/>
            <a:ext cx="6197600" cy="4023360"/>
          </a:xfrm>
        </p:spPr>
        <p:txBody>
          <a:bodyPr>
            <a:normAutofit fontScale="92500" lnSpcReduction="20000"/>
          </a:bodyPr>
          <a:lstStyle/>
          <a:p>
            <a:r>
              <a:rPr lang="es-MX" dirty="0"/>
              <a:t>Este tipo de organización es, con diferencia, la más común. El sistema operativo se escribe como una colección de procedimientos, cada uno de los cuales puede llamar a los demás cada vez que así lo requiera. Cuando se usa esta técnica, cada procedimiento del sistema tiene una interfaz bien definida en términos de parámetros y resultados, y cada uno de ellos es libre de llamar a cualquier otro, si éste último proporciona un cálculo útil para el </a:t>
            </a:r>
            <a:r>
              <a:rPr lang="es-MX" dirty="0" err="1"/>
              <a:t>primero.Para</a:t>
            </a:r>
            <a:r>
              <a:rPr lang="es-MX" dirty="0"/>
              <a:t> construir el programa objeto real del sistema operativo siguiendo este punto de vista, se compilan de forma individual los procedimientos, o los ficheros que contienen los procedimientos, y después se enlazan en un sólo fichero objeto con el enlazador. En términos de ocultación de la información, ésta es prácticamente nula: cada procedimiento es visible a los demás (en contraste con una estructura con módulos o paquetes, en la que la mayoría de la información es local a un módulo, y donde sólo los datos señalados de forma expresa pueden ser llamados desde el exterior del módulo).</a:t>
            </a:r>
            <a:endParaRPr lang="es-PA" dirty="0"/>
          </a:p>
        </p:txBody>
      </p:sp>
      <p:pic>
        <p:nvPicPr>
          <p:cNvPr id="4" name="Imagen 3"/>
          <p:cNvPicPr>
            <a:picLocks noChangeAspect="1"/>
          </p:cNvPicPr>
          <p:nvPr/>
        </p:nvPicPr>
        <p:blipFill>
          <a:blip r:embed="rId3"/>
          <a:stretch>
            <a:fillRect/>
          </a:stretch>
        </p:blipFill>
        <p:spPr>
          <a:xfrm>
            <a:off x="6421120" y="2240333"/>
            <a:ext cx="5445663" cy="3514196"/>
          </a:xfrm>
          <a:prstGeom prst="rect">
            <a:avLst/>
          </a:prstGeom>
        </p:spPr>
      </p:pic>
    </p:spTree>
    <p:extLst>
      <p:ext uri="{BB962C8B-B14F-4D97-AF65-F5344CB8AC3E}">
        <p14:creationId xmlns:p14="http://schemas.microsoft.com/office/powerpoint/2010/main" val="262802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b="1" i="1" dirty="0"/>
              <a:t>Estructura </a:t>
            </a:r>
            <a:r>
              <a:rPr lang="es-PA" b="1" i="1" dirty="0" smtClean="0"/>
              <a:t>Jerárquica</a:t>
            </a:r>
            <a:r>
              <a:rPr lang="es-PA" b="1" dirty="0"/>
              <a:t/>
            </a:r>
            <a:br>
              <a:rPr lang="es-PA" b="1" dirty="0"/>
            </a:br>
            <a:r>
              <a:rPr lang="es-PA" b="1" dirty="0"/>
              <a:t>Cliente-servidor (</a:t>
            </a:r>
            <a:r>
              <a:rPr lang="es-PA" b="1" dirty="0" err="1"/>
              <a:t>Microkernel</a:t>
            </a:r>
            <a:r>
              <a:rPr lang="es-PA" b="1" dirty="0"/>
              <a:t>)</a:t>
            </a:r>
            <a:endParaRPr lang="es-PA" dirty="0"/>
          </a:p>
        </p:txBody>
      </p:sp>
      <p:sp>
        <p:nvSpPr>
          <p:cNvPr id="3" name="Marcador de contenido 2"/>
          <p:cNvSpPr>
            <a:spLocks noGrp="1"/>
          </p:cNvSpPr>
          <p:nvPr>
            <p:ph idx="1"/>
          </p:nvPr>
        </p:nvSpPr>
        <p:spPr/>
        <p:txBody>
          <a:bodyPr>
            <a:normAutofit/>
          </a:bodyPr>
          <a:lstStyle/>
          <a:p>
            <a:r>
              <a:rPr lang="es-MX" dirty="0"/>
              <a:t>Una tendencia de los sistema operativos modernos es la de trasladar el código a capas superiores, y eliminar la mayor parte posible del sistema operativo para mantener un núcleo mínimo. El punto de vista usual es el implantar la mayoría de las funciones del sistema operativo como procesos de usuario. Para solicitar un servicio, como la lectura de un bloque de cierto fichero, un proceso de usuario (denominado en este caso proceso cliente) envía la solicitud a un proceso servidor, que realiza el trabajo y devuelve la respuesta. </a:t>
            </a:r>
            <a:endParaRPr lang="es-PA" dirty="0"/>
          </a:p>
        </p:txBody>
      </p:sp>
      <p:pic>
        <p:nvPicPr>
          <p:cNvPr id="4" name="Imagen 3"/>
          <p:cNvPicPr>
            <a:picLocks noChangeAspect="1"/>
          </p:cNvPicPr>
          <p:nvPr/>
        </p:nvPicPr>
        <p:blipFill>
          <a:blip r:embed="rId3"/>
          <a:stretch>
            <a:fillRect/>
          </a:stretch>
        </p:blipFill>
        <p:spPr>
          <a:xfrm>
            <a:off x="2726055" y="4005793"/>
            <a:ext cx="5886450" cy="1971675"/>
          </a:xfrm>
          <a:prstGeom prst="rect">
            <a:avLst/>
          </a:prstGeom>
        </p:spPr>
      </p:pic>
    </p:spTree>
    <p:extLst>
      <p:ext uri="{BB962C8B-B14F-4D97-AF65-F5344CB8AC3E}">
        <p14:creationId xmlns:p14="http://schemas.microsoft.com/office/powerpoint/2010/main" val="429430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Procesos</a:t>
            </a:r>
            <a:endParaRPr lang="es-PA" dirty="0"/>
          </a:p>
        </p:txBody>
      </p:sp>
      <p:sp>
        <p:nvSpPr>
          <p:cNvPr id="3" name="Marcador de contenido 2"/>
          <p:cNvSpPr>
            <a:spLocks noGrp="1"/>
          </p:cNvSpPr>
          <p:nvPr>
            <p:ph idx="1"/>
          </p:nvPr>
        </p:nvSpPr>
        <p:spPr/>
        <p:txBody>
          <a:bodyPr/>
          <a:lstStyle/>
          <a:p>
            <a:r>
              <a:rPr lang="es-MX" dirty="0"/>
              <a:t>Un proceso es un programa en ejecución. Un proceso simple tiene un hilo de ejecución, por el momento dejemos esta última definición como un concepto, luego se verá en más detalle el concepto de hilo. Una vez definido que es un proceso nos podríamos preguntar cuál es la diferencia entre un programa y un proceso, y básicamente la diferencia es que un proceso es una actividad de cierto tipo que contiene un programa, entradas salidas y estados.</a:t>
            </a:r>
            <a:endParaRPr lang="es-PA" dirty="0"/>
          </a:p>
        </p:txBody>
      </p:sp>
    </p:spTree>
    <p:extLst>
      <p:ext uri="{BB962C8B-B14F-4D97-AF65-F5344CB8AC3E}">
        <p14:creationId xmlns:p14="http://schemas.microsoft.com/office/powerpoint/2010/main" val="14613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Bloque de control de </a:t>
            </a:r>
            <a:r>
              <a:rPr lang="es-ES" dirty="0" smtClean="0"/>
              <a:t>procesos</a:t>
            </a:r>
            <a:endParaRPr lang="es-PA" dirty="0"/>
          </a:p>
        </p:txBody>
      </p:sp>
      <p:sp>
        <p:nvSpPr>
          <p:cNvPr id="3" name="Marcador de contenido 2"/>
          <p:cNvSpPr>
            <a:spLocks noGrp="1"/>
          </p:cNvSpPr>
          <p:nvPr>
            <p:ph idx="1"/>
          </p:nvPr>
        </p:nvSpPr>
        <p:spPr/>
        <p:txBody>
          <a:bodyPr/>
          <a:lstStyle/>
          <a:p>
            <a:r>
              <a:rPr lang="es-MX" dirty="0">
                <a:solidFill>
                  <a:schemeClr val="tx1"/>
                </a:solidFill>
              </a:rPr>
              <a:t>El bloque de control del proceso (BCP) o en inglés PCB (</a:t>
            </a:r>
            <a:r>
              <a:rPr lang="es-MX" dirty="0" err="1">
                <a:solidFill>
                  <a:schemeClr val="tx1"/>
                </a:solidFill>
              </a:rPr>
              <a:t>Process</a:t>
            </a:r>
            <a:r>
              <a:rPr lang="es-MX" dirty="0">
                <a:solidFill>
                  <a:schemeClr val="tx1"/>
                </a:solidFill>
              </a:rPr>
              <a:t> Control Block) es un registro especial donde el sistema operativo agrupa toda la información que necesita conocer respecto a un proceso particular. Cada vez que se crea un proceso el sistema operativo crea el BCP correspondiente para que sirva como descripción en tiempo de ejecución durante toda la vida del proceso.</a:t>
            </a:r>
            <a:endParaRPr lang="es-PA" dirty="0">
              <a:solidFill>
                <a:schemeClr val="tx1"/>
              </a:solidFill>
            </a:endParaRPr>
          </a:p>
        </p:txBody>
      </p:sp>
    </p:spTree>
    <p:extLst>
      <p:ext uri="{BB962C8B-B14F-4D97-AF65-F5344CB8AC3E}">
        <p14:creationId xmlns:p14="http://schemas.microsoft.com/office/powerpoint/2010/main" val="201957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br>
              <a:rPr lang="es-MX" dirty="0" smtClean="0"/>
            </a:br>
            <a:r>
              <a:rPr lang="es-MX" dirty="0"/>
              <a:t>	</a:t>
            </a:r>
            <a:r>
              <a:rPr lang="es-MX" dirty="0" smtClean="0"/>
              <a:t>	</a:t>
            </a:r>
            <a:endParaRPr lang="es-PA" dirty="0"/>
          </a:p>
        </p:txBody>
      </p:sp>
      <p:sp>
        <p:nvSpPr>
          <p:cNvPr id="3" name="Marcador de contenido 2"/>
          <p:cNvSpPr>
            <a:spLocks noGrp="1"/>
          </p:cNvSpPr>
          <p:nvPr>
            <p:ph idx="1"/>
          </p:nvPr>
        </p:nvSpPr>
        <p:spPr/>
        <p:txBody>
          <a:bodyPr/>
          <a:lstStyle/>
          <a:p>
            <a:r>
              <a:rPr lang="es-PA" dirty="0">
                <a:hlinkClick r:id="rId2"/>
              </a:rPr>
              <a:t>https://</a:t>
            </a:r>
            <a:r>
              <a:rPr lang="es-PA" dirty="0" smtClean="0">
                <a:hlinkClick r:id="rId2"/>
              </a:rPr>
              <a:t>upload.wikimedia.org/wikipedia/commons/a/ac/Ssoo.pdf</a:t>
            </a:r>
            <a:endParaRPr lang="es-PA" dirty="0" smtClean="0"/>
          </a:p>
          <a:p>
            <a:endParaRPr lang="es-MX" dirty="0"/>
          </a:p>
          <a:p>
            <a:r>
              <a:rPr lang="es-PA" dirty="0">
                <a:hlinkClick r:id="rId3"/>
              </a:rPr>
              <a:t>https://es.wikipedia.org/wiki/Bloque_de_control_del_proceso</a:t>
            </a:r>
            <a:endParaRPr lang="es-PA" dirty="0"/>
          </a:p>
        </p:txBody>
      </p:sp>
    </p:spTree>
    <p:extLst>
      <p:ext uri="{BB962C8B-B14F-4D97-AF65-F5344CB8AC3E}">
        <p14:creationId xmlns:p14="http://schemas.microsoft.com/office/powerpoint/2010/main" val="1384518308"/>
      </p:ext>
    </p:extLst>
  </p:cSld>
  <p:clrMapOvr>
    <a:masterClrMapping/>
  </p:clrMapOvr>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TotalTime>
  <Words>600</Words>
  <Application>Microsoft Office PowerPoint</Application>
  <PresentationFormat>Panorámica</PresentationFormat>
  <Paragraphs>23</Paragraphs>
  <Slides>7</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Calibri</vt:lpstr>
      <vt:lpstr>Calibri Light</vt:lpstr>
      <vt:lpstr>Retrospección</vt:lpstr>
      <vt:lpstr>Estructuras de Sistemas Operativos</vt:lpstr>
      <vt:lpstr>Sistema Operativos</vt:lpstr>
      <vt:lpstr>Estructura Monolítica</vt:lpstr>
      <vt:lpstr>Estructura Jerárquica Cliente-servidor (Microkernel)</vt:lpstr>
      <vt:lpstr>Procesos</vt:lpstr>
      <vt:lpstr>Bloque de control de procesos</vt:lpstr>
      <vt:lpstr>Referencias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Sistemas Operativos</dc:title>
  <dc:creator>Joshua Cleveland</dc:creator>
  <cp:lastModifiedBy>Joshua Cleveland</cp:lastModifiedBy>
  <cp:revision>4</cp:revision>
  <dcterms:created xsi:type="dcterms:W3CDTF">2019-09-02T19:19:33Z</dcterms:created>
  <dcterms:modified xsi:type="dcterms:W3CDTF">2019-09-02T21:18:10Z</dcterms:modified>
</cp:coreProperties>
</file>