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17"/>
  </p:notesMasterIdLst>
  <p:sldIdLst>
    <p:sldId id="1029" r:id="rId5"/>
    <p:sldId id="1031" r:id="rId6"/>
    <p:sldId id="1034" r:id="rId7"/>
    <p:sldId id="1038" r:id="rId8"/>
    <p:sldId id="1032" r:id="rId9"/>
    <p:sldId id="1039" r:id="rId10"/>
    <p:sldId id="1035" r:id="rId11"/>
    <p:sldId id="1040" r:id="rId12"/>
    <p:sldId id="1036" r:id="rId13"/>
    <p:sldId id="1041" r:id="rId14"/>
    <p:sldId id="1037" r:id="rId15"/>
    <p:sldId id="104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53" d="100"/>
          <a:sy n="53" d="100"/>
        </p:scale>
        <p:origin x="90" y="948"/>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752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04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1915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88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57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11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67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614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brennan55/project-sports-analytics-NHL.git"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NHL-2.0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625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a:latin typeface="+mn-lt"/>
                <a:ea typeface="+mn-ea"/>
                <a:cs typeface="+mn-cs"/>
              </a:rPr>
              <a:t>Ron Brennan</a:t>
            </a: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1680268" cy="276999"/>
          </a:xfrm>
          <a:prstGeom prst="rect">
            <a:avLst/>
          </a:prstGeom>
          <a:noFill/>
        </p:spPr>
        <p:txBody>
          <a:bodyPr wrap="none" rtlCol="0">
            <a:spAutoFit/>
          </a:bodyPr>
          <a:lstStyle/>
          <a:p>
            <a:pPr>
              <a:spcAft>
                <a:spcPts val="600"/>
              </a:spcAft>
            </a:pPr>
            <a:r>
              <a:rPr lang="en-US" sz="1200" dirty="0">
                <a:solidFill>
                  <a:prstClr val="white"/>
                </a:solidFill>
                <a:latin typeface="Univers"/>
              </a:rPr>
              <a:t>Date: August 9,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277686-281A-CAF1-B466-3A4AAA5B5F8F}"/>
              </a:ext>
            </a:extLst>
          </p:cNvPr>
          <p:cNvPicPr>
            <a:picLocks noChangeAspect="1"/>
          </p:cNvPicPr>
          <p:nvPr/>
        </p:nvPicPr>
        <p:blipFill>
          <a:blip r:embed="rId3"/>
          <a:stretch>
            <a:fillRect/>
          </a:stretch>
        </p:blipFill>
        <p:spPr>
          <a:xfrm>
            <a:off x="1554086" y="280143"/>
            <a:ext cx="9083827" cy="6297714"/>
          </a:xfrm>
          <a:prstGeom prst="rect">
            <a:avLst/>
          </a:prstGeom>
        </p:spPr>
      </p:pic>
      <p:pic>
        <p:nvPicPr>
          <p:cNvPr id="10" name="Picture 9">
            <a:extLst>
              <a:ext uri="{FF2B5EF4-FFF2-40B4-BE49-F238E27FC236}">
                <a16:creationId xmlns:a16="http://schemas.microsoft.com/office/drawing/2014/main" id="{2A611862-8E36-97E6-381E-E94411C9C606}"/>
              </a:ext>
            </a:extLst>
          </p:cNvPr>
          <p:cNvPicPr>
            <a:picLocks noChangeAspect="1"/>
          </p:cNvPicPr>
          <p:nvPr/>
        </p:nvPicPr>
        <p:blipFill>
          <a:blip r:embed="rId4"/>
          <a:stretch>
            <a:fillRect/>
          </a:stretch>
        </p:blipFill>
        <p:spPr>
          <a:xfrm>
            <a:off x="1554086" y="2727602"/>
            <a:ext cx="8796921" cy="3850255"/>
          </a:xfrm>
          <a:prstGeom prst="rect">
            <a:avLst/>
          </a:prstGeom>
        </p:spPr>
      </p:pic>
    </p:spTree>
    <p:extLst>
      <p:ext uri="{BB962C8B-B14F-4D97-AF65-F5344CB8AC3E}">
        <p14:creationId xmlns:p14="http://schemas.microsoft.com/office/powerpoint/2010/main" val="8932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Goalie statistics comparison</a:t>
            </a:r>
          </a:p>
        </p:txBody>
      </p:sp>
      <p:sp>
        <p:nvSpPr>
          <p:cNvPr id="7" name="Text Placeholder 6"/>
          <p:cNvSpPr>
            <a:spLocks noGrp="1"/>
          </p:cNvSpPr>
          <p:nvPr>
            <p:ph type="body" idx="1"/>
          </p:nvPr>
        </p:nvSpPr>
        <p:spPr>
          <a:xfrm>
            <a:off x="5667556" y="2588328"/>
            <a:ext cx="5395224" cy="1500187"/>
          </a:xfrm>
        </p:spPr>
        <p:txBody>
          <a:bodyPr/>
          <a:lstStyle/>
          <a:p>
            <a:pPr algn="l"/>
            <a:r>
              <a:rPr lang="en-US" dirty="0">
                <a:solidFill>
                  <a:schemeClr val="tx1">
                    <a:lumMod val="85000"/>
                    <a:lumOff val="15000"/>
                  </a:schemeClr>
                </a:solidFill>
              </a:rPr>
              <a:t>Select the season to see the winning goalie’s statistics vs those of his competitors for that same season!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26713B4E-9B31-1571-8B2B-4417A48C89C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211510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Dfss</a:t>
            </a:r>
            <a:r>
              <a:rPr lang="en-US" dirty="0"/>
              <a:t>:</a:t>
            </a:r>
          </a:p>
        </p:txBody>
      </p:sp>
      <p:sp>
        <p:nvSpPr>
          <p:cNvPr id="5" name="Content Placeholder 4"/>
          <p:cNvSpPr>
            <a:spLocks noGrp="1"/>
          </p:cNvSpPr>
          <p:nvPr>
            <p:ph idx="1"/>
          </p:nvPr>
        </p:nvSpPr>
        <p:spPr>
          <a:xfrm>
            <a:off x="838200" y="1825625"/>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a:t>
            </a:r>
            <a:endParaRPr lang="en-US" dirty="0"/>
          </a:p>
        </p:txBody>
      </p:sp>
    </p:spTree>
    <p:extLst>
      <p:ext uri="{BB962C8B-B14F-4D97-AF65-F5344CB8AC3E}">
        <p14:creationId xmlns:p14="http://schemas.microsoft.com/office/powerpoint/2010/main" val="372041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fontScale="85000" lnSpcReduction="20000"/>
          </a:bodyPr>
          <a:lstStyle/>
          <a:p>
            <a:pPr algn="l"/>
            <a:r>
              <a:rPr lang="en-US" dirty="0">
                <a:solidFill>
                  <a:schemeClr val="tx1">
                    <a:lumMod val="85000"/>
                    <a:lumOff val="15000"/>
                  </a:schemeClr>
                </a:solidFill>
              </a:rPr>
              <a:t>Introduction:</a:t>
            </a:r>
          </a:p>
          <a:p>
            <a:pPr algn="l"/>
            <a:r>
              <a:rPr lang="en-US" dirty="0">
                <a:solidFill>
                  <a:schemeClr val="tx1">
                    <a:lumMod val="85000"/>
                    <a:lumOff val="15000"/>
                  </a:schemeClr>
                </a:solidFill>
              </a:rPr>
              <a:t>	- Background</a:t>
            </a:r>
          </a:p>
          <a:p>
            <a:pPr algn="l"/>
            <a:r>
              <a:rPr lang="en-US" dirty="0">
                <a:solidFill>
                  <a:schemeClr val="tx1">
                    <a:lumMod val="85000"/>
                    <a:lumOff val="15000"/>
                  </a:schemeClr>
                </a:solidFill>
              </a:rPr>
              <a:t>	- Data and Resources</a:t>
            </a:r>
          </a:p>
          <a:p>
            <a:pPr algn="l"/>
            <a:r>
              <a:rPr lang="en-US" dirty="0">
                <a:solidFill>
                  <a:schemeClr val="tx1">
                    <a:lumMod val="85000"/>
                    <a:lumOff val="15000"/>
                  </a:schemeClr>
                </a:solidFill>
              </a:rPr>
              <a:t>Interactive world map</a:t>
            </a:r>
          </a:p>
          <a:p>
            <a:pPr algn="l"/>
            <a:r>
              <a:rPr lang="en-US" dirty="0">
                <a:solidFill>
                  <a:schemeClr val="tx1">
                    <a:lumMod val="85000"/>
                    <a:lumOff val="15000"/>
                  </a:schemeClr>
                </a:solidFill>
              </a:rPr>
              <a:t>Winning team comparison</a:t>
            </a:r>
          </a:p>
          <a:p>
            <a:pPr algn="l"/>
            <a:r>
              <a:rPr lang="en-US" dirty="0">
                <a:solidFill>
                  <a:schemeClr val="tx1">
                    <a:lumMod val="85000"/>
                    <a:lumOff val="15000"/>
                  </a:schemeClr>
                </a:solidFill>
              </a:rPr>
              <a:t>Player statistics information</a:t>
            </a:r>
          </a:p>
          <a:p>
            <a:pPr algn="l"/>
            <a:r>
              <a:rPr lang="en-US" dirty="0">
                <a:solidFill>
                  <a:schemeClr val="tx1">
                    <a:lumMod val="85000"/>
                    <a:lumOff val="15000"/>
                  </a:schemeClr>
                </a:solidFill>
              </a:rPr>
              <a:t>Goalie statistics comparison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Background:</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providing the best visuals representing data related to Stanley Cup winning teams over the last 30 seasons.   We are providing an enhanced user experience by creating an interactive dashboard that will enable the end user to select various filters to analyze and compare data from each winning team over the course of the last 30 seasons vs the rest of the league, or for informative purposes to analyze player statistics.  The basis of this project, is the evolution of our initial data gathering and analysis on this topic which can be found here: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https://github.com/rbrennan55/project-sports-analytics-NHL.git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4"/>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and Resources:</a:t>
            </a:r>
          </a:p>
        </p:txBody>
      </p:sp>
      <p:sp>
        <p:nvSpPr>
          <p:cNvPr id="6" name="Content Placeholder 4">
            <a:extLst>
              <a:ext uri="{FF2B5EF4-FFF2-40B4-BE49-F238E27FC236}">
                <a16:creationId xmlns:a16="http://schemas.microsoft.com/office/drawing/2014/main" id="{6931E17B-83E5-2ECF-CB5E-15B8157AB938}"/>
              </a:ext>
            </a:extLst>
          </p:cNvPr>
          <p:cNvSpPr txBox="1">
            <a:spLocks/>
          </p:cNvSpPr>
          <p:nvPr/>
        </p:nvSpPr>
        <p:spPr>
          <a:xfrm>
            <a:off x="838200" y="3881886"/>
            <a:ext cx="9872931" cy="261098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100" dirty="0">
                <a:latin typeface="Calibri" panose="020F0502020204030204" pitchFamily="34" charset="0"/>
                <a:ea typeface="Calibri" panose="020F0502020204030204" pitchFamily="34" charset="0"/>
                <a:cs typeface="Times New Roman" panose="02020603050405020304" pitchFamily="18" charset="0"/>
              </a:rPr>
              <a:t>Team Stats per season: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a:t>
            </a:r>
          </a:p>
          <a:p>
            <a:r>
              <a:rPr lang="en-US" sz="2100" dirty="0">
                <a:latin typeface="Calibri" panose="020F0502020204030204" pitchFamily="34" charset="0"/>
                <a:ea typeface="Calibri" panose="020F0502020204030204" pitchFamily="34" charset="0"/>
                <a:cs typeface="Times New Roman" panose="02020603050405020304" pitchFamily="18" charset="0"/>
              </a:rPr>
              <a:t>Roster per team per season:</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https://statsapi.web.nhl.com/api/v1/teams/&lt;Team ID&gt;?expand=</a:t>
            </a:r>
            <a:r>
              <a:rPr lang="en-US" sz="1500" dirty="0" err="1">
                <a:latin typeface="Calibri" panose="020F0502020204030204" pitchFamily="34" charset="0"/>
                <a:ea typeface="Calibri" panose="020F0502020204030204" pitchFamily="34" charset="0"/>
                <a:cs typeface="Times New Roman" panose="02020603050405020304" pitchFamily="18" charset="0"/>
              </a:rPr>
              <a:t>team.stats&amp;season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a:p>
            <a:r>
              <a:rPr lang="en-US" sz="2100" dirty="0">
                <a:latin typeface="Calibri" panose="020F0502020204030204" pitchFamily="34" charset="0"/>
                <a:ea typeface="Calibri" panose="020F0502020204030204" pitchFamily="34" charset="0"/>
                <a:cs typeface="Times New Roman" panose="02020603050405020304" pitchFamily="18" charset="0"/>
              </a:rPr>
              <a:t>Player Stats per season:</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https://statsapi.web.nhl.com/api/v1/teams/&lt;Team ID&gt;?expand=</a:t>
            </a:r>
            <a:r>
              <a:rPr lang="en-US" sz="1500" dirty="0" err="1">
                <a:latin typeface="Calibri" panose="020F0502020204030204" pitchFamily="34" charset="0"/>
                <a:ea typeface="Calibri" panose="020F0502020204030204" pitchFamily="34" charset="0"/>
                <a:cs typeface="Times New Roman" panose="02020603050405020304" pitchFamily="18" charset="0"/>
              </a:rPr>
              <a:t>team.roster&amp;season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a:p>
            <a:r>
              <a:rPr lang="en-US" sz="2100" dirty="0">
                <a:latin typeface="Calibri" panose="020F0502020204030204" pitchFamily="34" charset="0"/>
                <a:ea typeface="Calibri" panose="020F0502020204030204" pitchFamily="34" charset="0"/>
                <a:cs typeface="Times New Roman" panose="02020603050405020304" pitchFamily="18" charset="0"/>
              </a:rPr>
              <a:t>Player Stats year by year season:</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https://statsapi.web.nhl.com/api/v1/people/&lt;Player ID&gt;/stats??stats=</a:t>
            </a:r>
            <a:r>
              <a:rPr lang="en-US" sz="1500" dirty="0" err="1">
                <a:latin typeface="Calibri" panose="020F0502020204030204" pitchFamily="34" charset="0"/>
                <a:ea typeface="Calibri" panose="020F0502020204030204" pitchFamily="34" charset="0"/>
                <a:cs typeface="Times New Roman" panose="02020603050405020304" pitchFamily="18" charset="0"/>
              </a:rPr>
              <a:t>statsSingleSeason&amp;season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p:txBody>
      </p:sp>
      <p:sp>
        <p:nvSpPr>
          <p:cNvPr id="10" name="Content Placeholder 4">
            <a:extLst>
              <a:ext uri="{FF2B5EF4-FFF2-40B4-BE49-F238E27FC236}">
                <a16:creationId xmlns:a16="http://schemas.microsoft.com/office/drawing/2014/main" id="{61E3CF7E-2AC0-01E1-CA3F-F65369DFBC71}"/>
              </a:ext>
            </a:extLst>
          </p:cNvPr>
          <p:cNvSpPr txBox="1">
            <a:spLocks/>
          </p:cNvSpPr>
          <p:nvPr/>
        </p:nvSpPr>
        <p:spPr>
          <a:xfrm>
            <a:off x="904337" y="1690691"/>
            <a:ext cx="9872931" cy="20171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100" dirty="0">
                <a:latin typeface="Calibri" panose="020F0502020204030204" pitchFamily="34" charset="0"/>
                <a:ea typeface="Calibri" panose="020F0502020204030204" pitchFamily="34" charset="0"/>
                <a:cs typeface="Times New Roman" panose="02020603050405020304" pitchFamily="18" charset="0"/>
              </a:rPr>
              <a:t>Data snapshot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lvl="1"/>
            <a:r>
              <a:rPr lang="en-US" sz="1500" dirty="0">
                <a:latin typeface="Calibri" panose="020F0502020204030204" pitchFamily="34" charset="0"/>
                <a:ea typeface="Calibri" panose="020F0502020204030204" pitchFamily="34" charset="0"/>
                <a:cs typeface="Times New Roman" panose="02020603050405020304" pitchFamily="18" charset="0"/>
              </a:rPr>
              <a:t>Data components – API references below</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Database used - MySQL,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creation</a:t>
            </a:r>
          </a:p>
        </p:txBody>
      </p:sp>
    </p:spTree>
    <p:extLst>
      <p:ext uri="{BB962C8B-B14F-4D97-AF65-F5344CB8AC3E}">
        <p14:creationId xmlns:p14="http://schemas.microsoft.com/office/powerpoint/2010/main" val="9321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5740281" cy="809172"/>
          </a:xfrm>
        </p:spPr>
        <p:txBody>
          <a:bodyPr/>
          <a:lstStyle/>
          <a:p>
            <a:r>
              <a:rPr lang="en-US" dirty="0"/>
              <a:t>Interactive World Map</a:t>
            </a:r>
          </a:p>
        </p:txBody>
      </p:sp>
      <p:sp>
        <p:nvSpPr>
          <p:cNvPr id="7" name="Text Placeholder 6"/>
          <p:cNvSpPr>
            <a:spLocks noGrp="1"/>
          </p:cNvSpPr>
          <p:nvPr>
            <p:ph type="body" idx="1"/>
          </p:nvPr>
        </p:nvSpPr>
        <p:spPr>
          <a:xfrm>
            <a:off x="5727940" y="2588328"/>
            <a:ext cx="5334839" cy="1500187"/>
          </a:xfrm>
        </p:spPr>
        <p:txBody>
          <a:bodyPr/>
          <a:lstStyle/>
          <a:p>
            <a:pPr algn="l"/>
            <a:r>
              <a:rPr lang="en-US" dirty="0">
                <a:solidFill>
                  <a:schemeClr val="tx1">
                    <a:lumMod val="85000"/>
                    <a:lumOff val="15000"/>
                  </a:schemeClr>
                </a:solidFill>
              </a:rPr>
              <a:t>Select the season to see winning team’s birth city for every player on the roster!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FE16F339-54A5-AB11-E347-029DEB346F29}"/>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5603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Dfss</a:t>
            </a:r>
            <a:r>
              <a:rPr lang="en-US" dirty="0"/>
              <a:t>:</a:t>
            </a:r>
          </a:p>
        </p:txBody>
      </p:sp>
      <p:sp>
        <p:nvSpPr>
          <p:cNvPr id="5" name="Content Placeholder 4"/>
          <p:cNvSpPr>
            <a:spLocks noGrp="1"/>
          </p:cNvSpPr>
          <p:nvPr>
            <p:ph idx="1"/>
          </p:nvPr>
        </p:nvSpPr>
        <p:spPr>
          <a:xfrm>
            <a:off x="838200" y="1825625"/>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a:t>
            </a:r>
            <a:endParaRPr lang="en-US" dirty="0"/>
          </a:p>
        </p:txBody>
      </p:sp>
    </p:spTree>
    <p:extLst>
      <p:ext uri="{BB962C8B-B14F-4D97-AF65-F5344CB8AC3E}">
        <p14:creationId xmlns:p14="http://schemas.microsoft.com/office/powerpoint/2010/main" val="293723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38158" y="1709742"/>
            <a:ext cx="6124755" cy="809172"/>
          </a:xfrm>
        </p:spPr>
        <p:txBody>
          <a:bodyPr>
            <a:normAutofit/>
          </a:bodyPr>
          <a:lstStyle/>
          <a:p>
            <a:pPr algn="l"/>
            <a:r>
              <a:rPr lang="en-US" dirty="0"/>
              <a:t>Team comparison</a:t>
            </a:r>
          </a:p>
        </p:txBody>
      </p:sp>
      <p:sp>
        <p:nvSpPr>
          <p:cNvPr id="7" name="Text Placeholder 6"/>
          <p:cNvSpPr>
            <a:spLocks noGrp="1"/>
          </p:cNvSpPr>
          <p:nvPr>
            <p:ph type="body" idx="1"/>
          </p:nvPr>
        </p:nvSpPr>
        <p:spPr>
          <a:xfrm>
            <a:off x="5607170" y="2588328"/>
            <a:ext cx="5455609" cy="1500187"/>
          </a:xfrm>
        </p:spPr>
        <p:txBody>
          <a:bodyPr/>
          <a:lstStyle/>
          <a:p>
            <a:pPr algn="l"/>
            <a:r>
              <a:rPr lang="en-US" dirty="0">
                <a:solidFill>
                  <a:schemeClr val="tx1">
                    <a:lumMod val="85000"/>
                    <a:lumOff val="15000"/>
                  </a:schemeClr>
                </a:solidFill>
              </a:rPr>
              <a:t>Select the season to see winning team’s statistics vs the overall team averages for that same season!</a:t>
            </a:r>
          </a:p>
          <a:p>
            <a:pPr algn="l"/>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2B390EE5-357B-D782-BA22-63AAB8390B9B}"/>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37770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3C638-ED8B-6A97-D93E-60FA1C47FC70}"/>
              </a:ext>
            </a:extLst>
          </p:cNvPr>
          <p:cNvPicPr>
            <a:picLocks noChangeAspect="1"/>
          </p:cNvPicPr>
          <p:nvPr/>
        </p:nvPicPr>
        <p:blipFill>
          <a:blip r:embed="rId3"/>
          <a:stretch>
            <a:fillRect/>
          </a:stretch>
        </p:blipFill>
        <p:spPr>
          <a:xfrm>
            <a:off x="1554086" y="277857"/>
            <a:ext cx="9083827" cy="6302286"/>
          </a:xfrm>
          <a:prstGeom prst="rect">
            <a:avLst/>
          </a:prstGeom>
        </p:spPr>
      </p:pic>
    </p:spTree>
    <p:extLst>
      <p:ext uri="{BB962C8B-B14F-4D97-AF65-F5344CB8AC3E}">
        <p14:creationId xmlns:p14="http://schemas.microsoft.com/office/powerpoint/2010/main" val="359645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Stanley Cup winning team</a:t>
            </a:r>
          </a:p>
        </p:txBody>
      </p:sp>
      <p:sp>
        <p:nvSpPr>
          <p:cNvPr id="7" name="Text Placeholder 6"/>
          <p:cNvSpPr>
            <a:spLocks noGrp="1"/>
          </p:cNvSpPr>
          <p:nvPr>
            <p:ph type="body" idx="1"/>
          </p:nvPr>
        </p:nvSpPr>
        <p:spPr>
          <a:xfrm>
            <a:off x="5607170" y="2588328"/>
            <a:ext cx="5455609" cy="1500187"/>
          </a:xfrm>
        </p:spPr>
        <p:txBody>
          <a:bodyPr/>
          <a:lstStyle/>
          <a:p>
            <a:pPr algn="l"/>
            <a:r>
              <a:rPr lang="en-US" dirty="0">
                <a:solidFill>
                  <a:schemeClr val="tx1">
                    <a:lumMod val="85000"/>
                    <a:lumOff val="15000"/>
                  </a:schemeClr>
                </a:solidFill>
              </a:rPr>
              <a:t>Select the season and see statistics specifically on the Stanley Cup winning team’s performance!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414535434"/>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28748</TotalTime>
  <Words>601</Words>
  <Application>Microsoft Office PowerPoint</Application>
  <PresentationFormat>Widescreen</PresentationFormat>
  <Paragraphs>74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Univers</vt:lpstr>
      <vt:lpstr>SPORT Theme - Showeet</vt:lpstr>
      <vt:lpstr>             Sports Analytics NHL-2.0</vt:lpstr>
      <vt:lpstr>Agenda:</vt:lpstr>
      <vt:lpstr>Background:</vt:lpstr>
      <vt:lpstr>Data and Resources:</vt:lpstr>
      <vt:lpstr>Interactive World Map</vt:lpstr>
      <vt:lpstr>Dfss:</vt:lpstr>
      <vt:lpstr>Team comparison</vt:lpstr>
      <vt:lpstr>PowerPoint Presentation</vt:lpstr>
      <vt:lpstr>Stanley Cup winning team</vt:lpstr>
      <vt:lpstr>PowerPoint Presentation</vt:lpstr>
      <vt:lpstr>Goalie statistics comparison</vt:lpstr>
      <vt:lpstr>Dfss: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65</cp:revision>
  <dcterms:created xsi:type="dcterms:W3CDTF">2023-05-27T22:23:38Z</dcterms:created>
  <dcterms:modified xsi:type="dcterms:W3CDTF">2023-08-09T18:18:32Z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