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22"/>
  </p:notesMasterIdLst>
  <p:sldIdLst>
    <p:sldId id="1029" r:id="rId5"/>
    <p:sldId id="1031" r:id="rId6"/>
    <p:sldId id="1034" r:id="rId7"/>
    <p:sldId id="1060" r:id="rId8"/>
    <p:sldId id="1062" r:id="rId9"/>
    <p:sldId id="1063" r:id="rId10"/>
    <p:sldId id="1065" r:id="rId11"/>
    <p:sldId id="1045" r:id="rId12"/>
    <p:sldId id="1041" r:id="rId13"/>
    <p:sldId id="1053" r:id="rId14"/>
    <p:sldId id="1054" r:id="rId15"/>
    <p:sldId id="1055" r:id="rId16"/>
    <p:sldId id="1056" r:id="rId17"/>
    <p:sldId id="1057" r:id="rId18"/>
    <p:sldId id="1058" r:id="rId19"/>
    <p:sldId id="1061" r:id="rId20"/>
    <p:sldId id="10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111" d="100"/>
          <a:sy n="111" d="100"/>
        </p:scale>
        <p:origin x="2226" y="96"/>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9/28/2023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12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084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4117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108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499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950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8005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785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237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5492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2186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B9B405-4F4D-4594-A1A1-988AA5F62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7261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 BLUE #1">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accent5">
                    <a:lumMod val="20000"/>
                    <a:lumOff val="8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5">
                    <a:lumMod val="20000"/>
                    <a:lumOff val="8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5">
                    <a:lumMod val="20000"/>
                    <a:lumOff val="80000"/>
                  </a:schemeClr>
                </a:solidFill>
              </a:defRPr>
            </a:lvl1pPr>
          </a:lstStyle>
          <a:p>
            <a:fld id="{C2433BFB-D198-487E-9BB7-3E6A9917FBDC}" type="slidenum">
              <a:rPr lang="en-US" smtClean="0"/>
              <a:pPr/>
              <a:t>‹#›</a:t>
            </a:fld>
            <a:endParaRPr lang="en-US"/>
          </a:p>
        </p:txBody>
      </p:sp>
      <p:sp>
        <p:nvSpPr>
          <p:cNvPr id="7" name="TextBox 6"/>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13828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 ORANG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028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ORANG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2892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09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PURPL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F00F0"/>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F00F0"/>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F00F0"/>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2231794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PURPL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16531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PURPL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00F0"/>
                </a:solidFill>
              </a:rPr>
              <a:t>Showeet.com</a:t>
            </a:r>
          </a:p>
        </p:txBody>
      </p:sp>
    </p:spTree>
    <p:extLst>
      <p:ext uri="{BB962C8B-B14F-4D97-AF65-F5344CB8AC3E}">
        <p14:creationId xmlns:p14="http://schemas.microsoft.com/office/powerpoint/2010/main" val="199021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 PURPL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85132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 PURPL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14868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PURPL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6817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 RED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rgbClr val="FD6729"/>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rgbClr val="FD6729"/>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rgbClr val="FD6729"/>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90535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UE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2075810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 RED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3099217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 RED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D6729"/>
                </a:solidFill>
              </a:rPr>
              <a:t>Showeet.com</a:t>
            </a:r>
          </a:p>
        </p:txBody>
      </p:sp>
    </p:spTree>
    <p:extLst>
      <p:ext uri="{BB962C8B-B14F-4D97-AF65-F5344CB8AC3E}">
        <p14:creationId xmlns:p14="http://schemas.microsoft.com/office/powerpoint/2010/main" val="20822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 RED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08406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 RED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55206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RED">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8767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62973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284900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289264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Your Date Here</a:t>
            </a:r>
          </a:p>
        </p:txBody>
      </p:sp>
      <p:sp>
        <p:nvSpPr>
          <p:cNvPr id="8" name="Footer Placeholder 7"/>
          <p:cNvSpPr>
            <a:spLocks noGrp="1"/>
          </p:cNvSpPr>
          <p:nvPr>
            <p:ph type="ftr" sz="quarter" idx="11"/>
          </p:nvPr>
        </p:nvSpPr>
        <p:spPr/>
        <p:txBody>
          <a:bodyPr/>
          <a:lstStyle/>
          <a:p>
            <a:r>
              <a:rPr lang="en-US"/>
              <a:t>Your Footer Here - Designed by Showeet.com</a:t>
            </a:r>
          </a:p>
        </p:txBody>
      </p:sp>
      <p:sp>
        <p:nvSpPr>
          <p:cNvPr id="9" name="Slide Number Placeholder 8"/>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012556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Your Date Here</a:t>
            </a:r>
          </a:p>
        </p:txBody>
      </p:sp>
      <p:sp>
        <p:nvSpPr>
          <p:cNvPr id="4" name="Footer Placeholder 3"/>
          <p:cNvSpPr>
            <a:spLocks noGrp="1"/>
          </p:cNvSpPr>
          <p:nvPr>
            <p:ph type="ftr" sz="quarter" idx="11"/>
          </p:nvPr>
        </p:nvSpPr>
        <p:spPr/>
        <p:txBody>
          <a:bodyPr/>
          <a:lstStyle/>
          <a:p>
            <a:r>
              <a:rPr lang="en-US"/>
              <a:t>Your Footer Here - Designed by Showeet.com</a:t>
            </a:r>
          </a:p>
        </p:txBody>
      </p:sp>
      <p:sp>
        <p:nvSpPr>
          <p:cNvPr id="5" name="Slide Number Placeholder 4"/>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27336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BLUE #3">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0" name="TextBox 9"/>
          <p:cNvSpPr txBox="1"/>
          <p:nvPr userDrawn="1"/>
        </p:nvSpPr>
        <p:spPr>
          <a:xfrm>
            <a:off x="11250285" y="103517"/>
            <a:ext cx="665567" cy="196208"/>
          </a:xfrm>
          <a:prstGeom prst="rect">
            <a:avLst/>
          </a:prstGeom>
          <a:noFill/>
        </p:spPr>
        <p:txBody>
          <a:bodyPr wrap="none" rtlCol="0">
            <a:spAutoFit/>
          </a:bodyPr>
          <a:lstStyle/>
          <a:p>
            <a:r>
              <a:rPr lang="en-US" sz="675">
                <a:solidFill>
                  <a:srgbClr val="53CEFF"/>
                </a:solidFill>
              </a:rPr>
              <a:t>Showeet.com</a:t>
            </a:r>
          </a:p>
        </p:txBody>
      </p:sp>
    </p:spTree>
    <p:extLst>
      <p:ext uri="{BB962C8B-B14F-4D97-AF65-F5344CB8AC3E}">
        <p14:creationId xmlns:p14="http://schemas.microsoft.com/office/powerpoint/2010/main" val="370242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Your Date Here</a:t>
            </a:r>
          </a:p>
        </p:txBody>
      </p:sp>
      <p:sp>
        <p:nvSpPr>
          <p:cNvPr id="3" name="Footer Placeholder 2"/>
          <p:cNvSpPr>
            <a:spLocks noGrp="1"/>
          </p:cNvSpPr>
          <p:nvPr>
            <p:ph type="ftr" sz="quarter" idx="11"/>
          </p:nvPr>
        </p:nvSpPr>
        <p:spPr/>
        <p:txBody>
          <a:bodyPr/>
          <a:lstStyle/>
          <a:p>
            <a:r>
              <a:rPr lang="en-US"/>
              <a:t>Your Footer Here - Designed by Showeet.com</a:t>
            </a:r>
          </a:p>
        </p:txBody>
      </p:sp>
      <p:sp>
        <p:nvSpPr>
          <p:cNvPr id="4" name="Slide Number Placeholder 3"/>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406987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179652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a:t>Your Date Here</a:t>
            </a:r>
          </a:p>
        </p:txBody>
      </p:sp>
      <p:sp>
        <p:nvSpPr>
          <p:cNvPr id="6" name="Footer Placeholder 5"/>
          <p:cNvSpPr>
            <a:spLocks noGrp="1"/>
          </p:cNvSpPr>
          <p:nvPr>
            <p:ph type="ftr" sz="quarter" idx="11"/>
          </p:nvPr>
        </p:nvSpPr>
        <p:spPr/>
        <p:txBody>
          <a:bodyPr/>
          <a:lstStyle/>
          <a:p>
            <a:r>
              <a:rPr lang="en-US"/>
              <a:t>Your Footer Here - Designed by Showeet.com</a:t>
            </a:r>
          </a:p>
        </p:txBody>
      </p:sp>
      <p:sp>
        <p:nvSpPr>
          <p:cNvPr id="7" name="Slide Number Placeholder 6"/>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572819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748045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36156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 BLU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1"/>
          <p:cNvSpPr>
            <a:spLocks noGrp="1"/>
          </p:cNvSpPr>
          <p:nvPr>
            <p:ph type="title"/>
          </p:nvPr>
        </p:nvSpPr>
        <p:spPr>
          <a:xfrm>
            <a:off x="4038600" y="1709741"/>
            <a:ext cx="7308851" cy="2852737"/>
          </a:xfrm>
        </p:spPr>
        <p:txBody>
          <a:bodyPr anchor="b"/>
          <a:lstStyle>
            <a:lvl1pPr algn="ctr">
              <a:defRPr sz="4500"/>
            </a:lvl1pPr>
          </a:lstStyle>
          <a:p>
            <a:r>
              <a:rPr lang="en-US"/>
              <a:t>Click to edit Master title style</a:t>
            </a:r>
          </a:p>
        </p:txBody>
      </p:sp>
      <p:sp>
        <p:nvSpPr>
          <p:cNvPr id="3" name="Text Placeholder 2"/>
          <p:cNvSpPr>
            <a:spLocks noGrp="1"/>
          </p:cNvSpPr>
          <p:nvPr>
            <p:ph type="body" idx="1"/>
          </p:nvPr>
        </p:nvSpPr>
        <p:spPr>
          <a:xfrm>
            <a:off x="4038600" y="4589466"/>
            <a:ext cx="73088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Tree>
    <p:extLst>
      <p:ext uri="{BB962C8B-B14F-4D97-AF65-F5344CB8AC3E}">
        <p14:creationId xmlns:p14="http://schemas.microsoft.com/office/powerpoint/2010/main" val="13976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 BLUE #2">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5524501" y="1709741"/>
            <a:ext cx="5822951" cy="2852737"/>
          </a:xfrm>
        </p:spPr>
        <p:txBody>
          <a:bodyPr anchor="b"/>
          <a:lstStyle>
            <a:lvl1pPr algn="ctr">
              <a:defRPr sz="4500"/>
            </a:lvl1pPr>
          </a:lstStyle>
          <a:p>
            <a:r>
              <a:rPr lang="en-US"/>
              <a:t>Click to edit Master title style</a:t>
            </a:r>
          </a:p>
        </p:txBody>
      </p:sp>
      <p:sp>
        <p:nvSpPr>
          <p:cNvPr id="8" name="Text Placeholder 2"/>
          <p:cNvSpPr>
            <a:spLocks noGrp="1"/>
          </p:cNvSpPr>
          <p:nvPr>
            <p:ph type="body" idx="1"/>
          </p:nvPr>
        </p:nvSpPr>
        <p:spPr>
          <a:xfrm>
            <a:off x="5524501" y="4589466"/>
            <a:ext cx="5822951" cy="1500187"/>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63732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title"/>
          </p:nvPr>
        </p:nvSpPr>
        <p:spPr>
          <a:xfrm>
            <a:off x="4038600" y="365128"/>
            <a:ext cx="7315200" cy="1325563"/>
          </a:xfrm>
        </p:spPr>
        <p:txBody>
          <a:bodyPr anchor="ctr"/>
          <a:lstStyle/>
          <a:p>
            <a:r>
              <a:rPr lang="en-US"/>
              <a:t>Click to edit Master title style</a:t>
            </a:r>
          </a:p>
        </p:txBody>
      </p:sp>
      <p:sp>
        <p:nvSpPr>
          <p:cNvPr id="8" name="Content Placeholder 2"/>
          <p:cNvSpPr>
            <a:spLocks noGrp="1"/>
          </p:cNvSpPr>
          <p:nvPr>
            <p:ph idx="1"/>
          </p:nvPr>
        </p:nvSpPr>
        <p:spPr>
          <a:xfrm>
            <a:off x="4038600" y="1825625"/>
            <a:ext cx="7315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279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ORANGE #1">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lvl1pPr>
              <a:defRPr>
                <a:solidFill>
                  <a:schemeClr val="accent4">
                    <a:lumMod val="40000"/>
                    <a:lumOff val="60000"/>
                  </a:schemeClr>
                </a:solidFill>
              </a:defRPr>
            </a:lvl1pPr>
          </a:lstStyle>
          <a:p>
            <a:r>
              <a:rPr lang="en-US"/>
              <a:t>Your Date Here</a:t>
            </a:r>
          </a:p>
        </p:txBody>
      </p:sp>
      <p:sp>
        <p:nvSpPr>
          <p:cNvPr id="5" name="Footer Placeholder 4"/>
          <p:cNvSpPr>
            <a:spLocks noGrp="1"/>
          </p:cNvSpPr>
          <p:nvPr>
            <p:ph type="ftr" sz="quarter" idx="11"/>
          </p:nvPr>
        </p:nvSpPr>
        <p:spPr/>
        <p:txBody>
          <a:bodyPr/>
          <a:lstStyle>
            <a:lvl1pPr>
              <a:defRPr>
                <a:solidFill>
                  <a:schemeClr val="accent4">
                    <a:lumMod val="40000"/>
                    <a:lumOff val="60000"/>
                  </a:schemeClr>
                </a:solidFill>
              </a:defRPr>
            </a:lvl1pPr>
          </a:lstStyle>
          <a:p>
            <a:r>
              <a:rPr lang="en-US"/>
              <a:t>Your Footer Here - Designed by Showeet.com</a:t>
            </a:r>
          </a:p>
        </p:txBody>
      </p:sp>
      <p:sp>
        <p:nvSpPr>
          <p:cNvPr id="6" name="Slide Number Placeholder 5"/>
          <p:cNvSpPr>
            <a:spLocks noGrp="1"/>
          </p:cNvSpPr>
          <p:nvPr>
            <p:ph type="sldNum" sz="quarter" idx="12"/>
          </p:nvPr>
        </p:nvSpPr>
        <p:spPr/>
        <p:txBody>
          <a:bodyPr/>
          <a:lstStyle>
            <a:lvl1pPr>
              <a:defRPr>
                <a:solidFill>
                  <a:schemeClr val="accent4">
                    <a:lumMod val="40000"/>
                    <a:lumOff val="60000"/>
                  </a:schemeClr>
                </a:solidFill>
              </a:defRPr>
            </a:lvl1pPr>
          </a:lstStyle>
          <a:p>
            <a:fld id="{C2433BFB-D198-487E-9BB7-3E6A9917FBDC}" type="slidenum">
              <a:rPr lang="en-US" smtClean="0"/>
              <a:pPr/>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chemeClr val="tx1">
                    <a:lumMod val="75000"/>
                    <a:lumOff val="25000"/>
                  </a:schemeClr>
                </a:solidFill>
              </a:rPr>
              <a:t>Showeet.com</a:t>
            </a:r>
          </a:p>
        </p:txBody>
      </p:sp>
    </p:spTree>
    <p:extLst>
      <p:ext uri="{BB962C8B-B14F-4D97-AF65-F5344CB8AC3E}">
        <p14:creationId xmlns:p14="http://schemas.microsoft.com/office/powerpoint/2010/main" val="161715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ORANGE #2">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21581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ORANGE #3">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Your Footer Here - Designed by Showeet.com</a:t>
            </a:r>
          </a:p>
        </p:txBody>
      </p:sp>
      <p:sp>
        <p:nvSpPr>
          <p:cNvPr id="6" name="Slide Number Placeholder 5"/>
          <p:cNvSpPr>
            <a:spLocks noGrp="1"/>
          </p:cNvSpPr>
          <p:nvPr>
            <p:ph type="sldNum" sz="quarter" idx="12"/>
          </p:nvPr>
        </p:nvSpPr>
        <p:spPr/>
        <p:txBody>
          <a:bodyPr/>
          <a:lstStyle/>
          <a:p>
            <a:fld id="{C2433BFB-D198-487E-9BB7-3E6A9917FBDC}" type="slidenum">
              <a:rPr lang="en-US" smtClean="0"/>
              <a:t>‹#›</a:t>
            </a:fld>
            <a:endParaRPr lang="en-US"/>
          </a:p>
        </p:txBody>
      </p:sp>
      <p:sp>
        <p:nvSpPr>
          <p:cNvPr id="7" name="Title 1"/>
          <p:cNvSpPr>
            <a:spLocks noGrp="1"/>
          </p:cNvSpPr>
          <p:nvPr>
            <p:ph type="ctrTitle"/>
          </p:nvPr>
        </p:nvSpPr>
        <p:spPr>
          <a:xfrm>
            <a:off x="330200" y="788988"/>
            <a:ext cx="11531600" cy="2387600"/>
          </a:xfrm>
        </p:spPr>
        <p:txBody>
          <a:bodyPr anchor="b">
            <a:noAutofit/>
          </a:bodyPr>
          <a:lstStyle>
            <a:lvl1pPr algn="l">
              <a:defRPr sz="4500" b="1" cap="all" baseline="0">
                <a:latin typeface="Calibri" panose="020F0502020204030204" pitchFamily="34" charset="0"/>
                <a:cs typeface="Calibri" panose="020F0502020204030204" pitchFamily="34" charset="0"/>
              </a:defRPr>
            </a:lvl1pPr>
          </a:lstStyle>
          <a:p>
            <a:r>
              <a:rPr lang="en-US"/>
              <a:t>Click to edit Master title style</a:t>
            </a:r>
          </a:p>
        </p:txBody>
      </p:sp>
      <p:sp>
        <p:nvSpPr>
          <p:cNvPr id="8" name="Subtitle 2"/>
          <p:cNvSpPr>
            <a:spLocks noGrp="1"/>
          </p:cNvSpPr>
          <p:nvPr>
            <p:ph type="subTitle" idx="1"/>
          </p:nvPr>
        </p:nvSpPr>
        <p:spPr>
          <a:xfrm>
            <a:off x="7454901" y="3435471"/>
            <a:ext cx="4406900" cy="1655762"/>
          </a:xfrm>
        </p:spPr>
        <p:txBody>
          <a:bodyPr>
            <a:normAutofit/>
          </a:bodyPr>
          <a:lstStyle>
            <a:lvl1pPr marL="647700" indent="-647700" algn="l">
              <a:buNone/>
              <a:defRPr sz="2400" i="1" cap="all"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p:cNvSpPr txBox="1"/>
          <p:nvPr userDrawn="1"/>
        </p:nvSpPr>
        <p:spPr>
          <a:xfrm>
            <a:off x="11250285" y="103517"/>
            <a:ext cx="665567" cy="196208"/>
          </a:xfrm>
          <a:prstGeom prst="rect">
            <a:avLst/>
          </a:prstGeom>
          <a:noFill/>
        </p:spPr>
        <p:txBody>
          <a:bodyPr wrap="none" rtlCol="0">
            <a:spAutoFit/>
          </a:bodyPr>
          <a:lstStyle/>
          <a:p>
            <a:r>
              <a:rPr lang="en-US" sz="675">
                <a:solidFill>
                  <a:srgbClr val="FFB400"/>
                </a:solidFill>
              </a:rPr>
              <a:t>Showeet.com</a:t>
            </a:r>
          </a:p>
        </p:txBody>
      </p:sp>
    </p:spTree>
    <p:extLst>
      <p:ext uri="{BB962C8B-B14F-4D97-AF65-F5344CB8AC3E}">
        <p14:creationId xmlns:p14="http://schemas.microsoft.com/office/powerpoint/2010/main" val="31059373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6">
            <a:extLst>
              <a:ext uri="{28A0092B-C50C-407E-A947-70E740481C1C}">
                <a14:useLocalDpi xmlns:a14="http://schemas.microsoft.com/office/drawing/2010/main" val="0"/>
              </a:ext>
            </a:extLst>
          </a:blip>
          <a:srcRect l="12500" r="12500"/>
          <a:stretch>
            <a:fillRect/>
          </a:stretch>
        </p:blipFill>
        <p:spPr>
          <a:xfrm>
            <a:off x="2" y="0"/>
            <a:ext cx="12192001" cy="6858000"/>
          </a:xfrm>
          <a:custGeom>
            <a:avLst/>
            <a:gdLst>
              <a:gd name="connsiteX0" fmla="*/ 0 w 9144001"/>
              <a:gd name="connsiteY0" fmla="*/ 0 h 6858000"/>
              <a:gd name="connsiteX1" fmla="*/ 9144001 w 9144001"/>
              <a:gd name="connsiteY1" fmla="*/ 0 h 6858000"/>
              <a:gd name="connsiteX2" fmla="*/ 9144001 w 9144001"/>
              <a:gd name="connsiteY2" fmla="*/ 6858000 h 6858000"/>
              <a:gd name="connsiteX3" fmla="*/ 0 w 9144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144001" h="6858000">
                <a:moveTo>
                  <a:pt x="0" y="0"/>
                </a:moveTo>
                <a:lnTo>
                  <a:pt x="9144001" y="0"/>
                </a:lnTo>
                <a:lnTo>
                  <a:pt x="9144001" y="6858000"/>
                </a:lnTo>
                <a:lnTo>
                  <a:pt x="0" y="6858000"/>
                </a:lnTo>
                <a:close/>
              </a:path>
            </a:pathLst>
          </a:custGeom>
        </p:spPr>
      </p:pic>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Your Footer Here - Designed by Showeet.com</a:t>
            </a:r>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433BFB-D198-487E-9BB7-3E6A9917FBDC}" type="slidenum">
              <a:rPr lang="en-US" smtClean="0"/>
              <a:t>‹#›</a:t>
            </a:fld>
            <a:endParaRPr lang="en-US"/>
          </a:p>
        </p:txBody>
      </p:sp>
    </p:spTree>
    <p:extLst>
      <p:ext uri="{BB962C8B-B14F-4D97-AF65-F5344CB8AC3E}">
        <p14:creationId xmlns:p14="http://schemas.microsoft.com/office/powerpoint/2010/main" val="207421374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Lst>
  <p:hf sldNum="0" hdr="0" ftr="0" dt="0"/>
  <p:txStyles>
    <p:titleStyle>
      <a:lvl1pPr algn="l" defTabSz="685800" rtl="0" eaLnBrk="1" latinLnBrk="0" hangingPunct="1">
        <a:lnSpc>
          <a:spcPct val="90000"/>
        </a:lnSpc>
        <a:spcBef>
          <a:spcPct val="0"/>
        </a:spcBef>
        <a:buNone/>
        <a:defRPr sz="4500" b="1" kern="1200">
          <a:solidFill>
            <a:schemeClr val="tx1"/>
          </a:solidFill>
          <a:latin typeface="Calibri" panose="020F0502020204030204" pitchFamily="34" charset="0"/>
          <a:ea typeface="+mj-ea"/>
          <a:cs typeface="Calibri" panose="020F050202020403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6.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6.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6.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788988"/>
            <a:ext cx="11531600" cy="879715"/>
          </a:xfrm>
        </p:spPr>
        <p:txBody>
          <a:bodyPr/>
          <a:lstStyle/>
          <a:p>
            <a:pPr algn="l"/>
            <a:r>
              <a:rPr lang="en-US" dirty="0">
                <a:solidFill>
                  <a:schemeClr val="bg1"/>
                </a:solidFill>
              </a:rPr>
              <a:t>             </a:t>
            </a:r>
            <a:r>
              <a:rPr lang="en-US" sz="4800" b="1" i="0" kern="1200" cap="all" baseline="0" dirty="0">
                <a:latin typeface="+mj-lt"/>
                <a:ea typeface="+mj-ea"/>
                <a:cs typeface="+mj-cs"/>
              </a:rPr>
              <a:t>Sports Analytics NHL-3.0</a:t>
            </a:r>
            <a:endParaRPr lang="en-US" dirty="0">
              <a:solidFill>
                <a:schemeClr val="tx1"/>
              </a:solidFill>
            </a:endParaRPr>
          </a:p>
        </p:txBody>
      </p:sp>
      <p:sp>
        <p:nvSpPr>
          <p:cNvPr id="8" name="Subtitle 7"/>
          <p:cNvSpPr>
            <a:spLocks noGrp="1"/>
          </p:cNvSpPr>
          <p:nvPr>
            <p:ph type="subTitle" idx="1"/>
          </p:nvPr>
        </p:nvSpPr>
        <p:spPr>
          <a:xfrm>
            <a:off x="330200" y="3429000"/>
            <a:ext cx="4406900" cy="1655762"/>
          </a:xfrm>
        </p:spPr>
        <p:txBody>
          <a:bodyPr>
            <a:normAutofit fontScale="85000" lnSpcReduction="20000"/>
          </a:bodyPr>
          <a:lstStyle/>
          <a:p>
            <a:r>
              <a:rPr lang="en-US" sz="2400" u="sng" kern="1200" dirty="0">
                <a:latin typeface="+mn-lt"/>
                <a:ea typeface="+mn-ea"/>
                <a:cs typeface="+mn-cs"/>
              </a:rPr>
              <a:t>Presenter Names</a:t>
            </a:r>
            <a:r>
              <a:rPr lang="en-US" sz="2400" kern="1200" dirty="0">
                <a:latin typeface="+mn-lt"/>
                <a:ea typeface="+mn-ea"/>
                <a:cs typeface="+mn-cs"/>
              </a:rPr>
              <a:t>:  </a:t>
            </a:r>
          </a:p>
          <a:p>
            <a:r>
              <a:rPr lang="en-US" sz="2400" kern="1200" dirty="0">
                <a:latin typeface="+mn-lt"/>
                <a:ea typeface="+mn-ea"/>
                <a:cs typeface="+mn-cs"/>
              </a:rPr>
              <a:t>Ravina </a:t>
            </a:r>
            <a:r>
              <a:rPr lang="en-US" sz="2400" kern="1200" dirty="0" err="1">
                <a:latin typeface="+mn-lt"/>
                <a:ea typeface="+mn-ea"/>
                <a:cs typeface="+mn-cs"/>
              </a:rPr>
              <a:t>Kolsawala</a:t>
            </a:r>
            <a:endParaRPr lang="en-US" sz="2400" kern="1200" dirty="0">
              <a:latin typeface="+mn-lt"/>
              <a:ea typeface="+mn-ea"/>
              <a:cs typeface="+mn-cs"/>
            </a:endParaRPr>
          </a:p>
          <a:p>
            <a:r>
              <a:rPr lang="en-US" sz="2400" kern="1200" dirty="0" err="1">
                <a:latin typeface="+mn-lt"/>
                <a:ea typeface="+mn-ea"/>
                <a:cs typeface="+mn-cs"/>
              </a:rPr>
              <a:t>Gosaye</a:t>
            </a:r>
            <a:r>
              <a:rPr lang="en-US" sz="2400" kern="1200" dirty="0">
                <a:latin typeface="+mn-lt"/>
                <a:ea typeface="+mn-ea"/>
                <a:cs typeface="+mn-cs"/>
              </a:rPr>
              <a:t> White</a:t>
            </a:r>
          </a:p>
          <a:p>
            <a:r>
              <a:rPr lang="en-US" sz="2400" kern="1200" dirty="0" err="1">
                <a:latin typeface="+mn-lt"/>
                <a:ea typeface="+mn-ea"/>
                <a:cs typeface="+mn-cs"/>
              </a:rPr>
              <a:t>Ghislain</a:t>
            </a:r>
            <a:r>
              <a:rPr lang="en-US" sz="2400" kern="1200" dirty="0">
                <a:latin typeface="+mn-lt"/>
                <a:ea typeface="+mn-ea"/>
                <a:cs typeface="+mn-cs"/>
              </a:rPr>
              <a:t> </a:t>
            </a:r>
            <a:r>
              <a:rPr lang="en-US" sz="2400" kern="1200" dirty="0" err="1">
                <a:latin typeface="+mn-lt"/>
                <a:ea typeface="+mn-ea"/>
                <a:cs typeface="+mn-cs"/>
              </a:rPr>
              <a:t>Nyirumuheto</a:t>
            </a:r>
            <a:endParaRPr lang="en-US" sz="2400" kern="1200" dirty="0">
              <a:latin typeface="+mn-lt"/>
              <a:ea typeface="+mn-ea"/>
              <a:cs typeface="+mn-cs"/>
            </a:endParaRPr>
          </a:p>
          <a:p>
            <a:r>
              <a:rPr lang="en-US" sz="2400" kern="1200" dirty="0">
                <a:latin typeface="+mn-lt"/>
                <a:ea typeface="+mn-ea"/>
                <a:cs typeface="+mn-cs"/>
              </a:rPr>
              <a:t>Joel Demontigny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452" y="2306242"/>
            <a:ext cx="4128193" cy="4551759"/>
          </a:xfrm>
          <a:prstGeom prst="rect">
            <a:avLst/>
          </a:prstGeom>
        </p:spPr>
      </p:pic>
      <p:sp>
        <p:nvSpPr>
          <p:cNvPr id="3" name="TextBox 2">
            <a:extLst>
              <a:ext uri="{FF2B5EF4-FFF2-40B4-BE49-F238E27FC236}">
                <a16:creationId xmlns:a16="http://schemas.microsoft.com/office/drawing/2014/main" id="{0B430CEA-3D54-4EBF-8C9C-780438D65079}"/>
              </a:ext>
            </a:extLst>
          </p:cNvPr>
          <p:cNvSpPr txBox="1"/>
          <p:nvPr/>
        </p:nvSpPr>
        <p:spPr>
          <a:xfrm>
            <a:off x="330200" y="6400975"/>
            <a:ext cx="2045753" cy="276999"/>
          </a:xfrm>
          <a:prstGeom prst="rect">
            <a:avLst/>
          </a:prstGeom>
          <a:noFill/>
        </p:spPr>
        <p:txBody>
          <a:bodyPr wrap="none" rtlCol="0">
            <a:spAutoFit/>
          </a:bodyPr>
          <a:lstStyle/>
          <a:p>
            <a:pPr>
              <a:spcAft>
                <a:spcPts val="600"/>
              </a:spcAft>
            </a:pPr>
            <a:r>
              <a:rPr lang="en-US" sz="1200" dirty="0">
                <a:solidFill>
                  <a:prstClr val="white"/>
                </a:solidFill>
                <a:latin typeface="Univers"/>
              </a:rPr>
              <a:t>Date: September 28, 2023</a:t>
            </a:r>
          </a:p>
        </p:txBody>
      </p:sp>
      <p:sp>
        <p:nvSpPr>
          <p:cNvPr id="6" name="TextBox 5">
            <a:extLst>
              <a:ext uri="{FF2B5EF4-FFF2-40B4-BE49-F238E27FC236}">
                <a16:creationId xmlns:a16="http://schemas.microsoft.com/office/drawing/2014/main" id="{A0820EBC-BDB9-7623-CA2B-4773CDFF01B4}"/>
              </a:ext>
            </a:extLst>
          </p:cNvPr>
          <p:cNvSpPr txBox="1"/>
          <p:nvPr/>
        </p:nvSpPr>
        <p:spPr>
          <a:xfrm>
            <a:off x="10018068" y="6385587"/>
            <a:ext cx="2173932" cy="307777"/>
          </a:xfrm>
          <a:prstGeom prst="rect">
            <a:avLst/>
          </a:prstGeom>
          <a:noFill/>
        </p:spPr>
        <p:txBody>
          <a:bodyPr wrap="square">
            <a:spAutoFit/>
          </a:bodyPr>
          <a:lstStyle/>
          <a:p>
            <a:r>
              <a:rPr lang="en-US" sz="1400" dirty="0">
                <a:solidFill>
                  <a:schemeClr val="bg1"/>
                </a:solidFill>
              </a:rPr>
              <a:t>© Copyright Showeet.com</a:t>
            </a:r>
          </a:p>
        </p:txBody>
      </p:sp>
    </p:spTree>
    <p:extLst>
      <p:ext uri="{BB962C8B-B14F-4D97-AF65-F5344CB8AC3E}">
        <p14:creationId xmlns:p14="http://schemas.microsoft.com/office/powerpoint/2010/main" val="127320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Logistic Regression – Supervised – Random Over Sampler to balance the data</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53207"/>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2778846"/>
            <a:ext cx="884345" cy="369332"/>
          </a:xfrm>
          <a:prstGeom prst="rect">
            <a:avLst/>
          </a:prstGeom>
          <a:noFill/>
        </p:spPr>
        <p:txBody>
          <a:bodyPr wrap="none" rtlCol="0">
            <a:spAutoFit/>
          </a:bodyPr>
          <a:lstStyle/>
          <a:p>
            <a:r>
              <a:rPr lang="en-US" dirty="0"/>
              <a:t>Report:</a:t>
            </a:r>
          </a:p>
        </p:txBody>
      </p:sp>
      <p:pic>
        <p:nvPicPr>
          <p:cNvPr id="6" name="Picture 5">
            <a:extLst>
              <a:ext uri="{FF2B5EF4-FFF2-40B4-BE49-F238E27FC236}">
                <a16:creationId xmlns:a16="http://schemas.microsoft.com/office/drawing/2014/main" id="{1AE90603-18E9-B035-0AAE-0163FFDB2019}"/>
              </a:ext>
            </a:extLst>
          </p:cNvPr>
          <p:cNvPicPr>
            <a:picLocks noChangeAspect="1"/>
          </p:cNvPicPr>
          <p:nvPr/>
        </p:nvPicPr>
        <p:blipFill>
          <a:blip r:embed="rId3"/>
          <a:stretch>
            <a:fillRect/>
          </a:stretch>
        </p:blipFill>
        <p:spPr>
          <a:xfrm>
            <a:off x="1317675" y="1965951"/>
            <a:ext cx="2505425" cy="466790"/>
          </a:xfrm>
          <a:prstGeom prst="rect">
            <a:avLst/>
          </a:prstGeom>
        </p:spPr>
      </p:pic>
      <p:pic>
        <p:nvPicPr>
          <p:cNvPr id="10" name="Picture 9">
            <a:extLst>
              <a:ext uri="{FF2B5EF4-FFF2-40B4-BE49-F238E27FC236}">
                <a16:creationId xmlns:a16="http://schemas.microsoft.com/office/drawing/2014/main" id="{D3D86A04-FC69-96AA-CA08-4A0DE0CC416D}"/>
              </a:ext>
            </a:extLst>
          </p:cNvPr>
          <p:cNvPicPr>
            <a:picLocks noChangeAspect="1"/>
          </p:cNvPicPr>
          <p:nvPr/>
        </p:nvPicPr>
        <p:blipFill>
          <a:blip r:embed="rId4"/>
          <a:stretch>
            <a:fillRect/>
          </a:stretch>
        </p:blipFill>
        <p:spPr>
          <a:xfrm>
            <a:off x="1317675" y="3611249"/>
            <a:ext cx="4086795" cy="1524213"/>
          </a:xfrm>
          <a:prstGeom prst="rect">
            <a:avLst/>
          </a:prstGeom>
        </p:spPr>
      </p:pic>
    </p:spTree>
    <p:extLst>
      <p:ext uri="{BB962C8B-B14F-4D97-AF65-F5344CB8AC3E}">
        <p14:creationId xmlns:p14="http://schemas.microsoft.com/office/powerpoint/2010/main" val="200147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Random Over Sampler to balance data</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5" name="Picture 4">
            <a:extLst>
              <a:ext uri="{FF2B5EF4-FFF2-40B4-BE49-F238E27FC236}">
                <a16:creationId xmlns:a16="http://schemas.microsoft.com/office/drawing/2014/main" id="{92108F4D-AE41-1DAE-8DEA-DF5720849942}"/>
              </a:ext>
            </a:extLst>
          </p:cNvPr>
          <p:cNvPicPr>
            <a:picLocks noChangeAspect="1"/>
          </p:cNvPicPr>
          <p:nvPr/>
        </p:nvPicPr>
        <p:blipFill>
          <a:blip r:embed="rId3"/>
          <a:stretch>
            <a:fillRect/>
          </a:stretch>
        </p:blipFill>
        <p:spPr>
          <a:xfrm>
            <a:off x="1317675" y="2082966"/>
            <a:ext cx="2467319" cy="457264"/>
          </a:xfrm>
          <a:prstGeom prst="rect">
            <a:avLst/>
          </a:prstGeom>
        </p:spPr>
      </p:pic>
      <p:pic>
        <p:nvPicPr>
          <p:cNvPr id="8" name="Picture 7">
            <a:extLst>
              <a:ext uri="{FF2B5EF4-FFF2-40B4-BE49-F238E27FC236}">
                <a16:creationId xmlns:a16="http://schemas.microsoft.com/office/drawing/2014/main" id="{E568FE1D-2AAB-BD6B-05A0-651CE0C68D7F}"/>
              </a:ext>
            </a:extLst>
          </p:cNvPr>
          <p:cNvPicPr>
            <a:picLocks noChangeAspect="1"/>
          </p:cNvPicPr>
          <p:nvPr/>
        </p:nvPicPr>
        <p:blipFill>
          <a:blip r:embed="rId4"/>
          <a:stretch>
            <a:fillRect/>
          </a:stretch>
        </p:blipFill>
        <p:spPr>
          <a:xfrm>
            <a:off x="1317675" y="3835269"/>
            <a:ext cx="4077269" cy="1590897"/>
          </a:xfrm>
          <a:prstGeom prst="rect">
            <a:avLst/>
          </a:prstGeom>
        </p:spPr>
      </p:pic>
    </p:spTree>
    <p:extLst>
      <p:ext uri="{BB962C8B-B14F-4D97-AF65-F5344CB8AC3E}">
        <p14:creationId xmlns:p14="http://schemas.microsoft.com/office/powerpoint/2010/main" val="346998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646331"/>
          </a:xfrm>
          <a:prstGeom prst="rect">
            <a:avLst/>
          </a:prstGeom>
          <a:noFill/>
        </p:spPr>
        <p:txBody>
          <a:bodyPr wrap="square" rtlCol="0">
            <a:spAutoFit/>
          </a:bodyPr>
          <a:lstStyle/>
          <a:p>
            <a:r>
              <a:rPr lang="en-US" dirty="0"/>
              <a:t>Decision Tree Classifier – Supervised – Random Over Sampler balance data with class weight</a:t>
            </a:r>
          </a:p>
          <a:p>
            <a:r>
              <a:rPr lang="en-US" dirty="0"/>
              <a:t>This is our </a:t>
            </a:r>
            <a:r>
              <a:rPr lang="en-US" b="1" dirty="0"/>
              <a:t>optimized</a:t>
            </a:r>
            <a:r>
              <a:rPr lang="en-US" dirty="0"/>
              <a:t> model</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3" name="Picture 2">
            <a:extLst>
              <a:ext uri="{FF2B5EF4-FFF2-40B4-BE49-F238E27FC236}">
                <a16:creationId xmlns:a16="http://schemas.microsoft.com/office/drawing/2014/main" id="{4BD4DD7B-E0F6-A685-CC1C-F26F694F34FA}"/>
              </a:ext>
            </a:extLst>
          </p:cNvPr>
          <p:cNvPicPr>
            <a:picLocks noChangeAspect="1"/>
          </p:cNvPicPr>
          <p:nvPr/>
        </p:nvPicPr>
        <p:blipFill>
          <a:blip r:embed="rId3"/>
          <a:stretch>
            <a:fillRect/>
          </a:stretch>
        </p:blipFill>
        <p:spPr>
          <a:xfrm>
            <a:off x="1317675" y="2131386"/>
            <a:ext cx="2429214" cy="428685"/>
          </a:xfrm>
          <a:prstGeom prst="rect">
            <a:avLst/>
          </a:prstGeom>
        </p:spPr>
      </p:pic>
      <p:pic>
        <p:nvPicPr>
          <p:cNvPr id="7" name="Picture 6">
            <a:extLst>
              <a:ext uri="{FF2B5EF4-FFF2-40B4-BE49-F238E27FC236}">
                <a16:creationId xmlns:a16="http://schemas.microsoft.com/office/drawing/2014/main" id="{8FFC319B-FB01-56DC-7BA5-FE79A93E3AA2}"/>
              </a:ext>
            </a:extLst>
          </p:cNvPr>
          <p:cNvPicPr>
            <a:picLocks noChangeAspect="1"/>
          </p:cNvPicPr>
          <p:nvPr/>
        </p:nvPicPr>
        <p:blipFill>
          <a:blip r:embed="rId4"/>
          <a:stretch>
            <a:fillRect/>
          </a:stretch>
        </p:blipFill>
        <p:spPr>
          <a:xfrm>
            <a:off x="1317675" y="3908944"/>
            <a:ext cx="4143953" cy="1600423"/>
          </a:xfrm>
          <a:prstGeom prst="rect">
            <a:avLst/>
          </a:prstGeom>
        </p:spPr>
      </p:pic>
    </p:spTree>
    <p:extLst>
      <p:ext uri="{BB962C8B-B14F-4D97-AF65-F5344CB8AC3E}">
        <p14:creationId xmlns:p14="http://schemas.microsoft.com/office/powerpoint/2010/main" val="2642187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Under sampling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8" name="Picture 7">
            <a:extLst>
              <a:ext uri="{FF2B5EF4-FFF2-40B4-BE49-F238E27FC236}">
                <a16:creationId xmlns:a16="http://schemas.microsoft.com/office/drawing/2014/main" id="{F3409E40-1902-CC23-B3ED-86B9C2BA2B01}"/>
              </a:ext>
            </a:extLst>
          </p:cNvPr>
          <p:cNvPicPr>
            <a:picLocks noChangeAspect="1"/>
          </p:cNvPicPr>
          <p:nvPr/>
        </p:nvPicPr>
        <p:blipFill>
          <a:blip r:embed="rId3"/>
          <a:stretch>
            <a:fillRect/>
          </a:stretch>
        </p:blipFill>
        <p:spPr>
          <a:xfrm>
            <a:off x="1317675" y="3886689"/>
            <a:ext cx="4086795" cy="1581371"/>
          </a:xfrm>
          <a:prstGeom prst="rect">
            <a:avLst/>
          </a:prstGeom>
        </p:spPr>
      </p:pic>
      <p:pic>
        <p:nvPicPr>
          <p:cNvPr id="10" name="Picture 9">
            <a:extLst>
              <a:ext uri="{FF2B5EF4-FFF2-40B4-BE49-F238E27FC236}">
                <a16:creationId xmlns:a16="http://schemas.microsoft.com/office/drawing/2014/main" id="{F9AAA0F3-7DB6-02B2-3561-F956D15F1E04}"/>
              </a:ext>
            </a:extLst>
          </p:cNvPr>
          <p:cNvPicPr>
            <a:picLocks noChangeAspect="1"/>
          </p:cNvPicPr>
          <p:nvPr/>
        </p:nvPicPr>
        <p:blipFill>
          <a:blip r:embed="rId4"/>
          <a:stretch>
            <a:fillRect/>
          </a:stretch>
        </p:blipFill>
        <p:spPr>
          <a:xfrm>
            <a:off x="1317675" y="2119289"/>
            <a:ext cx="2181529" cy="504895"/>
          </a:xfrm>
          <a:prstGeom prst="rect">
            <a:avLst/>
          </a:prstGeom>
        </p:spPr>
      </p:pic>
    </p:spTree>
    <p:extLst>
      <p:ext uri="{BB962C8B-B14F-4D97-AF65-F5344CB8AC3E}">
        <p14:creationId xmlns:p14="http://schemas.microsoft.com/office/powerpoint/2010/main" val="320465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Decision Tree Classifier – Supervised – Over sampling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7" name="Picture 6">
            <a:extLst>
              <a:ext uri="{FF2B5EF4-FFF2-40B4-BE49-F238E27FC236}">
                <a16:creationId xmlns:a16="http://schemas.microsoft.com/office/drawing/2014/main" id="{68E0D720-10AF-1688-13B5-B6A4EDEFEE73}"/>
              </a:ext>
            </a:extLst>
          </p:cNvPr>
          <p:cNvPicPr>
            <a:picLocks noChangeAspect="1"/>
          </p:cNvPicPr>
          <p:nvPr/>
        </p:nvPicPr>
        <p:blipFill>
          <a:blip r:embed="rId3"/>
          <a:stretch>
            <a:fillRect/>
          </a:stretch>
        </p:blipFill>
        <p:spPr>
          <a:xfrm>
            <a:off x="1317675" y="3701428"/>
            <a:ext cx="4115374" cy="1629002"/>
          </a:xfrm>
          <a:prstGeom prst="rect">
            <a:avLst/>
          </a:prstGeom>
        </p:spPr>
      </p:pic>
      <p:pic>
        <p:nvPicPr>
          <p:cNvPr id="10" name="Picture 9">
            <a:extLst>
              <a:ext uri="{FF2B5EF4-FFF2-40B4-BE49-F238E27FC236}">
                <a16:creationId xmlns:a16="http://schemas.microsoft.com/office/drawing/2014/main" id="{B3B716B1-381D-86B3-B3D5-D5CD819C1928}"/>
              </a:ext>
            </a:extLst>
          </p:cNvPr>
          <p:cNvPicPr>
            <a:picLocks noChangeAspect="1"/>
          </p:cNvPicPr>
          <p:nvPr/>
        </p:nvPicPr>
        <p:blipFill>
          <a:blip r:embed="rId4"/>
          <a:stretch>
            <a:fillRect/>
          </a:stretch>
        </p:blipFill>
        <p:spPr>
          <a:xfrm>
            <a:off x="1317675" y="2155905"/>
            <a:ext cx="2438740" cy="419158"/>
          </a:xfrm>
          <a:prstGeom prst="rect">
            <a:avLst/>
          </a:prstGeom>
        </p:spPr>
      </p:pic>
    </p:spTree>
    <p:extLst>
      <p:ext uri="{BB962C8B-B14F-4D97-AF65-F5344CB8AC3E}">
        <p14:creationId xmlns:p14="http://schemas.microsoft.com/office/powerpoint/2010/main" val="1209320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646331"/>
          </a:xfrm>
          <a:prstGeom prst="rect">
            <a:avLst/>
          </a:prstGeom>
          <a:noFill/>
        </p:spPr>
        <p:txBody>
          <a:bodyPr wrap="square" rtlCol="0">
            <a:spAutoFit/>
          </a:bodyPr>
          <a:lstStyle/>
          <a:p>
            <a:r>
              <a:rPr lang="en-US" dirty="0"/>
              <a:t>Decision Tree Classifier – Supervised – Synthetic Minority Over-Sampling Technique (SMOTE) with class weight</a:t>
            </a:r>
          </a:p>
        </p:txBody>
      </p:sp>
      <p:sp>
        <p:nvSpPr>
          <p:cNvPr id="13" name="TextBox 12">
            <a:extLst>
              <a:ext uri="{FF2B5EF4-FFF2-40B4-BE49-F238E27FC236}">
                <a16:creationId xmlns:a16="http://schemas.microsoft.com/office/drawing/2014/main" id="{4B2292F8-8B97-CA1C-1C50-5B1E8CA3624E}"/>
              </a:ext>
            </a:extLst>
          </p:cNvPr>
          <p:cNvSpPr txBox="1"/>
          <p:nvPr/>
        </p:nvSpPr>
        <p:spPr>
          <a:xfrm>
            <a:off x="1233577" y="1348633"/>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3004"/>
            <a:ext cx="884345" cy="369332"/>
          </a:xfrm>
          <a:prstGeom prst="rect">
            <a:avLst/>
          </a:prstGeom>
          <a:noFill/>
        </p:spPr>
        <p:txBody>
          <a:bodyPr wrap="none" rtlCol="0">
            <a:spAutoFit/>
          </a:bodyPr>
          <a:lstStyle/>
          <a:p>
            <a:r>
              <a:rPr lang="en-US" dirty="0"/>
              <a:t>Report:</a:t>
            </a:r>
          </a:p>
        </p:txBody>
      </p:sp>
      <p:pic>
        <p:nvPicPr>
          <p:cNvPr id="5" name="Picture 4">
            <a:extLst>
              <a:ext uri="{FF2B5EF4-FFF2-40B4-BE49-F238E27FC236}">
                <a16:creationId xmlns:a16="http://schemas.microsoft.com/office/drawing/2014/main" id="{454BDFD2-A21B-967A-74E3-1BC8A341BF55}"/>
              </a:ext>
            </a:extLst>
          </p:cNvPr>
          <p:cNvPicPr>
            <a:picLocks noChangeAspect="1"/>
          </p:cNvPicPr>
          <p:nvPr/>
        </p:nvPicPr>
        <p:blipFill>
          <a:blip r:embed="rId3"/>
          <a:stretch>
            <a:fillRect/>
          </a:stretch>
        </p:blipFill>
        <p:spPr>
          <a:xfrm>
            <a:off x="1317675" y="3715716"/>
            <a:ext cx="4105848" cy="1600423"/>
          </a:xfrm>
          <a:prstGeom prst="rect">
            <a:avLst/>
          </a:prstGeom>
        </p:spPr>
      </p:pic>
      <p:pic>
        <p:nvPicPr>
          <p:cNvPr id="8" name="Picture 7">
            <a:extLst>
              <a:ext uri="{FF2B5EF4-FFF2-40B4-BE49-F238E27FC236}">
                <a16:creationId xmlns:a16="http://schemas.microsoft.com/office/drawing/2014/main" id="{E8E12351-9BE2-CC3B-DADE-D6DF00249B75}"/>
              </a:ext>
            </a:extLst>
          </p:cNvPr>
          <p:cNvPicPr>
            <a:picLocks noChangeAspect="1"/>
          </p:cNvPicPr>
          <p:nvPr/>
        </p:nvPicPr>
        <p:blipFill>
          <a:blip r:embed="rId4"/>
          <a:stretch>
            <a:fillRect/>
          </a:stretch>
        </p:blipFill>
        <p:spPr>
          <a:xfrm>
            <a:off x="1317675" y="2051345"/>
            <a:ext cx="2467319" cy="543001"/>
          </a:xfrm>
          <a:prstGeom prst="rect">
            <a:avLst/>
          </a:prstGeom>
        </p:spPr>
      </p:pic>
    </p:spTree>
    <p:extLst>
      <p:ext uri="{BB962C8B-B14F-4D97-AF65-F5344CB8AC3E}">
        <p14:creationId xmlns:p14="http://schemas.microsoft.com/office/powerpoint/2010/main" val="24894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r>
              <a:rPr lang="en-US" dirty="0"/>
              <a:t>Model accuracy via Tableau:</a:t>
            </a:r>
          </a:p>
        </p:txBody>
      </p:sp>
      <p:sp>
        <p:nvSpPr>
          <p:cNvPr id="4" name="AutoShape 2">
            <a:extLst>
              <a:ext uri="{FF2B5EF4-FFF2-40B4-BE49-F238E27FC236}">
                <a16:creationId xmlns:a16="http://schemas.microsoft.com/office/drawing/2014/main" id="{9C117B05-821E-B399-512D-62CC5CC3EF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37D7F500-B338-D234-E94C-6B38EB2BB34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2CAA8E1-4E77-CDE7-FEA3-5087F096AF21}"/>
              </a:ext>
            </a:extLst>
          </p:cNvPr>
          <p:cNvPicPr>
            <a:picLocks noChangeAspect="1"/>
          </p:cNvPicPr>
          <p:nvPr/>
        </p:nvPicPr>
        <p:blipFill>
          <a:blip r:embed="rId2"/>
          <a:stretch>
            <a:fillRect/>
          </a:stretch>
        </p:blipFill>
        <p:spPr>
          <a:xfrm>
            <a:off x="838200" y="1690691"/>
            <a:ext cx="10429875" cy="5058481"/>
          </a:xfrm>
          <a:prstGeom prst="rect">
            <a:avLst/>
          </a:prstGeom>
        </p:spPr>
      </p:pic>
    </p:spTree>
    <p:extLst>
      <p:ext uri="{BB962C8B-B14F-4D97-AF65-F5344CB8AC3E}">
        <p14:creationId xmlns:p14="http://schemas.microsoft.com/office/powerpoint/2010/main" val="2463847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4C4436-4F30-FEF8-D8D1-EF971EF75BB7}"/>
              </a:ext>
            </a:extLst>
          </p:cNvPr>
          <p:cNvPicPr>
            <a:picLocks noGrp="1" noChangeAspect="1"/>
          </p:cNvPicPr>
          <p:nvPr>
            <p:ph idx="1"/>
          </p:nvPr>
        </p:nvPicPr>
        <p:blipFill>
          <a:blip r:embed="rId2"/>
          <a:stretch>
            <a:fillRect/>
          </a:stretch>
        </p:blipFill>
        <p:spPr>
          <a:xfrm>
            <a:off x="838201" y="365128"/>
            <a:ext cx="8620124" cy="5811835"/>
          </a:xfrm>
        </p:spPr>
      </p:pic>
      <p:pic>
        <p:nvPicPr>
          <p:cNvPr id="7" name="Picture 6">
            <a:extLst>
              <a:ext uri="{FF2B5EF4-FFF2-40B4-BE49-F238E27FC236}">
                <a16:creationId xmlns:a16="http://schemas.microsoft.com/office/drawing/2014/main" id="{4207F4AA-84A0-563F-7E52-272177392817}"/>
              </a:ext>
            </a:extLst>
          </p:cNvPr>
          <p:cNvPicPr>
            <a:picLocks noChangeAspect="1"/>
          </p:cNvPicPr>
          <p:nvPr/>
        </p:nvPicPr>
        <p:blipFill>
          <a:blip r:embed="rId3"/>
          <a:stretch>
            <a:fillRect/>
          </a:stretch>
        </p:blipFill>
        <p:spPr>
          <a:xfrm>
            <a:off x="9848757" y="365128"/>
            <a:ext cx="1333686" cy="5811835"/>
          </a:xfrm>
          <a:prstGeom prst="rect">
            <a:avLst/>
          </a:prstGeom>
        </p:spPr>
      </p:pic>
      <p:pic>
        <p:nvPicPr>
          <p:cNvPr id="3" name="Picture 2">
            <a:extLst>
              <a:ext uri="{FF2B5EF4-FFF2-40B4-BE49-F238E27FC236}">
                <a16:creationId xmlns:a16="http://schemas.microsoft.com/office/drawing/2014/main" id="{F0312B04-72E2-1331-3BE5-6D72C136C28B}"/>
              </a:ext>
            </a:extLst>
          </p:cNvPr>
          <p:cNvPicPr>
            <a:picLocks noChangeAspect="1"/>
          </p:cNvPicPr>
          <p:nvPr/>
        </p:nvPicPr>
        <p:blipFill>
          <a:blip r:embed="rId4"/>
          <a:stretch>
            <a:fillRect/>
          </a:stretch>
        </p:blipFill>
        <p:spPr>
          <a:xfrm>
            <a:off x="600075" y="365129"/>
            <a:ext cx="10753724" cy="5949946"/>
          </a:xfrm>
          <a:prstGeom prst="rect">
            <a:avLst/>
          </a:prstGeom>
        </p:spPr>
      </p:pic>
    </p:spTree>
    <p:extLst>
      <p:ext uri="{BB962C8B-B14F-4D97-AF65-F5344CB8AC3E}">
        <p14:creationId xmlns:p14="http://schemas.microsoft.com/office/powerpoint/2010/main" val="198892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57668" y="1709741"/>
            <a:ext cx="4989784" cy="705655"/>
          </a:xfrm>
        </p:spPr>
        <p:txBody>
          <a:bodyPr>
            <a:normAutofit fontScale="90000"/>
          </a:bodyPr>
          <a:lstStyle/>
          <a:p>
            <a:pPr algn="l"/>
            <a:r>
              <a:rPr lang="en-US" dirty="0"/>
              <a:t>Agenda:</a:t>
            </a:r>
          </a:p>
        </p:txBody>
      </p:sp>
      <p:sp>
        <p:nvSpPr>
          <p:cNvPr id="7" name="Text Placeholder 6"/>
          <p:cNvSpPr>
            <a:spLocks noGrp="1"/>
          </p:cNvSpPr>
          <p:nvPr>
            <p:ph type="body" idx="1"/>
          </p:nvPr>
        </p:nvSpPr>
        <p:spPr>
          <a:xfrm>
            <a:off x="6357668" y="2527752"/>
            <a:ext cx="4989784" cy="1914853"/>
          </a:xfrm>
        </p:spPr>
        <p:txBody>
          <a:bodyPr>
            <a:normAutofit/>
          </a:bodyPr>
          <a:lstStyle/>
          <a:p>
            <a:pPr algn="l"/>
            <a:r>
              <a:rPr lang="en-US" dirty="0">
                <a:solidFill>
                  <a:schemeClr val="tx1">
                    <a:lumMod val="85000"/>
                    <a:lumOff val="15000"/>
                  </a:schemeClr>
                </a:solidFill>
              </a:rPr>
              <a:t>- Introduction, Challenge, Future Iteration</a:t>
            </a:r>
          </a:p>
          <a:p>
            <a:pPr algn="l"/>
            <a:endParaRPr lang="en-US" dirty="0">
              <a:solidFill>
                <a:schemeClr val="tx1">
                  <a:lumMod val="85000"/>
                  <a:lumOff val="15000"/>
                </a:schemeClr>
              </a:solidFill>
            </a:endParaRPr>
          </a:p>
          <a:p>
            <a:pPr algn="l"/>
            <a:r>
              <a:rPr lang="en-US" dirty="0">
                <a:solidFill>
                  <a:schemeClr val="tx1">
                    <a:lumMod val="85000"/>
                    <a:lumOff val="15000"/>
                  </a:schemeClr>
                </a:solidFill>
              </a:rPr>
              <a:t>- Visualizations</a:t>
            </a:r>
          </a:p>
          <a:p>
            <a:pPr algn="l"/>
            <a:endParaRPr lang="en-US" dirty="0">
              <a:solidFill>
                <a:schemeClr val="tx1">
                  <a:lumMod val="85000"/>
                  <a:lumOff val="15000"/>
                </a:schemeClr>
              </a:solidFill>
            </a:endParaRPr>
          </a:p>
          <a:p>
            <a:pPr algn="l"/>
            <a:r>
              <a:rPr lang="en-US" dirty="0">
                <a:solidFill>
                  <a:schemeClr val="tx1">
                    <a:lumMod val="85000"/>
                    <a:lumOff val="15000"/>
                  </a:schemeClr>
                </a:solidFill>
              </a:rPr>
              <a:t>- Machine Learning Models Overview</a:t>
            </a:r>
          </a:p>
          <a:p>
            <a:pPr algn="l"/>
            <a:endParaRPr lang="en-US" dirty="0">
              <a:solidFill>
                <a:schemeClr val="tx1">
                  <a:lumMod val="85000"/>
                  <a:lumOff val="15000"/>
                </a:schemeClr>
              </a:solidFill>
            </a:endParaRPr>
          </a:p>
          <a:p>
            <a:pPr algn="l"/>
            <a:endParaRPr lang="en-US" dirty="0">
              <a:solidFill>
                <a:schemeClr val="tx1">
                  <a:lumMod val="85000"/>
                  <a:lumOff val="15000"/>
                </a:schemeClr>
              </a:solidFill>
            </a:endParaRPr>
          </a:p>
          <a:p>
            <a:pPr algn="l"/>
            <a:endParaRPr lang="en-US" dirty="0">
              <a:solidFill>
                <a:schemeClr val="tx1">
                  <a:lumMod val="85000"/>
                  <a:lumOff val="1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C8146CCE-ADC4-8566-3511-933F48258D7F}"/>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83841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our project:</a:t>
            </a:r>
          </a:p>
        </p:txBody>
      </p:sp>
      <p:sp>
        <p:nvSpPr>
          <p:cNvPr id="5" name="Content Placeholder 4"/>
          <p:cNvSpPr>
            <a:spLocks noGrp="1"/>
          </p:cNvSpPr>
          <p:nvPr>
            <p:ph idx="1"/>
          </p:nvPr>
        </p:nvSpPr>
        <p:spPr>
          <a:xfrm>
            <a:off x="838200" y="1851504"/>
            <a:ext cx="5381445"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this project version, we are focused on creating an effective Machine Learning Model to predict a team’s odds of winning the </a:t>
            </a:r>
            <a:r>
              <a:rPr lang="en-US" sz="1800" dirty="0">
                <a:latin typeface="Calibri" panose="020F0502020204030204" pitchFamily="34" charset="0"/>
                <a:ea typeface="Calibri" panose="020F0502020204030204" pitchFamily="34" charset="0"/>
                <a:cs typeface="Times New Roman" panose="02020603050405020304" pitchFamily="18" charset="0"/>
              </a:rPr>
              <a:t>S</a:t>
            </a:r>
            <a:r>
              <a:rPr lang="en-US" sz="1800" dirty="0">
                <a:effectLst/>
                <a:latin typeface="Calibri" panose="020F0502020204030204" pitchFamily="34" charset="0"/>
                <a:ea typeface="Calibri" panose="020F0502020204030204" pitchFamily="34" charset="0"/>
                <a:cs typeface="Times New Roman" panose="02020603050405020304" pitchFamily="18" charset="0"/>
              </a:rPr>
              <a:t>tanley cup!  The model will leverage team Key Performance Indicators (KPI) over the last 31 seasons.   This includes but not limited to ‘Goals For’, ‘Goals Against’, ‘Wins’, ‘Losses’, ‘Shots Taken’, ‘Shots Allowed’, etc.</a:t>
            </a:r>
          </a:p>
          <a:p>
            <a:endParaRPr lang="en-US" sz="15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Challenge: Imbalanced Data.  The dataset is heavily skewed towards losing teams (823) vs winning teams (31)</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Future iterations:  L</a:t>
            </a:r>
            <a:r>
              <a:rPr lang="en-US" sz="1800" dirty="0">
                <a:latin typeface="Calibri" panose="020F0502020204030204" pitchFamily="34" charset="0"/>
                <a:ea typeface="Calibri" panose="020F0502020204030204" pitchFamily="34" charset="0"/>
                <a:cs typeface="Times New Roman" panose="02020603050405020304" pitchFamily="18" charset="0"/>
              </a:rPr>
              <a:t>everage additional KPIs such as player statistics, geographic location, etc. to enhance the user experience and additional value points.</a:t>
            </a:r>
          </a:p>
          <a:p>
            <a:pPr lvl="1"/>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A8654CFC-3C22-884F-B5B5-FDCA63F51B00}"/>
              </a:ext>
            </a:extLst>
          </p:cNvPr>
          <p:cNvPicPr>
            <a:picLocks noChangeAspect="1"/>
          </p:cNvPicPr>
          <p:nvPr/>
        </p:nvPicPr>
        <p:blipFill>
          <a:blip r:embed="rId3"/>
          <a:stretch>
            <a:fillRect/>
          </a:stretch>
        </p:blipFill>
        <p:spPr>
          <a:xfrm>
            <a:off x="7300182" y="888521"/>
            <a:ext cx="4182218" cy="4427974"/>
          </a:xfrm>
          <a:prstGeom prst="rect">
            <a:avLst/>
          </a:prstGeom>
        </p:spPr>
      </p:pic>
      <p:sp>
        <p:nvSpPr>
          <p:cNvPr id="3" name="TextBox 2">
            <a:extLst>
              <a:ext uri="{FF2B5EF4-FFF2-40B4-BE49-F238E27FC236}">
                <a16:creationId xmlns:a16="http://schemas.microsoft.com/office/drawing/2014/main" id="{EDE64B6D-5EE6-5AC6-D4FD-A173D99EF40A}"/>
              </a:ext>
            </a:extLst>
          </p:cNvPr>
          <p:cNvSpPr txBox="1"/>
          <p:nvPr/>
        </p:nvSpPr>
        <p:spPr>
          <a:xfrm>
            <a:off x="6892506" y="5569369"/>
            <a:ext cx="5299494" cy="400110"/>
          </a:xfrm>
          <a:prstGeom prst="rect">
            <a:avLst/>
          </a:prstGeom>
          <a:noFill/>
        </p:spPr>
        <p:txBody>
          <a:bodyPr wrap="square">
            <a:spAutoFit/>
          </a:bodyPr>
          <a:lstStyle/>
          <a:p>
            <a:r>
              <a:rPr lang="en-US" sz="1000" i="1" dirty="0">
                <a:solidFill>
                  <a:srgbClr val="1F2328"/>
                </a:solidFill>
                <a:latin typeface="-apple-system"/>
              </a:rPr>
              <a:t>(The NHL and the NHL Shield are registered trademarks of the National Hockey League. NHL and NHL team marks are the property of the NHL and its teams. © NHL 2023. All Rights Reserved.)</a:t>
            </a:r>
            <a:endParaRPr lang="en-US" sz="1000" dirty="0">
              <a:solidFill>
                <a:prstClr val="black"/>
              </a:solidFill>
              <a:latin typeface="Univers"/>
            </a:endParaRPr>
          </a:p>
        </p:txBody>
      </p:sp>
    </p:spTree>
    <p:extLst>
      <p:ext uri="{BB962C8B-B14F-4D97-AF65-F5344CB8AC3E}">
        <p14:creationId xmlns:p14="http://schemas.microsoft.com/office/powerpoint/2010/main" val="128097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133850" y="1709742"/>
            <a:ext cx="7744724" cy="809172"/>
          </a:xfrm>
        </p:spPr>
        <p:txBody>
          <a:bodyPr>
            <a:normAutofit fontScale="90000"/>
          </a:bodyPr>
          <a:lstStyle/>
          <a:p>
            <a:pPr algn="l"/>
            <a:r>
              <a:rPr lang="en-US" dirty="0"/>
              <a:t>Team Stats –Tableau Visualization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143358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765AA08-9AF4-8A26-EDFB-FEC862E86333}"/>
              </a:ext>
            </a:extLst>
          </p:cNvPr>
          <p:cNvPicPr>
            <a:picLocks noGrp="1" noChangeAspect="1"/>
          </p:cNvPicPr>
          <p:nvPr>
            <p:ph idx="1"/>
          </p:nvPr>
        </p:nvPicPr>
        <p:blipFill>
          <a:blip r:embed="rId2"/>
          <a:stretch>
            <a:fillRect/>
          </a:stretch>
        </p:blipFill>
        <p:spPr>
          <a:xfrm>
            <a:off x="838200" y="365128"/>
            <a:ext cx="10515600" cy="5534415"/>
          </a:xfrm>
        </p:spPr>
      </p:pic>
    </p:spTree>
    <p:extLst>
      <p:ext uri="{BB962C8B-B14F-4D97-AF65-F5344CB8AC3E}">
        <p14:creationId xmlns:p14="http://schemas.microsoft.com/office/powerpoint/2010/main" val="381926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A1553F5-7578-DF8D-E722-D8AF073012D9}"/>
              </a:ext>
            </a:extLst>
          </p:cNvPr>
          <p:cNvPicPr>
            <a:picLocks noGrp="1" noChangeAspect="1"/>
          </p:cNvPicPr>
          <p:nvPr>
            <p:ph idx="1"/>
          </p:nvPr>
        </p:nvPicPr>
        <p:blipFill>
          <a:blip r:embed="rId2"/>
          <a:stretch>
            <a:fillRect/>
          </a:stretch>
        </p:blipFill>
        <p:spPr>
          <a:xfrm>
            <a:off x="838200" y="365129"/>
            <a:ext cx="10515600" cy="5740732"/>
          </a:xfrm>
        </p:spPr>
      </p:pic>
    </p:spTree>
    <p:extLst>
      <p:ext uri="{BB962C8B-B14F-4D97-AF65-F5344CB8AC3E}">
        <p14:creationId xmlns:p14="http://schemas.microsoft.com/office/powerpoint/2010/main" val="254423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653E-CCFF-B5B8-21FF-1A0CC2A1CCF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C4FC9A9-5264-D1A1-66D4-27FA94B9D911}"/>
              </a:ext>
            </a:extLst>
          </p:cNvPr>
          <p:cNvPicPr>
            <a:picLocks noGrp="1" noChangeAspect="1"/>
          </p:cNvPicPr>
          <p:nvPr>
            <p:ph idx="1"/>
          </p:nvPr>
        </p:nvPicPr>
        <p:blipFill>
          <a:blip r:embed="rId2"/>
          <a:stretch>
            <a:fillRect/>
          </a:stretch>
        </p:blipFill>
        <p:spPr>
          <a:xfrm>
            <a:off x="838200" y="365129"/>
            <a:ext cx="10515600" cy="5516724"/>
          </a:xfrm>
        </p:spPr>
      </p:pic>
    </p:spTree>
    <p:extLst>
      <p:ext uri="{BB962C8B-B14F-4D97-AF65-F5344CB8AC3E}">
        <p14:creationId xmlns:p14="http://schemas.microsoft.com/office/powerpoint/2010/main" val="9639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607170" y="1709742"/>
            <a:ext cx="6271404" cy="809172"/>
          </a:xfrm>
        </p:spPr>
        <p:txBody>
          <a:bodyPr>
            <a:normAutofit fontScale="90000"/>
          </a:bodyPr>
          <a:lstStyle/>
          <a:p>
            <a:pPr algn="l"/>
            <a:r>
              <a:rPr lang="en-US" dirty="0"/>
              <a:t>Machine Learning Models Overview</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2674" y="3338422"/>
            <a:ext cx="3192062" cy="3519578"/>
          </a:xfrm>
          <a:prstGeom prst="rect">
            <a:avLst/>
          </a:prstGeom>
        </p:spPr>
      </p:pic>
      <p:sp>
        <p:nvSpPr>
          <p:cNvPr id="2" name="TextBox 1">
            <a:extLst>
              <a:ext uri="{FF2B5EF4-FFF2-40B4-BE49-F238E27FC236}">
                <a16:creationId xmlns:a16="http://schemas.microsoft.com/office/drawing/2014/main" id="{6BF1AAEA-4564-FCA6-C2F1-06BAFFCD3692}"/>
              </a:ext>
            </a:extLst>
          </p:cNvPr>
          <p:cNvSpPr txBox="1"/>
          <p:nvPr/>
        </p:nvSpPr>
        <p:spPr>
          <a:xfrm>
            <a:off x="0" y="6550223"/>
            <a:ext cx="2657012" cy="307777"/>
          </a:xfrm>
          <a:prstGeom prst="rect">
            <a:avLst/>
          </a:prstGeom>
          <a:noFill/>
        </p:spPr>
        <p:txBody>
          <a:bodyPr wrap="square">
            <a:spAutoFit/>
          </a:bodyPr>
          <a:lstStyle/>
          <a:p>
            <a:r>
              <a:rPr lang="en-US" sz="1400" dirty="0"/>
              <a:t>© Copyright Showeet.com</a:t>
            </a:r>
          </a:p>
        </p:txBody>
      </p:sp>
    </p:spTree>
    <p:extLst>
      <p:ext uri="{BB962C8B-B14F-4D97-AF65-F5344CB8AC3E}">
        <p14:creationId xmlns:p14="http://schemas.microsoft.com/office/powerpoint/2010/main" val="343707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1F778-C5C8-B229-5B47-A6E62DE23129}"/>
              </a:ext>
            </a:extLst>
          </p:cNvPr>
          <p:cNvSpPr txBox="1"/>
          <p:nvPr/>
        </p:nvSpPr>
        <p:spPr>
          <a:xfrm>
            <a:off x="1233577" y="707366"/>
            <a:ext cx="10334446" cy="369332"/>
          </a:xfrm>
          <a:prstGeom prst="rect">
            <a:avLst/>
          </a:prstGeom>
          <a:noFill/>
        </p:spPr>
        <p:txBody>
          <a:bodyPr wrap="square" rtlCol="0">
            <a:spAutoFit/>
          </a:bodyPr>
          <a:lstStyle/>
          <a:p>
            <a:r>
              <a:rPr lang="en-US" dirty="0"/>
              <a:t>Logistic Regression – Supervised – Original imbalanced data</a:t>
            </a:r>
          </a:p>
        </p:txBody>
      </p:sp>
      <p:pic>
        <p:nvPicPr>
          <p:cNvPr id="9" name="Picture 8">
            <a:extLst>
              <a:ext uri="{FF2B5EF4-FFF2-40B4-BE49-F238E27FC236}">
                <a16:creationId xmlns:a16="http://schemas.microsoft.com/office/drawing/2014/main" id="{44BDD42A-9EF0-59DC-E844-CD6B82FD99BE}"/>
              </a:ext>
            </a:extLst>
          </p:cNvPr>
          <p:cNvPicPr>
            <a:picLocks noChangeAspect="1"/>
          </p:cNvPicPr>
          <p:nvPr/>
        </p:nvPicPr>
        <p:blipFill>
          <a:blip r:embed="rId3"/>
          <a:stretch>
            <a:fillRect/>
          </a:stretch>
        </p:blipFill>
        <p:spPr>
          <a:xfrm>
            <a:off x="1317675" y="3734774"/>
            <a:ext cx="4096322" cy="1581371"/>
          </a:xfrm>
          <a:prstGeom prst="rect">
            <a:avLst/>
          </a:prstGeom>
        </p:spPr>
      </p:pic>
      <p:sp>
        <p:nvSpPr>
          <p:cNvPr id="13" name="TextBox 12">
            <a:extLst>
              <a:ext uri="{FF2B5EF4-FFF2-40B4-BE49-F238E27FC236}">
                <a16:creationId xmlns:a16="http://schemas.microsoft.com/office/drawing/2014/main" id="{4B2292F8-8B97-CA1C-1C50-5B1E8CA3624E}"/>
              </a:ext>
            </a:extLst>
          </p:cNvPr>
          <p:cNvSpPr txBox="1"/>
          <p:nvPr/>
        </p:nvSpPr>
        <p:spPr>
          <a:xfrm>
            <a:off x="1233577" y="1418582"/>
            <a:ext cx="3191258" cy="369332"/>
          </a:xfrm>
          <a:prstGeom prst="rect">
            <a:avLst/>
          </a:prstGeom>
          <a:noFill/>
        </p:spPr>
        <p:txBody>
          <a:bodyPr wrap="none" rtlCol="0">
            <a:spAutoFit/>
          </a:bodyPr>
          <a:lstStyle/>
          <a:p>
            <a:r>
              <a:rPr lang="en-US" dirty="0"/>
              <a:t>Confusion matrix with test data:</a:t>
            </a:r>
          </a:p>
        </p:txBody>
      </p:sp>
      <p:sp>
        <p:nvSpPr>
          <p:cNvPr id="14" name="TextBox 13">
            <a:extLst>
              <a:ext uri="{FF2B5EF4-FFF2-40B4-BE49-F238E27FC236}">
                <a16:creationId xmlns:a16="http://schemas.microsoft.com/office/drawing/2014/main" id="{ED064148-AE4F-7C27-E13A-B8BE91DD6451}"/>
              </a:ext>
            </a:extLst>
          </p:cNvPr>
          <p:cNvSpPr txBox="1"/>
          <p:nvPr/>
        </p:nvSpPr>
        <p:spPr>
          <a:xfrm>
            <a:off x="1233577" y="3016810"/>
            <a:ext cx="884345" cy="369332"/>
          </a:xfrm>
          <a:prstGeom prst="rect">
            <a:avLst/>
          </a:prstGeom>
          <a:noFill/>
        </p:spPr>
        <p:txBody>
          <a:bodyPr wrap="none" rtlCol="0">
            <a:spAutoFit/>
          </a:bodyPr>
          <a:lstStyle/>
          <a:p>
            <a:r>
              <a:rPr lang="en-US" dirty="0"/>
              <a:t>Report:</a:t>
            </a:r>
          </a:p>
        </p:txBody>
      </p:sp>
      <p:pic>
        <p:nvPicPr>
          <p:cNvPr id="18" name="Picture 17">
            <a:extLst>
              <a:ext uri="{FF2B5EF4-FFF2-40B4-BE49-F238E27FC236}">
                <a16:creationId xmlns:a16="http://schemas.microsoft.com/office/drawing/2014/main" id="{9E0027C6-D8BD-2986-E86B-2BD3F6F855EF}"/>
              </a:ext>
            </a:extLst>
          </p:cNvPr>
          <p:cNvPicPr>
            <a:picLocks noChangeAspect="1"/>
          </p:cNvPicPr>
          <p:nvPr/>
        </p:nvPicPr>
        <p:blipFill>
          <a:blip r:embed="rId4"/>
          <a:stretch>
            <a:fillRect/>
          </a:stretch>
        </p:blipFill>
        <p:spPr>
          <a:xfrm>
            <a:off x="1317675" y="2226125"/>
            <a:ext cx="895475" cy="352474"/>
          </a:xfrm>
          <a:prstGeom prst="rect">
            <a:avLst/>
          </a:prstGeom>
        </p:spPr>
      </p:pic>
    </p:spTree>
    <p:extLst>
      <p:ext uri="{BB962C8B-B14F-4D97-AF65-F5344CB8AC3E}">
        <p14:creationId xmlns:p14="http://schemas.microsoft.com/office/powerpoint/2010/main" val="893258212"/>
      </p:ext>
    </p:extLst>
  </p:cSld>
  <p:clrMapOvr>
    <a:masterClrMapping/>
  </p:clrMapOvr>
</p:sld>
</file>

<file path=ppt/theme/theme1.xml><?xml version="1.0" encoding="utf-8"?>
<a:theme xmlns:a="http://schemas.openxmlformats.org/drawingml/2006/main" name="SPORT Theme - Showe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29079</TotalTime>
  <Words>501</Words>
  <Application>Microsoft Office PowerPoint</Application>
  <PresentationFormat>Widescreen</PresentationFormat>
  <Paragraphs>74</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Univers</vt:lpstr>
      <vt:lpstr>SPORT Theme - Showeet</vt:lpstr>
      <vt:lpstr>             Sports Analytics NHL-3.0</vt:lpstr>
      <vt:lpstr>Agenda:</vt:lpstr>
      <vt:lpstr>Introduction to our project:</vt:lpstr>
      <vt:lpstr>Team Stats –Tableau Visualization</vt:lpstr>
      <vt:lpstr>PowerPoint Presentation</vt:lpstr>
      <vt:lpstr>PowerPoint Presentation</vt:lpstr>
      <vt:lpstr>PowerPoint Presentation</vt:lpstr>
      <vt:lpstr>Machine Learning Models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accuracy via Tableau: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91</cp:revision>
  <dcterms:created xsi:type="dcterms:W3CDTF">2023-05-27T22:23:38Z</dcterms:created>
  <dcterms:modified xsi:type="dcterms:W3CDTF">2023-09-28T22:19:52Z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