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6"/>
  </p:notesMasterIdLst>
  <p:sldIdLst>
    <p:sldId id="1029" r:id="rId5"/>
    <p:sldId id="1031" r:id="rId6"/>
    <p:sldId id="1034" r:id="rId7"/>
    <p:sldId id="1045" r:id="rId8"/>
    <p:sldId id="1041" r:id="rId9"/>
    <p:sldId id="1053" r:id="rId10"/>
    <p:sldId id="1054" r:id="rId11"/>
    <p:sldId id="1055" r:id="rId12"/>
    <p:sldId id="1056" r:id="rId13"/>
    <p:sldId id="1057" r:id="rId14"/>
    <p:sldId id="10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2226"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11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08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78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49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18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26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084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NHL-3.0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850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2045753" cy="276999"/>
          </a:xfrm>
          <a:prstGeom prst="rect">
            <a:avLst/>
          </a:prstGeom>
          <a:noFill/>
        </p:spPr>
        <p:txBody>
          <a:bodyPr wrap="none" rtlCol="0">
            <a:spAutoFit/>
          </a:bodyPr>
          <a:lstStyle/>
          <a:p>
            <a:pPr>
              <a:spcAft>
                <a:spcPts val="600"/>
              </a:spcAft>
            </a:pPr>
            <a:r>
              <a:rPr lang="en-US" sz="1200" dirty="0">
                <a:solidFill>
                  <a:prstClr val="white"/>
                </a:solidFill>
                <a:latin typeface="Univers"/>
              </a:rPr>
              <a:t>Date: September 28,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Over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7" name="Picture 6">
            <a:extLst>
              <a:ext uri="{FF2B5EF4-FFF2-40B4-BE49-F238E27FC236}">
                <a16:creationId xmlns:a16="http://schemas.microsoft.com/office/drawing/2014/main" id="{68E0D720-10AF-1688-13B5-B6A4EDEFEE73}"/>
              </a:ext>
            </a:extLst>
          </p:cNvPr>
          <p:cNvPicPr>
            <a:picLocks noChangeAspect="1"/>
          </p:cNvPicPr>
          <p:nvPr/>
        </p:nvPicPr>
        <p:blipFill>
          <a:blip r:embed="rId3"/>
          <a:stretch>
            <a:fillRect/>
          </a:stretch>
        </p:blipFill>
        <p:spPr>
          <a:xfrm>
            <a:off x="1317675" y="3701428"/>
            <a:ext cx="4115374" cy="1629002"/>
          </a:xfrm>
          <a:prstGeom prst="rect">
            <a:avLst/>
          </a:prstGeom>
        </p:spPr>
      </p:pic>
      <p:pic>
        <p:nvPicPr>
          <p:cNvPr id="10" name="Picture 9">
            <a:extLst>
              <a:ext uri="{FF2B5EF4-FFF2-40B4-BE49-F238E27FC236}">
                <a16:creationId xmlns:a16="http://schemas.microsoft.com/office/drawing/2014/main" id="{B3B716B1-381D-86B3-B3D5-D5CD819C1928}"/>
              </a:ext>
            </a:extLst>
          </p:cNvPr>
          <p:cNvPicPr>
            <a:picLocks noChangeAspect="1"/>
          </p:cNvPicPr>
          <p:nvPr/>
        </p:nvPicPr>
        <p:blipFill>
          <a:blip r:embed="rId4"/>
          <a:stretch>
            <a:fillRect/>
          </a:stretch>
        </p:blipFill>
        <p:spPr>
          <a:xfrm>
            <a:off x="1317675" y="2155905"/>
            <a:ext cx="2438740" cy="419158"/>
          </a:xfrm>
          <a:prstGeom prst="rect">
            <a:avLst/>
          </a:prstGeom>
        </p:spPr>
      </p:pic>
    </p:spTree>
    <p:extLst>
      <p:ext uri="{BB962C8B-B14F-4D97-AF65-F5344CB8AC3E}">
        <p14:creationId xmlns:p14="http://schemas.microsoft.com/office/powerpoint/2010/main" val="120932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Synthetic Minority Over-Sampling Technique (SMOTE)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454BDFD2-A21B-967A-74E3-1BC8A341BF55}"/>
              </a:ext>
            </a:extLst>
          </p:cNvPr>
          <p:cNvPicPr>
            <a:picLocks noChangeAspect="1"/>
          </p:cNvPicPr>
          <p:nvPr/>
        </p:nvPicPr>
        <p:blipFill>
          <a:blip r:embed="rId3"/>
          <a:stretch>
            <a:fillRect/>
          </a:stretch>
        </p:blipFill>
        <p:spPr>
          <a:xfrm>
            <a:off x="1317675" y="3715716"/>
            <a:ext cx="4105848" cy="1600423"/>
          </a:xfrm>
          <a:prstGeom prst="rect">
            <a:avLst/>
          </a:prstGeom>
        </p:spPr>
      </p:pic>
      <p:pic>
        <p:nvPicPr>
          <p:cNvPr id="8" name="Picture 7">
            <a:extLst>
              <a:ext uri="{FF2B5EF4-FFF2-40B4-BE49-F238E27FC236}">
                <a16:creationId xmlns:a16="http://schemas.microsoft.com/office/drawing/2014/main" id="{E8E12351-9BE2-CC3B-DADE-D6DF00249B75}"/>
              </a:ext>
            </a:extLst>
          </p:cNvPr>
          <p:cNvPicPr>
            <a:picLocks noChangeAspect="1"/>
          </p:cNvPicPr>
          <p:nvPr/>
        </p:nvPicPr>
        <p:blipFill>
          <a:blip r:embed="rId4"/>
          <a:stretch>
            <a:fillRect/>
          </a:stretch>
        </p:blipFill>
        <p:spPr>
          <a:xfrm>
            <a:off x="1317675" y="2051345"/>
            <a:ext cx="2467319" cy="543001"/>
          </a:xfrm>
          <a:prstGeom prst="rect">
            <a:avLst/>
          </a:prstGeom>
        </p:spPr>
      </p:pic>
    </p:spTree>
    <p:extLst>
      <p:ext uri="{BB962C8B-B14F-4D97-AF65-F5344CB8AC3E}">
        <p14:creationId xmlns:p14="http://schemas.microsoft.com/office/powerpoint/2010/main" val="24894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a:bodyPr>
          <a:lstStyle/>
          <a:p>
            <a:pPr algn="l"/>
            <a:r>
              <a:rPr lang="en-US" dirty="0">
                <a:solidFill>
                  <a:schemeClr val="tx1">
                    <a:lumMod val="85000"/>
                    <a:lumOff val="15000"/>
                  </a:schemeClr>
                </a:solidFill>
              </a:rPr>
              <a:t>- Introduction, Challenge, Future Iteration</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Machine Learning Models Overview</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Visualization</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our project:</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creating an effective Machine Learning Model to predict a team’s odds of winning the </a:t>
            </a: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tanley cup!  The model will leverage team Key Performance Indicators (KPI) over the last 31 seasons.   This includes but not limited to ‘Goals For’, ‘Goals Against’, ‘Wins’, ‘Losses’, ‘Shots Taken’, ‘Shots Allowed’, etc.</a:t>
            </a:r>
          </a:p>
          <a:p>
            <a:endParaRPr lang="en-US" sz="15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Imbalanced Data.  The dataset is heavily skewed towards losing teams (823) vs winning teams (31)</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Future iterations:  L</a:t>
            </a:r>
            <a:r>
              <a:rPr lang="en-US" sz="1800" dirty="0">
                <a:latin typeface="Calibri" panose="020F0502020204030204" pitchFamily="34" charset="0"/>
                <a:ea typeface="Calibri" panose="020F0502020204030204" pitchFamily="34" charset="0"/>
                <a:cs typeface="Times New Roman" panose="02020603050405020304" pitchFamily="18" charset="0"/>
              </a:rPr>
              <a:t>everage additional KPIs such as player statistics, geographic location, etc. to enhance the user experience and additional value points.</a:t>
            </a:r>
          </a:p>
          <a:p>
            <a:pPr lvl="1"/>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3"/>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Machine Learning Models Overview</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43707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Original imbalanced data</a:t>
            </a:r>
          </a:p>
        </p:txBody>
      </p:sp>
      <p:pic>
        <p:nvPicPr>
          <p:cNvPr id="9" name="Picture 8">
            <a:extLst>
              <a:ext uri="{FF2B5EF4-FFF2-40B4-BE49-F238E27FC236}">
                <a16:creationId xmlns:a16="http://schemas.microsoft.com/office/drawing/2014/main" id="{44BDD42A-9EF0-59DC-E844-CD6B82FD99BE}"/>
              </a:ext>
            </a:extLst>
          </p:cNvPr>
          <p:cNvPicPr>
            <a:picLocks noChangeAspect="1"/>
          </p:cNvPicPr>
          <p:nvPr/>
        </p:nvPicPr>
        <p:blipFill>
          <a:blip r:embed="rId3"/>
          <a:stretch>
            <a:fillRect/>
          </a:stretch>
        </p:blipFill>
        <p:spPr>
          <a:xfrm>
            <a:off x="1317675" y="3734774"/>
            <a:ext cx="4096322" cy="1581371"/>
          </a:xfrm>
          <a:prstGeom prst="rect">
            <a:avLst/>
          </a:prstGeom>
        </p:spPr>
      </p:pic>
      <p:sp>
        <p:nvSpPr>
          <p:cNvPr id="13" name="TextBox 12">
            <a:extLst>
              <a:ext uri="{FF2B5EF4-FFF2-40B4-BE49-F238E27FC236}">
                <a16:creationId xmlns:a16="http://schemas.microsoft.com/office/drawing/2014/main" id="{4B2292F8-8B97-CA1C-1C50-5B1E8CA3624E}"/>
              </a:ext>
            </a:extLst>
          </p:cNvPr>
          <p:cNvSpPr txBox="1"/>
          <p:nvPr/>
        </p:nvSpPr>
        <p:spPr>
          <a:xfrm>
            <a:off x="1233577" y="1418582"/>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6810"/>
            <a:ext cx="884345" cy="369332"/>
          </a:xfrm>
          <a:prstGeom prst="rect">
            <a:avLst/>
          </a:prstGeom>
          <a:noFill/>
        </p:spPr>
        <p:txBody>
          <a:bodyPr wrap="none" rtlCol="0">
            <a:spAutoFit/>
          </a:bodyPr>
          <a:lstStyle/>
          <a:p>
            <a:r>
              <a:rPr lang="en-US" dirty="0"/>
              <a:t>Report:</a:t>
            </a:r>
          </a:p>
        </p:txBody>
      </p:sp>
      <p:pic>
        <p:nvPicPr>
          <p:cNvPr id="18" name="Picture 17">
            <a:extLst>
              <a:ext uri="{FF2B5EF4-FFF2-40B4-BE49-F238E27FC236}">
                <a16:creationId xmlns:a16="http://schemas.microsoft.com/office/drawing/2014/main" id="{9E0027C6-D8BD-2986-E86B-2BD3F6F855EF}"/>
              </a:ext>
            </a:extLst>
          </p:cNvPr>
          <p:cNvPicPr>
            <a:picLocks noChangeAspect="1"/>
          </p:cNvPicPr>
          <p:nvPr/>
        </p:nvPicPr>
        <p:blipFill>
          <a:blip r:embed="rId4"/>
          <a:stretch>
            <a:fillRect/>
          </a:stretch>
        </p:blipFill>
        <p:spPr>
          <a:xfrm>
            <a:off x="1317675" y="2226125"/>
            <a:ext cx="895475" cy="352474"/>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Random Over Sampler to balance the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53207"/>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2778846"/>
            <a:ext cx="884345" cy="369332"/>
          </a:xfrm>
          <a:prstGeom prst="rect">
            <a:avLst/>
          </a:prstGeom>
          <a:noFill/>
        </p:spPr>
        <p:txBody>
          <a:bodyPr wrap="none" rtlCol="0">
            <a:spAutoFit/>
          </a:bodyPr>
          <a:lstStyle/>
          <a:p>
            <a:r>
              <a:rPr lang="en-US" dirty="0"/>
              <a:t>Report:</a:t>
            </a:r>
          </a:p>
        </p:txBody>
      </p:sp>
      <p:pic>
        <p:nvPicPr>
          <p:cNvPr id="6" name="Picture 5">
            <a:extLst>
              <a:ext uri="{FF2B5EF4-FFF2-40B4-BE49-F238E27FC236}">
                <a16:creationId xmlns:a16="http://schemas.microsoft.com/office/drawing/2014/main" id="{1AE90603-18E9-B035-0AAE-0163FFDB2019}"/>
              </a:ext>
            </a:extLst>
          </p:cNvPr>
          <p:cNvPicPr>
            <a:picLocks noChangeAspect="1"/>
          </p:cNvPicPr>
          <p:nvPr/>
        </p:nvPicPr>
        <p:blipFill>
          <a:blip r:embed="rId3"/>
          <a:stretch>
            <a:fillRect/>
          </a:stretch>
        </p:blipFill>
        <p:spPr>
          <a:xfrm>
            <a:off x="1317675" y="1965951"/>
            <a:ext cx="2505425" cy="466790"/>
          </a:xfrm>
          <a:prstGeom prst="rect">
            <a:avLst/>
          </a:prstGeom>
        </p:spPr>
      </p:pic>
      <p:pic>
        <p:nvPicPr>
          <p:cNvPr id="10" name="Picture 9">
            <a:extLst>
              <a:ext uri="{FF2B5EF4-FFF2-40B4-BE49-F238E27FC236}">
                <a16:creationId xmlns:a16="http://schemas.microsoft.com/office/drawing/2014/main" id="{D3D86A04-FC69-96AA-CA08-4A0DE0CC416D}"/>
              </a:ext>
            </a:extLst>
          </p:cNvPr>
          <p:cNvPicPr>
            <a:picLocks noChangeAspect="1"/>
          </p:cNvPicPr>
          <p:nvPr/>
        </p:nvPicPr>
        <p:blipFill>
          <a:blip r:embed="rId4"/>
          <a:stretch>
            <a:fillRect/>
          </a:stretch>
        </p:blipFill>
        <p:spPr>
          <a:xfrm>
            <a:off x="1317675" y="3611249"/>
            <a:ext cx="4086795" cy="1524213"/>
          </a:xfrm>
          <a:prstGeom prst="rect">
            <a:avLst/>
          </a:prstGeom>
        </p:spPr>
      </p:pic>
    </p:spTree>
    <p:extLst>
      <p:ext uri="{BB962C8B-B14F-4D97-AF65-F5344CB8AC3E}">
        <p14:creationId xmlns:p14="http://schemas.microsoft.com/office/powerpoint/2010/main" val="200147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Random Over Sampler to balance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92108F4D-AE41-1DAE-8DEA-DF5720849942}"/>
              </a:ext>
            </a:extLst>
          </p:cNvPr>
          <p:cNvPicPr>
            <a:picLocks noChangeAspect="1"/>
          </p:cNvPicPr>
          <p:nvPr/>
        </p:nvPicPr>
        <p:blipFill>
          <a:blip r:embed="rId3"/>
          <a:stretch>
            <a:fillRect/>
          </a:stretch>
        </p:blipFill>
        <p:spPr>
          <a:xfrm>
            <a:off x="1317675" y="2082966"/>
            <a:ext cx="2467319" cy="457264"/>
          </a:xfrm>
          <a:prstGeom prst="rect">
            <a:avLst/>
          </a:prstGeom>
        </p:spPr>
      </p:pic>
      <p:pic>
        <p:nvPicPr>
          <p:cNvPr id="8" name="Picture 7">
            <a:extLst>
              <a:ext uri="{FF2B5EF4-FFF2-40B4-BE49-F238E27FC236}">
                <a16:creationId xmlns:a16="http://schemas.microsoft.com/office/drawing/2014/main" id="{E568FE1D-2AAB-BD6B-05A0-651CE0C68D7F}"/>
              </a:ext>
            </a:extLst>
          </p:cNvPr>
          <p:cNvPicPr>
            <a:picLocks noChangeAspect="1"/>
          </p:cNvPicPr>
          <p:nvPr/>
        </p:nvPicPr>
        <p:blipFill>
          <a:blip r:embed="rId4"/>
          <a:stretch>
            <a:fillRect/>
          </a:stretch>
        </p:blipFill>
        <p:spPr>
          <a:xfrm>
            <a:off x="1317675" y="3835269"/>
            <a:ext cx="4077269" cy="1590897"/>
          </a:xfrm>
          <a:prstGeom prst="rect">
            <a:avLst/>
          </a:prstGeom>
        </p:spPr>
      </p:pic>
    </p:spTree>
    <p:extLst>
      <p:ext uri="{BB962C8B-B14F-4D97-AF65-F5344CB8AC3E}">
        <p14:creationId xmlns:p14="http://schemas.microsoft.com/office/powerpoint/2010/main" val="346998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Random Over Sampler balance data with class weight</a:t>
            </a:r>
          </a:p>
          <a:p>
            <a:r>
              <a:rPr lang="en-US" dirty="0"/>
              <a:t>This is our </a:t>
            </a:r>
            <a:r>
              <a:rPr lang="en-US" b="1" dirty="0"/>
              <a:t>optimized</a:t>
            </a:r>
            <a:r>
              <a:rPr lang="en-US" dirty="0"/>
              <a:t> model</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3" name="Picture 2">
            <a:extLst>
              <a:ext uri="{FF2B5EF4-FFF2-40B4-BE49-F238E27FC236}">
                <a16:creationId xmlns:a16="http://schemas.microsoft.com/office/drawing/2014/main" id="{4BD4DD7B-E0F6-A685-CC1C-F26F694F34FA}"/>
              </a:ext>
            </a:extLst>
          </p:cNvPr>
          <p:cNvPicPr>
            <a:picLocks noChangeAspect="1"/>
          </p:cNvPicPr>
          <p:nvPr/>
        </p:nvPicPr>
        <p:blipFill>
          <a:blip r:embed="rId3"/>
          <a:stretch>
            <a:fillRect/>
          </a:stretch>
        </p:blipFill>
        <p:spPr>
          <a:xfrm>
            <a:off x="1317675" y="2131386"/>
            <a:ext cx="2429214" cy="428685"/>
          </a:xfrm>
          <a:prstGeom prst="rect">
            <a:avLst/>
          </a:prstGeom>
        </p:spPr>
      </p:pic>
      <p:pic>
        <p:nvPicPr>
          <p:cNvPr id="7" name="Picture 6">
            <a:extLst>
              <a:ext uri="{FF2B5EF4-FFF2-40B4-BE49-F238E27FC236}">
                <a16:creationId xmlns:a16="http://schemas.microsoft.com/office/drawing/2014/main" id="{8FFC319B-FB01-56DC-7BA5-FE79A93E3AA2}"/>
              </a:ext>
            </a:extLst>
          </p:cNvPr>
          <p:cNvPicPr>
            <a:picLocks noChangeAspect="1"/>
          </p:cNvPicPr>
          <p:nvPr/>
        </p:nvPicPr>
        <p:blipFill>
          <a:blip r:embed="rId4"/>
          <a:stretch>
            <a:fillRect/>
          </a:stretch>
        </p:blipFill>
        <p:spPr>
          <a:xfrm>
            <a:off x="1317675" y="3908944"/>
            <a:ext cx="4143953" cy="1600423"/>
          </a:xfrm>
          <a:prstGeom prst="rect">
            <a:avLst/>
          </a:prstGeom>
        </p:spPr>
      </p:pic>
    </p:spTree>
    <p:extLst>
      <p:ext uri="{BB962C8B-B14F-4D97-AF65-F5344CB8AC3E}">
        <p14:creationId xmlns:p14="http://schemas.microsoft.com/office/powerpoint/2010/main" val="264218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Under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8" name="Picture 7">
            <a:extLst>
              <a:ext uri="{FF2B5EF4-FFF2-40B4-BE49-F238E27FC236}">
                <a16:creationId xmlns:a16="http://schemas.microsoft.com/office/drawing/2014/main" id="{F3409E40-1902-CC23-B3ED-86B9C2BA2B01}"/>
              </a:ext>
            </a:extLst>
          </p:cNvPr>
          <p:cNvPicPr>
            <a:picLocks noChangeAspect="1"/>
          </p:cNvPicPr>
          <p:nvPr/>
        </p:nvPicPr>
        <p:blipFill>
          <a:blip r:embed="rId3"/>
          <a:stretch>
            <a:fillRect/>
          </a:stretch>
        </p:blipFill>
        <p:spPr>
          <a:xfrm>
            <a:off x="1317675" y="3886689"/>
            <a:ext cx="4086795" cy="1581371"/>
          </a:xfrm>
          <a:prstGeom prst="rect">
            <a:avLst/>
          </a:prstGeom>
        </p:spPr>
      </p:pic>
      <p:pic>
        <p:nvPicPr>
          <p:cNvPr id="10" name="Picture 9">
            <a:extLst>
              <a:ext uri="{FF2B5EF4-FFF2-40B4-BE49-F238E27FC236}">
                <a16:creationId xmlns:a16="http://schemas.microsoft.com/office/drawing/2014/main" id="{F9AAA0F3-7DB6-02B2-3561-F956D15F1E04}"/>
              </a:ext>
            </a:extLst>
          </p:cNvPr>
          <p:cNvPicPr>
            <a:picLocks noChangeAspect="1"/>
          </p:cNvPicPr>
          <p:nvPr/>
        </p:nvPicPr>
        <p:blipFill>
          <a:blip r:embed="rId4"/>
          <a:stretch>
            <a:fillRect/>
          </a:stretch>
        </p:blipFill>
        <p:spPr>
          <a:xfrm>
            <a:off x="1317675" y="2119289"/>
            <a:ext cx="2181529" cy="504895"/>
          </a:xfrm>
          <a:prstGeom prst="rect">
            <a:avLst/>
          </a:prstGeom>
        </p:spPr>
      </p:pic>
    </p:spTree>
    <p:extLst>
      <p:ext uri="{BB962C8B-B14F-4D97-AF65-F5344CB8AC3E}">
        <p14:creationId xmlns:p14="http://schemas.microsoft.com/office/powerpoint/2010/main" val="3204657138"/>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29024</TotalTime>
  <Words>476</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Univers</vt:lpstr>
      <vt:lpstr>SPORT Theme - Showeet</vt:lpstr>
      <vt:lpstr>             Sports Analytics NHL-3.0</vt:lpstr>
      <vt:lpstr>Agenda:</vt:lpstr>
      <vt:lpstr>Introduction to our project:</vt:lpstr>
      <vt:lpstr>Machine Learning Models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86</cp:revision>
  <dcterms:created xsi:type="dcterms:W3CDTF">2023-05-27T22:23:38Z</dcterms:created>
  <dcterms:modified xsi:type="dcterms:W3CDTF">2023-09-28T01:38:01Z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