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9" r:id="rId3"/>
    <p:sldId id="260" r:id="rId4"/>
    <p:sldId id="258" r:id="rId5"/>
    <p:sldId id="261" r:id="rId6"/>
    <p:sldId id="262" r:id="rId7"/>
    <p:sldId id="263" r:id="rId8"/>
    <p:sldId id="264" r:id="rId9"/>
    <p:sldId id="265" r:id="rId10"/>
    <p:sldId id="266"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0" autoAdjust="0"/>
    <p:restoredTop sz="94660"/>
  </p:normalViewPr>
  <p:slideViewPr>
    <p:cSldViewPr snapToGrid="0">
      <p:cViewPr varScale="1">
        <p:scale>
          <a:sx n="71" d="100"/>
          <a:sy n="71" d="100"/>
        </p:scale>
        <p:origin x="46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08B23-BAD0-4C7E-B057-C9D9C004B123}" type="datetimeFigureOut">
              <a:rPr lang="fr-FR" smtClean="0"/>
              <a:t>04/11/2024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75D70-A115-4473-9A1B-244EFCDAC0AD}" type="slidenum">
              <a:rPr lang="fr-FR" smtClean="0"/>
              <a:t>‹N°›</a:t>
            </a:fld>
            <a:endParaRPr lang="fr-FR"/>
          </a:p>
        </p:txBody>
      </p:sp>
    </p:spTree>
    <p:extLst>
      <p:ext uri="{BB962C8B-B14F-4D97-AF65-F5344CB8AC3E}">
        <p14:creationId xmlns:p14="http://schemas.microsoft.com/office/powerpoint/2010/main" val="202171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7375D70-A115-4473-9A1B-244EFCDAC0AD}" type="slidenum">
              <a:rPr lang="fr-FR" smtClean="0"/>
              <a:t>5</a:t>
            </a:fld>
            <a:endParaRPr lang="fr-FR"/>
          </a:p>
        </p:txBody>
      </p:sp>
    </p:spTree>
    <p:extLst>
      <p:ext uri="{BB962C8B-B14F-4D97-AF65-F5344CB8AC3E}">
        <p14:creationId xmlns:p14="http://schemas.microsoft.com/office/powerpoint/2010/main" val="2956109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7375D70-A115-4473-9A1B-244EFCDAC0AD}" type="slidenum">
              <a:rPr lang="fr-FR" smtClean="0"/>
              <a:t>6</a:t>
            </a:fld>
            <a:endParaRPr lang="fr-FR"/>
          </a:p>
        </p:txBody>
      </p:sp>
    </p:spTree>
    <p:extLst>
      <p:ext uri="{BB962C8B-B14F-4D97-AF65-F5344CB8AC3E}">
        <p14:creationId xmlns:p14="http://schemas.microsoft.com/office/powerpoint/2010/main" val="1218221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7375D70-A115-4473-9A1B-244EFCDAC0AD}" type="slidenum">
              <a:rPr lang="fr-FR" smtClean="0"/>
              <a:t>7</a:t>
            </a:fld>
            <a:endParaRPr lang="fr-FR"/>
          </a:p>
        </p:txBody>
      </p:sp>
    </p:spTree>
    <p:extLst>
      <p:ext uri="{BB962C8B-B14F-4D97-AF65-F5344CB8AC3E}">
        <p14:creationId xmlns:p14="http://schemas.microsoft.com/office/powerpoint/2010/main" val="1863475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7375D70-A115-4473-9A1B-244EFCDAC0AD}" type="slidenum">
              <a:rPr lang="fr-FR" smtClean="0"/>
              <a:t>8</a:t>
            </a:fld>
            <a:endParaRPr lang="fr-FR"/>
          </a:p>
        </p:txBody>
      </p:sp>
    </p:spTree>
    <p:extLst>
      <p:ext uri="{BB962C8B-B14F-4D97-AF65-F5344CB8AC3E}">
        <p14:creationId xmlns:p14="http://schemas.microsoft.com/office/powerpoint/2010/main" val="2829613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7375D70-A115-4473-9A1B-244EFCDAC0AD}" type="slidenum">
              <a:rPr lang="fr-FR" smtClean="0"/>
              <a:t>9</a:t>
            </a:fld>
            <a:endParaRPr lang="fr-FR"/>
          </a:p>
        </p:txBody>
      </p:sp>
    </p:spTree>
    <p:extLst>
      <p:ext uri="{BB962C8B-B14F-4D97-AF65-F5344CB8AC3E}">
        <p14:creationId xmlns:p14="http://schemas.microsoft.com/office/powerpoint/2010/main" val="2249869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7375D70-A115-4473-9A1B-244EFCDAC0AD}" type="slidenum">
              <a:rPr lang="fr-FR" smtClean="0"/>
              <a:t>10</a:t>
            </a:fld>
            <a:endParaRPr lang="fr-FR"/>
          </a:p>
        </p:txBody>
      </p:sp>
    </p:spTree>
    <p:extLst>
      <p:ext uri="{BB962C8B-B14F-4D97-AF65-F5344CB8AC3E}">
        <p14:creationId xmlns:p14="http://schemas.microsoft.com/office/powerpoint/2010/main" val="930262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7375D70-A115-4473-9A1B-244EFCDAC0AD}" type="slidenum">
              <a:rPr lang="fr-FR" smtClean="0"/>
              <a:t>11</a:t>
            </a:fld>
            <a:endParaRPr lang="fr-FR"/>
          </a:p>
        </p:txBody>
      </p:sp>
    </p:spTree>
    <p:extLst>
      <p:ext uri="{BB962C8B-B14F-4D97-AF65-F5344CB8AC3E}">
        <p14:creationId xmlns:p14="http://schemas.microsoft.com/office/powerpoint/2010/main" val="262082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0ED7D158-8742-4FBE-954C-A4A4538B2AED}" type="datetimeFigureOut">
              <a:rPr lang="fr-FR" smtClean="0"/>
              <a:t>04/11/2024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DFC409-7813-4844-84AB-457CB5208817}" type="slidenum">
              <a:rPr lang="fr-FR" smtClean="0"/>
              <a:t>‹N°›</a:t>
            </a:fld>
            <a:endParaRPr lang="fr-FR" dirty="0"/>
          </a:p>
        </p:txBody>
      </p:sp>
    </p:spTree>
    <p:extLst>
      <p:ext uri="{BB962C8B-B14F-4D97-AF65-F5344CB8AC3E}">
        <p14:creationId xmlns:p14="http://schemas.microsoft.com/office/powerpoint/2010/main" val="192393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ED7D158-8742-4FBE-954C-A4A4538B2AED}" type="datetimeFigureOut">
              <a:rPr lang="fr-FR" smtClean="0"/>
              <a:t>04/11/2024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DFC409-7813-4844-84AB-457CB5208817}" type="slidenum">
              <a:rPr lang="fr-FR" smtClean="0"/>
              <a:t>‹N°›</a:t>
            </a:fld>
            <a:endParaRPr lang="fr-FR" dirty="0"/>
          </a:p>
        </p:txBody>
      </p:sp>
    </p:spTree>
    <p:extLst>
      <p:ext uri="{BB962C8B-B14F-4D97-AF65-F5344CB8AC3E}">
        <p14:creationId xmlns:p14="http://schemas.microsoft.com/office/powerpoint/2010/main" val="46359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ED7D158-8742-4FBE-954C-A4A4538B2AED}" type="datetimeFigureOut">
              <a:rPr lang="fr-FR" smtClean="0"/>
              <a:t>04/11/2024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DFC409-7813-4844-84AB-457CB5208817}" type="slidenum">
              <a:rPr lang="fr-FR" smtClean="0"/>
              <a:t>‹N°›</a:t>
            </a:fld>
            <a:endParaRPr lang="fr-FR" dirty="0"/>
          </a:p>
        </p:txBody>
      </p:sp>
    </p:spTree>
    <p:extLst>
      <p:ext uri="{BB962C8B-B14F-4D97-AF65-F5344CB8AC3E}">
        <p14:creationId xmlns:p14="http://schemas.microsoft.com/office/powerpoint/2010/main" val="235323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ED7D158-8742-4FBE-954C-A4A4538B2AED}" type="datetimeFigureOut">
              <a:rPr lang="fr-FR" smtClean="0"/>
              <a:t>04/11/2024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DFC409-7813-4844-84AB-457CB5208817}" type="slidenum">
              <a:rPr lang="fr-FR" smtClean="0"/>
              <a:t>‹N°›</a:t>
            </a:fld>
            <a:endParaRPr lang="fr-FR" dirty="0"/>
          </a:p>
        </p:txBody>
      </p:sp>
    </p:spTree>
    <p:extLst>
      <p:ext uri="{BB962C8B-B14F-4D97-AF65-F5344CB8AC3E}">
        <p14:creationId xmlns:p14="http://schemas.microsoft.com/office/powerpoint/2010/main" val="202736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0ED7D158-8742-4FBE-954C-A4A4538B2AED}" type="datetimeFigureOut">
              <a:rPr lang="fr-FR" smtClean="0"/>
              <a:t>04/11/2024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0DDFC409-7813-4844-84AB-457CB5208817}" type="slidenum">
              <a:rPr lang="fr-FR" smtClean="0"/>
              <a:t>‹N°›</a:t>
            </a:fld>
            <a:endParaRPr lang="fr-FR" dirty="0"/>
          </a:p>
        </p:txBody>
      </p:sp>
    </p:spTree>
    <p:extLst>
      <p:ext uri="{BB962C8B-B14F-4D97-AF65-F5344CB8AC3E}">
        <p14:creationId xmlns:p14="http://schemas.microsoft.com/office/powerpoint/2010/main" val="228837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ED7D158-8742-4FBE-954C-A4A4538B2AED}" type="datetimeFigureOut">
              <a:rPr lang="fr-FR" smtClean="0"/>
              <a:t>04/11/2024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DDFC409-7813-4844-84AB-457CB5208817}" type="slidenum">
              <a:rPr lang="fr-FR" smtClean="0"/>
              <a:t>‹N°›</a:t>
            </a:fld>
            <a:endParaRPr lang="fr-FR" dirty="0"/>
          </a:p>
        </p:txBody>
      </p:sp>
    </p:spTree>
    <p:extLst>
      <p:ext uri="{BB962C8B-B14F-4D97-AF65-F5344CB8AC3E}">
        <p14:creationId xmlns:p14="http://schemas.microsoft.com/office/powerpoint/2010/main" val="193085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ED7D158-8742-4FBE-954C-A4A4538B2AED}" type="datetimeFigureOut">
              <a:rPr lang="fr-FR" smtClean="0"/>
              <a:t>04/11/2024</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0DDFC409-7813-4844-84AB-457CB5208817}" type="slidenum">
              <a:rPr lang="fr-FR" smtClean="0"/>
              <a:t>‹N°›</a:t>
            </a:fld>
            <a:endParaRPr lang="fr-FR" dirty="0"/>
          </a:p>
        </p:txBody>
      </p:sp>
    </p:spTree>
    <p:extLst>
      <p:ext uri="{BB962C8B-B14F-4D97-AF65-F5344CB8AC3E}">
        <p14:creationId xmlns:p14="http://schemas.microsoft.com/office/powerpoint/2010/main" val="289471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ED7D158-8742-4FBE-954C-A4A4538B2AED}" type="datetimeFigureOut">
              <a:rPr lang="fr-FR" smtClean="0"/>
              <a:t>04/11/2024</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0DDFC409-7813-4844-84AB-457CB5208817}" type="slidenum">
              <a:rPr lang="fr-FR" smtClean="0"/>
              <a:t>‹N°›</a:t>
            </a:fld>
            <a:endParaRPr lang="fr-FR" dirty="0"/>
          </a:p>
        </p:txBody>
      </p:sp>
    </p:spTree>
    <p:extLst>
      <p:ext uri="{BB962C8B-B14F-4D97-AF65-F5344CB8AC3E}">
        <p14:creationId xmlns:p14="http://schemas.microsoft.com/office/powerpoint/2010/main" val="89331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ED7D158-8742-4FBE-954C-A4A4538B2AED}" type="datetimeFigureOut">
              <a:rPr lang="fr-FR" smtClean="0"/>
              <a:t>04/11/2024</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0DDFC409-7813-4844-84AB-457CB5208817}" type="slidenum">
              <a:rPr lang="fr-FR" smtClean="0"/>
              <a:t>‹N°›</a:t>
            </a:fld>
            <a:endParaRPr lang="fr-FR" dirty="0"/>
          </a:p>
        </p:txBody>
      </p:sp>
    </p:spTree>
    <p:extLst>
      <p:ext uri="{BB962C8B-B14F-4D97-AF65-F5344CB8AC3E}">
        <p14:creationId xmlns:p14="http://schemas.microsoft.com/office/powerpoint/2010/main" val="132137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ED7D158-8742-4FBE-954C-A4A4538B2AED}" type="datetimeFigureOut">
              <a:rPr lang="fr-FR" smtClean="0"/>
              <a:t>04/11/2024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DDFC409-7813-4844-84AB-457CB5208817}" type="slidenum">
              <a:rPr lang="fr-FR" smtClean="0"/>
              <a:t>‹N°›</a:t>
            </a:fld>
            <a:endParaRPr lang="fr-FR" dirty="0"/>
          </a:p>
        </p:txBody>
      </p:sp>
    </p:spTree>
    <p:extLst>
      <p:ext uri="{BB962C8B-B14F-4D97-AF65-F5344CB8AC3E}">
        <p14:creationId xmlns:p14="http://schemas.microsoft.com/office/powerpoint/2010/main" val="299508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ED7D158-8742-4FBE-954C-A4A4538B2AED}" type="datetimeFigureOut">
              <a:rPr lang="fr-FR" smtClean="0"/>
              <a:t>04/11/2024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0DDFC409-7813-4844-84AB-457CB5208817}" type="slidenum">
              <a:rPr lang="fr-FR" smtClean="0"/>
              <a:t>‹N°›</a:t>
            </a:fld>
            <a:endParaRPr lang="fr-FR" dirty="0"/>
          </a:p>
        </p:txBody>
      </p:sp>
    </p:spTree>
    <p:extLst>
      <p:ext uri="{BB962C8B-B14F-4D97-AF65-F5344CB8AC3E}">
        <p14:creationId xmlns:p14="http://schemas.microsoft.com/office/powerpoint/2010/main" val="396932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6000"/>
            <a:lum/>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7D158-8742-4FBE-954C-A4A4538B2AED}" type="datetimeFigureOut">
              <a:rPr lang="fr-FR" smtClean="0"/>
              <a:t>04/11/2024</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FC409-7813-4844-84AB-457CB5208817}" type="slidenum">
              <a:rPr lang="fr-FR" smtClean="0"/>
              <a:t>‹N°›</a:t>
            </a:fld>
            <a:endParaRPr lang="fr-FR" dirty="0"/>
          </a:p>
        </p:txBody>
      </p:sp>
    </p:spTree>
    <p:extLst>
      <p:ext uri="{BB962C8B-B14F-4D97-AF65-F5344CB8AC3E}">
        <p14:creationId xmlns:p14="http://schemas.microsoft.com/office/powerpoint/2010/main" val="363448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3035" y="2218764"/>
            <a:ext cx="10690412" cy="1990166"/>
          </a:xfrm>
          <a:prstGeom prst="rect">
            <a:avLst/>
          </a:prstGeom>
          <a:solidFill>
            <a:schemeClr val="accent6">
              <a:alpha val="50000"/>
            </a:schemeClr>
          </a:solidFill>
          <a:ln w="38100">
            <a:solidFill>
              <a:schemeClr val="tx1">
                <a:lumMod val="95000"/>
                <a:lumOff val="5000"/>
              </a:schemeClr>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r>
              <a:rPr lang="fr-FR" dirty="0"/>
              <a:t> </a:t>
            </a:r>
          </a:p>
          <a:p>
            <a:pPr algn="ctr"/>
            <a:r>
              <a:rPr lang="fr-FR" sz="4400" b="1" dirty="0">
                <a:solidFill>
                  <a:schemeClr val="tx1">
                    <a:lumMod val="95000"/>
                    <a:lumOff val="5000"/>
                  </a:schemeClr>
                </a:solidFill>
                <a:latin typeface="Times New Roman" panose="02020603050405020304" pitchFamily="18" charset="0"/>
                <a:cs typeface="Times New Roman" panose="02020603050405020304" pitchFamily="18" charset="0"/>
              </a:rPr>
              <a:t>PROJET INTERPHASAGE BASE DE DONNEES AVEC PYTHON ET MYSQL</a:t>
            </a:r>
            <a:endParaRPr lang="fr-FR" sz="4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822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6788" y="820272"/>
            <a:ext cx="10004613" cy="1506071"/>
          </a:xfrm>
          <a:prstGeom prst="rect">
            <a:avLst/>
          </a:prstGeom>
          <a:solidFill>
            <a:schemeClr val="accent6">
              <a:alpha val="50000"/>
            </a:schemeClr>
          </a:solidFill>
          <a:ln w="38100">
            <a:solidFill>
              <a:schemeClr val="tx1">
                <a:lumMod val="95000"/>
                <a:lumOff val="5000"/>
              </a:schemeClr>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r>
              <a:rPr lang="fr-FR" sz="6000" b="1" i="1" dirty="0" smtClean="0">
                <a:solidFill>
                  <a:schemeClr val="tx1">
                    <a:lumMod val="95000"/>
                    <a:lumOff val="5000"/>
                  </a:schemeClr>
                </a:solidFill>
                <a:latin typeface="Times New Roman" panose="02020603050405020304" pitchFamily="18" charset="0"/>
                <a:cs typeface="Times New Roman" panose="02020603050405020304" pitchFamily="18" charset="0"/>
              </a:rPr>
              <a:t>CONCLUSION</a:t>
            </a:r>
            <a:endParaRPr lang="fr-FR" sz="6000" b="1" i="1"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1418664" y="2554941"/>
            <a:ext cx="9560860" cy="3738282"/>
          </a:xfrm>
          <a:prstGeom prst="rect">
            <a:avLst/>
          </a:prstGeom>
          <a:solidFill>
            <a:schemeClr val="accent6">
              <a:alpha val="50000"/>
            </a:schemeClr>
          </a:solidFill>
          <a:ln>
            <a:solidFill>
              <a:schemeClr val="tx1"/>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endParaRPr lang="fr-FR" sz="2400" dirty="0" smtClean="0">
              <a:solidFill>
                <a:schemeClr val="tx1"/>
              </a:solidFill>
              <a:latin typeface="Times New Roman" panose="02020603050405020304" pitchFamily="18" charset="0"/>
              <a:cs typeface="Times New Roman" panose="02020603050405020304" pitchFamily="18" charset="0"/>
            </a:endParaRPr>
          </a:p>
          <a:p>
            <a:pPr algn="ctr"/>
            <a:endParaRPr lang="fr-FR" sz="2400" dirty="0">
              <a:solidFill>
                <a:schemeClr val="tx1"/>
              </a:solidFill>
              <a:latin typeface="Times New Roman" panose="02020603050405020304" pitchFamily="18" charset="0"/>
              <a:cs typeface="Times New Roman" panose="02020603050405020304" pitchFamily="18" charset="0"/>
            </a:endParaRPr>
          </a:p>
          <a:p>
            <a:pPr algn="ct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endParaRPr lang="fr-FR" sz="2400" u="sng" dirty="0">
              <a:solidFill>
                <a:schemeClr val="tx1"/>
              </a:solidFill>
              <a:latin typeface="Times New Roman" panose="02020603050405020304" pitchFamily="18" charset="0"/>
              <a:cs typeface="Times New Roman" panose="02020603050405020304" pitchFamily="18" charset="0"/>
            </a:endParaRPr>
          </a:p>
          <a:p>
            <a:pPr algn="ct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r>
              <a:rPr lang="fr-FR" sz="2400" dirty="0" smtClean="0">
                <a:solidFill>
                  <a:schemeClr val="tx1"/>
                </a:solidFill>
                <a:latin typeface="Times New Roman" panose="02020603050405020304" pitchFamily="18" charset="0"/>
                <a:cs typeface="Times New Roman" panose="02020603050405020304" pitchFamily="18" charset="0"/>
              </a:rPr>
              <a:t> </a:t>
            </a:r>
          </a:p>
          <a:p>
            <a:pPr algn="ctr"/>
            <a:r>
              <a:rPr lang="fr-FR" sz="2400" dirty="0" smtClean="0">
                <a:solidFill>
                  <a:schemeClr val="tx1"/>
                </a:solidFill>
                <a:latin typeface="Times New Roman" panose="02020603050405020304" pitchFamily="18" charset="0"/>
                <a:cs typeface="Times New Roman" panose="02020603050405020304" pitchFamily="18" charset="0"/>
              </a:rPr>
              <a:t>Le projet est une application de gestion de super marché permettant de gérer les produits, fournisseurs et ventes. Elle répond aux besoins de base d’un magasin en assurant la gestion des stocks et des transactions.</a:t>
            </a:r>
          </a:p>
          <a:p>
            <a:pPr algn="ctr"/>
            <a:r>
              <a:rPr lang="fr-FR" sz="2400" b="1" dirty="0" smtClean="0">
                <a:solidFill>
                  <a:schemeClr val="tx1"/>
                </a:solidFill>
                <a:latin typeface="Times New Roman" panose="02020603050405020304" pitchFamily="18" charset="0"/>
                <a:cs typeface="Times New Roman" panose="02020603050405020304" pitchFamily="18" charset="0"/>
              </a:rPr>
              <a:t>Améliorations possibles</a:t>
            </a:r>
            <a:r>
              <a:rPr lang="fr-FR" sz="2400" dirty="0" smtClean="0">
                <a:solidFill>
                  <a:schemeClr val="tx1"/>
                </a:solidFill>
                <a:latin typeface="Times New Roman" panose="02020603050405020304" pitchFamily="18" charset="0"/>
                <a:cs typeface="Times New Roman" panose="02020603050405020304" pitchFamily="18" charset="0"/>
              </a:rPr>
              <a:t> :</a:t>
            </a:r>
          </a:p>
          <a:p>
            <a:pPr algn="ctr"/>
            <a:r>
              <a:rPr lang="fr-FR" sz="2400" i="1" dirty="0" smtClean="0">
                <a:solidFill>
                  <a:schemeClr val="tx1"/>
                </a:solidFill>
                <a:latin typeface="Times New Roman" panose="02020603050405020304" pitchFamily="18" charset="0"/>
                <a:cs typeface="Times New Roman" panose="02020603050405020304" pitchFamily="18" charset="0"/>
              </a:rPr>
              <a:t>Fonctionnalité de recherche</a:t>
            </a:r>
            <a:r>
              <a:rPr lang="fr-FR" sz="2400" dirty="0" smtClean="0">
                <a:solidFill>
                  <a:schemeClr val="tx1"/>
                </a:solidFill>
                <a:latin typeface="Times New Roman" panose="02020603050405020304" pitchFamily="18" charset="0"/>
                <a:cs typeface="Times New Roman" panose="02020603050405020304" pitchFamily="18" charset="0"/>
              </a:rPr>
              <a:t> : Ajouter une barre de recherche pour permettre aux utilisateurs de trouver rapidement des produits.</a:t>
            </a:r>
          </a:p>
          <a:p>
            <a:pPr algn="ctr"/>
            <a:r>
              <a:rPr lang="fr-FR" sz="2400" i="1" dirty="0" smtClean="0">
                <a:solidFill>
                  <a:schemeClr val="tx1"/>
                </a:solidFill>
                <a:latin typeface="Times New Roman" panose="02020603050405020304" pitchFamily="18" charset="0"/>
                <a:cs typeface="Times New Roman" panose="02020603050405020304" pitchFamily="18" charset="0"/>
              </a:rPr>
              <a:t>Authentification utilisateur</a:t>
            </a:r>
            <a:r>
              <a:rPr lang="fr-FR" sz="2400" dirty="0" smtClean="0">
                <a:solidFill>
                  <a:schemeClr val="tx1"/>
                </a:solidFill>
                <a:latin typeface="Times New Roman" panose="02020603050405020304" pitchFamily="18" charset="0"/>
                <a:cs typeface="Times New Roman" panose="02020603050405020304" pitchFamily="18" charset="0"/>
              </a:rPr>
              <a:t> : Implémenter un système de connexion pour restreindre l'accès à certaines fonctionnalités.</a:t>
            </a:r>
          </a:p>
          <a:p>
            <a:pPr algn="ctr"/>
            <a:r>
              <a:rPr lang="fr-FR" sz="2400" i="1" dirty="0" smtClean="0">
                <a:solidFill>
                  <a:schemeClr val="tx1"/>
                </a:solidFill>
                <a:latin typeface="Times New Roman" panose="02020603050405020304" pitchFamily="18" charset="0"/>
                <a:cs typeface="Times New Roman" panose="02020603050405020304" pitchFamily="18" charset="0"/>
              </a:rPr>
              <a:t>Amélioration de l’interface utilisateur</a:t>
            </a:r>
            <a:r>
              <a:rPr lang="fr-FR" sz="2400" dirty="0" smtClean="0">
                <a:solidFill>
                  <a:schemeClr val="tx1"/>
                </a:solidFill>
                <a:latin typeface="Times New Roman" panose="02020603050405020304" pitchFamily="18" charset="0"/>
                <a:cs typeface="Times New Roman" panose="02020603050405020304" pitchFamily="18" charset="0"/>
              </a:rPr>
              <a:t> : Optimiser l’interface utilisateur pour une meilleure expérience sur mobile.</a:t>
            </a:r>
          </a:p>
          <a:p>
            <a:pPr algn="ctr"/>
            <a:endParaRPr lang="fr-FR" sz="2400" dirty="0" smtClean="0">
              <a:solidFill>
                <a:schemeClr val="tx1"/>
              </a:solidFill>
              <a:latin typeface="Times New Roman" panose="02020603050405020304" pitchFamily="18" charset="0"/>
              <a:cs typeface="Times New Roman" panose="02020603050405020304" pitchFamily="18" charset="0"/>
            </a:endParaRPr>
          </a:p>
          <a:p>
            <a:pPr algn="ctr"/>
            <a:endParaRPr lang="fr-FR" sz="2400" dirty="0" smtClean="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endParaRPr lang="fr-FR" sz="2400" dirty="0" smtClean="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r>
              <a:rPr lang="fr-FR" sz="2400" u="sng" dirty="0" smtClean="0">
                <a:solidFill>
                  <a:schemeClr val="tx1"/>
                </a:solidFill>
                <a:latin typeface="Times New Roman" panose="02020603050405020304" pitchFamily="18" charset="0"/>
                <a:cs typeface="Times New Roman" panose="02020603050405020304" pitchFamily="18" charset="0"/>
              </a:rPr>
              <a:t> </a:t>
            </a:r>
          </a:p>
          <a:p>
            <a:pPr algn="ctr"/>
            <a:endParaRPr lang="fr-FR" sz="2400" dirty="0">
              <a:solidFill>
                <a:schemeClr val="tx1"/>
              </a:solidFill>
              <a:latin typeface="Arial Narrow" panose="020B0606020202030204" pitchFamily="34" charset="0"/>
              <a:cs typeface="Times New Roman" panose="02020603050405020304" pitchFamily="18" charset="0"/>
            </a:endParaRPr>
          </a:p>
        </p:txBody>
      </p:sp>
      <p:sp>
        <p:nvSpPr>
          <p:cNvPr id="5" name="Rectangle 3"/>
          <p:cNvSpPr>
            <a:spLocks noChangeArrowheads="1"/>
          </p:cNvSpPr>
          <p:nvPr/>
        </p:nvSpPr>
        <p:spPr bwMode="auto">
          <a:xfrm>
            <a:off x="0" y="-13080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7795"/>
            <a:ext cx="25199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0088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23682" y="1828800"/>
            <a:ext cx="9560860" cy="3738282"/>
          </a:xfrm>
          <a:prstGeom prst="rect">
            <a:avLst/>
          </a:prstGeom>
          <a:solidFill>
            <a:schemeClr val="accent6">
              <a:alpha val="50000"/>
            </a:schemeClr>
          </a:solidFill>
          <a:ln>
            <a:solidFill>
              <a:schemeClr val="tx1"/>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endParaRPr lang="fr-FR" sz="2400" dirty="0" smtClean="0">
              <a:solidFill>
                <a:schemeClr val="tx1"/>
              </a:solidFill>
              <a:latin typeface="Times New Roman" panose="02020603050405020304" pitchFamily="18" charset="0"/>
              <a:cs typeface="Times New Roman" panose="02020603050405020304" pitchFamily="18" charset="0"/>
            </a:endParaRPr>
          </a:p>
          <a:p>
            <a:pPr algn="ctr"/>
            <a:endParaRPr lang="fr-FR" sz="2400" dirty="0">
              <a:solidFill>
                <a:schemeClr val="tx1"/>
              </a:solidFill>
              <a:latin typeface="Times New Roman" panose="02020603050405020304" pitchFamily="18" charset="0"/>
              <a:cs typeface="Times New Roman" panose="02020603050405020304" pitchFamily="18" charset="0"/>
            </a:endParaRPr>
          </a:p>
          <a:p>
            <a:pPr algn="ct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endParaRPr lang="fr-FR" sz="2400" u="sng" dirty="0">
              <a:solidFill>
                <a:schemeClr val="tx1"/>
              </a:solidFill>
              <a:latin typeface="Times New Roman" panose="02020603050405020304" pitchFamily="18" charset="0"/>
              <a:cs typeface="Times New Roman" panose="02020603050405020304" pitchFamily="18" charset="0"/>
            </a:endParaRPr>
          </a:p>
          <a:p>
            <a:pPr algn="ct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r>
              <a:rPr lang="fr-FR" sz="6000" b="1" i="1" dirty="0" smtClean="0">
                <a:solidFill>
                  <a:schemeClr val="tx1"/>
                </a:solidFill>
                <a:latin typeface="Times New Roman" panose="02020603050405020304" pitchFamily="18" charset="0"/>
                <a:cs typeface="Times New Roman" panose="02020603050405020304" pitchFamily="18" charset="0"/>
              </a:rPr>
              <a:t>MERCI DE VOTRE ATTENTION!!!</a:t>
            </a:r>
          </a:p>
          <a:p>
            <a:pPr algn="ctr"/>
            <a:endParaRPr lang="fr-FR" sz="2400" dirty="0" smtClean="0">
              <a:solidFill>
                <a:schemeClr val="tx1"/>
              </a:solidFill>
              <a:latin typeface="Times New Roman" panose="02020603050405020304" pitchFamily="18" charset="0"/>
              <a:cs typeface="Times New Roman" panose="02020603050405020304" pitchFamily="18" charset="0"/>
            </a:endParaRPr>
          </a:p>
          <a:p>
            <a:pPr algn="ctr"/>
            <a:endParaRPr lang="fr-FR" sz="2400" dirty="0" smtClean="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endParaRPr lang="fr-FR" sz="2400" dirty="0" smtClean="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r>
              <a:rPr lang="fr-FR" sz="2400" u="sng" dirty="0" smtClean="0">
                <a:solidFill>
                  <a:schemeClr val="tx1"/>
                </a:solidFill>
                <a:latin typeface="Times New Roman" panose="02020603050405020304" pitchFamily="18" charset="0"/>
                <a:cs typeface="Times New Roman" panose="02020603050405020304" pitchFamily="18" charset="0"/>
              </a:rPr>
              <a:t> </a:t>
            </a:r>
          </a:p>
          <a:p>
            <a:pPr algn="ctr"/>
            <a:endParaRPr lang="fr-FR" sz="2400" dirty="0">
              <a:solidFill>
                <a:schemeClr val="tx1"/>
              </a:solidFill>
              <a:latin typeface="Arial Narrow" panose="020B0606020202030204" pitchFamily="34" charset="0"/>
              <a:cs typeface="Times New Roman" panose="02020603050405020304" pitchFamily="18" charset="0"/>
            </a:endParaRPr>
          </a:p>
        </p:txBody>
      </p:sp>
      <p:sp>
        <p:nvSpPr>
          <p:cNvPr id="5" name="Rectangle 3"/>
          <p:cNvSpPr>
            <a:spLocks noChangeArrowheads="1"/>
          </p:cNvSpPr>
          <p:nvPr/>
        </p:nvSpPr>
        <p:spPr bwMode="auto">
          <a:xfrm>
            <a:off x="0" y="-13080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7795"/>
            <a:ext cx="25199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986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34035" y="1075766"/>
            <a:ext cx="10515600" cy="4639234"/>
          </a:xfrm>
          <a:solidFill>
            <a:schemeClr val="accent6">
              <a:alpha val="32000"/>
            </a:schemeClr>
          </a:solidFill>
          <a:ln w="57150">
            <a:solidFill>
              <a:schemeClr val="tx1"/>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a:lstStyle/>
          <a:p>
            <a:pPr algn="ctr"/>
            <a:r>
              <a:rPr lang="fr-FR" b="1" u="sng" dirty="0" smtClean="0">
                <a:solidFill>
                  <a:schemeClr val="tx1">
                    <a:lumMod val="95000"/>
                    <a:lumOff val="5000"/>
                  </a:schemeClr>
                </a:solidFill>
                <a:latin typeface="Times New Roman" panose="02020603050405020304" pitchFamily="18" charset="0"/>
                <a:cs typeface="Times New Roman" panose="02020603050405020304" pitchFamily="18" charset="0"/>
              </a:rPr>
              <a:t>PARTICIPANTS</a:t>
            </a:r>
            <a:r>
              <a:rPr lang="fr-FR" b="1" dirty="0" smtClean="0"/>
              <a:t/>
            </a:r>
            <a:br>
              <a:rPr lang="fr-FR" b="1" dirty="0" smtClean="0"/>
            </a:br>
            <a:r>
              <a:rPr lang="fr-FR" b="1" dirty="0"/>
              <a:t/>
            </a:r>
            <a:br>
              <a:rPr lang="fr-FR" b="1" dirty="0"/>
            </a:br>
            <a:r>
              <a:rPr lang="fr-FR" b="1" dirty="0" smtClean="0">
                <a:solidFill>
                  <a:schemeClr val="tx1">
                    <a:lumMod val="95000"/>
                    <a:lumOff val="5000"/>
                  </a:schemeClr>
                </a:solidFill>
                <a:latin typeface="Times New Roman" panose="02020603050405020304" pitchFamily="18" charset="0"/>
                <a:cs typeface="Times New Roman" panose="02020603050405020304" pitchFamily="18" charset="0"/>
              </a:rPr>
              <a:t>NDEYE AMINATA FALL BA </a:t>
            </a:r>
            <a:br>
              <a:rPr lang="fr-FR"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fr-FR" b="1" dirty="0" smtClean="0">
                <a:solidFill>
                  <a:schemeClr val="tx1">
                    <a:lumMod val="95000"/>
                    <a:lumOff val="5000"/>
                  </a:schemeClr>
                </a:solidFill>
                <a:latin typeface="Times New Roman" panose="02020603050405020304" pitchFamily="18" charset="0"/>
                <a:cs typeface="Times New Roman" panose="02020603050405020304" pitchFamily="18" charset="0"/>
              </a:rPr>
              <a:t>JOEL DIAHOU GUEYE</a:t>
            </a:r>
            <a:endParaRPr lang="fr-FR"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334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562535" y="1183341"/>
            <a:ext cx="11066929" cy="4719918"/>
          </a:xfrm>
          <a:prstGeom prst="rect">
            <a:avLst/>
          </a:prstGeom>
          <a:solidFill>
            <a:schemeClr val="accent6">
              <a:alpha val="45000"/>
            </a:schemeClr>
          </a:solidFill>
          <a:ln w="57150">
            <a:solidFill>
              <a:schemeClr val="tx1">
                <a:lumMod val="95000"/>
                <a:lumOff val="5000"/>
              </a:schemeClr>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endParaRPr lang="fr-FR" sz="66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fr-FR" sz="6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fr-FR" sz="5400" b="1" u="sng" dirty="0" smtClean="0">
                <a:solidFill>
                  <a:schemeClr val="tx1">
                    <a:lumMod val="95000"/>
                    <a:lumOff val="5000"/>
                  </a:schemeClr>
                </a:solidFill>
                <a:latin typeface="Times New Roman" panose="02020603050405020304" pitchFamily="18" charset="0"/>
                <a:cs typeface="Times New Roman" panose="02020603050405020304" pitchFamily="18" charset="0"/>
              </a:rPr>
              <a:t>PLAN</a:t>
            </a:r>
          </a:p>
          <a:p>
            <a:pPr algn="ctr"/>
            <a:r>
              <a:rPr lang="fr-FR" sz="3600" b="1" i="1" dirty="0" smtClean="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lgn="ctr"/>
            <a:r>
              <a:rPr lang="fr-FR" sz="3600" b="1" i="1" dirty="0" smtClean="0">
                <a:solidFill>
                  <a:schemeClr val="tx1">
                    <a:lumMod val="95000"/>
                    <a:lumOff val="5000"/>
                  </a:schemeClr>
                </a:solidFill>
                <a:latin typeface="Times New Roman" panose="02020603050405020304" pitchFamily="18" charset="0"/>
                <a:cs typeface="Times New Roman" panose="02020603050405020304" pitchFamily="18" charset="0"/>
              </a:rPr>
              <a:t>CONCEPTION DE LA BASE DE DONNEES</a:t>
            </a:r>
          </a:p>
          <a:p>
            <a:pPr algn="ctr"/>
            <a:r>
              <a:rPr lang="fr-FR" sz="3600" b="1" i="1" dirty="0" smtClean="0">
                <a:solidFill>
                  <a:schemeClr val="tx1">
                    <a:lumMod val="95000"/>
                    <a:lumOff val="5000"/>
                  </a:schemeClr>
                </a:solidFill>
                <a:latin typeface="Times New Roman" panose="02020603050405020304" pitchFamily="18" charset="0"/>
                <a:cs typeface="Times New Roman" panose="02020603050405020304" pitchFamily="18" charset="0"/>
              </a:rPr>
              <a:t>ARCHITECTURE DE L’APPLICATION</a:t>
            </a:r>
          </a:p>
          <a:p>
            <a:pPr algn="ctr"/>
            <a:r>
              <a:rPr lang="fr-FR" sz="3600" b="1" i="1" dirty="0" smtClean="0">
                <a:solidFill>
                  <a:schemeClr val="tx1">
                    <a:lumMod val="95000"/>
                    <a:lumOff val="5000"/>
                  </a:schemeClr>
                </a:solidFill>
                <a:latin typeface="Times New Roman" panose="02020603050405020304" pitchFamily="18" charset="0"/>
                <a:cs typeface="Times New Roman" panose="02020603050405020304" pitchFamily="18" charset="0"/>
              </a:rPr>
              <a:t>EXPLICATION DU CODE</a:t>
            </a:r>
          </a:p>
          <a:p>
            <a:pPr algn="ctr"/>
            <a:r>
              <a:rPr lang="fr-FR" sz="3600" b="1" i="1" dirty="0" smtClean="0">
                <a:solidFill>
                  <a:schemeClr val="tx1">
                    <a:lumMod val="95000"/>
                    <a:lumOff val="5000"/>
                  </a:schemeClr>
                </a:solidFill>
                <a:latin typeface="Times New Roman" panose="02020603050405020304" pitchFamily="18" charset="0"/>
                <a:cs typeface="Times New Roman" panose="02020603050405020304" pitchFamily="18" charset="0"/>
              </a:rPr>
              <a:t>TESTS ET DEBLOCAGE</a:t>
            </a:r>
          </a:p>
          <a:p>
            <a:pPr algn="ctr"/>
            <a:r>
              <a:rPr lang="fr-FR" sz="3600" b="1" i="1" dirty="0" smtClean="0">
                <a:solidFill>
                  <a:schemeClr val="tx1">
                    <a:lumMod val="95000"/>
                    <a:lumOff val="5000"/>
                  </a:schemeClr>
                </a:solidFill>
                <a:latin typeface="Times New Roman" panose="02020603050405020304" pitchFamily="18" charset="0"/>
                <a:cs typeface="Times New Roman" panose="02020603050405020304" pitchFamily="18" charset="0"/>
              </a:rPr>
              <a:t>CONCLUSION</a:t>
            </a:r>
          </a:p>
          <a:p>
            <a:endParaRPr lang="fr-FR" sz="4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fr-FR" sz="4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fr-FR"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152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2830" y="1385048"/>
            <a:ext cx="9708776" cy="1290918"/>
          </a:xfrm>
          <a:prstGeom prst="rect">
            <a:avLst/>
          </a:prstGeom>
          <a:solidFill>
            <a:schemeClr val="accent6">
              <a:alpha val="50000"/>
            </a:schemeClr>
          </a:solidFill>
          <a:ln w="38100">
            <a:solidFill>
              <a:schemeClr val="tx1">
                <a:lumMod val="95000"/>
                <a:lumOff val="5000"/>
              </a:schemeClr>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r>
              <a:rPr lang="fr-FR" sz="60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fr-FR" dirty="0"/>
          </a:p>
        </p:txBody>
      </p:sp>
      <p:sp>
        <p:nvSpPr>
          <p:cNvPr id="6" name="Rectangle 5"/>
          <p:cNvSpPr/>
          <p:nvPr/>
        </p:nvSpPr>
        <p:spPr>
          <a:xfrm>
            <a:off x="1196788" y="3133164"/>
            <a:ext cx="9560860" cy="3039035"/>
          </a:xfrm>
          <a:prstGeom prst="rect">
            <a:avLst/>
          </a:prstGeom>
          <a:solidFill>
            <a:schemeClr val="accent6">
              <a:alpha val="50000"/>
            </a:schemeClr>
          </a:solidFill>
          <a:ln>
            <a:solidFill>
              <a:schemeClr val="tx1"/>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r>
              <a:rPr lang="fr-FR" sz="2400" dirty="0" smtClean="0">
                <a:solidFill>
                  <a:schemeClr val="tx1"/>
                </a:solidFill>
                <a:latin typeface="Times New Roman" panose="02020603050405020304" pitchFamily="18" charset="0"/>
                <a:cs typeface="Times New Roman" panose="02020603050405020304" pitchFamily="18" charset="0"/>
              </a:rPr>
              <a:t>Ce projet consiste à développer une application web de gestion de stock pour un magasin fictif. L'application permet de gérer les produits, les fournisseurs et les ventes. Elle offre des fonctionnalités pour ajouter, modifier, supprimer et afficher des produits et des fournisseurs, ainsi que pour enregistrer des ventes et mettre à jour le stock en temps réel.</a:t>
            </a:r>
            <a:endParaRPr lang="fr-FR"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323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6788" y="1183341"/>
            <a:ext cx="10004613" cy="1573306"/>
          </a:xfrm>
          <a:prstGeom prst="rect">
            <a:avLst/>
          </a:prstGeom>
          <a:solidFill>
            <a:schemeClr val="accent6">
              <a:alpha val="50000"/>
            </a:schemeClr>
          </a:solidFill>
          <a:ln w="38100">
            <a:solidFill>
              <a:schemeClr val="tx1">
                <a:lumMod val="95000"/>
                <a:lumOff val="5000"/>
              </a:schemeClr>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r>
              <a:rPr lang="fr-FR" sz="6000" b="1" i="1" dirty="0" smtClean="0">
                <a:solidFill>
                  <a:schemeClr val="tx1">
                    <a:lumMod val="95000"/>
                    <a:lumOff val="5000"/>
                  </a:schemeClr>
                </a:solidFill>
                <a:latin typeface="Times New Roman" panose="02020603050405020304" pitchFamily="18" charset="0"/>
                <a:cs typeface="Times New Roman" panose="02020603050405020304" pitchFamily="18" charset="0"/>
              </a:rPr>
              <a:t>CONCEPTION DE LA BASE DE DONNEES</a:t>
            </a:r>
            <a:endParaRPr lang="fr-FR" sz="6000" b="1" i="1"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1418664" y="2985247"/>
            <a:ext cx="9560860" cy="3402105"/>
          </a:xfrm>
          <a:prstGeom prst="rect">
            <a:avLst/>
          </a:prstGeom>
          <a:solidFill>
            <a:schemeClr val="accent6">
              <a:alpha val="50000"/>
            </a:schemeClr>
          </a:solidFill>
          <a:ln>
            <a:solidFill>
              <a:schemeClr val="tx1"/>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r>
              <a:rPr lang="fr-FR" sz="2400" dirty="0" smtClean="0">
                <a:solidFill>
                  <a:schemeClr val="tx1"/>
                </a:solidFill>
                <a:latin typeface="Times New Roman" panose="02020603050405020304" pitchFamily="18" charset="0"/>
                <a:cs typeface="Times New Roman" panose="02020603050405020304" pitchFamily="18" charset="0"/>
              </a:rPr>
              <a:t>L’application utilise la base de données </a:t>
            </a:r>
            <a:r>
              <a:rPr lang="fr-FR" sz="2400" u="sng" dirty="0" smtClean="0">
                <a:solidFill>
                  <a:schemeClr val="tx1"/>
                </a:solidFill>
                <a:latin typeface="Times New Roman" panose="02020603050405020304" pitchFamily="18" charset="0"/>
                <a:cs typeface="Times New Roman" panose="02020603050405020304" pitchFamily="18" charset="0"/>
              </a:rPr>
              <a:t>magasin</a:t>
            </a:r>
            <a:r>
              <a:rPr lang="fr-FR" sz="2400" dirty="0" smtClean="0">
                <a:solidFill>
                  <a:schemeClr val="tx1"/>
                </a:solidFill>
                <a:latin typeface="Times New Roman" panose="02020603050405020304" pitchFamily="18" charset="0"/>
                <a:cs typeface="Times New Roman" panose="02020603050405020304" pitchFamily="18" charset="0"/>
              </a:rPr>
              <a:t> avec trois tables principales:</a:t>
            </a:r>
          </a:p>
          <a:p>
            <a:pPr marL="342900" indent="-342900" algn="ctr">
              <a:buFont typeface="Arial" panose="020B0604020202020204" pitchFamily="34" charset="0"/>
              <a:buChar char="•"/>
            </a:pPr>
            <a:r>
              <a:rPr lang="fr-FR" sz="2400" b="1" dirty="0" smtClean="0">
                <a:solidFill>
                  <a:schemeClr val="tx1"/>
                </a:solidFill>
                <a:latin typeface="Times New Roman" panose="02020603050405020304" pitchFamily="18" charset="0"/>
                <a:cs typeface="Times New Roman" panose="02020603050405020304" pitchFamily="18" charset="0"/>
              </a:rPr>
              <a:t>Produits</a:t>
            </a:r>
            <a:r>
              <a:rPr lang="fr-FR" sz="2400" dirty="0" smtClean="0">
                <a:solidFill>
                  <a:schemeClr val="tx1"/>
                </a:solidFill>
                <a:latin typeface="Times New Roman" panose="02020603050405020304" pitchFamily="18" charset="0"/>
                <a:cs typeface="Times New Roman" panose="02020603050405020304" pitchFamily="18" charset="0"/>
              </a:rPr>
              <a:t>: Contient les informations sur les produits, y compris leur nom, prix et quantité en stock.</a:t>
            </a:r>
          </a:p>
          <a:p>
            <a:pPr marL="342900" indent="-342900" algn="ctr">
              <a:buFont typeface="Arial" panose="020B0604020202020204" pitchFamily="34" charset="0"/>
              <a:buChar char="•"/>
            </a:pPr>
            <a:r>
              <a:rPr lang="fr-FR" sz="2400" b="1" dirty="0" smtClean="0">
                <a:solidFill>
                  <a:schemeClr val="tx1"/>
                </a:solidFill>
                <a:latin typeface="Times New Roman" panose="02020603050405020304" pitchFamily="18" charset="0"/>
                <a:cs typeface="Times New Roman" panose="02020603050405020304" pitchFamily="18" charset="0"/>
              </a:rPr>
              <a:t>Fournisseurs</a:t>
            </a:r>
            <a:r>
              <a:rPr lang="fr-FR" sz="2400" dirty="0" smtClean="0">
                <a:solidFill>
                  <a:schemeClr val="tx1"/>
                </a:solidFill>
                <a:latin typeface="Times New Roman" panose="02020603050405020304" pitchFamily="18" charset="0"/>
                <a:cs typeface="Times New Roman" panose="02020603050405020304" pitchFamily="18" charset="0"/>
              </a:rPr>
              <a:t>: Stocke les informations des fournisseurs pour chaque produit.</a:t>
            </a:r>
          </a:p>
          <a:p>
            <a:pPr marL="342900" indent="-342900" algn="ctr">
              <a:buFont typeface="Arial" panose="020B0604020202020204" pitchFamily="34" charset="0"/>
              <a:buChar char="•"/>
            </a:pPr>
            <a:r>
              <a:rPr lang="fr-FR" sz="2400" b="1" dirty="0" smtClean="0">
                <a:solidFill>
                  <a:schemeClr val="tx1"/>
                </a:solidFill>
                <a:latin typeface="Times New Roman" panose="02020603050405020304" pitchFamily="18" charset="0"/>
                <a:cs typeface="Times New Roman" panose="02020603050405020304" pitchFamily="18" charset="0"/>
              </a:rPr>
              <a:t>Ventes</a:t>
            </a:r>
            <a:r>
              <a:rPr lang="fr-FR" sz="2400" dirty="0" smtClean="0">
                <a:solidFill>
                  <a:schemeClr val="tx1"/>
                </a:solidFill>
                <a:latin typeface="Times New Roman" panose="02020603050405020304" pitchFamily="18" charset="0"/>
                <a:cs typeface="Times New Roman" panose="02020603050405020304" pitchFamily="18" charset="0"/>
              </a:rPr>
              <a:t>: Enregistre les ventes effectuées, y compris l’identification du produit vendu et la quantité</a:t>
            </a:r>
          </a:p>
          <a:p>
            <a:pPr algn="ctr"/>
            <a:endParaRPr lang="fr-FR" sz="2400" dirty="0">
              <a:solidFill>
                <a:schemeClr val="tx1"/>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8520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6788" y="1143001"/>
            <a:ext cx="10004613" cy="1506071"/>
          </a:xfrm>
          <a:prstGeom prst="rect">
            <a:avLst/>
          </a:prstGeom>
          <a:solidFill>
            <a:schemeClr val="accent6">
              <a:alpha val="50000"/>
            </a:schemeClr>
          </a:solidFill>
          <a:ln w="38100">
            <a:solidFill>
              <a:schemeClr val="tx1">
                <a:lumMod val="95000"/>
                <a:lumOff val="5000"/>
              </a:schemeClr>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r>
              <a:rPr lang="fr-FR" sz="6000" b="1" i="1" dirty="0" smtClean="0">
                <a:solidFill>
                  <a:schemeClr val="tx1">
                    <a:lumMod val="95000"/>
                    <a:lumOff val="5000"/>
                  </a:schemeClr>
                </a:solidFill>
                <a:latin typeface="Times New Roman" panose="02020603050405020304" pitchFamily="18" charset="0"/>
                <a:cs typeface="Times New Roman" panose="02020603050405020304" pitchFamily="18" charset="0"/>
              </a:rPr>
              <a:t>ARCHITECTURE DE L’APPLICATION</a:t>
            </a:r>
            <a:endParaRPr lang="fr-FR" sz="6000" b="1" i="1"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1418664" y="3133165"/>
            <a:ext cx="9560860" cy="3106270"/>
          </a:xfrm>
          <a:prstGeom prst="rect">
            <a:avLst/>
          </a:prstGeom>
          <a:solidFill>
            <a:schemeClr val="accent6">
              <a:alpha val="50000"/>
            </a:schemeClr>
          </a:solidFill>
          <a:ln>
            <a:solidFill>
              <a:schemeClr val="tx1"/>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endParaRPr lang="fr-FR" sz="2400" dirty="0" smtClean="0">
              <a:solidFill>
                <a:schemeClr val="tx1"/>
              </a:solidFill>
              <a:latin typeface="Times New Roman" panose="02020603050405020304" pitchFamily="18" charset="0"/>
              <a:cs typeface="Times New Roman" panose="02020603050405020304" pitchFamily="18" charset="0"/>
            </a:endParaRPr>
          </a:p>
          <a:p>
            <a:pPr algn="ctr"/>
            <a:endParaRPr lang="fr-FR" sz="2400" dirty="0">
              <a:solidFill>
                <a:schemeClr val="tx1"/>
              </a:solidFill>
              <a:latin typeface="Times New Roman" panose="02020603050405020304" pitchFamily="18" charset="0"/>
              <a:cs typeface="Times New Roman" panose="02020603050405020304" pitchFamily="18" charset="0"/>
            </a:endParaRPr>
          </a:p>
          <a:p>
            <a:pPr algn="ctr"/>
            <a:r>
              <a:rPr lang="fr-FR" sz="2400" dirty="0" smtClean="0">
                <a:solidFill>
                  <a:schemeClr val="tx1"/>
                </a:solidFill>
                <a:latin typeface="Times New Roman" panose="02020603050405020304" pitchFamily="18" charset="0"/>
                <a:cs typeface="Times New Roman" panose="02020603050405020304" pitchFamily="18" charset="0"/>
              </a:rPr>
              <a:t>Le projet est organisé en plusieurs fichiers, avec </a:t>
            </a:r>
            <a:r>
              <a:rPr lang="fr-FR" sz="2400" u="sng" dirty="0" smtClean="0">
                <a:solidFill>
                  <a:schemeClr val="tx1"/>
                </a:solidFill>
                <a:latin typeface="Times New Roman" panose="02020603050405020304" pitchFamily="18" charset="0"/>
                <a:cs typeface="Times New Roman" panose="02020603050405020304" pitchFamily="18" charset="0"/>
              </a:rPr>
              <a:t>app.py</a:t>
            </a:r>
            <a:r>
              <a:rPr lang="fr-FR" sz="2400" dirty="0" smtClean="0">
                <a:solidFill>
                  <a:schemeClr val="tx1"/>
                </a:solidFill>
                <a:latin typeface="Times New Roman" panose="02020603050405020304" pitchFamily="18" charset="0"/>
                <a:cs typeface="Times New Roman" panose="02020603050405020304" pitchFamily="18" charset="0"/>
              </a:rPr>
              <a:t> comme fichiers principal. Ce fichier contient toute les routes nécessaires pour naviguer entre les différentes pages et gerer les interactions de l’utilisateur. Le dossier </a:t>
            </a:r>
            <a:r>
              <a:rPr lang="fr-FR" sz="2400" u="sng" dirty="0" smtClean="0">
                <a:solidFill>
                  <a:schemeClr val="tx1"/>
                </a:solidFill>
                <a:latin typeface="Times New Roman" panose="02020603050405020304" pitchFamily="18" charset="0"/>
                <a:cs typeface="Times New Roman" panose="02020603050405020304" pitchFamily="18" charset="0"/>
              </a:rPr>
              <a:t>templates</a:t>
            </a:r>
            <a:r>
              <a:rPr lang="fr-FR" sz="2400" dirty="0" smtClean="0">
                <a:solidFill>
                  <a:schemeClr val="tx1"/>
                </a:solidFill>
                <a:latin typeface="Times New Roman" panose="02020603050405020304" pitchFamily="18" charset="0"/>
                <a:cs typeface="Times New Roman" panose="02020603050405020304" pitchFamily="18" charset="0"/>
              </a:rPr>
              <a:t> contient les fichiers HTML tandis que les ressources CSS et les photos sont stockés dans un dossier </a:t>
            </a:r>
            <a:r>
              <a:rPr lang="fr-FR" sz="2400" u="sng" dirty="0" smtClean="0">
                <a:solidFill>
                  <a:schemeClr val="tx1"/>
                </a:solidFill>
                <a:latin typeface="Times New Roman" panose="02020603050405020304" pitchFamily="18" charset="0"/>
                <a:cs typeface="Times New Roman" panose="02020603050405020304" pitchFamily="18" charset="0"/>
              </a:rPr>
              <a:t>static</a:t>
            </a:r>
            <a:r>
              <a:rPr lang="fr-FR" sz="2400" dirty="0" smtClean="0">
                <a:solidFill>
                  <a:schemeClr val="tx1"/>
                </a:solidFill>
                <a:latin typeface="Times New Roman" panose="02020603050405020304" pitchFamily="18" charset="0"/>
                <a:cs typeface="Times New Roman" panose="02020603050405020304" pitchFamily="18" charset="0"/>
              </a:rPr>
              <a:t>.</a:t>
            </a:r>
          </a:p>
          <a:p>
            <a:pPr algn="ctr"/>
            <a:endParaRPr lang="fr-FR" sz="2400" dirty="0" smtClean="0">
              <a:solidFill>
                <a:schemeClr val="tx1"/>
              </a:solidFill>
              <a:latin typeface="Times New Roman" panose="02020603050405020304" pitchFamily="18" charset="0"/>
              <a:cs typeface="Times New Roman" panose="02020603050405020304" pitchFamily="18" charset="0"/>
            </a:endParaRPr>
          </a:p>
          <a:p>
            <a:pPr algn="ctr"/>
            <a:r>
              <a:rPr lang="fr-FR" sz="2400" dirty="0" smtClean="0">
                <a:solidFill>
                  <a:schemeClr val="tx1"/>
                </a:solidFill>
                <a:latin typeface="Times New Roman" panose="02020603050405020304" pitchFamily="18" charset="0"/>
                <a:cs typeface="Times New Roman" panose="02020603050405020304" pitchFamily="18" charset="0"/>
              </a:rPr>
              <a:t> </a:t>
            </a:r>
          </a:p>
          <a:p>
            <a:pPr algn="ctr"/>
            <a:endParaRPr lang="fr-FR" sz="2400" dirty="0">
              <a:solidFill>
                <a:schemeClr val="tx1"/>
              </a:solidFill>
              <a:latin typeface="Arial Narrow" panose="020B0606020202030204" pitchFamily="34" charset="0"/>
              <a:cs typeface="Times New Roman" panose="02020603050405020304" pitchFamily="18" charset="0"/>
            </a:endParaRPr>
          </a:p>
        </p:txBody>
      </p:sp>
      <p:sp>
        <p:nvSpPr>
          <p:cNvPr id="5" name="Rectangle 3"/>
          <p:cNvSpPr>
            <a:spLocks noChangeArrowheads="1"/>
          </p:cNvSpPr>
          <p:nvPr/>
        </p:nvSpPr>
        <p:spPr bwMode="auto">
          <a:xfrm>
            <a:off x="0" y="-13080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1854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6788" y="820272"/>
            <a:ext cx="10004613" cy="1506071"/>
          </a:xfrm>
          <a:prstGeom prst="rect">
            <a:avLst/>
          </a:prstGeom>
          <a:solidFill>
            <a:schemeClr val="accent6">
              <a:alpha val="50000"/>
            </a:schemeClr>
          </a:solidFill>
          <a:ln w="38100">
            <a:solidFill>
              <a:schemeClr val="tx1">
                <a:lumMod val="95000"/>
                <a:lumOff val="5000"/>
              </a:schemeClr>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r>
              <a:rPr lang="fr-FR" sz="6000" b="1" i="1" dirty="0" smtClean="0">
                <a:solidFill>
                  <a:schemeClr val="tx1">
                    <a:lumMod val="95000"/>
                    <a:lumOff val="5000"/>
                  </a:schemeClr>
                </a:solidFill>
                <a:latin typeface="Times New Roman" panose="02020603050405020304" pitchFamily="18" charset="0"/>
                <a:cs typeface="Times New Roman" panose="02020603050405020304" pitchFamily="18" charset="0"/>
              </a:rPr>
              <a:t>ARCHITECTURE DE L’APPLICATION</a:t>
            </a:r>
            <a:endParaRPr lang="fr-FR" sz="6000" b="1" i="1"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1196788" y="2770094"/>
            <a:ext cx="9560860" cy="3738282"/>
          </a:xfrm>
          <a:prstGeom prst="rect">
            <a:avLst/>
          </a:prstGeom>
          <a:solidFill>
            <a:schemeClr val="accent6">
              <a:alpha val="50000"/>
            </a:schemeClr>
          </a:solidFill>
          <a:ln>
            <a:solidFill>
              <a:schemeClr val="tx1"/>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endParaRPr lang="fr-FR" sz="2400" dirty="0" smtClean="0">
              <a:solidFill>
                <a:schemeClr val="tx1"/>
              </a:solidFill>
              <a:latin typeface="Times New Roman" panose="02020603050405020304" pitchFamily="18" charset="0"/>
              <a:cs typeface="Times New Roman" panose="02020603050405020304" pitchFamily="18" charset="0"/>
            </a:endParaRPr>
          </a:p>
          <a:p>
            <a:pPr algn="ctr"/>
            <a:endParaRPr lang="fr-FR" sz="2400" dirty="0">
              <a:solidFill>
                <a:schemeClr val="tx1"/>
              </a:solidFill>
              <a:latin typeface="Times New Roman" panose="02020603050405020304" pitchFamily="18" charset="0"/>
              <a:cs typeface="Times New Roman" panose="02020603050405020304" pitchFamily="18" charset="0"/>
            </a:endParaRPr>
          </a:p>
          <a:p>
            <a:pPr algn="ct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endParaRPr lang="fr-FR" sz="2400" u="sng" dirty="0">
              <a:solidFill>
                <a:schemeClr val="tx1"/>
              </a:solidFill>
              <a:latin typeface="Times New Roman" panose="02020603050405020304" pitchFamily="18" charset="0"/>
              <a:cs typeface="Times New Roman" panose="02020603050405020304" pitchFamily="18" charset="0"/>
            </a:endParaRPr>
          </a:p>
          <a:p>
            <a:pPr algn="ct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r>
              <a:rPr lang="fr-FR" sz="2400" u="sng" dirty="0" smtClean="0">
                <a:solidFill>
                  <a:schemeClr val="tx1"/>
                </a:solidFill>
                <a:latin typeface="Times New Roman" panose="02020603050405020304" pitchFamily="18" charset="0"/>
                <a:cs typeface="Times New Roman" panose="02020603050405020304" pitchFamily="18" charset="0"/>
              </a:rPr>
              <a:t>Principaux fichiers et leurs rôles:</a:t>
            </a:r>
          </a:p>
          <a:p>
            <a:pPr marL="342900" indent="-342900" algn="ctr">
              <a:buFont typeface="Arial" panose="020B0604020202020204" pitchFamily="34" charset="0"/>
              <a:buChar char="•"/>
            </a:pPr>
            <a:r>
              <a:rPr lang="fr-FR" sz="2400" u="sng" dirty="0" smtClean="0">
                <a:solidFill>
                  <a:schemeClr val="tx1"/>
                </a:solidFill>
                <a:latin typeface="Times New Roman" panose="02020603050405020304" pitchFamily="18" charset="0"/>
                <a:cs typeface="Times New Roman" panose="02020603050405020304" pitchFamily="18" charset="0"/>
              </a:rPr>
              <a:t>app.py:</a:t>
            </a:r>
            <a:r>
              <a:rPr lang="fr-FR" sz="2400" dirty="0" smtClean="0">
                <a:solidFill>
                  <a:schemeClr val="tx1"/>
                </a:solidFill>
                <a:latin typeface="Times New Roman" panose="02020603050405020304" pitchFamily="18" charset="0"/>
                <a:cs typeface="Times New Roman" panose="02020603050405020304" pitchFamily="18" charset="0"/>
              </a:rPr>
              <a:t> Point d’entrée de l’application, qui configure les routes et les interactions avec la base de données.</a:t>
            </a:r>
          </a:p>
          <a:p>
            <a:pPr marL="342900" indent="-342900" algn="ctr">
              <a:buFont typeface="Arial" panose="020B0604020202020204" pitchFamily="34" charset="0"/>
              <a:buChar char="•"/>
            </a:pPr>
            <a:r>
              <a:rPr lang="fr-FR" sz="2400" u="sng" dirty="0" smtClean="0">
                <a:solidFill>
                  <a:schemeClr val="tx1"/>
                </a:solidFill>
                <a:latin typeface="Times New Roman" panose="02020603050405020304" pitchFamily="18" charset="0"/>
                <a:cs typeface="Times New Roman" panose="02020603050405020304" pitchFamily="18" charset="0"/>
              </a:rPr>
              <a:t>templates/bienvenue.html</a:t>
            </a:r>
            <a:r>
              <a:rPr lang="fr-FR" sz="2400" dirty="0" smtClean="0">
                <a:solidFill>
                  <a:schemeClr val="tx1"/>
                </a:solidFill>
                <a:latin typeface="Times New Roman" panose="02020603050405020304" pitchFamily="18" charset="0"/>
                <a:cs typeface="Times New Roman" panose="02020603050405020304" pitchFamily="18" charset="0"/>
              </a:rPr>
              <a:t>: Page d'accueil qui présente le projet aux utilisateurs.</a:t>
            </a:r>
          </a:p>
          <a:p>
            <a:pPr marL="342900" lvl="0" indent="-342900" algn="ctr">
              <a:buFont typeface="Arial" panose="020B0604020202020204" pitchFamily="34" charset="0"/>
              <a:buChar char="•"/>
            </a:pPr>
            <a:r>
              <a:rPr kumimoji="0" lang="fr-FR" altLang="fr-FR" sz="24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templates/produits.html</a:t>
            </a:r>
            <a:r>
              <a:rPr kumimoji="0" lang="fr-FR" altLang="fr-FR"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fr-FR" altLang="fr-FR" sz="24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ajouter_produit.html,</a:t>
            </a:r>
            <a:r>
              <a:rPr kumimoji="0" lang="fr-FR" altLang="fr-FR"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fr-FR" altLang="fr-FR" sz="24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modifier_produit.html</a:t>
            </a:r>
            <a:r>
              <a:rPr kumimoji="0" lang="fr-FR" altLang="fr-FR"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Pages pour gérer les produits</a:t>
            </a:r>
            <a:r>
              <a:rPr kumimoji="0" lang="fr-FR" altLang="fr-FR" sz="3200" b="0" i="0" u="none" strike="noStrike" cap="none" normalizeH="0" baseline="0" dirty="0" smtClean="0">
                <a:ln>
                  <a:noFill/>
                </a:ln>
                <a:solidFill>
                  <a:schemeClr val="tx1"/>
                </a:solidFill>
                <a:effectLst/>
              </a:rPr>
              <a:t>.</a:t>
            </a:r>
          </a:p>
          <a:p>
            <a:pPr marL="342900" lvl="0" indent="-342900" algn="ctr">
              <a:buFont typeface="Arial" panose="020B0604020202020204" pitchFamily="34" charset="0"/>
              <a:buChar char="•"/>
            </a:pPr>
            <a:r>
              <a:rPr kumimoji="0" lang="fr-FR" altLang="fr-FR" sz="24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templates/fournisseurs.html</a:t>
            </a:r>
            <a:r>
              <a:rPr kumimoji="0" lang="fr-FR" altLang="fr-FR" sz="32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fr-FR" altLang="fr-FR"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fr-FR" altLang="fr-FR"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Page pour afficher les fournisseurs </a:t>
            </a:r>
          </a:p>
          <a:p>
            <a:pPr marL="342900" indent="-342900" algn="ctr">
              <a:buFont typeface="Arial" panose="020B0604020202020204" pitchFamily="34" charset="0"/>
              <a:buChar char="•"/>
            </a:pPr>
            <a:endParaRPr lang="fr-FR" sz="2400" dirty="0" smtClean="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endParaRPr lang="fr-FR" sz="2400" dirty="0" smtClean="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endParaRPr lang="fr-FR" sz="2400" dirty="0" smtClean="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r>
              <a:rPr lang="fr-FR" sz="2400" u="sng" dirty="0" smtClean="0">
                <a:solidFill>
                  <a:schemeClr val="tx1"/>
                </a:solidFill>
                <a:latin typeface="Times New Roman" panose="02020603050405020304" pitchFamily="18" charset="0"/>
                <a:cs typeface="Times New Roman" panose="02020603050405020304" pitchFamily="18" charset="0"/>
              </a:rPr>
              <a:t> </a:t>
            </a:r>
          </a:p>
          <a:p>
            <a:pPr algn="ctr"/>
            <a:endParaRPr lang="fr-FR" sz="2400" dirty="0">
              <a:solidFill>
                <a:schemeClr val="tx1"/>
              </a:solidFill>
              <a:latin typeface="Arial Narrow" panose="020B0606020202030204" pitchFamily="34" charset="0"/>
              <a:cs typeface="Times New Roman" panose="02020603050405020304" pitchFamily="18" charset="0"/>
            </a:endParaRPr>
          </a:p>
        </p:txBody>
      </p:sp>
      <p:sp>
        <p:nvSpPr>
          <p:cNvPr id="5" name="Rectangle 3"/>
          <p:cNvSpPr>
            <a:spLocks noChangeArrowheads="1"/>
          </p:cNvSpPr>
          <p:nvPr/>
        </p:nvSpPr>
        <p:spPr bwMode="auto">
          <a:xfrm>
            <a:off x="0" y="-13080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7795"/>
            <a:ext cx="25199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646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6788" y="820272"/>
            <a:ext cx="10004613" cy="1506071"/>
          </a:xfrm>
          <a:prstGeom prst="rect">
            <a:avLst/>
          </a:prstGeom>
          <a:solidFill>
            <a:schemeClr val="accent6">
              <a:alpha val="50000"/>
            </a:schemeClr>
          </a:solidFill>
          <a:ln w="38100">
            <a:solidFill>
              <a:schemeClr val="tx1">
                <a:lumMod val="95000"/>
                <a:lumOff val="5000"/>
              </a:schemeClr>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r>
              <a:rPr lang="fr-FR" sz="6000" b="1" i="1" dirty="0" smtClean="0">
                <a:solidFill>
                  <a:schemeClr val="tx1">
                    <a:lumMod val="95000"/>
                    <a:lumOff val="5000"/>
                  </a:schemeClr>
                </a:solidFill>
                <a:latin typeface="Times New Roman" panose="02020603050405020304" pitchFamily="18" charset="0"/>
                <a:cs typeface="Times New Roman" panose="02020603050405020304" pitchFamily="18" charset="0"/>
              </a:rPr>
              <a:t>EXPLICATION DU CODE</a:t>
            </a:r>
            <a:endParaRPr lang="fr-FR" sz="6000" b="1" i="1"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1640540" y="2635624"/>
            <a:ext cx="9117107" cy="3738282"/>
          </a:xfrm>
          <a:prstGeom prst="rect">
            <a:avLst/>
          </a:prstGeom>
          <a:solidFill>
            <a:schemeClr val="accent6">
              <a:alpha val="50000"/>
            </a:schemeClr>
          </a:solidFill>
          <a:ln>
            <a:solidFill>
              <a:schemeClr val="tx1"/>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endParaRPr lang="fr-FR" sz="2400" dirty="0" smtClean="0">
              <a:solidFill>
                <a:schemeClr val="tx1"/>
              </a:solidFill>
              <a:latin typeface="Times New Roman" panose="02020603050405020304" pitchFamily="18" charset="0"/>
              <a:cs typeface="Times New Roman" panose="02020603050405020304" pitchFamily="18" charset="0"/>
            </a:endParaRPr>
          </a:p>
          <a:p>
            <a:pPr algn="ctr"/>
            <a:endParaRPr lang="fr-FR" sz="2400" u="sng" dirty="0">
              <a:solidFill>
                <a:schemeClr val="tx1"/>
              </a:solidFill>
              <a:latin typeface="Times New Roman" panose="02020603050405020304" pitchFamily="18" charset="0"/>
              <a:cs typeface="Times New Roman" panose="02020603050405020304" pitchFamily="18" charset="0"/>
            </a:endParaRPr>
          </a:p>
          <a:p>
            <a:pPr algn="ctr"/>
            <a:endParaRPr lang="fr-FR" sz="2400" u="sng" dirty="0" smtClean="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fr-FR" sz="2400" dirty="0" smtClean="0">
                <a:solidFill>
                  <a:schemeClr val="tx1"/>
                </a:solidFill>
                <a:latin typeface="Times New Roman" panose="02020603050405020304" pitchFamily="18" charset="0"/>
                <a:cs typeface="Times New Roman" panose="02020603050405020304" pitchFamily="18" charset="0"/>
              </a:rPr>
              <a:t>VOIR PDF</a:t>
            </a:r>
          </a:p>
          <a:p>
            <a:pPr marL="342900" indent="-342900" algn="ctr">
              <a:buFont typeface="Arial" panose="020B0604020202020204" pitchFamily="34" charset="0"/>
              <a:buChar char="•"/>
            </a:pPr>
            <a:endParaRPr lang="fr-FR" sz="2400" dirty="0" smtClean="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r>
              <a:rPr lang="fr-FR" sz="2400" u="sng" dirty="0" smtClean="0">
                <a:solidFill>
                  <a:schemeClr val="tx1"/>
                </a:solidFill>
                <a:latin typeface="Times New Roman" panose="02020603050405020304" pitchFamily="18" charset="0"/>
                <a:cs typeface="Times New Roman" panose="02020603050405020304" pitchFamily="18" charset="0"/>
              </a:rPr>
              <a:t> </a:t>
            </a:r>
          </a:p>
          <a:p>
            <a:pPr algn="ctr"/>
            <a:endParaRPr lang="fr-FR" sz="2400" dirty="0">
              <a:solidFill>
                <a:schemeClr val="tx1"/>
              </a:solidFill>
              <a:latin typeface="Arial Narrow" panose="020B0606020202030204" pitchFamily="34" charset="0"/>
              <a:cs typeface="Times New Roman" panose="02020603050405020304" pitchFamily="18" charset="0"/>
            </a:endParaRPr>
          </a:p>
        </p:txBody>
      </p:sp>
      <p:sp>
        <p:nvSpPr>
          <p:cNvPr id="5" name="Rectangle 3"/>
          <p:cNvSpPr>
            <a:spLocks noChangeArrowheads="1"/>
          </p:cNvSpPr>
          <p:nvPr/>
        </p:nvSpPr>
        <p:spPr bwMode="auto">
          <a:xfrm>
            <a:off x="0" y="-13080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7795"/>
            <a:ext cx="25199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6045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6788" y="820272"/>
            <a:ext cx="10004613" cy="1506071"/>
          </a:xfrm>
          <a:prstGeom prst="rect">
            <a:avLst/>
          </a:prstGeom>
          <a:solidFill>
            <a:schemeClr val="accent6">
              <a:alpha val="50000"/>
            </a:schemeClr>
          </a:solidFill>
          <a:ln w="38100">
            <a:solidFill>
              <a:schemeClr val="tx1">
                <a:lumMod val="95000"/>
                <a:lumOff val="5000"/>
              </a:schemeClr>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r>
              <a:rPr lang="fr-FR" sz="6000" b="1" i="1" dirty="0" smtClean="0">
                <a:solidFill>
                  <a:schemeClr val="tx1">
                    <a:lumMod val="95000"/>
                    <a:lumOff val="5000"/>
                  </a:schemeClr>
                </a:solidFill>
                <a:latin typeface="Times New Roman" panose="02020603050405020304" pitchFamily="18" charset="0"/>
                <a:cs typeface="Times New Roman" panose="02020603050405020304" pitchFamily="18" charset="0"/>
              </a:rPr>
              <a:t>TESTS ET DEBLOCAGE</a:t>
            </a:r>
            <a:endParaRPr lang="fr-FR" sz="6000" b="1" i="1"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1418664" y="2662517"/>
            <a:ext cx="9560860" cy="3738282"/>
          </a:xfrm>
          <a:prstGeom prst="rect">
            <a:avLst/>
          </a:prstGeom>
          <a:solidFill>
            <a:schemeClr val="accent6">
              <a:alpha val="50000"/>
            </a:schemeClr>
          </a:solidFill>
          <a:ln>
            <a:solidFill>
              <a:schemeClr val="tx1"/>
            </a:solidFill>
          </a:ln>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endParaRPr lang="fr-FR" sz="2400" dirty="0" smtClean="0">
              <a:solidFill>
                <a:schemeClr val="tx1"/>
              </a:solidFill>
              <a:latin typeface="Times New Roman" panose="02020603050405020304" pitchFamily="18" charset="0"/>
              <a:cs typeface="Times New Roman" panose="02020603050405020304" pitchFamily="18" charset="0"/>
            </a:endParaRPr>
          </a:p>
          <a:p>
            <a:pPr algn="ctr"/>
            <a:endParaRPr lang="fr-FR" sz="2400" dirty="0">
              <a:solidFill>
                <a:schemeClr val="tx1"/>
              </a:solidFill>
              <a:latin typeface="Times New Roman" panose="02020603050405020304" pitchFamily="18" charset="0"/>
              <a:cs typeface="Times New Roman" panose="02020603050405020304" pitchFamily="18" charset="0"/>
            </a:endParaRPr>
          </a:p>
          <a:p>
            <a:pPr algn="ct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endParaRPr lang="fr-FR" sz="2400" u="sng" dirty="0">
              <a:solidFill>
                <a:schemeClr val="tx1"/>
              </a:solidFill>
              <a:latin typeface="Times New Roman" panose="02020603050405020304" pitchFamily="18" charset="0"/>
              <a:cs typeface="Times New Roman" panose="02020603050405020304" pitchFamily="18" charset="0"/>
            </a:endParaRPr>
          </a:p>
          <a:p>
            <a:pPr algn="ct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r>
              <a:rPr lang="fr-FR" sz="2400" dirty="0" smtClean="0">
                <a:solidFill>
                  <a:schemeClr val="tx1"/>
                </a:solidFill>
                <a:latin typeface="Times New Roman" panose="02020603050405020304" pitchFamily="18" charset="0"/>
                <a:cs typeface="Times New Roman" panose="02020603050405020304" pitchFamily="18" charset="0"/>
              </a:rPr>
              <a:t>Des tests ont été effectués pour vérifier le bon fonctionnement des fonctionnalités principales de l'application. Chaque fonctionnalité a été testée pour s'assurer qu'elle répond correctement aux entrées et qu'elle gère les erreurs (suite démonstration du code). </a:t>
            </a:r>
          </a:p>
          <a:p>
            <a:pPr marL="342900" indent="-342900" algn="ctr">
              <a:buFont typeface="Arial" panose="020B0604020202020204" pitchFamily="34" charset="0"/>
              <a:buChar char="•"/>
            </a:pPr>
            <a:endParaRPr lang="fr-FR" sz="2400" dirty="0" smtClean="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endParaRPr lang="fr-FR" sz="2400" u="sng" dirty="0" smtClean="0">
              <a:solidFill>
                <a:schemeClr val="tx1"/>
              </a:solidFill>
              <a:latin typeface="Times New Roman" panose="02020603050405020304" pitchFamily="18" charset="0"/>
              <a:cs typeface="Times New Roman" panose="02020603050405020304" pitchFamily="18" charset="0"/>
            </a:endParaRPr>
          </a:p>
          <a:p>
            <a:pPr algn="ctr"/>
            <a:r>
              <a:rPr lang="fr-FR" sz="2400" u="sng" dirty="0" smtClean="0">
                <a:solidFill>
                  <a:schemeClr val="tx1"/>
                </a:solidFill>
                <a:latin typeface="Times New Roman" panose="02020603050405020304" pitchFamily="18" charset="0"/>
                <a:cs typeface="Times New Roman" panose="02020603050405020304" pitchFamily="18" charset="0"/>
              </a:rPr>
              <a:t> </a:t>
            </a:r>
          </a:p>
          <a:p>
            <a:pPr algn="ctr"/>
            <a:endParaRPr lang="fr-FR" sz="2400" dirty="0">
              <a:solidFill>
                <a:schemeClr val="tx1"/>
              </a:solidFill>
              <a:latin typeface="Arial Narrow" panose="020B0606020202030204" pitchFamily="34" charset="0"/>
              <a:cs typeface="Times New Roman" panose="02020603050405020304" pitchFamily="18" charset="0"/>
            </a:endParaRPr>
          </a:p>
        </p:txBody>
      </p:sp>
      <p:sp>
        <p:nvSpPr>
          <p:cNvPr id="5" name="Rectangle 3"/>
          <p:cNvSpPr>
            <a:spLocks noChangeArrowheads="1"/>
          </p:cNvSpPr>
          <p:nvPr/>
        </p:nvSpPr>
        <p:spPr bwMode="auto">
          <a:xfrm>
            <a:off x="0" y="-13080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7795"/>
            <a:ext cx="25199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6891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435</Words>
  <Application>Microsoft Office PowerPoint</Application>
  <PresentationFormat>Grand écran</PresentationFormat>
  <Paragraphs>106</Paragraphs>
  <Slides>11</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Arial Narrow</vt:lpstr>
      <vt:lpstr>Calibri</vt:lpstr>
      <vt:lpstr>Calibri Light</vt:lpstr>
      <vt:lpstr>Times New Roman</vt:lpstr>
      <vt:lpstr>Thème Office</vt:lpstr>
      <vt:lpstr>Présentation PowerPoint</vt:lpstr>
      <vt:lpstr>PARTICIPANTS  NDEYE AMINATA FALL BA  JOEL DIAHOU GUEYE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19</cp:revision>
  <dcterms:created xsi:type="dcterms:W3CDTF">2024-11-04T21:44:56Z</dcterms:created>
  <dcterms:modified xsi:type="dcterms:W3CDTF">2024-11-05T13:21:03Z</dcterms:modified>
</cp:coreProperties>
</file>