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9" r:id="rId4"/>
    <p:sldId id="274" r:id="rId5"/>
    <p:sldId id="275" r:id="rId6"/>
    <p:sldId id="268" r:id="rId7"/>
    <p:sldId id="273" r:id="rId8"/>
    <p:sldId id="276" r:id="rId9"/>
    <p:sldId id="271" r:id="rId10"/>
    <p:sldId id="277" r:id="rId11"/>
    <p:sldId id="270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AE5E55-B76A-582B-5074-D5E2762C5558}" v="10" dt="2024-12-19T16:06:37.717"/>
  </p1510:revLst>
</p1510:revInfo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G DANIEL" userId="S::joel.20211cse0541@presidencyuniversity.in::6cf1abb0-746c-44ec-a190-535b44b4d705" providerId="AD" clId="Web-{EFAE5E55-B76A-582B-5074-D5E2762C5558}"/>
    <pc:docChg chg="modSld">
      <pc:chgData name="JOEL G DANIEL" userId="S::joel.20211cse0541@presidencyuniversity.in::6cf1abb0-746c-44ec-a190-535b44b4d705" providerId="AD" clId="Web-{EFAE5E55-B76A-582B-5074-D5E2762C5558}" dt="2024-12-19T16:06:37.748" v="11" actId="20577"/>
      <pc:docMkLst>
        <pc:docMk/>
      </pc:docMkLst>
      <pc:sldChg chg="modSp">
        <pc:chgData name="JOEL G DANIEL" userId="S::joel.20211cse0541@presidencyuniversity.in::6cf1abb0-746c-44ec-a190-535b44b4d705" providerId="AD" clId="Web-{EFAE5E55-B76A-582B-5074-D5E2762C5558}" dt="2024-12-19T16:05:08.981" v="1" actId="20577"/>
        <pc:sldMkLst>
          <pc:docMk/>
          <pc:sldMk cId="2856357337" sldId="268"/>
        </pc:sldMkLst>
        <pc:spChg chg="mod">
          <ac:chgData name="JOEL G DANIEL" userId="S::joel.20211cse0541@presidencyuniversity.in::6cf1abb0-746c-44ec-a190-535b44b4d705" providerId="AD" clId="Web-{EFAE5E55-B76A-582B-5074-D5E2762C5558}" dt="2024-12-19T16:05:08.981" v="1" actId="20577"/>
          <ac:spMkLst>
            <pc:docMk/>
            <pc:sldMk cId="2856357337" sldId="268"/>
            <ac:spMk id="5" creationId="{00000000-0000-0000-0000-000000000000}"/>
          </ac:spMkLst>
        </pc:spChg>
      </pc:sldChg>
      <pc:sldChg chg="modSp">
        <pc:chgData name="JOEL G DANIEL" userId="S::joel.20211cse0541@presidencyuniversity.in::6cf1abb0-746c-44ec-a190-535b44b4d705" providerId="AD" clId="Web-{EFAE5E55-B76A-582B-5074-D5E2762C5558}" dt="2024-12-19T16:06:37.748" v="11" actId="20577"/>
        <pc:sldMkLst>
          <pc:docMk/>
          <pc:sldMk cId="1030816154" sldId="273"/>
        </pc:sldMkLst>
        <pc:spChg chg="mod">
          <ac:chgData name="JOEL G DANIEL" userId="S::joel.20211cse0541@presidencyuniversity.in::6cf1abb0-746c-44ec-a190-535b44b4d705" providerId="AD" clId="Web-{EFAE5E55-B76A-582B-5074-D5E2762C5558}" dt="2024-12-19T16:06:37.748" v="11" actId="20577"/>
          <ac:spMkLst>
            <pc:docMk/>
            <pc:sldMk cId="1030816154" sldId="273"/>
            <ac:spMk id="1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elit.gov.in/chandigarh/content/digitization-death-birth-recor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tats.un.org/unsd/demographic-social/crvs/documents/IIVRS_papers/IIVRS_paper26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Cambria"/>
                <a:ea typeface="Cambria"/>
              </a:rPr>
              <a:t>BIRTH/DEATH REGISTRATION WITH SERVICES</a:t>
            </a:r>
            <a:endParaRPr lang="en-GB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PSCS201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00596830"/>
              </p:ext>
            </p:extLst>
          </p:nvPr>
        </p:nvGraphicFramePr>
        <p:xfrm>
          <a:off x="553347" y="2721840"/>
          <a:ext cx="5418675" cy="329190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</a:p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20211CSE0541</a:t>
                      </a:r>
                    </a:p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20211CSE0536</a:t>
                      </a:r>
                    </a:p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20211CSE0433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JOEL G DANIEL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SAMIKSHA RAJAN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solidFill>
                            <a:srgbClr val="17365D"/>
                          </a:solidFill>
                        </a:rPr>
                        <a:t>SATHYA SREE 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/>
                <a:ea typeface="Cambria"/>
                <a:cs typeface="Verdana"/>
                <a:sym typeface="Verdana"/>
              </a:rPr>
              <a:t>Dr.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/>
                <a:ea typeface="Cambria"/>
                <a:cs typeface="Verdana"/>
                <a:sym typeface="Verdana"/>
              </a:rPr>
              <a:t>/Mr./Ms./Prof. Dr . </a:t>
            </a:r>
            <a:r>
              <a:rPr lang="en-GB" sz="1700" b="1" dirty="0">
                <a:solidFill>
                  <a:srgbClr val="17365D"/>
                </a:solidFill>
                <a:latin typeface="Cambria"/>
                <a:ea typeface="Cambria"/>
                <a:cs typeface="Verdana"/>
                <a:sym typeface="Verdana"/>
              </a:rPr>
              <a:t>Sukruth Gowda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/>
                <a:ea typeface="Cambria"/>
                <a:cs typeface="Verdana"/>
                <a:sym typeface="Verdana"/>
              </a:rPr>
              <a:t> M A</a:t>
            </a:r>
            <a:endParaRPr dirty="0">
              <a:latin typeface="Cambria"/>
              <a:ea typeface="Cambri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Name of the Program: </a:t>
            </a:r>
            <a:r>
              <a:rPr lang="en-US" sz="2000" b="1" dirty="0">
                <a:latin typeface="Cambria"/>
                <a:ea typeface="Cambria"/>
                <a:cs typeface="Verdana"/>
                <a:sym typeface="Verdana"/>
              </a:rPr>
              <a:t>B.TECH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Name of the HoD: </a:t>
            </a:r>
            <a:r>
              <a:rPr lang="en-US" sz="2000" b="1" dirty="0">
                <a:latin typeface="Cambria"/>
                <a:ea typeface="Cambria"/>
                <a:cs typeface="Verdana"/>
                <a:sym typeface="Verdana"/>
              </a:rPr>
              <a:t>DR . AASIF MOHAMMED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latin typeface="Cambria"/>
                <a:ea typeface="Cambria"/>
                <a:cs typeface="Verdana"/>
                <a:sym typeface="Verdana"/>
              </a:rPr>
              <a:t>Ms. HAJEERA NIKHAT KHANAM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5E2C-EBE5-B812-87C5-88181CBA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73A7C-3E2C-FAB8-D000-D48484225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Processor: Multi-core CPUs (Intel Xeon or AMD EPYC)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RAM: 16 GB or more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Storage: SSDs, capacity based on data volume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Network: High-speed internet for cloud and remote access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Cambria"/>
                <a:ea typeface="Cambria"/>
              </a:rPr>
              <a:t>This setup will ensure you have the right tools and resources to build and manage your AI-driven certification system effectively</a:t>
            </a:r>
            <a:endParaRPr lang="en-IN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3412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 descr="A graph of progress bar&#10;&#10;Description automatically generated">
            <a:extLst>
              <a:ext uri="{FF2B5EF4-FFF2-40B4-BE49-F238E27FC236}">
                <a16:creationId xmlns:a16="http://schemas.microsoft.com/office/drawing/2014/main" id="{1F4CD902-C657-3B01-7F92-7563F74FB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26" y="1046480"/>
            <a:ext cx="10443029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62000" y="1305561"/>
            <a:ext cx="10668000" cy="201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9100" indent="-342900"/>
            <a:r>
              <a:rPr lang="en-US" dirty="0"/>
              <a:t> </a:t>
            </a:r>
            <a:r>
              <a:rPr lang="en-US" dirty="0">
                <a:hlinkClick r:id="rId3"/>
              </a:rPr>
              <a:t>https://www.nielit.gov.in/chandigarh/content/digitization-death-birth-records</a:t>
            </a:r>
            <a:endParaRPr lang="en-US"/>
          </a:p>
          <a:p>
            <a:pPr marL="419100" indent="-342900"/>
            <a:r>
              <a:rPr lang="en-US" dirty="0">
                <a:hlinkClick r:id="rId4"/>
              </a:rPr>
              <a:t>https://unstats.un.org/unsd/demographic-social/crvs/documents/IIVRS_papers/IIVRS_paper26.pdf</a:t>
            </a:r>
          </a:p>
          <a:p>
            <a:pPr marL="76200" indent="0">
              <a:buNone/>
            </a:pPr>
            <a:endParaRPr lang="en-US" sz="2000" dirty="0"/>
          </a:p>
          <a:p>
            <a:pPr marL="419100" indent="-342900"/>
            <a:endParaRPr lang="en-US" dirty="0"/>
          </a:p>
          <a:p>
            <a:pPr marL="419100" indent="-342900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 and Problem statement </a:t>
            </a:r>
          </a:p>
          <a:p>
            <a:pPr marL="285750" indent="-285750" algn="just"/>
            <a:r>
              <a:rPr lang="en-US"/>
              <a:t>Current systems for birth and death certification face issues like manual data entry errors, processing delays, and limited accessibility, especially in remote or underserved areas.</a:t>
            </a:r>
          </a:p>
          <a:p>
            <a:pPr marL="285750" indent="-285750" algn="just"/>
            <a:r>
              <a:rPr lang="en-US" dirty="0"/>
              <a:t>These challenges lead to time-consuming processes and errors, impacting healthcare planning and legal documentation.</a:t>
            </a:r>
          </a:p>
          <a:p>
            <a:pPr marL="285750" indent="-285750" algn="just"/>
            <a:r>
              <a:rPr lang="en-US" dirty="0"/>
              <a:t>AI technologies can be leveraged to create a more reliable, efficient, and user-friendly system for managing vital records.</a:t>
            </a:r>
          </a:p>
          <a:p>
            <a:pPr marL="285750" indent="-285750" algn="just"/>
            <a:r>
              <a:rPr lang="en-US" dirty="0"/>
              <a:t>This improved system would enhance public health management and social outcomes.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8DB0-42EF-ED21-5C6E-A1C3F7E8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42558"/>
            <a:ext cx="10668000" cy="487500"/>
          </a:xfrm>
        </p:spPr>
        <p:txBody>
          <a:bodyPr/>
          <a:lstStyle/>
          <a:p>
            <a:b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8C823-B5E8-D152-45B3-F9A027598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Category</a:t>
            </a:r>
          </a:p>
          <a:p>
            <a:pPr>
              <a:buNone/>
            </a:pPr>
            <a:r>
              <a:rPr lang="en-US" dirty="0"/>
              <a:t>- The birth/death certification project using AI falls under the software project category.</a:t>
            </a:r>
          </a:p>
          <a:p>
            <a:pPr>
              <a:buNone/>
            </a:pPr>
            <a:r>
              <a:rPr lang="en-US" dirty="0"/>
              <a:t>- It involves developing AI-based software applications to aid the certification process.</a:t>
            </a:r>
          </a:p>
          <a:p>
            <a:pPr>
              <a:buNone/>
            </a:pPr>
            <a:r>
              <a:rPr lang="en-US" dirty="0"/>
              <a:t>- The focus is on creating new methods for data processing, verification, and storage of digital records.</a:t>
            </a:r>
          </a:p>
          <a:p>
            <a:pPr>
              <a:buNone/>
            </a:pPr>
            <a:r>
              <a:rPr lang="en-US" dirty="0"/>
              <a:t>- The project aims to improve the management quality of vital statistics.</a:t>
            </a:r>
          </a:p>
          <a:p>
            <a:pPr marL="76200" indent="0">
              <a:buNone/>
            </a:pPr>
            <a:r>
              <a:rPr lang="en-US" dirty="0"/>
              <a:t>- While it may interact with hardware components like servers or data entry devices, the main focus is on software development, machine learning, artificial intelligence, and robotics.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10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0628-339E-D170-1E9A-C4FBF39D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554D8-6B97-1030-06CF-EBFEDCE11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7620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</a:t>
            </a:r>
          </a:p>
          <a:p>
            <a:pPr marL="285750" indent="-285750"/>
            <a:r>
              <a:rPr lang="en-US" dirty="0"/>
              <a:t>The birth/death certification project using AI is classified as moderate to high difficulty.</a:t>
            </a:r>
          </a:p>
          <a:p>
            <a:pPr marL="285750" indent="-285750"/>
            <a:r>
              <a:rPr lang="en-US" dirty="0"/>
              <a:t>At the moderate level, it involves automating data entry, basic verification, and integration with current digital systems.</a:t>
            </a:r>
          </a:p>
          <a:p>
            <a:pPr marL="285750" indent="-285750"/>
            <a:r>
              <a:rPr lang="en-US" dirty="0"/>
              <a:t>As the project scales, the complexity increases with building advanced AI models for data capture and verification across multiple geographies.</a:t>
            </a:r>
          </a:p>
          <a:p>
            <a:pPr marL="285750" indent="-285750"/>
            <a:r>
              <a:rPr lang="en-US" dirty="0"/>
              <a:t>Privacy and security concerns, compliance with legal regulations, and handling messy or incomplete records add significant challenges.</a:t>
            </a:r>
          </a:p>
          <a:p>
            <a:pPr marL="285750" indent="-285750"/>
            <a:r>
              <a:rPr lang="en-US" dirty="0"/>
              <a:t>While initially straightforward, the project's difficulty escalates based on implementation scope and goals.</a:t>
            </a:r>
          </a:p>
          <a:p>
            <a:pPr marL="76200" indent="0">
              <a:buNone/>
            </a:pPr>
            <a:endParaRPr lang="en-US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0926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/>
              <a:t>https://github.com/joelgdaniel/Capstone-Project-birth-death-registration-with-services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6172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algn="just">
              <a:buNone/>
            </a:pPr>
            <a:r>
              <a:rPr lang="en-US" dirty="0">
                <a:solidFill>
                  <a:schemeClr val="tx1"/>
                </a:solidFill>
                <a:latin typeface="Cambria"/>
              </a:rPr>
              <a:t>Methodology</a:t>
            </a:r>
          </a:p>
          <a:p>
            <a:pPr marL="285750" indent="-285750" algn="just"/>
            <a:r>
              <a:rPr lang="en-US" sz="1200" dirty="0">
                <a:solidFill>
                  <a:schemeClr val="tx1"/>
                </a:solidFill>
                <a:latin typeface="Cambria"/>
              </a:rPr>
              <a:t>User/Admin login with authentication.</a:t>
            </a:r>
            <a:endParaRPr lang="en-US" sz="1200">
              <a:solidFill>
                <a:schemeClr val="tx1"/>
              </a:solidFill>
              <a:latin typeface="Cambria"/>
            </a:endParaRPr>
          </a:p>
          <a:p>
            <a:pPr marL="285750" indent="-285750" algn="just"/>
            <a:r>
              <a:rPr lang="en-US" sz="1200" dirty="0">
                <a:solidFill>
                  <a:schemeClr val="tx1"/>
                </a:solidFill>
                <a:latin typeface="Cambria"/>
              </a:rPr>
              <a:t>Dashboard navigation for managing registrations.</a:t>
            </a:r>
            <a:endParaRPr lang="en-US" sz="1200">
              <a:solidFill>
                <a:schemeClr val="tx1"/>
              </a:solidFill>
              <a:latin typeface="Cambria"/>
            </a:endParaRPr>
          </a:p>
          <a:p>
            <a:pPr marL="285750" indent="-285750" algn="just"/>
            <a:r>
              <a:rPr lang="en-US" sz="1200" dirty="0">
                <a:solidFill>
                  <a:schemeClr val="tx1"/>
                </a:solidFill>
                <a:latin typeface="Cambria"/>
              </a:rPr>
              <a:t>Selection of actions such as Register Birth, Register Death, View Records, or Update Applications.</a:t>
            </a:r>
            <a:endParaRPr lang="en-US" sz="1200">
              <a:solidFill>
                <a:schemeClr val="tx1"/>
              </a:solidFill>
              <a:latin typeface="Cambria"/>
            </a:endParaRPr>
          </a:p>
          <a:p>
            <a:pPr marL="285750" indent="-285750" algn="just"/>
            <a:r>
              <a:rPr lang="en-US" sz="1200" dirty="0">
                <a:solidFill>
                  <a:schemeClr val="tx1"/>
                </a:solidFill>
                <a:latin typeface="Cambria"/>
              </a:rPr>
              <a:t>Secure logout after completing all actions.</a:t>
            </a:r>
            <a:endParaRPr lang="en-US" sz="1200">
              <a:solidFill>
                <a:schemeClr val="tx1"/>
              </a:solidFill>
              <a:latin typeface="Cambria"/>
            </a:endParaRPr>
          </a:p>
          <a:p>
            <a:pPr indent="0" algn="just">
              <a:buNone/>
            </a:pPr>
            <a:r>
              <a:rPr lang="en-US" dirty="0">
                <a:solidFill>
                  <a:schemeClr val="tx1"/>
                </a:solidFill>
                <a:latin typeface="Cambria"/>
              </a:rPr>
              <a:t>Algorithms</a:t>
            </a:r>
          </a:p>
          <a:p>
            <a:pPr algn="just">
              <a:buNone/>
            </a:pPr>
            <a:r>
              <a:rPr lang="en-US" dirty="0">
                <a:solidFill>
                  <a:schemeClr val="tx1"/>
                </a:solidFill>
                <a:latin typeface="Cambria"/>
              </a:rPr>
              <a:t>Step-by-Step Process</a:t>
            </a:r>
          </a:p>
          <a:p>
            <a:pPr marL="285750" indent="-285750" algn="just"/>
            <a:r>
              <a:rPr lang="en-US" sz="1200" b="1" dirty="0">
                <a:solidFill>
                  <a:schemeClr val="tx1"/>
                </a:solidFill>
                <a:latin typeface="Cambria"/>
              </a:rPr>
              <a:t>Login</a:t>
            </a:r>
            <a:r>
              <a:rPr lang="en-US" sz="1200" dirty="0">
                <a:solidFill>
                  <a:schemeClr val="tx1"/>
                </a:solidFill>
                <a:latin typeface="Cambria"/>
              </a:rPr>
              <a:t>: Authenticate user/admin credentials.</a:t>
            </a:r>
            <a:endParaRPr lang="en-US" sz="1200">
              <a:solidFill>
                <a:schemeClr val="tx1"/>
              </a:solidFill>
              <a:latin typeface="Cambria"/>
            </a:endParaRPr>
          </a:p>
          <a:p>
            <a:pPr marL="285750" indent="-285750" algn="just"/>
            <a:r>
              <a:rPr lang="en-US" sz="1200" b="1" dirty="0">
                <a:solidFill>
                  <a:schemeClr val="tx1"/>
                </a:solidFill>
                <a:latin typeface="Cambria"/>
              </a:rPr>
              <a:t>Dashboard</a:t>
            </a:r>
            <a:r>
              <a:rPr lang="en-US" sz="1200" dirty="0">
                <a:solidFill>
                  <a:schemeClr val="tx1"/>
                </a:solidFill>
                <a:latin typeface="Cambria"/>
              </a:rPr>
              <a:t>: Navigate to relevant functionalities.</a:t>
            </a:r>
            <a:endParaRPr lang="en-US" sz="1200">
              <a:solidFill>
                <a:schemeClr val="tx1"/>
              </a:solidFill>
              <a:latin typeface="Cambria"/>
            </a:endParaRPr>
          </a:p>
          <a:p>
            <a:pPr marL="285750" indent="-285750" algn="just"/>
            <a:r>
              <a:rPr lang="en-US" sz="1200" b="1" dirty="0">
                <a:solidFill>
                  <a:schemeClr val="tx1"/>
                </a:solidFill>
                <a:latin typeface="Cambria"/>
              </a:rPr>
              <a:t>Action Selection</a:t>
            </a:r>
            <a:r>
              <a:rPr lang="en-US" sz="1200" dirty="0">
                <a:solidFill>
                  <a:schemeClr val="tx1"/>
                </a:solidFill>
                <a:latin typeface="Cambria"/>
              </a:rPr>
              <a:t>: Choose to register, view, update, or check status.</a:t>
            </a:r>
            <a:endParaRPr lang="en-US" sz="1200">
              <a:solidFill>
                <a:schemeClr val="tx1"/>
              </a:solidFill>
              <a:latin typeface="Cambria"/>
            </a:endParaRPr>
          </a:p>
          <a:p>
            <a:pPr marL="285750" indent="-285750" algn="just"/>
            <a:r>
              <a:rPr lang="en-US" sz="1200" b="1" dirty="0">
                <a:solidFill>
                  <a:schemeClr val="tx1"/>
                </a:solidFill>
                <a:latin typeface="Cambria"/>
              </a:rPr>
              <a:t>Submission</a:t>
            </a:r>
            <a:r>
              <a:rPr lang="en-US" sz="1200" dirty="0">
                <a:solidFill>
                  <a:schemeClr val="tx1"/>
                </a:solidFill>
                <a:latin typeface="Cambria"/>
              </a:rPr>
              <a:t>: Save or finalize requests.</a:t>
            </a:r>
            <a:endParaRPr lang="en-US" sz="1200">
              <a:solidFill>
                <a:schemeClr val="tx1"/>
              </a:solidFill>
              <a:latin typeface="Cambria"/>
            </a:endParaRPr>
          </a:p>
          <a:p>
            <a:pPr marL="285750" indent="-285750" algn="just"/>
            <a:r>
              <a:rPr lang="en-US" sz="1200" b="1" dirty="0">
                <a:solidFill>
                  <a:schemeClr val="tx1"/>
                </a:solidFill>
                <a:latin typeface="Cambria"/>
              </a:rPr>
              <a:t>Logout</a:t>
            </a:r>
            <a:r>
              <a:rPr lang="en-US" sz="1200" dirty="0">
                <a:solidFill>
                  <a:schemeClr val="tx1"/>
                </a:solidFill>
                <a:latin typeface="Cambria"/>
              </a:rPr>
              <a:t>: End session securely.</a:t>
            </a:r>
            <a:endParaRPr lang="en-US" sz="1200">
              <a:solidFill>
                <a:schemeClr val="tx1"/>
              </a:solidFill>
              <a:latin typeface="Cambria"/>
            </a:endParaRPr>
          </a:p>
          <a:p>
            <a:pPr indent="0" algn="just">
              <a:buNone/>
            </a:pPr>
            <a:r>
              <a:rPr lang="en-US" dirty="0">
                <a:solidFill>
                  <a:schemeClr val="tx1"/>
                </a:solidFill>
                <a:latin typeface="Cambria"/>
              </a:rPr>
              <a:t>Technologies Used</a:t>
            </a:r>
          </a:p>
          <a:p>
            <a:pPr marL="285750" indent="-285750" algn="just"/>
            <a:r>
              <a:rPr lang="en-US" sz="1200" b="1" dirty="0">
                <a:solidFill>
                  <a:schemeClr val="tx1"/>
                </a:solidFill>
                <a:latin typeface="Cambria"/>
              </a:rPr>
              <a:t>Front-End</a:t>
            </a:r>
            <a:r>
              <a:rPr lang="en-US" sz="1200" dirty="0">
                <a:solidFill>
                  <a:schemeClr val="tx1"/>
                </a:solidFill>
                <a:latin typeface="Cambria"/>
              </a:rPr>
              <a:t>: HTML, CSS, JavaScript</a:t>
            </a:r>
            <a:endParaRPr lang="en-US" sz="1200">
              <a:solidFill>
                <a:schemeClr val="tx1"/>
              </a:solidFill>
              <a:latin typeface="Cambria"/>
            </a:endParaRPr>
          </a:p>
          <a:p>
            <a:pPr marL="285750" indent="-285750" algn="just"/>
            <a:r>
              <a:rPr lang="en-US" sz="1200" b="1" dirty="0">
                <a:solidFill>
                  <a:schemeClr val="tx1"/>
                </a:solidFill>
                <a:latin typeface="Cambria"/>
              </a:rPr>
              <a:t>Back-End</a:t>
            </a:r>
            <a:r>
              <a:rPr lang="en-US" sz="1200" dirty="0">
                <a:solidFill>
                  <a:schemeClr val="tx1"/>
                </a:solidFill>
                <a:latin typeface="Cambria"/>
              </a:rPr>
              <a:t>: PHP</a:t>
            </a:r>
            <a:endParaRPr lang="en-US" sz="1200">
              <a:solidFill>
                <a:schemeClr val="tx1"/>
              </a:solidFill>
              <a:latin typeface="Cambria"/>
            </a:endParaRPr>
          </a:p>
          <a:p>
            <a:pPr marL="285750" indent="-285750" algn="just"/>
            <a:r>
              <a:rPr lang="en-US" sz="1200" b="1" dirty="0">
                <a:solidFill>
                  <a:schemeClr val="tx1"/>
                </a:solidFill>
                <a:latin typeface="Cambria"/>
              </a:rPr>
              <a:t>Database</a:t>
            </a:r>
            <a:r>
              <a:rPr lang="en-US" sz="1200" dirty="0">
                <a:solidFill>
                  <a:schemeClr val="tx1"/>
                </a:solidFill>
                <a:latin typeface="Cambria"/>
              </a:rPr>
              <a:t>: MySQL</a:t>
            </a:r>
            <a:endParaRPr lang="en-US" sz="1200">
              <a:solidFill>
                <a:schemeClr val="tx1"/>
              </a:solidFill>
              <a:latin typeface="Cambria"/>
            </a:endParaRPr>
          </a:p>
          <a:p>
            <a:pPr marL="285750" indent="-285750" algn="just"/>
            <a:r>
              <a:rPr lang="en-US" sz="1200" b="1" dirty="0">
                <a:solidFill>
                  <a:schemeClr val="tx1"/>
                </a:solidFill>
                <a:latin typeface="Cambria"/>
              </a:rPr>
              <a:t>Server Environment</a:t>
            </a:r>
            <a:r>
              <a:rPr lang="en-US" sz="1200" dirty="0">
                <a:solidFill>
                  <a:schemeClr val="tx1"/>
                </a:solidFill>
                <a:latin typeface="Cambria"/>
              </a:rPr>
              <a:t>: XAMPP</a:t>
            </a:r>
            <a:endParaRPr lang="en-US" sz="1200">
              <a:solidFill>
                <a:schemeClr val="tx1"/>
              </a:solidFill>
              <a:latin typeface="Cambria"/>
            </a:endParaRPr>
          </a:p>
          <a:p>
            <a:pPr marL="342900" indent="-190500" algn="just">
              <a:spcBef>
                <a:spcPts val="0"/>
              </a:spcBef>
              <a:buNone/>
            </a:pPr>
            <a:endParaRPr lang="en-US" b="1" u="sng" dirty="0">
              <a:solidFill>
                <a:schemeClr val="tx1"/>
              </a:solidFill>
              <a:latin typeface="Calibri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endParaRPr lang="en-US" sz="1600" u="sng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endParaRPr lang="en-US" sz="1600" u="sng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7E01-0125-F501-64DD-ACFF54BB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8F9D6-F5DA-4F3B-4AD6-C216C0514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190500" algn="just">
              <a:spcBef>
                <a:spcPts val="0"/>
              </a:spcBef>
              <a:buNone/>
            </a:pPr>
            <a:r>
              <a:rPr lang="en-US" b="1" u="sng" dirty="0">
                <a:latin typeface="Calibri"/>
              </a:rPr>
              <a:t>Cloud Platforms:</a:t>
            </a:r>
            <a:endParaRPr lang="en-US" u="sng" dirty="0">
              <a:latin typeface="Calibri"/>
            </a:endParaRPr>
          </a:p>
          <a:p>
            <a:r>
              <a:rPr lang="en-IN" sz="1600" b="1" dirty="0"/>
              <a:t>Amazon Web Services (AWS)</a:t>
            </a:r>
            <a:r>
              <a:rPr lang="en-IN" sz="1600" dirty="0"/>
              <a:t>: For scalable cloud computing, database management, and AI services like AWS Lambda, SageMaker, and RDS.</a:t>
            </a:r>
          </a:p>
          <a:p>
            <a:pPr marL="76200" indent="0">
              <a:buNone/>
            </a:pPr>
            <a:r>
              <a:rPr lang="en-IN" b="1" u="sng" dirty="0">
                <a:latin typeface="Calibri"/>
              </a:rPr>
              <a:t>Frontend Development:</a:t>
            </a:r>
          </a:p>
          <a:p>
            <a:pPr marL="285750" indent="-285750"/>
            <a:r>
              <a:rPr lang="en-IN" sz="1600" b="1" dirty="0"/>
              <a:t>React.js / Angular / Vue.js</a:t>
            </a:r>
            <a:r>
              <a:rPr lang="en-IN" sz="1600" dirty="0"/>
              <a:t>: For building dynamic and user-friendly web interfaces for data entry and system access.</a:t>
            </a:r>
          </a:p>
          <a:p>
            <a:pPr marL="285750" indent="-285750"/>
            <a:r>
              <a:rPr lang="en-IN" sz="1600" b="1" dirty="0"/>
              <a:t>Bootstrap</a:t>
            </a:r>
            <a:r>
              <a:rPr lang="en-IN" sz="1600" dirty="0"/>
              <a:t>: A front-end framework for creating responsive web interfaces.</a:t>
            </a:r>
          </a:p>
          <a:p>
            <a:pPr marL="285750" indent="-285750"/>
            <a:r>
              <a:rPr lang="en-IN" sz="1600" b="1" dirty="0"/>
              <a:t>Figma / Adobe XD</a:t>
            </a:r>
            <a:r>
              <a:rPr lang="en-IN" sz="1600" dirty="0"/>
              <a:t>: For designing the UI/UX layout and prototypes before development.</a:t>
            </a:r>
          </a:p>
          <a:p>
            <a:pPr marL="76200" indent="0">
              <a:buNone/>
            </a:pPr>
            <a:r>
              <a:rPr lang="en-IN" b="1" u="sng" dirty="0">
                <a:latin typeface="Calibri"/>
              </a:rPr>
              <a:t>Backend Development:</a:t>
            </a:r>
          </a:p>
          <a:p>
            <a:pPr marL="285750" indent="-285750"/>
            <a:r>
              <a:rPr lang="en-IN" sz="1600" b="1" dirty="0"/>
              <a:t>Node.js</a:t>
            </a:r>
            <a:r>
              <a:rPr lang="en-IN" sz="1600" dirty="0"/>
              <a:t>: For backend services that handle API requests and data management.</a:t>
            </a:r>
          </a:p>
          <a:p>
            <a:pPr marL="285750" indent="-285750"/>
            <a:r>
              <a:rPr lang="en-IN" sz="1600" b="1" dirty="0"/>
              <a:t>Django/Flask</a:t>
            </a:r>
            <a:r>
              <a:rPr lang="en-IN" sz="1600" dirty="0"/>
              <a:t>: For Python-based backend services, especially when working with machine learning models.</a:t>
            </a:r>
          </a:p>
          <a:p>
            <a:pPr marL="285750" indent="-285750"/>
            <a:r>
              <a:rPr lang="en-IN" sz="1600" b="1" dirty="0"/>
              <a:t>Spring Boot</a:t>
            </a:r>
            <a:r>
              <a:rPr lang="en-IN" sz="1600" dirty="0"/>
              <a:t>: For Java-based backend development.</a:t>
            </a:r>
          </a:p>
          <a:p>
            <a:pPr marL="76200" indent="0">
              <a:buNone/>
            </a:pPr>
            <a:r>
              <a:rPr lang="en-IN" b="1" u="sng" dirty="0">
                <a:latin typeface="Calibri"/>
                <a:cs typeface="Calibri"/>
              </a:rPr>
              <a:t>Version Control and Collaboration:</a:t>
            </a:r>
          </a:p>
          <a:p>
            <a:r>
              <a:rPr lang="en-IN" sz="1600" b="1" dirty="0">
                <a:cs typeface="Calibri"/>
              </a:rPr>
              <a:t>GitHub/GitLab/Bitbucket</a:t>
            </a:r>
            <a:r>
              <a:rPr lang="en-IN" sz="1600" dirty="0">
                <a:cs typeface="Calibri"/>
              </a:rPr>
              <a:t>: For hosting code repositories and team collaboration.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34919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Requirements: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Development Machines: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Processor: Intel Core i5 or AMD Ryzen 5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RAM: 8 GB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Storage: SSD with 256 GB</a:t>
            </a: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919</Words>
  <Application>Microsoft Office PowerPoint</Application>
  <PresentationFormat>Widescreen</PresentationFormat>
  <Paragraphs>94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Bioinformatics</vt:lpstr>
      <vt:lpstr>BIRTH/DEATH REGISTRATION WITH SERVICES</vt:lpstr>
      <vt:lpstr>Content</vt:lpstr>
      <vt:lpstr>Problem Statement Number: </vt:lpstr>
      <vt:lpstr> Problem Statement Number:</vt:lpstr>
      <vt:lpstr>Problem Statement Number:</vt:lpstr>
      <vt:lpstr>Github Link</vt:lpstr>
      <vt:lpstr>Analysis of Problem Statement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sathya sree</cp:lastModifiedBy>
  <cp:revision>216</cp:revision>
  <dcterms:modified xsi:type="dcterms:W3CDTF">2024-12-19T16:06:54Z</dcterms:modified>
</cp:coreProperties>
</file>