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79" r:id="rId8"/>
    <p:sldId id="260" r:id="rId9"/>
    <p:sldId id="261" r:id="rId10"/>
    <p:sldId id="275"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8182E8-997E-7A27-AE4F-49BF681DF2E8}" v="5" dt="2024-12-19T16:10:13.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L G DANIEL" userId="S::joel.20211cse0541@presidencyuniversity.in::6cf1abb0-746c-44ec-a190-535b44b4d705" providerId="AD" clId="Web-{FA8182E8-997E-7A27-AE4F-49BF681DF2E8}"/>
    <pc:docChg chg="delSld modSld">
      <pc:chgData name="JOEL G DANIEL" userId="S::joel.20211cse0541@presidencyuniversity.in::6cf1abb0-746c-44ec-a190-535b44b4d705" providerId="AD" clId="Web-{FA8182E8-997E-7A27-AE4F-49BF681DF2E8}" dt="2024-12-19T16:10:13.444" v="4" actId="20577"/>
      <pc:docMkLst>
        <pc:docMk/>
      </pc:docMkLst>
      <pc:sldChg chg="modSp">
        <pc:chgData name="JOEL G DANIEL" userId="S::joel.20211cse0541@presidencyuniversity.in::6cf1abb0-746c-44ec-a190-535b44b4d705" providerId="AD" clId="Web-{FA8182E8-997E-7A27-AE4F-49BF681DF2E8}" dt="2024-12-19T16:10:13.444" v="4" actId="20577"/>
        <pc:sldMkLst>
          <pc:docMk/>
          <pc:sldMk cId="2856357337" sldId="268"/>
        </pc:sldMkLst>
        <pc:spChg chg="mod">
          <ac:chgData name="JOEL G DANIEL" userId="S::joel.20211cse0541@presidencyuniversity.in::6cf1abb0-746c-44ec-a190-535b44b4d705" providerId="AD" clId="Web-{FA8182E8-997E-7A27-AE4F-49BF681DF2E8}" dt="2024-12-19T16:10:13.444" v="4" actId="20577"/>
          <ac:spMkLst>
            <pc:docMk/>
            <pc:sldMk cId="2856357337" sldId="268"/>
            <ac:spMk id="5" creationId="{00000000-0000-0000-0000-000000000000}"/>
          </ac:spMkLst>
        </pc:spChg>
      </pc:sldChg>
      <pc:sldChg chg="del">
        <pc:chgData name="JOEL G DANIEL" userId="S::joel.20211cse0541@presidencyuniversity.in::6cf1abb0-746c-44ec-a190-535b44b4d705" providerId="AD" clId="Web-{FA8182E8-997E-7A27-AE4F-49BF681DF2E8}" dt="2024-12-19T16:09:36.991" v="0"/>
        <pc:sldMkLst>
          <pc:docMk/>
          <pc:sldMk cId="825552305" sldId="277"/>
        </pc:sldMkLst>
      </pc:sldChg>
      <pc:sldChg chg="del">
        <pc:chgData name="JOEL G DANIEL" userId="S::joel.20211cse0541@presidencyuniversity.in::6cf1abb0-746c-44ec-a190-535b44b4d705" providerId="AD" clId="Web-{FA8182E8-997E-7A27-AE4F-49BF681DF2E8}" dt="2024-12-19T16:09:38.553" v="1"/>
        <pc:sldMkLst>
          <pc:docMk/>
          <pc:sldMk cId="3481982849" sldId="280"/>
        </pc:sldMkLst>
      </pc:sldChg>
      <pc:sldChg chg="del">
        <pc:chgData name="JOEL G DANIEL" userId="S::joel.20211cse0541@presidencyuniversity.in::6cf1abb0-746c-44ec-a190-535b44b4d705" providerId="AD" clId="Web-{FA8182E8-997E-7A27-AE4F-49BF681DF2E8}" dt="2024-12-19T16:09:44.897" v="2"/>
        <pc:sldMkLst>
          <pc:docMk/>
          <pc:sldMk cId="3585960776"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nstats.un.org/unsd/demographic-social/crvs/documents/IIVRS_papers/IIVRS_paper26.pdf" TargetMode="External"/><Relationship Id="rId2" Type="http://schemas.openxmlformats.org/officeDocument/2006/relationships/hyperlink" Target="https://www.nielit.gov.in/chandigarh/content/digitization-death-birth-recor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a:ea typeface="Cambria"/>
              </a:rPr>
              <a:t>BIRTH/DEATH REGISTRATION WITH SERVICES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PSCS201</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978272151"/>
              </p:ext>
            </p:extLst>
          </p:nvPr>
        </p:nvGraphicFramePr>
        <p:xfrm>
          <a:off x="553347" y="2721840"/>
          <a:ext cx="5418675" cy="301758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1" indent="0" algn="ctr" rtl="0">
                        <a:spcBef>
                          <a:spcPts val="0"/>
                        </a:spcBef>
                        <a:spcAft>
                          <a:spcPts val="0"/>
                        </a:spcAft>
                        <a:buNone/>
                      </a:pPr>
                      <a:r>
                        <a:rPr lang="en-GB" sz="1800" b="1" u="none" strike="noStrike" cap="none" dirty="0">
                          <a:solidFill>
                            <a:srgbClr val="17365D"/>
                          </a:solidFill>
                        </a:rPr>
                        <a:t>20211CSE0541</a:t>
                      </a:r>
                    </a:p>
                    <a:p>
                      <a:pPr marL="0" marR="0" lvl="1" indent="0" algn="ctr" rtl="0">
                        <a:spcBef>
                          <a:spcPts val="0"/>
                        </a:spcBef>
                        <a:spcAft>
                          <a:spcPts val="0"/>
                        </a:spcAft>
                        <a:buNone/>
                      </a:pPr>
                      <a:r>
                        <a:rPr lang="en-GB" sz="1800" b="1" u="none" strike="noStrike" cap="none" dirty="0">
                          <a:solidFill>
                            <a:srgbClr val="17365D"/>
                          </a:solidFill>
                        </a:rPr>
                        <a:t>20211CSE0536</a:t>
                      </a:r>
                    </a:p>
                    <a:p>
                      <a:pPr marL="0" marR="0" lvl="1" indent="0" algn="ctr" rtl="0">
                        <a:spcBef>
                          <a:spcPts val="0"/>
                        </a:spcBef>
                        <a:spcAft>
                          <a:spcPts val="0"/>
                        </a:spcAft>
                        <a:buNone/>
                      </a:pPr>
                      <a:r>
                        <a:rPr lang="en-GB" sz="1800" b="1" u="none" strike="noStrike" cap="none" dirty="0">
                          <a:solidFill>
                            <a:srgbClr val="17365D"/>
                          </a:solidFill>
                        </a:rPr>
                        <a:t>20211CSE0433</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JOEL G DANIEL</a:t>
                      </a:r>
                    </a:p>
                    <a:p>
                      <a:pPr marL="0" marR="0" lvl="0" indent="0" algn="ctr" rtl="0">
                        <a:spcBef>
                          <a:spcPts val="0"/>
                        </a:spcBef>
                        <a:spcAft>
                          <a:spcPts val="0"/>
                        </a:spcAft>
                        <a:buNone/>
                      </a:pPr>
                      <a:r>
                        <a:rPr lang="en-GB" sz="1800" b="1" u="none" strike="noStrike" cap="none" dirty="0">
                          <a:solidFill>
                            <a:srgbClr val="17365D"/>
                          </a:solidFill>
                        </a:rPr>
                        <a:t>SAMIKSHA RAJAN</a:t>
                      </a:r>
                    </a:p>
                    <a:p>
                      <a:pPr marL="0" marR="0" lvl="0" indent="0" algn="ctr" rtl="0">
                        <a:spcBef>
                          <a:spcPts val="0"/>
                        </a:spcBef>
                        <a:spcAft>
                          <a:spcPts val="0"/>
                        </a:spcAft>
                        <a:buNone/>
                      </a:pPr>
                      <a:r>
                        <a:rPr lang="en-IN" sz="1800" b="1" u="none" strike="noStrike" cap="none" dirty="0">
                          <a:solidFill>
                            <a:srgbClr val="17365D"/>
                          </a:solidFill>
                        </a:rPr>
                        <a:t>SATHYA SREE 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dirty="0" err="1">
                <a:solidFill>
                  <a:srgbClr val="17365D"/>
                </a:solidFill>
                <a:latin typeface="Cambria"/>
                <a:ea typeface="Cambria"/>
                <a:cs typeface="Verdana"/>
                <a:sym typeface="Verdana"/>
              </a:rPr>
              <a:t>Dr.</a:t>
            </a:r>
            <a:r>
              <a:rPr lang="en-GB" sz="1700" b="1" i="0" u="none" strike="noStrike" cap="none" dirty="0">
                <a:solidFill>
                  <a:srgbClr val="17365D"/>
                </a:solidFill>
                <a:latin typeface="Cambria"/>
                <a:ea typeface="Cambria"/>
                <a:cs typeface="Verdana"/>
                <a:sym typeface="Verdana"/>
              </a:rPr>
              <a:t> </a:t>
            </a:r>
            <a:r>
              <a:rPr lang="en-GB" sz="1700" b="1" dirty="0">
                <a:solidFill>
                  <a:srgbClr val="17365D"/>
                </a:solidFill>
                <a:latin typeface="Cambria"/>
                <a:ea typeface="Cambria"/>
                <a:cs typeface="Verdana"/>
                <a:sym typeface="Verdana"/>
              </a:rPr>
              <a:t> </a:t>
            </a:r>
            <a:r>
              <a:rPr lang="en-GB" sz="1800" b="1" dirty="0">
                <a:solidFill>
                  <a:srgbClr val="17365D"/>
                </a:solidFill>
                <a:latin typeface="Cambria"/>
                <a:ea typeface="Cambria"/>
                <a:cs typeface="Verdana"/>
                <a:sym typeface="Verdana"/>
              </a:rPr>
              <a:t>Sukruth Gowda</a:t>
            </a:r>
            <a:r>
              <a:rPr lang="en-GB" sz="1800" b="1" i="0" u="none" strike="noStrike" cap="none" dirty="0">
                <a:solidFill>
                  <a:srgbClr val="17365D"/>
                </a:solidFill>
                <a:latin typeface="Cambria"/>
                <a:ea typeface="Cambria"/>
                <a:cs typeface="Verdana"/>
                <a:sym typeface="Verdana"/>
              </a:rPr>
              <a:t> M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Assistant Professor- Senior Grade</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dirty="0">
                <a:latin typeface="Cambria"/>
                <a:ea typeface="Cambria"/>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latin typeface="Cambria"/>
                <a:ea typeface="Cambria"/>
                <a:cs typeface="Verdana"/>
                <a:sym typeface="Verdana"/>
              </a:rPr>
              <a:t>DR . ASIF MOHAMMED  H B</a:t>
            </a:r>
            <a:endParaRPr lang="en-US" sz="2000" b="1" dirty="0">
              <a:latin typeface="Cambria" panose="02040503050406030204" pitchFamily="18" charset="0"/>
              <a:ea typeface="Cambria" panose="02040503050406030204" pitchFamily="18" charset="0"/>
              <a:cs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latin typeface="Cambria"/>
                <a:ea typeface="Cambria"/>
                <a:cs typeface="Verdana"/>
                <a:sym typeface="Verdana"/>
              </a:rPr>
              <a:t>Ms. HAJEERA NIKHAT KHANAM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descr="A diagram of a software company&#10;&#10;Description automatically generated">
            <a:extLst>
              <a:ext uri="{FF2B5EF4-FFF2-40B4-BE49-F238E27FC236}">
                <a16:creationId xmlns:a16="http://schemas.microsoft.com/office/drawing/2014/main" id="{DF1B7D77-4B7D-4713-0A0A-1201058EA5EA}"/>
              </a:ext>
            </a:extLst>
          </p:cNvPr>
          <p:cNvPicPr>
            <a:picLocks noGrp="1" noChangeAspect="1"/>
          </p:cNvPicPr>
          <p:nvPr>
            <p:ph idx="1"/>
          </p:nvPr>
        </p:nvPicPr>
        <p:blipFill>
          <a:blip r:embed="rId2"/>
          <a:stretch>
            <a:fillRect/>
          </a:stretch>
        </p:blipFill>
        <p:spPr>
          <a:xfrm>
            <a:off x="2889787" y="1135380"/>
            <a:ext cx="5833307" cy="5140960"/>
          </a:xfrm>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descr="A graph of progress bar&#10;&#10;Description automatically generated">
            <a:extLst>
              <a:ext uri="{FF2B5EF4-FFF2-40B4-BE49-F238E27FC236}">
                <a16:creationId xmlns:a16="http://schemas.microsoft.com/office/drawing/2014/main" id="{1288D166-6345-769A-20C2-6453836E2F63}"/>
              </a:ext>
            </a:extLst>
          </p:cNvPr>
          <p:cNvPicPr>
            <a:picLocks noGrp="1" noChangeAspect="1"/>
          </p:cNvPicPr>
          <p:nvPr>
            <p:ph idx="1"/>
          </p:nvPr>
        </p:nvPicPr>
        <p:blipFill>
          <a:blip r:embed="rId2"/>
          <a:stretch>
            <a:fillRect/>
          </a:stretch>
        </p:blipFill>
        <p:spPr>
          <a:xfrm>
            <a:off x="1670180" y="1143000"/>
            <a:ext cx="8826759" cy="4987212"/>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r>
              <a:rPr lang="en-US" sz="2200" b="1" dirty="0">
                <a:latin typeface="Cambria" panose="02040503050406030204" pitchFamily="18" charset="0"/>
                <a:ea typeface="Cambria" panose="02040503050406030204" pitchFamily="18" charset="0"/>
              </a:rPr>
              <a:t>Faster Processing : </a:t>
            </a:r>
            <a:r>
              <a:rPr lang="en-US" sz="2200" dirty="0">
                <a:latin typeface="Cambria" panose="02040503050406030204" pitchFamily="18" charset="0"/>
                <a:ea typeface="Cambria" panose="02040503050406030204" pitchFamily="18" charset="0"/>
              </a:rPr>
              <a:t>Applications will be processed quickly, leading to prompt certificate issuance.</a:t>
            </a:r>
          </a:p>
          <a:p>
            <a:r>
              <a:rPr lang="en-US" sz="2200" b="1" dirty="0">
                <a:latin typeface="Cambria" panose="02040503050406030204" pitchFamily="18" charset="0"/>
                <a:ea typeface="Cambria" panose="02040503050406030204" pitchFamily="18" charset="0"/>
              </a:rPr>
              <a:t>Higher Accuracy : </a:t>
            </a:r>
            <a:r>
              <a:rPr lang="en-US" sz="2200" dirty="0">
                <a:latin typeface="Cambria" panose="02040503050406030204" pitchFamily="18" charset="0"/>
                <a:ea typeface="Cambria" panose="02040503050406030204" pitchFamily="18" charset="0"/>
              </a:rPr>
              <a:t>AI will minimize errors, ensuring that all information on certificates is correct.</a:t>
            </a:r>
          </a:p>
          <a:p>
            <a:r>
              <a:rPr lang="en-US" sz="2200" b="1" dirty="0">
                <a:latin typeface="Cambria" panose="02040503050406030204" pitchFamily="18" charset="0"/>
                <a:ea typeface="Cambria" panose="02040503050406030204" pitchFamily="18" charset="0"/>
              </a:rPr>
              <a:t>Better User Experience:</a:t>
            </a:r>
            <a:r>
              <a:rPr lang="en-US" sz="2200" dirty="0">
                <a:latin typeface="Cambria" panose="02040503050406030204" pitchFamily="18" charset="0"/>
                <a:ea typeface="Cambria" panose="02040503050406030204" pitchFamily="18" charset="0"/>
              </a:rPr>
              <a:t> An intuitive online platform will make it easier for users to apply for certificates.</a:t>
            </a:r>
          </a:p>
          <a:p>
            <a:r>
              <a:rPr lang="en-US" sz="2200" b="1" dirty="0">
                <a:latin typeface="Cambria" panose="02040503050406030204" pitchFamily="18" charset="0"/>
                <a:ea typeface="Cambria" panose="02040503050406030204" pitchFamily="18" charset="0"/>
              </a:rPr>
              <a:t>Real-Time Application Tracking: </a:t>
            </a:r>
            <a:r>
              <a:rPr lang="en-US" sz="2200" dirty="0">
                <a:latin typeface="Cambria" panose="02040503050406030204" pitchFamily="18" charset="0"/>
                <a:ea typeface="Cambria" panose="02040503050406030204" pitchFamily="18" charset="0"/>
              </a:rPr>
              <a:t>Users can monitor the status of their applications, enhancing transparency.</a:t>
            </a:r>
          </a:p>
          <a:p>
            <a:r>
              <a:rPr lang="en-US" sz="2200" b="1" dirty="0">
                <a:latin typeface="Cambria" panose="02040503050406030204" pitchFamily="18" charset="0"/>
                <a:ea typeface="Cambria" panose="02040503050406030204" pitchFamily="18" charset="0"/>
              </a:rPr>
              <a:t>Enhanced Data Security:</a:t>
            </a:r>
            <a:r>
              <a:rPr lang="en-US" sz="2200" dirty="0">
                <a:latin typeface="Cambria" panose="02040503050406030204" pitchFamily="18" charset="0"/>
                <a:ea typeface="Cambria" panose="02040503050406030204" pitchFamily="18" charset="0"/>
              </a:rPr>
              <a:t> Strong security measures will protect personal information, building user trust.</a:t>
            </a:r>
          </a:p>
          <a:p>
            <a:r>
              <a:rPr lang="en-US" sz="2200" b="1" dirty="0">
                <a:latin typeface="Cambria" panose="02040503050406030204" pitchFamily="18" charset="0"/>
                <a:ea typeface="Cambria" panose="02040503050406030204" pitchFamily="18" charset="0"/>
              </a:rPr>
              <a:t>Valuable Data Insights: </a:t>
            </a:r>
            <a:r>
              <a:rPr lang="en-US" sz="2200" dirty="0">
                <a:latin typeface="Cambria" panose="02040503050406030204" pitchFamily="18" charset="0"/>
                <a:ea typeface="Cambria" panose="02040503050406030204" pitchFamily="18" charset="0"/>
              </a:rPr>
              <a:t>Analytics will provide insights into birth and death trends, aiding public health initiatives.</a:t>
            </a:r>
          </a:p>
          <a:p>
            <a:r>
              <a:rPr lang="en-US" sz="2200" b="1" dirty="0">
                <a:latin typeface="Cambria" panose="02040503050406030204" pitchFamily="18" charset="0"/>
                <a:ea typeface="Cambria" panose="02040503050406030204" pitchFamily="18" charset="0"/>
              </a:rPr>
              <a:t>Streamlined Compliance : </a:t>
            </a:r>
            <a:r>
              <a:rPr lang="en-US" sz="2200" dirty="0">
                <a:latin typeface="Cambria" panose="02040503050406030204" pitchFamily="18" charset="0"/>
                <a:ea typeface="Cambria" panose="02040503050406030204" pitchFamily="18" charset="0"/>
              </a:rPr>
              <a:t>Integration with government databases will ensure regulatory requirements are met.</a:t>
            </a:r>
          </a:p>
          <a:p>
            <a:r>
              <a:rPr lang="en-US" sz="2200" b="1" dirty="0">
                <a:latin typeface="Cambria" panose="02040503050406030204" pitchFamily="18" charset="0"/>
                <a:ea typeface="Cambria" panose="02040503050406030204" pitchFamily="18" charset="0"/>
              </a:rPr>
              <a:t>Increased Public Trust: </a:t>
            </a:r>
            <a:r>
              <a:rPr lang="en-US" sz="2200" dirty="0">
                <a:latin typeface="Cambria" panose="02040503050406030204" pitchFamily="18" charset="0"/>
                <a:ea typeface="Cambria" panose="02040503050406030204" pitchFamily="18" charset="0"/>
              </a:rPr>
              <a:t>A transparent and efficient process will encourage more people to use the certification services.</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The AI-driven birth/death certification project transforms how we manage vital records, making the process quicker and more accurate. With an easy-to-use interface and real-time tracking, citizens can easily access their certificates, which builds trust in government services.</a:t>
            </a:r>
          </a:p>
          <a:p>
            <a:r>
              <a:rPr lang="en-US" dirty="0">
                <a:latin typeface="Cambria" panose="02040503050406030204" pitchFamily="18" charset="0"/>
                <a:ea typeface="Cambria" panose="02040503050406030204" pitchFamily="18" charset="0"/>
              </a:rPr>
              <a:t>By aligning with the United Nations Sustainable Development Goals, this project supports public health, reduces inequalities, and strengthens governance. In short, it aims to create a more efficient system that meets today’s needs while promoting a sustainable future.</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a:ea typeface="Cambria"/>
              </a:rPr>
              <a:t>GitHub Link</a:t>
            </a:r>
          </a:p>
          <a:p>
            <a:pPr marL="342900" indent="-190500" algn="just">
              <a:lnSpc>
                <a:spcPct val="200000"/>
              </a:lnSpc>
              <a:spcBef>
                <a:spcPts val="0"/>
              </a:spcBef>
              <a:buNone/>
            </a:pPr>
            <a:r>
              <a:rPr lang="en-US"/>
              <a:t>https://github.com/joelgdaniel/Capstone-Project-birth-death-registration-with-services</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vert="horz" lIns="91440" tIns="45720" rIns="91440" bIns="45720" rtlCol="0" anchor="t">
            <a:noAutofit/>
          </a:bodyPr>
          <a:lstStyle/>
          <a:p>
            <a:pPr marL="419100" indent="-342900"/>
            <a:r>
              <a:rPr lang="en-US" sz="1400" dirty="0">
                <a:latin typeface="Verdana"/>
                <a:ea typeface="Verdana"/>
              </a:rPr>
              <a:t> </a:t>
            </a:r>
            <a:r>
              <a:rPr lang="en-US" sz="1400" dirty="0">
                <a:latin typeface="Verdana"/>
                <a:ea typeface="Verdana"/>
                <a:hlinkClick r:id="rId2"/>
              </a:rPr>
              <a:t>https://www.nielit.gov.in/chandigarh/content/digitization-death-birth-records</a:t>
            </a:r>
            <a:endParaRPr lang="en-US" sz="1400" dirty="0">
              <a:latin typeface="Verdana"/>
              <a:ea typeface="Verdana"/>
            </a:endParaRPr>
          </a:p>
          <a:p>
            <a:pPr marL="419100" indent="-342900"/>
            <a:r>
              <a:rPr lang="en-US" sz="1400" dirty="0">
                <a:latin typeface="Verdana"/>
                <a:ea typeface="Verdana"/>
                <a:hlinkClick r:id="rId3"/>
              </a:rPr>
              <a:t>https://unstats.un.org/unsd/demographic-social/crvs/documents/IIVRS_papers/IIVRS_paper26.pdf</a:t>
            </a:r>
            <a:endParaRPr lang="en-US" sz="1400" dirty="0">
              <a:latin typeface="Verdana"/>
              <a:ea typeface="Verdana"/>
            </a:endParaRPr>
          </a:p>
          <a:p>
            <a:r>
              <a:rPr lang="en-IN" sz="1400" dirty="0">
                <a:latin typeface="Verdana"/>
                <a:ea typeface="Verdana"/>
                <a:cs typeface="Calibri"/>
              </a:rPr>
              <a:t>Chen, J., et al. (2021). Cloud Computing Security: A Survey of Issues and Solutions. </a:t>
            </a:r>
            <a:r>
              <a:rPr lang="en-IN" sz="1400" i="1" dirty="0">
                <a:latin typeface="Verdana"/>
                <a:ea typeface="Verdana"/>
                <a:cs typeface="Calibri"/>
              </a:rPr>
              <a:t>Journal of Cloud Computing</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Fernandez, A., et al. (2023). Enhancing User Experience in Digital Government Services: A Case Study. </a:t>
            </a:r>
            <a:r>
              <a:rPr lang="en-IN" sz="1400" i="1" dirty="0">
                <a:latin typeface="Verdana"/>
                <a:ea typeface="Verdana"/>
                <a:cs typeface="Calibri"/>
              </a:rPr>
              <a:t>International Journal of E-Government Research</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Garcia, M., &amp; Martin, L. (2022). Digital Inclusion in Government Services: The Role of AI. </a:t>
            </a:r>
            <a:r>
              <a:rPr lang="en-IN" sz="1400" i="1" dirty="0">
                <a:latin typeface="Verdana"/>
                <a:ea typeface="Verdana"/>
                <a:cs typeface="Calibri"/>
              </a:rPr>
              <a:t>Public Administration Review</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Jones, R., &amp; Patel, S. (2023). AI Applications in Public Sector Data Management. </a:t>
            </a:r>
            <a:r>
              <a:rPr lang="en-IN" sz="1400" i="1" dirty="0">
                <a:latin typeface="Verdana"/>
                <a:ea typeface="Verdana"/>
                <a:cs typeface="Calibri"/>
              </a:rPr>
              <a:t>Government Information Quarterly</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Kumar, S., et al. (2021). The Pitfalls of Paper-Based Record Keeping. </a:t>
            </a:r>
            <a:r>
              <a:rPr lang="en-IN" sz="1400" i="1" dirty="0">
                <a:latin typeface="Verdana"/>
                <a:ea typeface="Verdana"/>
                <a:cs typeface="Calibri"/>
              </a:rPr>
              <a:t>Journal of Administrative Sciences</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Lee, Y., et al. (2022). Natural Language Processing in Administrative Processes. </a:t>
            </a:r>
            <a:r>
              <a:rPr lang="en-IN" sz="1400" i="1" dirty="0">
                <a:latin typeface="Verdana"/>
                <a:ea typeface="Verdana"/>
                <a:cs typeface="Calibri"/>
              </a:rPr>
              <a:t>Journal of Information Technology</a:t>
            </a:r>
            <a:r>
              <a:rPr lang="en-IN" sz="1400" dirty="0">
                <a:latin typeface="Verdana"/>
                <a:ea typeface="Verdana"/>
                <a:cs typeface="Calibri"/>
              </a:rPr>
              <a:t>.</a:t>
            </a:r>
            <a:endParaRPr lang="en-US" sz="1400">
              <a:latin typeface="Verdana"/>
              <a:ea typeface="Verdana"/>
              <a:cs typeface="Calibri"/>
            </a:endParaRPr>
          </a:p>
          <a:p>
            <a:r>
              <a:rPr lang="en-IN" sz="1400">
                <a:latin typeface="Verdana"/>
                <a:ea typeface="Verdana"/>
                <a:cs typeface="Calibri"/>
              </a:rPr>
              <a:t>Nguyen, T., &amp; Tran, H. (2023). Security Measures in Cloud-Based Government Systems. </a:t>
            </a:r>
            <a:r>
              <a:rPr lang="en-IN" sz="1400" i="1" dirty="0">
                <a:latin typeface="Verdana"/>
                <a:ea typeface="Verdana"/>
                <a:cs typeface="Calibri"/>
              </a:rPr>
              <a:t>Cybersecurity Review</a:t>
            </a:r>
            <a:r>
              <a:rPr lang="en-IN" sz="1400" dirty="0">
                <a:latin typeface="Verdana"/>
                <a:ea typeface="Verdana"/>
                <a:cs typeface="Calibri"/>
              </a:rPr>
              <a:t>.</a:t>
            </a:r>
            <a:endParaRPr lang="en-US" sz="1400">
              <a:latin typeface="Verdana"/>
              <a:ea typeface="Verdana"/>
              <a:cs typeface="Calibri"/>
            </a:endParaRPr>
          </a:p>
          <a:p>
            <a:r>
              <a:rPr lang="en-IN" sz="1400">
                <a:latin typeface="Verdana"/>
                <a:ea typeface="Verdana"/>
                <a:cs typeface="Calibri"/>
              </a:rPr>
              <a:t>Ravi, P., &amp; Singh, D. (2023). Innovations in Birth and Death Registration in India. </a:t>
            </a:r>
            <a:r>
              <a:rPr lang="en-IN" sz="1400" i="1" dirty="0">
                <a:latin typeface="Verdana"/>
                <a:ea typeface="Verdana"/>
                <a:cs typeface="Calibri"/>
              </a:rPr>
              <a:t>Asian Journal of Public Health</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Roberts, K., &amp; Chen, Y. (2023). Ethical Implications of AI in Public Administration. </a:t>
            </a:r>
            <a:r>
              <a:rPr lang="en-IN" sz="1400" i="1" dirty="0">
                <a:latin typeface="Verdana"/>
                <a:ea typeface="Verdana"/>
                <a:cs typeface="Calibri"/>
              </a:rPr>
              <a:t>Journal of Ethics in Public Life</a:t>
            </a:r>
            <a:r>
              <a:rPr lang="en-IN" sz="1400" dirty="0">
                <a:latin typeface="Verdana"/>
                <a:ea typeface="Verdana"/>
                <a:cs typeface="Calibri"/>
              </a:rPr>
              <a:t>.</a:t>
            </a:r>
            <a:endParaRPr lang="en-US" sz="1400">
              <a:latin typeface="Verdana"/>
              <a:ea typeface="Verdana"/>
              <a:cs typeface="Calibri"/>
            </a:endParaRPr>
          </a:p>
          <a:p>
            <a:r>
              <a:rPr lang="en-IN" sz="1400" dirty="0">
                <a:latin typeface="Verdana"/>
                <a:ea typeface="Verdana"/>
                <a:cs typeface="Calibri"/>
              </a:rPr>
              <a:t>Smith, J. (2020). The Importance of Digital Transformation in Government Records. </a:t>
            </a:r>
            <a:r>
              <a:rPr lang="en-IN" sz="1400" i="1" dirty="0">
                <a:latin typeface="Verdana"/>
                <a:ea typeface="Verdana"/>
                <a:cs typeface="Calibri"/>
              </a:rPr>
              <a:t>Public Sector Innovation Journal</a:t>
            </a:r>
            <a:r>
              <a:rPr lang="en-IN" sz="1400" dirty="0">
                <a:latin typeface="Verdana"/>
                <a:ea typeface="Verdana"/>
                <a:cs typeface="Calibri"/>
              </a:rPr>
              <a:t>.</a:t>
            </a:r>
            <a:endParaRPr lang="en-US" sz="1400">
              <a:latin typeface="Verdana"/>
              <a:ea typeface="Verdana"/>
              <a:cs typeface="Calibri"/>
            </a:endParaRPr>
          </a:p>
          <a:p>
            <a:pPr marL="419100"/>
            <a:endParaRPr lang="en-US" sz="1400" dirty="0"/>
          </a:p>
          <a:p>
            <a:pPr marL="419100"/>
            <a:endParaRPr lang="en-US" sz="1400" dirty="0"/>
          </a:p>
          <a:p>
            <a:pPr marL="76200" indent="0">
              <a:buNone/>
            </a:pPr>
            <a:endParaRPr lang="en-US" sz="1400" dirty="0"/>
          </a:p>
          <a:p>
            <a:endParaRPr lang="en-GB" sz="1400"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rcRect l="4950" t="11734" r="5281" b="4533"/>
          <a:stretch/>
        </p:blipFill>
        <p:spPr>
          <a:xfrm>
            <a:off x="3260116" y="1386424"/>
            <a:ext cx="5365604" cy="4096518"/>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200" dirty="0">
                <a:latin typeface="Cambria" panose="02040503050406030204" pitchFamily="18" charset="0"/>
                <a:ea typeface="Cambria" panose="02040503050406030204" pitchFamily="18" charset="0"/>
              </a:rPr>
              <a:t>This project aims to create an AI-powered system to make it easier to manage and issue birth and death certificates. As public services need to be more efficient, our solution uses artificial intelligence to speed up verification, reduce mistakes, and keep personal data safe.</a:t>
            </a:r>
          </a:p>
          <a:p>
            <a:r>
              <a:rPr lang="en-US" sz="2200" dirty="0">
                <a:latin typeface="Cambria" panose="02040503050406030204" pitchFamily="18" charset="0"/>
                <a:ea typeface="Cambria" panose="02040503050406030204" pitchFamily="18" charset="0"/>
              </a:rPr>
              <a:t>The system will use smart technology to simplify how people apply for, process, and retrieve their certificates. By providing a user-friendly interface, we want to help citizens access their documents more easily while also easing the workload for government offices.</a:t>
            </a:r>
          </a:p>
          <a:p>
            <a:r>
              <a:rPr lang="en-US" sz="2200" dirty="0">
                <a:latin typeface="Cambria" panose="02040503050406030204" pitchFamily="18" charset="0"/>
                <a:ea typeface="Cambria" panose="02040503050406030204" pitchFamily="18" charset="0"/>
              </a:rPr>
              <a:t>Overall, this project aims to improve the accuracy and speed of issuing certificates and to build trust in public services, making them better for everyone in the community</a:t>
            </a:r>
            <a:r>
              <a:rPr lang="en-US" sz="2000" dirty="0"/>
              <a:t>.</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200" dirty="0">
                <a:latin typeface="Cambria" panose="02040503050406030204" pitchFamily="18" charset="0"/>
                <a:ea typeface="Cambria" panose="02040503050406030204" pitchFamily="18" charset="0"/>
              </a:rPr>
              <a:t>Managing birth and death certificates is vital for public services, but traditional methods can often be slow and prone to mistakes (Varela et al., 2021). In this review, we’ll explore how technology, particularly artificial intelligence (AI), can make these processes better.</a:t>
            </a:r>
          </a:p>
          <a:p>
            <a:r>
              <a:rPr lang="en-US" sz="2200" b="1" dirty="0">
                <a:latin typeface="Cambria" panose="02040503050406030204" pitchFamily="18" charset="0"/>
                <a:ea typeface="Cambria" panose="02040503050406030204" pitchFamily="18" charset="0"/>
              </a:rPr>
              <a:t>Integrating Technology:</a:t>
            </a:r>
            <a:r>
              <a:rPr lang="en-US" sz="2200" dirty="0">
                <a:latin typeface="Cambria" panose="02040503050406030204" pitchFamily="18" charset="0"/>
                <a:ea typeface="Cambria" panose="02040503050406030204" pitchFamily="18" charset="0"/>
              </a:rPr>
              <a:t> Using digital platforms can streamline data entry, making it quicker to issue certificates (Ghosh et al., 2020). </a:t>
            </a:r>
          </a:p>
          <a:p>
            <a:r>
              <a:rPr lang="en-US" sz="2200" b="1" dirty="0">
                <a:latin typeface="Cambria" panose="02040503050406030204" pitchFamily="18" charset="0"/>
                <a:ea typeface="Cambria" panose="02040503050406030204" pitchFamily="18" charset="0"/>
              </a:rPr>
              <a:t>Automating with AI: </a:t>
            </a:r>
            <a:r>
              <a:rPr lang="en-US" sz="2200" dirty="0">
                <a:latin typeface="Cambria" panose="02040503050406030204" pitchFamily="18" charset="0"/>
                <a:ea typeface="Cambria" panose="02040503050406030204" pitchFamily="18" charset="0"/>
              </a:rPr>
              <a:t>AI can take over tasks like verifying information and processing applications, which helps reduce errors by spotting patterns in data (Alhassan et al., 2022).</a:t>
            </a:r>
          </a:p>
          <a:p>
            <a:r>
              <a:rPr lang="en-US" sz="2200" b="1" dirty="0">
                <a:latin typeface="Cambria" panose="02040503050406030204" pitchFamily="18" charset="0"/>
                <a:ea typeface="Cambria" panose="02040503050406030204" pitchFamily="18" charset="0"/>
              </a:rPr>
              <a:t>Learning from Success:</a:t>
            </a:r>
            <a:r>
              <a:rPr lang="en-US" sz="2200" dirty="0">
                <a:latin typeface="Cambria" panose="02040503050406030204" pitchFamily="18" charset="0"/>
                <a:ea typeface="Cambria" panose="02040503050406030204" pitchFamily="18" charset="0"/>
              </a:rPr>
              <a:t> Real-world examples show the benefits of AI. For instance, a project in India cut processing time by 40% using AI technology (Kumar &amp; Sharma, 2020).</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79E3-C652-D504-501D-CD6602E21ED2}"/>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CC627370-D305-B2AC-6626-85823D8E8CBE}"/>
              </a:ext>
            </a:extLst>
          </p:cNvPr>
          <p:cNvSpPr>
            <a:spLocks noGrp="1"/>
          </p:cNvSpPr>
          <p:nvPr>
            <p:ph idx="1"/>
          </p:nvPr>
        </p:nvSpPr>
        <p:spPr/>
        <p:txBody>
          <a:bodyPr>
            <a:normAutofit/>
          </a:bodyPr>
          <a:lstStyle/>
          <a:p>
            <a:r>
              <a:rPr lang="en-US" sz="2200" b="1" dirty="0">
                <a:latin typeface="Cambria" panose="02040503050406030204" pitchFamily="18" charset="0"/>
                <a:ea typeface="Cambria" panose="02040503050406030204" pitchFamily="18" charset="0"/>
              </a:rPr>
              <a:t>Creating User-Friendly Designs: </a:t>
            </a:r>
            <a:r>
              <a:rPr lang="en-US" sz="2200" dirty="0">
                <a:latin typeface="Cambria" panose="02040503050406030204" pitchFamily="18" charset="0"/>
                <a:ea typeface="Cambria" panose="02040503050406030204" pitchFamily="18" charset="0"/>
              </a:rPr>
              <a:t>It’s important to design accessible platforms. Involving users in the design process ensures the system meets their needs and encourages adoption (Smith et al., 2023).By leveraging AI and modern technology, we can greatly improve how we manage birth and death certificates. This shift can enhance efficiency, accuracy, and security in public services, benefiting everyone involved.</a:t>
            </a:r>
            <a:endParaRPr lang="en-IN"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905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10000"/>
          </a:bodyPr>
          <a:lstStyle/>
          <a:p>
            <a:r>
              <a:rPr lang="en-US" b="1" dirty="0">
                <a:latin typeface="Cambria" panose="02040503050406030204" pitchFamily="18" charset="0"/>
                <a:ea typeface="Cambria" panose="02040503050406030204" pitchFamily="18" charset="0"/>
              </a:rPr>
              <a:t>Inefficiency: </a:t>
            </a:r>
            <a:r>
              <a:rPr lang="en-US" dirty="0">
                <a:latin typeface="Cambria" panose="02040503050406030204" pitchFamily="18" charset="0"/>
                <a:ea typeface="Cambria" panose="02040503050406030204" pitchFamily="18" charset="0"/>
              </a:rPr>
              <a:t>Manual processes lead to long wait times for certificate </a:t>
            </a:r>
            <a:r>
              <a:rPr lang="en-US" dirty="0" err="1">
                <a:latin typeface="Cambria" panose="02040503050406030204" pitchFamily="18" charset="0"/>
                <a:ea typeface="Cambria" panose="02040503050406030204" pitchFamily="18" charset="0"/>
              </a:rPr>
              <a:t>issuance.High</a:t>
            </a:r>
            <a:r>
              <a:rPr lang="en-US" dirty="0">
                <a:latin typeface="Cambria" panose="02040503050406030204" pitchFamily="18" charset="0"/>
                <a:ea typeface="Cambria" panose="02040503050406030204" pitchFamily="18" charset="0"/>
              </a:rPr>
              <a:t> Error Rates: Increased chances of data entry mistakes result in incorrect certificates.</a:t>
            </a:r>
          </a:p>
          <a:p>
            <a:r>
              <a:rPr lang="en-US" b="1" dirty="0">
                <a:latin typeface="Cambria" panose="02040503050406030204" pitchFamily="18" charset="0"/>
                <a:ea typeface="Cambria" panose="02040503050406030204" pitchFamily="18" charset="0"/>
              </a:rPr>
              <a:t>Limited Accessibility: </a:t>
            </a:r>
            <a:r>
              <a:rPr lang="en-US" dirty="0">
                <a:latin typeface="Cambria" panose="02040503050406030204" pitchFamily="18" charset="0"/>
                <a:ea typeface="Cambria" panose="02040503050406030204" pitchFamily="18" charset="0"/>
              </a:rPr>
              <a:t>In-person requirements make it difficult for people, especially in remote areas, to obtain certificates.</a:t>
            </a:r>
          </a:p>
          <a:p>
            <a:r>
              <a:rPr lang="en-US" b="1" dirty="0">
                <a:latin typeface="Cambria" panose="02040503050406030204" pitchFamily="18" charset="0"/>
                <a:ea typeface="Cambria" panose="02040503050406030204" pitchFamily="18" charset="0"/>
              </a:rPr>
              <a:t>Poor Data Management :</a:t>
            </a:r>
            <a:r>
              <a:rPr lang="en-US" dirty="0">
                <a:latin typeface="Cambria" panose="02040503050406030204" pitchFamily="18" charset="0"/>
                <a:ea typeface="Cambria" panose="02040503050406030204" pitchFamily="18" charset="0"/>
              </a:rPr>
              <a:t> Difficulty in retrieving and updating information due to disorganized systems.</a:t>
            </a:r>
          </a:p>
          <a:p>
            <a:r>
              <a:rPr lang="en-US" b="1" dirty="0">
                <a:latin typeface="Cambria" panose="02040503050406030204" pitchFamily="18" charset="0"/>
                <a:ea typeface="Cambria" panose="02040503050406030204" pitchFamily="18" charset="0"/>
              </a:rPr>
              <a:t>Security Risks: </a:t>
            </a:r>
            <a:r>
              <a:rPr lang="en-US" dirty="0">
                <a:latin typeface="Cambria" panose="02040503050406030204" pitchFamily="18" charset="0"/>
                <a:ea typeface="Cambria" panose="02040503050406030204" pitchFamily="18" charset="0"/>
              </a:rPr>
              <a:t>Lack of advanced security measures leaves personal data vulnerable to breaches.</a:t>
            </a:r>
          </a:p>
          <a:p>
            <a:r>
              <a:rPr lang="en-US" b="1" dirty="0">
                <a:latin typeface="Cambria" panose="02040503050406030204" pitchFamily="18" charset="0"/>
                <a:ea typeface="Cambria" panose="02040503050406030204" pitchFamily="18" charset="0"/>
              </a:rPr>
              <a:t>Lack of Transparency:</a:t>
            </a:r>
            <a:r>
              <a:rPr lang="en-US" dirty="0">
                <a:latin typeface="Cambria" panose="02040503050406030204" pitchFamily="18" charset="0"/>
                <a:ea typeface="Cambria" panose="02040503050406030204" pitchFamily="18" charset="0"/>
              </a:rPr>
              <a:t> Citizens find it hard to track application statuses or processing timelines.</a:t>
            </a:r>
          </a:p>
          <a:p>
            <a:r>
              <a:rPr lang="en-US" b="1" dirty="0">
                <a:latin typeface="Cambria" panose="02040503050406030204" pitchFamily="18" charset="0"/>
                <a:ea typeface="Cambria" panose="02040503050406030204" pitchFamily="18" charset="0"/>
              </a:rPr>
              <a:t>Resource Intensive:</a:t>
            </a:r>
            <a:r>
              <a:rPr lang="en-US" dirty="0">
                <a:latin typeface="Cambria" panose="02040503050406030204" pitchFamily="18" charset="0"/>
                <a:ea typeface="Cambria" panose="02040503050406030204" pitchFamily="18" charset="0"/>
              </a:rPr>
              <a:t> High personnel and administrative costs associated with managing traditional systems. Incompatibility with Modern Technology: Existing systems often fail to integrate with newer technologies . Limited Data Analytics: Insufficient use of collected data for public health planning and research</a:t>
            </a:r>
            <a:endParaRPr lang="en-IN" dirty="0"/>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ea typeface="Cambria" panose="02040503050406030204" pitchFamily="18" charset="0"/>
              </a:rPr>
              <a:t>The proposed model is an AI-driven online platform designed to simplify the process of issuing and managing birth and death certificates. This system aims to improve efficiency, accuracy, and accessibility for users.</a:t>
            </a:r>
          </a:p>
          <a:p>
            <a:r>
              <a:rPr lang="en-US" b="1" dirty="0">
                <a:latin typeface="Cambria" panose="02040503050406030204" pitchFamily="18" charset="0"/>
                <a:ea typeface="Cambria" panose="02040503050406030204" pitchFamily="18" charset="0"/>
              </a:rPr>
              <a:t>Key Features : </a:t>
            </a:r>
            <a:r>
              <a:rPr lang="en-US" dirty="0">
                <a:latin typeface="Cambria" panose="02040503050406030204" pitchFamily="18" charset="0"/>
                <a:ea typeface="Cambria" panose="02040503050406030204" pitchFamily="18" charset="0"/>
              </a:rPr>
              <a:t>User-Friendly Interface: The platform is easy to navigate, allowing users to apply for and manage their certificates online without needing to visit offices.</a:t>
            </a:r>
          </a:p>
          <a:p>
            <a:r>
              <a:rPr lang="en-US" b="1" dirty="0">
                <a:latin typeface="Cambria" panose="02040503050406030204" pitchFamily="18" charset="0"/>
                <a:ea typeface="Cambria" panose="02040503050406030204" pitchFamily="18" charset="0"/>
              </a:rPr>
              <a:t>AI Verification: </a:t>
            </a:r>
            <a:r>
              <a:rPr lang="en-US" dirty="0">
                <a:latin typeface="Cambria" panose="02040503050406030204" pitchFamily="18" charset="0"/>
                <a:ea typeface="Cambria" panose="02040503050406030204" pitchFamily="18" charset="0"/>
              </a:rPr>
              <a:t>Machine learning algorithms automatically verify the information submitted, cross-checking it against existing records to reduce errors.</a:t>
            </a:r>
          </a:p>
          <a:p>
            <a:r>
              <a:rPr lang="en-US" b="1" dirty="0">
                <a:latin typeface="Cambria" panose="02040503050406030204" pitchFamily="18" charset="0"/>
                <a:ea typeface="Cambria" panose="02040503050406030204" pitchFamily="18" charset="0"/>
              </a:rPr>
              <a:t>Secure Data Storage:</a:t>
            </a:r>
            <a:r>
              <a:rPr lang="en-US" dirty="0">
                <a:latin typeface="Cambria" panose="02040503050406030204" pitchFamily="18" charset="0"/>
                <a:ea typeface="Cambria" panose="02040503050406030204" pitchFamily="18" charset="0"/>
              </a:rPr>
              <a:t> Personal information is kept safe with advanced encryption, ensuring privacy and security.</a:t>
            </a:r>
          </a:p>
          <a:p>
            <a:r>
              <a:rPr lang="en-US" b="1" dirty="0">
                <a:latin typeface="Cambria" panose="02040503050406030204" pitchFamily="18" charset="0"/>
                <a:ea typeface="Cambria" panose="02040503050406030204" pitchFamily="18" charset="0"/>
              </a:rPr>
              <a:t>Automated Workflow: </a:t>
            </a:r>
            <a:r>
              <a:rPr lang="en-US" dirty="0">
                <a:latin typeface="Cambria" panose="02040503050406030204" pitchFamily="18" charset="0"/>
                <a:ea typeface="Cambria" panose="02040503050406030204" pitchFamily="18" charset="0"/>
              </a:rPr>
              <a:t>The entire process, from application to certificate issuance, is automated, which speeds up processing times.</a:t>
            </a:r>
          </a:p>
          <a:p>
            <a:r>
              <a:rPr lang="en-US" b="1" dirty="0">
                <a:latin typeface="Cambria" panose="02040503050406030204" pitchFamily="18" charset="0"/>
                <a:ea typeface="Cambria" panose="02040503050406030204" pitchFamily="18" charset="0"/>
              </a:rPr>
              <a:t>Real-Time Tracking: </a:t>
            </a:r>
            <a:r>
              <a:rPr lang="en-US" dirty="0">
                <a:latin typeface="Cambria" panose="02040503050406030204" pitchFamily="18" charset="0"/>
                <a:ea typeface="Cambria" panose="02040503050406030204" pitchFamily="18" charset="0"/>
              </a:rPr>
              <a:t>Users can easily check the status of their applications, providing transparency and peace of mind.</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DCE3-AACC-43F8-4E6A-B1928BD450EF}"/>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C2AFD00B-4901-7A82-9236-9528FFFEB113}"/>
              </a:ext>
            </a:extLst>
          </p:cNvPr>
          <p:cNvSpPr>
            <a:spLocks noGrp="1"/>
          </p:cNvSpPr>
          <p:nvPr>
            <p:ph idx="1"/>
          </p:nvPr>
        </p:nvSpPr>
        <p:spPr/>
        <p:txBody>
          <a:bodyPr/>
          <a:lstStyle/>
          <a:p>
            <a:r>
              <a:rPr lang="en-US" sz="2200" b="1" dirty="0">
                <a:latin typeface="Cambria" panose="02040503050406030204" pitchFamily="18" charset="0"/>
                <a:ea typeface="Cambria" panose="02040503050406030204" pitchFamily="18" charset="0"/>
              </a:rPr>
              <a:t>Data Analytics: </a:t>
            </a:r>
            <a:r>
              <a:rPr lang="en-US" sz="2200" dirty="0">
                <a:latin typeface="Cambria" panose="02040503050406030204" pitchFamily="18" charset="0"/>
                <a:ea typeface="Cambria" panose="02040503050406030204" pitchFamily="18" charset="0"/>
              </a:rPr>
              <a:t>The system collects and analyzes data to help inform public health decisions based on demographic trends.</a:t>
            </a:r>
          </a:p>
          <a:p>
            <a:r>
              <a:rPr lang="en-US" sz="2200" b="1" dirty="0">
                <a:latin typeface="Cambria" panose="02040503050406030204" pitchFamily="18" charset="0"/>
                <a:ea typeface="Cambria" panose="02040503050406030204" pitchFamily="18" charset="0"/>
              </a:rPr>
              <a:t>Government Integration: </a:t>
            </a:r>
            <a:r>
              <a:rPr lang="en-US" sz="2200" dirty="0">
                <a:latin typeface="Cambria" panose="02040503050406030204" pitchFamily="18" charset="0"/>
                <a:ea typeface="Cambria" panose="02040503050406030204" pitchFamily="18" charset="0"/>
              </a:rPr>
              <a:t>It connects smoothly with existing government systems for better data management and compliance.</a:t>
            </a:r>
          </a:p>
          <a:p>
            <a:r>
              <a:rPr lang="en-US" sz="2200" b="1" dirty="0">
                <a:latin typeface="Cambria" panose="02040503050406030204" pitchFamily="18" charset="0"/>
                <a:ea typeface="Cambria" panose="02040503050406030204" pitchFamily="18" charset="0"/>
              </a:rPr>
              <a:t>Multi-Language Support: </a:t>
            </a:r>
            <a:r>
              <a:rPr lang="en-US" sz="2200" dirty="0">
                <a:latin typeface="Cambria" panose="02040503050406030204" pitchFamily="18" charset="0"/>
                <a:ea typeface="Cambria" panose="02040503050406030204" pitchFamily="18" charset="0"/>
              </a:rPr>
              <a:t>The platform offers multiple language options to cater to a diverse population</a:t>
            </a:r>
            <a:r>
              <a:rPr lang="en-US" dirty="0"/>
              <a:t>.</a:t>
            </a:r>
            <a:endParaRPr lang="en-IN" dirty="0"/>
          </a:p>
        </p:txBody>
      </p:sp>
    </p:spTree>
    <p:extLst>
      <p:ext uri="{BB962C8B-B14F-4D97-AF65-F5344CB8AC3E}">
        <p14:creationId xmlns:p14="http://schemas.microsoft.com/office/powerpoint/2010/main" val="284008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200" b="1" dirty="0">
                <a:latin typeface="Cambria" panose="02040503050406030204" pitchFamily="18" charset="0"/>
                <a:ea typeface="Cambria" panose="02040503050406030204" pitchFamily="18" charset="0"/>
              </a:rPr>
              <a:t>Streamline Processes: </a:t>
            </a:r>
            <a:r>
              <a:rPr lang="en-US" sz="2200" dirty="0">
                <a:latin typeface="Cambria" panose="02040503050406030204" pitchFamily="18" charset="0"/>
                <a:ea typeface="Cambria" panose="02040503050406030204" pitchFamily="18" charset="0"/>
              </a:rPr>
              <a:t>We aim to automate the application and issuance of birth and death certificates, making the whole process faster and more efficient.</a:t>
            </a:r>
          </a:p>
          <a:p>
            <a:r>
              <a:rPr lang="en-US" sz="2200" b="1" dirty="0">
                <a:latin typeface="Cambria" panose="02040503050406030204" pitchFamily="18" charset="0"/>
                <a:ea typeface="Cambria" panose="02040503050406030204" pitchFamily="18" charset="0"/>
              </a:rPr>
              <a:t>Enhance Accuracy: </a:t>
            </a:r>
            <a:r>
              <a:rPr lang="en-US" sz="2200" dirty="0">
                <a:latin typeface="Cambria" panose="02040503050406030204" pitchFamily="18" charset="0"/>
                <a:ea typeface="Cambria" panose="02040503050406030204" pitchFamily="18" charset="0"/>
              </a:rPr>
              <a:t>By using AI technology, we want to significantly reduce errors and ensure that all information on the certificates is correct.</a:t>
            </a:r>
          </a:p>
          <a:p>
            <a:r>
              <a:rPr lang="en-US" sz="2200" b="1" dirty="0">
                <a:latin typeface="Cambria" panose="02040503050406030204" pitchFamily="18" charset="0"/>
                <a:ea typeface="Cambria" panose="02040503050406030204" pitchFamily="18" charset="0"/>
              </a:rPr>
              <a:t>Improve Data Security:</a:t>
            </a:r>
            <a:r>
              <a:rPr lang="en-US" sz="2200" dirty="0">
                <a:latin typeface="Cambria" panose="02040503050406030204" pitchFamily="18" charset="0"/>
                <a:ea typeface="Cambria" panose="02040503050406030204" pitchFamily="18" charset="0"/>
              </a:rPr>
              <a:t> Protecting personal information is crucial, so we will implement strong security measures to keep data safe.</a:t>
            </a:r>
          </a:p>
          <a:p>
            <a:r>
              <a:rPr lang="en-US" sz="2200" b="1" dirty="0">
                <a:latin typeface="Cambria" panose="02040503050406030204" pitchFamily="18" charset="0"/>
                <a:ea typeface="Cambria" panose="02040503050406030204" pitchFamily="18" charset="0"/>
              </a:rPr>
              <a:t>Increase Accessibility:</a:t>
            </a:r>
            <a:r>
              <a:rPr lang="en-US" sz="2200" dirty="0">
                <a:latin typeface="Cambria" panose="02040503050406030204" pitchFamily="18" charset="0"/>
                <a:ea typeface="Cambria" panose="02040503050406030204" pitchFamily="18" charset="0"/>
              </a:rPr>
              <a:t> Our goal is to create an easy-to-use online platform where users can apply for their certificates without hassle.</a:t>
            </a:r>
          </a:p>
          <a:p>
            <a:r>
              <a:rPr lang="en-US" sz="2200" b="1" dirty="0">
                <a:latin typeface="Cambria" panose="02040503050406030204" pitchFamily="18" charset="0"/>
                <a:ea typeface="Cambria" panose="02040503050406030204" pitchFamily="18" charset="0"/>
              </a:rPr>
              <a:t>Enable Real-Time Tracking: </a:t>
            </a:r>
            <a:r>
              <a:rPr lang="en-US" sz="2200" dirty="0">
                <a:latin typeface="Cambria" panose="02040503050406030204" pitchFamily="18" charset="0"/>
                <a:ea typeface="Cambria" panose="02040503050406030204" pitchFamily="18" charset="0"/>
              </a:rPr>
              <a:t>We’ll provide a way for users to track the status of their applications in real-time, giving them peace of mind.</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2200" b="1" dirty="0">
                <a:latin typeface="Cambria" panose="02040503050406030204" pitchFamily="18" charset="0"/>
                <a:ea typeface="Cambria" panose="02040503050406030204" pitchFamily="18" charset="0"/>
              </a:rPr>
              <a:t>Data Collection: </a:t>
            </a:r>
            <a:r>
              <a:rPr lang="en-US" sz="2200" dirty="0">
                <a:latin typeface="Cambria" panose="02040503050406030204" pitchFamily="18" charset="0"/>
                <a:ea typeface="Cambria" panose="02040503050406030204" pitchFamily="18" charset="0"/>
              </a:rPr>
              <a:t>We’ll gather user information through a simple online form, allowing users to easily upload any necessary documents.</a:t>
            </a:r>
          </a:p>
          <a:p>
            <a:r>
              <a:rPr lang="en-US" sz="2200" b="1" dirty="0">
                <a:latin typeface="Cambria" panose="02040503050406030204" pitchFamily="18" charset="0"/>
                <a:ea typeface="Cambria" panose="02040503050406030204" pitchFamily="18" charset="0"/>
              </a:rPr>
              <a:t>AI Verification: </a:t>
            </a:r>
            <a:r>
              <a:rPr lang="en-US" sz="2200" dirty="0">
                <a:latin typeface="Cambria" panose="02040503050406030204" pitchFamily="18" charset="0"/>
                <a:ea typeface="Cambria" panose="02040503050406030204" pitchFamily="18" charset="0"/>
              </a:rPr>
              <a:t>To ensure accuracy, we’ll use machine learning to verify the submitted data, significantly reducing the chances of errors.</a:t>
            </a:r>
          </a:p>
          <a:p>
            <a:r>
              <a:rPr lang="en-US" sz="2200" b="1" dirty="0">
                <a:latin typeface="Cambria" panose="02040503050406030204" pitchFamily="18" charset="0"/>
                <a:ea typeface="Cambria" panose="02040503050406030204" pitchFamily="18" charset="0"/>
              </a:rPr>
              <a:t>Automated Processing:</a:t>
            </a:r>
            <a:r>
              <a:rPr lang="en-US" sz="2200" dirty="0">
                <a:latin typeface="Cambria" panose="02040503050406030204" pitchFamily="18" charset="0"/>
                <a:ea typeface="Cambria" panose="02040503050406030204" pitchFamily="18" charset="0"/>
              </a:rPr>
              <a:t> Our system will automate the entire workflow, making it seamless from application submission to the issuance of certificates.</a:t>
            </a:r>
          </a:p>
          <a:p>
            <a:r>
              <a:rPr lang="en-US" sz="2200" b="1" dirty="0">
                <a:latin typeface="Cambria" panose="02040503050406030204" pitchFamily="18" charset="0"/>
                <a:ea typeface="Cambria" panose="02040503050406030204" pitchFamily="18" charset="0"/>
              </a:rPr>
              <a:t>Data Security: </a:t>
            </a:r>
            <a:r>
              <a:rPr lang="en-US" sz="2200" dirty="0">
                <a:latin typeface="Cambria" panose="02040503050406030204" pitchFamily="18" charset="0"/>
                <a:ea typeface="Cambria" panose="02040503050406030204" pitchFamily="18" charset="0"/>
              </a:rPr>
              <a:t>Protecting personal information is a priority, so we’ll implement strong encryption and access controls to keep data safe.</a:t>
            </a:r>
          </a:p>
          <a:p>
            <a:r>
              <a:rPr lang="en-US" sz="2200" b="1" dirty="0">
                <a:latin typeface="Cambria" panose="02040503050406030204" pitchFamily="18" charset="0"/>
                <a:ea typeface="Cambria" panose="02040503050406030204" pitchFamily="18" charset="0"/>
              </a:rPr>
              <a:t>User-Friendly Interface: </a:t>
            </a:r>
            <a:r>
              <a:rPr lang="en-US" sz="2200" dirty="0">
                <a:latin typeface="Cambria" panose="02040503050406030204" pitchFamily="18" charset="0"/>
                <a:ea typeface="Cambria" panose="02040503050406030204" pitchFamily="18" charset="0"/>
              </a:rPr>
              <a:t>We’re committed to creating an easy-to-navigate web portal, making it simple for users to access the services they need.</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144</TotalTime>
  <Words>1870</Words>
  <Application>Microsoft Office PowerPoint</Application>
  <PresentationFormat>Widescreen</PresentationFormat>
  <Paragraphs>136</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BIRTH/DEATH REGISTRATION WITH SERVICES</vt:lpstr>
      <vt:lpstr>Introduction</vt:lpstr>
      <vt:lpstr>Literature Review</vt:lpstr>
      <vt:lpstr>Literature Review</vt:lpstr>
      <vt:lpstr>Existing method Drawback</vt:lpstr>
      <vt:lpstr>Proposed Method</vt:lpstr>
      <vt:lpstr>Proposed Method</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Joel Daniel</cp:lastModifiedBy>
  <cp:revision>79</cp:revision>
  <dcterms:created xsi:type="dcterms:W3CDTF">2023-03-16T03:26:27Z</dcterms:created>
  <dcterms:modified xsi:type="dcterms:W3CDTF">2024-12-19T16:10:18Z</dcterms:modified>
</cp:coreProperties>
</file>