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52CCE7-0D6E-493C-923D-F7DFBDA7A84F}" type="doc">
      <dgm:prSet loTypeId="urn:microsoft.com/office/officeart/2005/8/layout/radial1" loCatId="relationship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GB"/>
        </a:p>
      </dgm:t>
    </dgm:pt>
    <dgm:pt modelId="{4337456C-1638-4489-811E-B4B6682858B7}">
      <dgm:prSet phldrT="[Text]" custT="1"/>
      <dgm:spPr/>
      <dgm:t>
        <a:bodyPr/>
        <a:lstStyle/>
        <a:p>
          <a:r>
            <a:rPr lang="en-GB" sz="1200" b="1" dirty="0">
              <a:latin typeface="Calibri Light" panose="020F0302020204030204" pitchFamily="34" charset="0"/>
              <a:cs typeface="Calibri Light" panose="020F0302020204030204" pitchFamily="34" charset="0"/>
            </a:rPr>
            <a:t>Content IP</a:t>
          </a:r>
        </a:p>
      </dgm:t>
    </dgm:pt>
    <dgm:pt modelId="{B4F96D65-F95B-4405-9230-12890BAC3CB7}" type="parTrans" cxnId="{92934050-0FF4-42D0-8568-164F15FA9711}">
      <dgm:prSet/>
      <dgm:spPr/>
      <dgm:t>
        <a:bodyPr/>
        <a:lstStyle/>
        <a:p>
          <a:endParaRPr lang="en-GB"/>
        </a:p>
      </dgm:t>
    </dgm:pt>
    <dgm:pt modelId="{5565B34F-DDCF-4D7A-8062-F59D542D11DC}" type="sibTrans" cxnId="{92934050-0FF4-42D0-8568-164F15FA9711}">
      <dgm:prSet/>
      <dgm:spPr/>
      <dgm:t>
        <a:bodyPr/>
        <a:lstStyle/>
        <a:p>
          <a:endParaRPr lang="en-GB"/>
        </a:p>
      </dgm:t>
    </dgm:pt>
    <dgm:pt modelId="{00A022D4-D073-42B9-9062-911FD0207CA1}">
      <dgm:prSet phldrT="[Text]"/>
      <dgm:spPr/>
      <dgm:t>
        <a:bodyPr/>
        <a:lstStyle/>
        <a:p>
          <a:endParaRPr lang="en-GB" dirty="0"/>
        </a:p>
      </dgm:t>
    </dgm:pt>
    <dgm:pt modelId="{3D0C3B3D-D733-4E9A-9AAF-8B0F88A49E50}" type="parTrans" cxnId="{BD45AEE7-497C-4C71-8916-F98FD957C320}">
      <dgm:prSet/>
      <dgm:spPr/>
      <dgm:t>
        <a:bodyPr/>
        <a:lstStyle/>
        <a:p>
          <a:endParaRPr lang="en-GB"/>
        </a:p>
      </dgm:t>
    </dgm:pt>
    <dgm:pt modelId="{639CF4A9-86CF-4E93-89BF-15B18AFD8274}" type="sibTrans" cxnId="{BD45AEE7-497C-4C71-8916-F98FD957C320}">
      <dgm:prSet/>
      <dgm:spPr/>
      <dgm:t>
        <a:bodyPr/>
        <a:lstStyle/>
        <a:p>
          <a:endParaRPr lang="en-GB"/>
        </a:p>
      </dgm:t>
    </dgm:pt>
    <dgm:pt modelId="{8D5A135D-603F-44DC-BEEC-7AC295B3AD58}">
      <dgm:prSet phldrT="[Text]"/>
      <dgm:spPr/>
      <dgm:t>
        <a:bodyPr/>
        <a:lstStyle/>
        <a:p>
          <a:endParaRPr lang="en-GB" dirty="0"/>
        </a:p>
      </dgm:t>
    </dgm:pt>
    <dgm:pt modelId="{23277441-6731-4DEB-8040-7C1D057B2CF6}" type="parTrans" cxnId="{083B6DF4-8659-404C-8533-7385A1ECCDFD}">
      <dgm:prSet/>
      <dgm:spPr/>
      <dgm:t>
        <a:bodyPr/>
        <a:lstStyle/>
        <a:p>
          <a:endParaRPr lang="en-GB"/>
        </a:p>
      </dgm:t>
    </dgm:pt>
    <dgm:pt modelId="{27A0CE23-DAF0-4A28-B1AC-35309C90769C}" type="sibTrans" cxnId="{083B6DF4-8659-404C-8533-7385A1ECCDFD}">
      <dgm:prSet/>
      <dgm:spPr/>
      <dgm:t>
        <a:bodyPr/>
        <a:lstStyle/>
        <a:p>
          <a:endParaRPr lang="en-GB"/>
        </a:p>
      </dgm:t>
    </dgm:pt>
    <dgm:pt modelId="{4DC608EF-753D-42E2-86AA-05AEC0DDF2A6}">
      <dgm:prSet phldrT="[Text]"/>
      <dgm:spPr/>
      <dgm:t>
        <a:bodyPr/>
        <a:lstStyle/>
        <a:p>
          <a:endParaRPr lang="en-GB" dirty="0"/>
        </a:p>
      </dgm:t>
    </dgm:pt>
    <dgm:pt modelId="{4C3DD89A-45AC-454B-97CB-5D3D2DF83C3E}" type="parTrans" cxnId="{6FCF10B5-2AE9-46AD-BBED-6317DEEB1A93}">
      <dgm:prSet/>
      <dgm:spPr/>
      <dgm:t>
        <a:bodyPr/>
        <a:lstStyle/>
        <a:p>
          <a:endParaRPr lang="en-GB"/>
        </a:p>
      </dgm:t>
    </dgm:pt>
    <dgm:pt modelId="{D24CB5DC-1BFC-4537-8CA4-6565B402F477}" type="sibTrans" cxnId="{6FCF10B5-2AE9-46AD-BBED-6317DEEB1A93}">
      <dgm:prSet/>
      <dgm:spPr/>
      <dgm:t>
        <a:bodyPr/>
        <a:lstStyle/>
        <a:p>
          <a:endParaRPr lang="en-GB"/>
        </a:p>
      </dgm:t>
    </dgm:pt>
    <dgm:pt modelId="{780D1799-85B2-4472-95CF-71F58F6C91AA}">
      <dgm:prSet phldrT="[Text]"/>
      <dgm:spPr/>
      <dgm:t>
        <a:bodyPr/>
        <a:lstStyle/>
        <a:p>
          <a:endParaRPr lang="en-GB" dirty="0"/>
        </a:p>
      </dgm:t>
    </dgm:pt>
    <dgm:pt modelId="{C63284A5-C71A-4CC4-8D10-35F06BB3A359}" type="parTrans" cxnId="{0FA05509-EDE1-42E6-8201-78790F917F36}">
      <dgm:prSet/>
      <dgm:spPr/>
      <dgm:t>
        <a:bodyPr/>
        <a:lstStyle/>
        <a:p>
          <a:endParaRPr lang="en-GB"/>
        </a:p>
      </dgm:t>
    </dgm:pt>
    <dgm:pt modelId="{4C15CB59-60BD-4DCC-96B3-7F835963D115}" type="sibTrans" cxnId="{0FA05509-EDE1-42E6-8201-78790F917F36}">
      <dgm:prSet/>
      <dgm:spPr/>
      <dgm:t>
        <a:bodyPr/>
        <a:lstStyle/>
        <a:p>
          <a:endParaRPr lang="en-GB"/>
        </a:p>
      </dgm:t>
    </dgm:pt>
    <dgm:pt modelId="{51FA44B0-5435-49D7-A316-02434E637F0B}">
      <dgm:prSet/>
      <dgm:spPr/>
      <dgm:t>
        <a:bodyPr/>
        <a:lstStyle/>
        <a:p>
          <a:endParaRPr lang="en-GB"/>
        </a:p>
      </dgm:t>
    </dgm:pt>
    <dgm:pt modelId="{039B27B6-CD33-4659-8255-E34BD8DB4295}" type="parTrans" cxnId="{B311C760-6A36-4B45-8EDE-DF745C35623F}">
      <dgm:prSet/>
      <dgm:spPr/>
      <dgm:t>
        <a:bodyPr/>
        <a:lstStyle/>
        <a:p>
          <a:endParaRPr lang="en-GB"/>
        </a:p>
      </dgm:t>
    </dgm:pt>
    <dgm:pt modelId="{12FAF411-AE1C-4236-9ACE-B6333387A7D2}" type="sibTrans" cxnId="{B311C760-6A36-4B45-8EDE-DF745C35623F}">
      <dgm:prSet/>
      <dgm:spPr/>
      <dgm:t>
        <a:bodyPr/>
        <a:lstStyle/>
        <a:p>
          <a:endParaRPr lang="en-GB"/>
        </a:p>
      </dgm:t>
    </dgm:pt>
    <dgm:pt modelId="{7F0E527C-A792-45B3-B6A2-26A30546DC9D}">
      <dgm:prSet/>
      <dgm:spPr/>
      <dgm:t>
        <a:bodyPr/>
        <a:lstStyle/>
        <a:p>
          <a:endParaRPr lang="en-GB"/>
        </a:p>
      </dgm:t>
    </dgm:pt>
    <dgm:pt modelId="{7D88626E-7370-40EA-9CD9-9C1EE696A492}" type="parTrans" cxnId="{BF459291-9CFC-49DB-BE96-E09551AB77D8}">
      <dgm:prSet/>
      <dgm:spPr/>
      <dgm:t>
        <a:bodyPr/>
        <a:lstStyle/>
        <a:p>
          <a:endParaRPr lang="en-GB"/>
        </a:p>
      </dgm:t>
    </dgm:pt>
    <dgm:pt modelId="{1B7FA062-184A-4297-82D5-55BD38955F60}" type="sibTrans" cxnId="{BF459291-9CFC-49DB-BE96-E09551AB77D8}">
      <dgm:prSet/>
      <dgm:spPr/>
      <dgm:t>
        <a:bodyPr/>
        <a:lstStyle/>
        <a:p>
          <a:endParaRPr lang="en-GB"/>
        </a:p>
      </dgm:t>
    </dgm:pt>
    <dgm:pt modelId="{994BA4D6-AB1F-4A04-9A4C-625AC1FC893B}" type="pres">
      <dgm:prSet presAssocID="{DA52CCE7-0D6E-493C-923D-F7DFBDA7A84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F43BDE1-7C3B-4A12-ABC9-81B1FB6DCABA}" type="pres">
      <dgm:prSet presAssocID="{4337456C-1638-4489-811E-B4B6682858B7}" presName="centerShape" presStyleLbl="node0" presStyleIdx="0" presStyleCnt="1"/>
      <dgm:spPr/>
    </dgm:pt>
    <dgm:pt modelId="{5658CC27-2858-4687-B301-1B6AA1946274}" type="pres">
      <dgm:prSet presAssocID="{3D0C3B3D-D733-4E9A-9AAF-8B0F88A49E50}" presName="Name9" presStyleLbl="parChTrans1D2" presStyleIdx="0" presStyleCnt="6"/>
      <dgm:spPr/>
    </dgm:pt>
    <dgm:pt modelId="{3A362B6B-A28A-44CB-AB9C-9FCE23AAC45B}" type="pres">
      <dgm:prSet presAssocID="{3D0C3B3D-D733-4E9A-9AAF-8B0F88A49E50}" presName="connTx" presStyleLbl="parChTrans1D2" presStyleIdx="0" presStyleCnt="6"/>
      <dgm:spPr/>
    </dgm:pt>
    <dgm:pt modelId="{60DB1A53-4B00-42E6-AC15-F218C019AB82}" type="pres">
      <dgm:prSet presAssocID="{00A022D4-D073-42B9-9062-911FD0207CA1}" presName="node" presStyleLbl="node1" presStyleIdx="0" presStyleCnt="6">
        <dgm:presLayoutVars>
          <dgm:bulletEnabled val="1"/>
        </dgm:presLayoutVars>
      </dgm:prSet>
      <dgm:spPr/>
    </dgm:pt>
    <dgm:pt modelId="{872E5ED1-9F4F-499E-B70F-2738E8732BA3}" type="pres">
      <dgm:prSet presAssocID="{23277441-6731-4DEB-8040-7C1D057B2CF6}" presName="Name9" presStyleLbl="parChTrans1D2" presStyleIdx="1" presStyleCnt="6"/>
      <dgm:spPr/>
    </dgm:pt>
    <dgm:pt modelId="{113A6501-D460-420B-8AD2-243D0BA3F6B0}" type="pres">
      <dgm:prSet presAssocID="{23277441-6731-4DEB-8040-7C1D057B2CF6}" presName="connTx" presStyleLbl="parChTrans1D2" presStyleIdx="1" presStyleCnt="6"/>
      <dgm:spPr/>
    </dgm:pt>
    <dgm:pt modelId="{A86796C4-37A9-4D3E-A46A-861E12D29BC9}" type="pres">
      <dgm:prSet presAssocID="{8D5A135D-603F-44DC-BEEC-7AC295B3AD58}" presName="node" presStyleLbl="node1" presStyleIdx="1" presStyleCnt="6">
        <dgm:presLayoutVars>
          <dgm:bulletEnabled val="1"/>
        </dgm:presLayoutVars>
      </dgm:prSet>
      <dgm:spPr/>
    </dgm:pt>
    <dgm:pt modelId="{2A25741C-EEBB-4A2C-AF0B-E1C516312721}" type="pres">
      <dgm:prSet presAssocID="{4C3DD89A-45AC-454B-97CB-5D3D2DF83C3E}" presName="Name9" presStyleLbl="parChTrans1D2" presStyleIdx="2" presStyleCnt="6"/>
      <dgm:spPr/>
    </dgm:pt>
    <dgm:pt modelId="{0B85E50F-DE27-487B-9593-343B497A705A}" type="pres">
      <dgm:prSet presAssocID="{4C3DD89A-45AC-454B-97CB-5D3D2DF83C3E}" presName="connTx" presStyleLbl="parChTrans1D2" presStyleIdx="2" presStyleCnt="6"/>
      <dgm:spPr/>
    </dgm:pt>
    <dgm:pt modelId="{45FD19B5-0028-45C3-A3BE-2EEF5C295E35}" type="pres">
      <dgm:prSet presAssocID="{4DC608EF-753D-42E2-86AA-05AEC0DDF2A6}" presName="node" presStyleLbl="node1" presStyleIdx="2" presStyleCnt="6">
        <dgm:presLayoutVars>
          <dgm:bulletEnabled val="1"/>
        </dgm:presLayoutVars>
      </dgm:prSet>
      <dgm:spPr/>
    </dgm:pt>
    <dgm:pt modelId="{2303ECD7-FF9A-4F6E-94CF-40DBBB3D4FC5}" type="pres">
      <dgm:prSet presAssocID="{C63284A5-C71A-4CC4-8D10-35F06BB3A359}" presName="Name9" presStyleLbl="parChTrans1D2" presStyleIdx="3" presStyleCnt="6"/>
      <dgm:spPr/>
    </dgm:pt>
    <dgm:pt modelId="{BDBEC9D5-213E-40AB-882F-1CAB94430F55}" type="pres">
      <dgm:prSet presAssocID="{C63284A5-C71A-4CC4-8D10-35F06BB3A359}" presName="connTx" presStyleLbl="parChTrans1D2" presStyleIdx="3" presStyleCnt="6"/>
      <dgm:spPr/>
    </dgm:pt>
    <dgm:pt modelId="{36545095-8966-4411-8306-4DAD13FEAD70}" type="pres">
      <dgm:prSet presAssocID="{780D1799-85B2-4472-95CF-71F58F6C91AA}" presName="node" presStyleLbl="node1" presStyleIdx="3" presStyleCnt="6">
        <dgm:presLayoutVars>
          <dgm:bulletEnabled val="1"/>
        </dgm:presLayoutVars>
      </dgm:prSet>
      <dgm:spPr/>
    </dgm:pt>
    <dgm:pt modelId="{33714B20-D503-45DF-9389-B57EFF8C2BB1}" type="pres">
      <dgm:prSet presAssocID="{039B27B6-CD33-4659-8255-E34BD8DB4295}" presName="Name9" presStyleLbl="parChTrans1D2" presStyleIdx="4" presStyleCnt="6"/>
      <dgm:spPr/>
    </dgm:pt>
    <dgm:pt modelId="{2CF5FF7D-B30C-44FE-B19F-E7E0A3E1BC34}" type="pres">
      <dgm:prSet presAssocID="{039B27B6-CD33-4659-8255-E34BD8DB4295}" presName="connTx" presStyleLbl="parChTrans1D2" presStyleIdx="4" presStyleCnt="6"/>
      <dgm:spPr/>
    </dgm:pt>
    <dgm:pt modelId="{344FDC23-311E-4289-833F-84B991DC330A}" type="pres">
      <dgm:prSet presAssocID="{51FA44B0-5435-49D7-A316-02434E637F0B}" presName="node" presStyleLbl="node1" presStyleIdx="4" presStyleCnt="6">
        <dgm:presLayoutVars>
          <dgm:bulletEnabled val="1"/>
        </dgm:presLayoutVars>
      </dgm:prSet>
      <dgm:spPr/>
    </dgm:pt>
    <dgm:pt modelId="{653669D5-5DE2-4A5D-A8A9-8931F07E033D}" type="pres">
      <dgm:prSet presAssocID="{7D88626E-7370-40EA-9CD9-9C1EE696A492}" presName="Name9" presStyleLbl="parChTrans1D2" presStyleIdx="5" presStyleCnt="6"/>
      <dgm:spPr/>
    </dgm:pt>
    <dgm:pt modelId="{48A52427-5A88-44E5-99CE-5B9FA14D4E9D}" type="pres">
      <dgm:prSet presAssocID="{7D88626E-7370-40EA-9CD9-9C1EE696A492}" presName="connTx" presStyleLbl="parChTrans1D2" presStyleIdx="5" presStyleCnt="6"/>
      <dgm:spPr/>
    </dgm:pt>
    <dgm:pt modelId="{FEA6B175-FB71-4C03-B98E-CDEFF88871FA}" type="pres">
      <dgm:prSet presAssocID="{7F0E527C-A792-45B3-B6A2-26A30546DC9D}" presName="node" presStyleLbl="node1" presStyleIdx="5" presStyleCnt="6">
        <dgm:presLayoutVars>
          <dgm:bulletEnabled val="1"/>
        </dgm:presLayoutVars>
      </dgm:prSet>
      <dgm:spPr/>
    </dgm:pt>
  </dgm:ptLst>
  <dgm:cxnLst>
    <dgm:cxn modelId="{DB931D01-34C7-4E31-ACB7-1C465C1A3F86}" type="presOf" srcId="{780D1799-85B2-4472-95CF-71F58F6C91AA}" destId="{36545095-8966-4411-8306-4DAD13FEAD70}" srcOrd="0" destOrd="0" presId="urn:microsoft.com/office/officeart/2005/8/layout/radial1"/>
    <dgm:cxn modelId="{0FA05509-EDE1-42E6-8201-78790F917F36}" srcId="{4337456C-1638-4489-811E-B4B6682858B7}" destId="{780D1799-85B2-4472-95CF-71F58F6C91AA}" srcOrd="3" destOrd="0" parTransId="{C63284A5-C71A-4CC4-8D10-35F06BB3A359}" sibTransId="{4C15CB59-60BD-4DCC-96B3-7F835963D115}"/>
    <dgm:cxn modelId="{8CE0A31C-B8A2-47FA-9A4A-8C2DFB304A07}" type="presOf" srcId="{23277441-6731-4DEB-8040-7C1D057B2CF6}" destId="{113A6501-D460-420B-8AD2-243D0BA3F6B0}" srcOrd="1" destOrd="0" presId="urn:microsoft.com/office/officeart/2005/8/layout/radial1"/>
    <dgm:cxn modelId="{B5C7AE33-3713-4809-84CD-883297F91B05}" type="presOf" srcId="{8D5A135D-603F-44DC-BEEC-7AC295B3AD58}" destId="{A86796C4-37A9-4D3E-A46A-861E12D29BC9}" srcOrd="0" destOrd="0" presId="urn:microsoft.com/office/officeart/2005/8/layout/radial1"/>
    <dgm:cxn modelId="{C39C9039-58AB-40F3-B631-399CBE741012}" type="presOf" srcId="{4DC608EF-753D-42E2-86AA-05AEC0DDF2A6}" destId="{45FD19B5-0028-45C3-A3BE-2EEF5C295E35}" srcOrd="0" destOrd="0" presId="urn:microsoft.com/office/officeart/2005/8/layout/radial1"/>
    <dgm:cxn modelId="{C013A75F-272B-4EBB-9945-A173D9CA3C7E}" type="presOf" srcId="{4C3DD89A-45AC-454B-97CB-5D3D2DF83C3E}" destId="{0B85E50F-DE27-487B-9593-343B497A705A}" srcOrd="1" destOrd="0" presId="urn:microsoft.com/office/officeart/2005/8/layout/radial1"/>
    <dgm:cxn modelId="{B311C760-6A36-4B45-8EDE-DF745C35623F}" srcId="{4337456C-1638-4489-811E-B4B6682858B7}" destId="{51FA44B0-5435-49D7-A316-02434E637F0B}" srcOrd="4" destOrd="0" parTransId="{039B27B6-CD33-4659-8255-E34BD8DB4295}" sibTransId="{12FAF411-AE1C-4236-9ACE-B6333387A7D2}"/>
    <dgm:cxn modelId="{92934050-0FF4-42D0-8568-164F15FA9711}" srcId="{DA52CCE7-0D6E-493C-923D-F7DFBDA7A84F}" destId="{4337456C-1638-4489-811E-B4B6682858B7}" srcOrd="0" destOrd="0" parTransId="{B4F96D65-F95B-4405-9230-12890BAC3CB7}" sibTransId="{5565B34F-DDCF-4D7A-8062-F59D542D11DC}"/>
    <dgm:cxn modelId="{E6DAB852-3044-4AF5-ACE6-F5A5F7E690E0}" type="presOf" srcId="{3D0C3B3D-D733-4E9A-9AAF-8B0F88A49E50}" destId="{3A362B6B-A28A-44CB-AB9C-9FCE23AAC45B}" srcOrd="1" destOrd="0" presId="urn:microsoft.com/office/officeart/2005/8/layout/radial1"/>
    <dgm:cxn modelId="{67961D74-3C7F-491B-A685-C9D9448FE1FE}" type="presOf" srcId="{4C3DD89A-45AC-454B-97CB-5D3D2DF83C3E}" destId="{2A25741C-EEBB-4A2C-AF0B-E1C516312721}" srcOrd="0" destOrd="0" presId="urn:microsoft.com/office/officeart/2005/8/layout/radial1"/>
    <dgm:cxn modelId="{9540C278-43D4-40DB-BC23-CF25610C2372}" type="presOf" srcId="{51FA44B0-5435-49D7-A316-02434E637F0B}" destId="{344FDC23-311E-4289-833F-84B991DC330A}" srcOrd="0" destOrd="0" presId="urn:microsoft.com/office/officeart/2005/8/layout/radial1"/>
    <dgm:cxn modelId="{3CA9255A-3608-479A-B109-AE926D04CF9A}" type="presOf" srcId="{DA52CCE7-0D6E-493C-923D-F7DFBDA7A84F}" destId="{994BA4D6-AB1F-4A04-9A4C-625AC1FC893B}" srcOrd="0" destOrd="0" presId="urn:microsoft.com/office/officeart/2005/8/layout/radial1"/>
    <dgm:cxn modelId="{BF459291-9CFC-49DB-BE96-E09551AB77D8}" srcId="{4337456C-1638-4489-811E-B4B6682858B7}" destId="{7F0E527C-A792-45B3-B6A2-26A30546DC9D}" srcOrd="5" destOrd="0" parTransId="{7D88626E-7370-40EA-9CD9-9C1EE696A492}" sibTransId="{1B7FA062-184A-4297-82D5-55BD38955F60}"/>
    <dgm:cxn modelId="{0131A292-7E03-48B4-BD0D-AD164B9C4CF4}" type="presOf" srcId="{C63284A5-C71A-4CC4-8D10-35F06BB3A359}" destId="{BDBEC9D5-213E-40AB-882F-1CAB94430F55}" srcOrd="1" destOrd="0" presId="urn:microsoft.com/office/officeart/2005/8/layout/radial1"/>
    <dgm:cxn modelId="{6E7CAAA3-4F12-47C9-867F-F4D334ADE8ED}" type="presOf" srcId="{7F0E527C-A792-45B3-B6A2-26A30546DC9D}" destId="{FEA6B175-FB71-4C03-B98E-CDEFF88871FA}" srcOrd="0" destOrd="0" presId="urn:microsoft.com/office/officeart/2005/8/layout/radial1"/>
    <dgm:cxn modelId="{2D0148B0-AE2D-4C1A-BD7C-139F51E955DC}" type="presOf" srcId="{4337456C-1638-4489-811E-B4B6682858B7}" destId="{9F43BDE1-7C3B-4A12-ABC9-81B1FB6DCABA}" srcOrd="0" destOrd="0" presId="urn:microsoft.com/office/officeart/2005/8/layout/radial1"/>
    <dgm:cxn modelId="{6FCF10B5-2AE9-46AD-BBED-6317DEEB1A93}" srcId="{4337456C-1638-4489-811E-B4B6682858B7}" destId="{4DC608EF-753D-42E2-86AA-05AEC0DDF2A6}" srcOrd="2" destOrd="0" parTransId="{4C3DD89A-45AC-454B-97CB-5D3D2DF83C3E}" sibTransId="{D24CB5DC-1BFC-4537-8CA4-6565B402F477}"/>
    <dgm:cxn modelId="{529F85BE-C838-47C7-95BE-2FF5F7013F57}" type="presOf" srcId="{00A022D4-D073-42B9-9062-911FD0207CA1}" destId="{60DB1A53-4B00-42E6-AC15-F218C019AB82}" srcOrd="0" destOrd="0" presId="urn:microsoft.com/office/officeart/2005/8/layout/radial1"/>
    <dgm:cxn modelId="{98CC38C3-07C7-481D-96A2-D4C5F37FF438}" type="presOf" srcId="{039B27B6-CD33-4659-8255-E34BD8DB4295}" destId="{33714B20-D503-45DF-9389-B57EFF8C2BB1}" srcOrd="0" destOrd="0" presId="urn:microsoft.com/office/officeart/2005/8/layout/radial1"/>
    <dgm:cxn modelId="{315D0FCA-8866-4D92-9742-4B686A03EB81}" type="presOf" srcId="{7D88626E-7370-40EA-9CD9-9C1EE696A492}" destId="{48A52427-5A88-44E5-99CE-5B9FA14D4E9D}" srcOrd="1" destOrd="0" presId="urn:microsoft.com/office/officeart/2005/8/layout/radial1"/>
    <dgm:cxn modelId="{996D60CB-46D2-45BA-A45B-10A318162F92}" type="presOf" srcId="{039B27B6-CD33-4659-8255-E34BD8DB4295}" destId="{2CF5FF7D-B30C-44FE-B19F-E7E0A3E1BC34}" srcOrd="1" destOrd="0" presId="urn:microsoft.com/office/officeart/2005/8/layout/radial1"/>
    <dgm:cxn modelId="{BD45AEE7-497C-4C71-8916-F98FD957C320}" srcId="{4337456C-1638-4489-811E-B4B6682858B7}" destId="{00A022D4-D073-42B9-9062-911FD0207CA1}" srcOrd="0" destOrd="0" parTransId="{3D0C3B3D-D733-4E9A-9AAF-8B0F88A49E50}" sibTransId="{639CF4A9-86CF-4E93-89BF-15B18AFD8274}"/>
    <dgm:cxn modelId="{187CD5E7-EB54-4DFC-B858-EE4AECB26EC7}" type="presOf" srcId="{3D0C3B3D-D733-4E9A-9AAF-8B0F88A49E50}" destId="{5658CC27-2858-4687-B301-1B6AA1946274}" srcOrd="0" destOrd="0" presId="urn:microsoft.com/office/officeart/2005/8/layout/radial1"/>
    <dgm:cxn modelId="{89D833EA-F50C-4F16-A7DE-3C5E11682CC2}" type="presOf" srcId="{C63284A5-C71A-4CC4-8D10-35F06BB3A359}" destId="{2303ECD7-FF9A-4F6E-94CF-40DBBB3D4FC5}" srcOrd="0" destOrd="0" presId="urn:microsoft.com/office/officeart/2005/8/layout/radial1"/>
    <dgm:cxn modelId="{F3C165EF-5C02-4E70-8E00-50AB82A777EA}" type="presOf" srcId="{7D88626E-7370-40EA-9CD9-9C1EE696A492}" destId="{653669D5-5DE2-4A5D-A8A9-8931F07E033D}" srcOrd="0" destOrd="0" presId="urn:microsoft.com/office/officeart/2005/8/layout/radial1"/>
    <dgm:cxn modelId="{46D4A7F1-A3A0-42D9-8D3B-BC0B80890EB1}" type="presOf" srcId="{23277441-6731-4DEB-8040-7C1D057B2CF6}" destId="{872E5ED1-9F4F-499E-B70F-2738E8732BA3}" srcOrd="0" destOrd="0" presId="urn:microsoft.com/office/officeart/2005/8/layout/radial1"/>
    <dgm:cxn modelId="{083B6DF4-8659-404C-8533-7385A1ECCDFD}" srcId="{4337456C-1638-4489-811E-B4B6682858B7}" destId="{8D5A135D-603F-44DC-BEEC-7AC295B3AD58}" srcOrd="1" destOrd="0" parTransId="{23277441-6731-4DEB-8040-7C1D057B2CF6}" sibTransId="{27A0CE23-DAF0-4A28-B1AC-35309C90769C}"/>
    <dgm:cxn modelId="{19664A74-C4F8-47DA-BDF9-A407DC232179}" type="presParOf" srcId="{994BA4D6-AB1F-4A04-9A4C-625AC1FC893B}" destId="{9F43BDE1-7C3B-4A12-ABC9-81B1FB6DCABA}" srcOrd="0" destOrd="0" presId="urn:microsoft.com/office/officeart/2005/8/layout/radial1"/>
    <dgm:cxn modelId="{C87DD5DE-1E67-4B95-A627-DE223E66A294}" type="presParOf" srcId="{994BA4D6-AB1F-4A04-9A4C-625AC1FC893B}" destId="{5658CC27-2858-4687-B301-1B6AA1946274}" srcOrd="1" destOrd="0" presId="urn:microsoft.com/office/officeart/2005/8/layout/radial1"/>
    <dgm:cxn modelId="{9B0EF94F-0B6A-4A1D-AD47-55EB37429518}" type="presParOf" srcId="{5658CC27-2858-4687-B301-1B6AA1946274}" destId="{3A362B6B-A28A-44CB-AB9C-9FCE23AAC45B}" srcOrd="0" destOrd="0" presId="urn:microsoft.com/office/officeart/2005/8/layout/radial1"/>
    <dgm:cxn modelId="{EE86D65E-BDB1-4D47-971F-87868A8010B9}" type="presParOf" srcId="{994BA4D6-AB1F-4A04-9A4C-625AC1FC893B}" destId="{60DB1A53-4B00-42E6-AC15-F218C019AB82}" srcOrd="2" destOrd="0" presId="urn:microsoft.com/office/officeart/2005/8/layout/radial1"/>
    <dgm:cxn modelId="{9F0EBDFA-7EE2-47AD-91D5-709AC8C1AC7B}" type="presParOf" srcId="{994BA4D6-AB1F-4A04-9A4C-625AC1FC893B}" destId="{872E5ED1-9F4F-499E-B70F-2738E8732BA3}" srcOrd="3" destOrd="0" presId="urn:microsoft.com/office/officeart/2005/8/layout/radial1"/>
    <dgm:cxn modelId="{04BF07A8-D593-4213-ADB7-5BF3A5245B53}" type="presParOf" srcId="{872E5ED1-9F4F-499E-B70F-2738E8732BA3}" destId="{113A6501-D460-420B-8AD2-243D0BA3F6B0}" srcOrd="0" destOrd="0" presId="urn:microsoft.com/office/officeart/2005/8/layout/radial1"/>
    <dgm:cxn modelId="{4136C109-34D8-4F87-9E17-65F88A1255D8}" type="presParOf" srcId="{994BA4D6-AB1F-4A04-9A4C-625AC1FC893B}" destId="{A86796C4-37A9-4D3E-A46A-861E12D29BC9}" srcOrd="4" destOrd="0" presId="urn:microsoft.com/office/officeart/2005/8/layout/radial1"/>
    <dgm:cxn modelId="{186D6DA6-3254-4508-85EF-523DC5F1C6E8}" type="presParOf" srcId="{994BA4D6-AB1F-4A04-9A4C-625AC1FC893B}" destId="{2A25741C-EEBB-4A2C-AF0B-E1C516312721}" srcOrd="5" destOrd="0" presId="urn:microsoft.com/office/officeart/2005/8/layout/radial1"/>
    <dgm:cxn modelId="{ADA9F380-5211-473F-A291-4B59FAD3B7AD}" type="presParOf" srcId="{2A25741C-EEBB-4A2C-AF0B-E1C516312721}" destId="{0B85E50F-DE27-487B-9593-343B497A705A}" srcOrd="0" destOrd="0" presId="urn:microsoft.com/office/officeart/2005/8/layout/radial1"/>
    <dgm:cxn modelId="{C536ADD8-AB61-465C-B6D2-43E192447162}" type="presParOf" srcId="{994BA4D6-AB1F-4A04-9A4C-625AC1FC893B}" destId="{45FD19B5-0028-45C3-A3BE-2EEF5C295E35}" srcOrd="6" destOrd="0" presId="urn:microsoft.com/office/officeart/2005/8/layout/radial1"/>
    <dgm:cxn modelId="{82311927-E3D0-4447-AD76-AD80B1FA8AA6}" type="presParOf" srcId="{994BA4D6-AB1F-4A04-9A4C-625AC1FC893B}" destId="{2303ECD7-FF9A-4F6E-94CF-40DBBB3D4FC5}" srcOrd="7" destOrd="0" presId="urn:microsoft.com/office/officeart/2005/8/layout/radial1"/>
    <dgm:cxn modelId="{DC6AAC9C-6485-4981-BC1A-9C8BFEBDED7C}" type="presParOf" srcId="{2303ECD7-FF9A-4F6E-94CF-40DBBB3D4FC5}" destId="{BDBEC9D5-213E-40AB-882F-1CAB94430F55}" srcOrd="0" destOrd="0" presId="urn:microsoft.com/office/officeart/2005/8/layout/radial1"/>
    <dgm:cxn modelId="{CD561A42-59A7-4285-84D1-DF3EF7A1933E}" type="presParOf" srcId="{994BA4D6-AB1F-4A04-9A4C-625AC1FC893B}" destId="{36545095-8966-4411-8306-4DAD13FEAD70}" srcOrd="8" destOrd="0" presId="urn:microsoft.com/office/officeart/2005/8/layout/radial1"/>
    <dgm:cxn modelId="{9C86FE33-64A2-40A6-A788-C544A67DA0FF}" type="presParOf" srcId="{994BA4D6-AB1F-4A04-9A4C-625AC1FC893B}" destId="{33714B20-D503-45DF-9389-B57EFF8C2BB1}" srcOrd="9" destOrd="0" presId="urn:microsoft.com/office/officeart/2005/8/layout/radial1"/>
    <dgm:cxn modelId="{E262FF01-646B-4A08-9AD3-9ACB093C818E}" type="presParOf" srcId="{33714B20-D503-45DF-9389-B57EFF8C2BB1}" destId="{2CF5FF7D-B30C-44FE-B19F-E7E0A3E1BC34}" srcOrd="0" destOrd="0" presId="urn:microsoft.com/office/officeart/2005/8/layout/radial1"/>
    <dgm:cxn modelId="{0ECF3E82-0162-4757-99AD-C37B8BD2E079}" type="presParOf" srcId="{994BA4D6-AB1F-4A04-9A4C-625AC1FC893B}" destId="{344FDC23-311E-4289-833F-84B991DC330A}" srcOrd="10" destOrd="0" presId="urn:microsoft.com/office/officeart/2005/8/layout/radial1"/>
    <dgm:cxn modelId="{98642AAA-2155-4252-8DAE-1B6D4E959DFB}" type="presParOf" srcId="{994BA4D6-AB1F-4A04-9A4C-625AC1FC893B}" destId="{653669D5-5DE2-4A5D-A8A9-8931F07E033D}" srcOrd="11" destOrd="0" presId="urn:microsoft.com/office/officeart/2005/8/layout/radial1"/>
    <dgm:cxn modelId="{3A0DAAEF-16AC-48EB-BC37-1FBF7158DB6A}" type="presParOf" srcId="{653669D5-5DE2-4A5D-A8A9-8931F07E033D}" destId="{48A52427-5A88-44E5-99CE-5B9FA14D4E9D}" srcOrd="0" destOrd="0" presId="urn:microsoft.com/office/officeart/2005/8/layout/radial1"/>
    <dgm:cxn modelId="{868150AD-044B-42F5-9F3E-ABCD8830B1C8}" type="presParOf" srcId="{994BA4D6-AB1F-4A04-9A4C-625AC1FC893B}" destId="{FEA6B175-FB71-4C03-B98E-CDEFF88871FA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3BDE1-7C3B-4A12-ABC9-81B1FB6DCABA}">
      <dsp:nvSpPr>
        <dsp:cNvPr id="0" name=""/>
        <dsp:cNvSpPr/>
      </dsp:nvSpPr>
      <dsp:spPr>
        <a:xfrm>
          <a:off x="3968060" y="1726423"/>
          <a:ext cx="1312884" cy="1312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latin typeface="Calibri Light" panose="020F0302020204030204" pitchFamily="34" charset="0"/>
              <a:cs typeface="Calibri Light" panose="020F0302020204030204" pitchFamily="34" charset="0"/>
            </a:rPr>
            <a:t>Content IP</a:t>
          </a:r>
        </a:p>
      </dsp:txBody>
      <dsp:txXfrm>
        <a:off x="4160327" y="1918690"/>
        <a:ext cx="928350" cy="928350"/>
      </dsp:txXfrm>
    </dsp:sp>
    <dsp:sp modelId="{5658CC27-2858-4687-B301-1B6AA1946274}">
      <dsp:nvSpPr>
        <dsp:cNvPr id="0" name=""/>
        <dsp:cNvSpPr/>
      </dsp:nvSpPr>
      <dsp:spPr>
        <a:xfrm rot="16200000">
          <a:off x="4426263" y="1515408"/>
          <a:ext cx="396479" cy="25550"/>
        </a:xfrm>
        <a:custGeom>
          <a:avLst/>
          <a:gdLst/>
          <a:ahLst/>
          <a:cxnLst/>
          <a:rect l="0" t="0" r="0" b="0"/>
          <a:pathLst>
            <a:path>
              <a:moveTo>
                <a:pt x="0" y="12775"/>
              </a:moveTo>
              <a:lnTo>
                <a:pt x="396479" y="1277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614591" y="1518271"/>
        <a:ext cx="19823" cy="19823"/>
      </dsp:txXfrm>
    </dsp:sp>
    <dsp:sp modelId="{60DB1A53-4B00-42E6-AC15-F218C019AB82}">
      <dsp:nvSpPr>
        <dsp:cNvPr id="0" name=""/>
        <dsp:cNvSpPr/>
      </dsp:nvSpPr>
      <dsp:spPr>
        <a:xfrm>
          <a:off x="3968060" y="17059"/>
          <a:ext cx="1312884" cy="1312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0" kern="1200" dirty="0"/>
        </a:p>
      </dsp:txBody>
      <dsp:txXfrm>
        <a:off x="4160327" y="209326"/>
        <a:ext cx="928350" cy="928350"/>
      </dsp:txXfrm>
    </dsp:sp>
    <dsp:sp modelId="{872E5ED1-9F4F-499E-B70F-2738E8732BA3}">
      <dsp:nvSpPr>
        <dsp:cNvPr id="0" name=""/>
        <dsp:cNvSpPr/>
      </dsp:nvSpPr>
      <dsp:spPr>
        <a:xfrm rot="19800000">
          <a:off x="5166439" y="1942749"/>
          <a:ext cx="396479" cy="25550"/>
        </a:xfrm>
        <a:custGeom>
          <a:avLst/>
          <a:gdLst/>
          <a:ahLst/>
          <a:cxnLst/>
          <a:rect l="0" t="0" r="0" b="0"/>
          <a:pathLst>
            <a:path>
              <a:moveTo>
                <a:pt x="0" y="12775"/>
              </a:moveTo>
              <a:lnTo>
                <a:pt x="396479" y="1277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354767" y="1945612"/>
        <a:ext cx="19823" cy="19823"/>
      </dsp:txXfrm>
    </dsp:sp>
    <dsp:sp modelId="{A86796C4-37A9-4D3E-A46A-861E12D29BC9}">
      <dsp:nvSpPr>
        <dsp:cNvPr id="0" name=""/>
        <dsp:cNvSpPr/>
      </dsp:nvSpPr>
      <dsp:spPr>
        <a:xfrm>
          <a:off x="5448413" y="871741"/>
          <a:ext cx="1312884" cy="1312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0" kern="1200" dirty="0"/>
        </a:p>
      </dsp:txBody>
      <dsp:txXfrm>
        <a:off x="5640680" y="1064008"/>
        <a:ext cx="928350" cy="928350"/>
      </dsp:txXfrm>
    </dsp:sp>
    <dsp:sp modelId="{2A25741C-EEBB-4A2C-AF0B-E1C516312721}">
      <dsp:nvSpPr>
        <dsp:cNvPr id="0" name=""/>
        <dsp:cNvSpPr/>
      </dsp:nvSpPr>
      <dsp:spPr>
        <a:xfrm rot="1800000">
          <a:off x="5166439" y="2797431"/>
          <a:ext cx="396479" cy="25550"/>
        </a:xfrm>
        <a:custGeom>
          <a:avLst/>
          <a:gdLst/>
          <a:ahLst/>
          <a:cxnLst/>
          <a:rect l="0" t="0" r="0" b="0"/>
          <a:pathLst>
            <a:path>
              <a:moveTo>
                <a:pt x="0" y="12775"/>
              </a:moveTo>
              <a:lnTo>
                <a:pt x="396479" y="1277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354767" y="2800295"/>
        <a:ext cx="19823" cy="19823"/>
      </dsp:txXfrm>
    </dsp:sp>
    <dsp:sp modelId="{45FD19B5-0028-45C3-A3BE-2EEF5C295E35}">
      <dsp:nvSpPr>
        <dsp:cNvPr id="0" name=""/>
        <dsp:cNvSpPr/>
      </dsp:nvSpPr>
      <dsp:spPr>
        <a:xfrm>
          <a:off x="5448413" y="2581105"/>
          <a:ext cx="1312884" cy="1312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0" kern="1200" dirty="0"/>
        </a:p>
      </dsp:txBody>
      <dsp:txXfrm>
        <a:off x="5640680" y="2773372"/>
        <a:ext cx="928350" cy="928350"/>
      </dsp:txXfrm>
    </dsp:sp>
    <dsp:sp modelId="{2303ECD7-FF9A-4F6E-94CF-40DBBB3D4FC5}">
      <dsp:nvSpPr>
        <dsp:cNvPr id="0" name=""/>
        <dsp:cNvSpPr/>
      </dsp:nvSpPr>
      <dsp:spPr>
        <a:xfrm rot="5400000">
          <a:off x="4426263" y="3224772"/>
          <a:ext cx="396479" cy="25550"/>
        </a:xfrm>
        <a:custGeom>
          <a:avLst/>
          <a:gdLst/>
          <a:ahLst/>
          <a:cxnLst/>
          <a:rect l="0" t="0" r="0" b="0"/>
          <a:pathLst>
            <a:path>
              <a:moveTo>
                <a:pt x="0" y="12775"/>
              </a:moveTo>
              <a:lnTo>
                <a:pt x="396479" y="1277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614591" y="3227636"/>
        <a:ext cx="19823" cy="19823"/>
      </dsp:txXfrm>
    </dsp:sp>
    <dsp:sp modelId="{36545095-8966-4411-8306-4DAD13FEAD70}">
      <dsp:nvSpPr>
        <dsp:cNvPr id="0" name=""/>
        <dsp:cNvSpPr/>
      </dsp:nvSpPr>
      <dsp:spPr>
        <a:xfrm>
          <a:off x="3968060" y="3435787"/>
          <a:ext cx="1312884" cy="1312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0" kern="1200" dirty="0"/>
        </a:p>
      </dsp:txBody>
      <dsp:txXfrm>
        <a:off x="4160327" y="3628054"/>
        <a:ext cx="928350" cy="928350"/>
      </dsp:txXfrm>
    </dsp:sp>
    <dsp:sp modelId="{33714B20-D503-45DF-9389-B57EFF8C2BB1}">
      <dsp:nvSpPr>
        <dsp:cNvPr id="0" name=""/>
        <dsp:cNvSpPr/>
      </dsp:nvSpPr>
      <dsp:spPr>
        <a:xfrm rot="9000000">
          <a:off x="3686086" y="2797431"/>
          <a:ext cx="396479" cy="25550"/>
        </a:xfrm>
        <a:custGeom>
          <a:avLst/>
          <a:gdLst/>
          <a:ahLst/>
          <a:cxnLst/>
          <a:rect l="0" t="0" r="0" b="0"/>
          <a:pathLst>
            <a:path>
              <a:moveTo>
                <a:pt x="0" y="12775"/>
              </a:moveTo>
              <a:lnTo>
                <a:pt x="396479" y="1277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 rot="10800000">
        <a:off x="3874414" y="2800295"/>
        <a:ext cx="19823" cy="19823"/>
      </dsp:txXfrm>
    </dsp:sp>
    <dsp:sp modelId="{344FDC23-311E-4289-833F-84B991DC330A}">
      <dsp:nvSpPr>
        <dsp:cNvPr id="0" name=""/>
        <dsp:cNvSpPr/>
      </dsp:nvSpPr>
      <dsp:spPr>
        <a:xfrm>
          <a:off x="2487708" y="2581105"/>
          <a:ext cx="1312884" cy="1312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0" kern="1200"/>
        </a:p>
      </dsp:txBody>
      <dsp:txXfrm>
        <a:off x="2679975" y="2773372"/>
        <a:ext cx="928350" cy="928350"/>
      </dsp:txXfrm>
    </dsp:sp>
    <dsp:sp modelId="{653669D5-5DE2-4A5D-A8A9-8931F07E033D}">
      <dsp:nvSpPr>
        <dsp:cNvPr id="0" name=""/>
        <dsp:cNvSpPr/>
      </dsp:nvSpPr>
      <dsp:spPr>
        <a:xfrm rot="12600000">
          <a:off x="3686086" y="1942749"/>
          <a:ext cx="396479" cy="25550"/>
        </a:xfrm>
        <a:custGeom>
          <a:avLst/>
          <a:gdLst/>
          <a:ahLst/>
          <a:cxnLst/>
          <a:rect l="0" t="0" r="0" b="0"/>
          <a:pathLst>
            <a:path>
              <a:moveTo>
                <a:pt x="0" y="12775"/>
              </a:moveTo>
              <a:lnTo>
                <a:pt x="396479" y="1277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 rot="10800000">
        <a:off x="3874414" y="1945612"/>
        <a:ext cx="19823" cy="19823"/>
      </dsp:txXfrm>
    </dsp:sp>
    <dsp:sp modelId="{FEA6B175-FB71-4C03-B98E-CDEFF88871FA}">
      <dsp:nvSpPr>
        <dsp:cNvPr id="0" name=""/>
        <dsp:cNvSpPr/>
      </dsp:nvSpPr>
      <dsp:spPr>
        <a:xfrm>
          <a:off x="2487708" y="871741"/>
          <a:ext cx="1312884" cy="1312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0" kern="1200"/>
        </a:p>
      </dsp:txBody>
      <dsp:txXfrm>
        <a:off x="2679975" y="1064008"/>
        <a:ext cx="928350" cy="928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047C6-E14F-4B04-92D2-BB2D0B800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174E5-EA3D-4030-8402-2D1613B0D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C0CAC-8795-40DF-ADB4-EB27794D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47CE-3816-4141-8063-45619858EA63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7E4E9-C629-4B15-8DB7-B81C34BEA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E1215-7626-4B30-9232-95019517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D30D-D3FF-4D8C-9E33-3785C1B40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89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C937-C6C1-412E-856E-EB581533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945E7-DA38-40D6-8586-5793C80E9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7F0FC-CCD4-424A-864A-77FD5CF1C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47CE-3816-4141-8063-45619858EA63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630D8-70D2-4ADA-9B29-36D1293F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DD712-E555-4FA7-A1AC-6C55AD327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D30D-D3FF-4D8C-9E33-3785C1B40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59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1D613A-3A72-4452-BF4C-4691DB2002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AE6FE-7B0B-42C9-9A05-8C9E29FE1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BADA8-F08A-4F29-A5AA-8BFD45D5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47CE-3816-4141-8063-45619858EA63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83587-74BF-449A-BFC2-68F0CD50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D833E-6926-4612-AC70-981DD09B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D30D-D3FF-4D8C-9E33-3785C1B40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98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15233-796B-43C4-8652-A15224217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2EBD4-1119-46FD-971E-6E485595A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470CB-33E0-491F-ABFF-9FF6556A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47CE-3816-4141-8063-45619858EA63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9EBF9-7432-4C50-A012-948A5F401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1B5EC-C52E-46B1-8E0E-A3812EDEC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D30D-D3FF-4D8C-9E33-3785C1B40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872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B0A90-EF56-430E-BF4F-346B3EFE3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BB1F2-E663-49BF-8C30-B7787568A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0F663-D9B8-4A29-AF18-62B616494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47CE-3816-4141-8063-45619858EA63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4AF6A-8648-4BA9-BB9E-E76D1710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326A8-0159-4C95-BE4C-4FE711DBE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D30D-D3FF-4D8C-9E33-3785C1B40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83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8AC2-8366-4AD2-9073-0800ADC7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A99B2-5462-4339-9596-C9E4774AB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7E1F8-B58A-4EB4-95BA-2AEDC9F28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A839D-68B8-408F-9E35-FC97C203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47CE-3816-4141-8063-45619858EA63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ED94D-20C7-4FDC-A484-16EF3759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CC96A-3454-480E-A4F2-FD73EA13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D30D-D3FF-4D8C-9E33-3785C1B40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29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148B-4DA4-428F-8055-DE722C570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F6581-9B7F-4C16-B30A-DB4936E30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8F474-BA5E-47E5-9860-DB81B9AE6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5A8BD-964B-4612-919A-1165B1DC3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D6776-9E20-456E-B680-99ECE80DF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84E0C6-DFDC-4097-8CAA-7C2435DBA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47CE-3816-4141-8063-45619858EA63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00635E-2187-4D3A-BE13-02A95ED8C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766CC2-A44A-406F-AF68-1777B596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D30D-D3FF-4D8C-9E33-3785C1B40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73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D6F8F-41D7-4789-B9A4-2B11AF162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83B5CA-FE8A-4CDE-93E3-7D3ECAEE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47CE-3816-4141-8063-45619858EA63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7B8A1-ED21-4F50-939B-030C56BF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BEAF4A-897D-45DF-9E64-B3D796748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D30D-D3FF-4D8C-9E33-3785C1B40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126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455628-1612-45A8-AEC9-8AD1EACFA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47CE-3816-4141-8063-45619858EA63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F2440-545E-497D-98D3-319145AD1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68836-474E-43A0-B1B8-5F27F7279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D30D-D3FF-4D8C-9E33-3785C1B40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3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7C57-D439-4312-87E5-FF2962CFE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2CABA-C922-4CC4-92EB-4668E8E16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E8AD3-6D4A-460A-B617-8B510A879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41A0B-54A1-42BF-9C81-1383B7C70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47CE-3816-4141-8063-45619858EA63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84843-E366-4B9F-92F9-A3A97610C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75BD0-05A6-48F3-941A-0C8AEF151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D30D-D3FF-4D8C-9E33-3785C1B40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701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6C9D-AC39-4D1F-BE00-AB1131556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5D2A9C-FEFF-48B0-B06E-0B442EF80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94BFB-4FC0-43B7-94EB-79AD4DBB3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D201B-96A2-4417-AEC3-2234CA06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47CE-3816-4141-8063-45619858EA63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FB2F7-463A-4114-B42C-67D50DCC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83CC4-80F2-410F-B336-DB81A249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D30D-D3FF-4D8C-9E33-3785C1B40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175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A0B648-9E76-43C9-A12F-16A16A87A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DAE2B-0E68-455C-8418-6AF512BA9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8B532-CB2F-4DEB-B2CF-2ED94D6ED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C47CE-3816-4141-8063-45619858EA63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BE7B6-593C-4FF7-9605-9DA503867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4FEE4-6D11-4F6D-8836-DB7E0C38F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1D30D-D3FF-4D8C-9E33-3785C1B40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31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kotaku.com/how-to-identify-the-basic-types-of-anime-and-manga-153828551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youtu.be/v6URceEr_zc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ime-planet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688961/japan-animation-industry-overseas-sale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ja.gr.jp/english/japan-anime-data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8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kaggle.com/datasets/alancmathew/anime-dataset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6A9D-4C64-4730-AFB3-4311BD8006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Anime EDA &amp; ML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092C8-BAEE-4C23-A403-321A284CC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8338"/>
            <a:ext cx="9144000" cy="1655762"/>
          </a:xfrm>
        </p:spPr>
        <p:txBody>
          <a:bodyPr/>
          <a:lstStyle/>
          <a:p>
            <a:r>
              <a:rPr lang="en-GB" dirty="0">
                <a:latin typeface="+mj-lt"/>
              </a:rPr>
              <a:t>Joel Gn</a:t>
            </a:r>
          </a:p>
        </p:txBody>
      </p:sp>
    </p:spTree>
    <p:extLst>
      <p:ext uri="{BB962C8B-B14F-4D97-AF65-F5344CB8AC3E}">
        <p14:creationId xmlns:p14="http://schemas.microsoft.com/office/powerpoint/2010/main" val="29943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F7F9A84-8D30-4D7F-BE85-27CDB8D73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EDA – Content Complexity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1C2C95-2DB2-4704-8679-D9DDCA779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407" y="1690688"/>
            <a:ext cx="7553967" cy="482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607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A8BAA-D783-4F9C-AFB2-7D6EE279C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EDA – Content Warnings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3F370E-28B5-411E-91D7-4BC79FA25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8" y="1690688"/>
            <a:ext cx="7272337" cy="464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268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881383-94A2-48B9-838E-E2BDDF819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EDA - Titles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79B9B-F4A7-4D22-B5D9-B5B68F5A6893}"/>
              </a:ext>
            </a:extLst>
          </p:cNvPr>
          <p:cNvSpPr txBox="1"/>
          <p:nvPr/>
        </p:nvSpPr>
        <p:spPr>
          <a:xfrm>
            <a:off x="1562100" y="5569545"/>
            <a:ext cx="9791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Multi-class problem with highly imbalanced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Most titles were either classified as ‘ALL’ (suitable for all groups) or ‘</a:t>
            </a:r>
            <a:r>
              <a:rPr lang="en-GB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Shounen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’.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Hyperparameter turning would be necessary for machine learning (e.g. </a:t>
            </a:r>
            <a:r>
              <a:rPr lang="en-GB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imblearn.over_sampling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Baseline Accuracy: 0.572</a:t>
            </a: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62AD3201-F525-4487-8BD0-BD383F20B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4" y="1576202"/>
            <a:ext cx="7210425" cy="388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5E5F6A9E-A22B-4FB8-A941-5D3FB727F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0.572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930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B5FC9-8111-4B70-A79C-B76916BB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ML Techniques &amp; Results: Decision Trees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8BFCA20-D473-4989-AC23-549DC2D79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805012"/>
              </p:ext>
            </p:extLst>
          </p:nvPr>
        </p:nvGraphicFramePr>
        <p:xfrm>
          <a:off x="742949" y="5611656"/>
          <a:ext cx="80871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198">
                  <a:extLst>
                    <a:ext uri="{9D8B030D-6E8A-4147-A177-3AD203B41FA5}">
                      <a16:colId xmlns:a16="http://schemas.microsoft.com/office/drawing/2014/main" val="42486264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426205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422663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53337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Accuracy - 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Recall – Micro </a:t>
                      </a:r>
                      <a:r>
                        <a:rPr lang="en-GB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Avg</a:t>
                      </a:r>
                      <a:endParaRPr lang="en-GB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F1 – Micro </a:t>
                      </a:r>
                      <a:r>
                        <a:rPr lang="en-GB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Avg</a:t>
                      </a:r>
                      <a:endParaRPr lang="en-GB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004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0.9478</a:t>
                      </a:r>
                      <a:endParaRPr lang="en-GB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63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0.8362</a:t>
                      </a:r>
                      <a:endParaRPr lang="en-GB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112711"/>
                  </a:ext>
                </a:extLst>
              </a:tr>
            </a:tbl>
          </a:graphicData>
        </a:graphic>
      </p:graphicFrame>
      <p:pic>
        <p:nvPicPr>
          <p:cNvPr id="4098" name="Picture 2">
            <a:extLst>
              <a:ext uri="{FF2B5EF4-FFF2-40B4-BE49-F238E27FC236}">
                <a16:creationId xmlns:a16="http://schemas.microsoft.com/office/drawing/2014/main" id="{29831F55-554B-4306-AB42-6D2F8C032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4" y="1997868"/>
            <a:ext cx="5591175" cy="328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FCA541A-F7D1-4622-9B5C-82E29B605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49" y="1928234"/>
            <a:ext cx="5133975" cy="345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060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2714F-B9AD-4F98-96E7-04D751B7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ML Techniques &amp; Results – Random Forests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3E95F68-B664-405E-AAAA-404C0C579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10059"/>
              </p:ext>
            </p:extLst>
          </p:nvPr>
        </p:nvGraphicFramePr>
        <p:xfrm>
          <a:off x="742949" y="5611656"/>
          <a:ext cx="8087198" cy="11406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91198">
                  <a:extLst>
                    <a:ext uri="{9D8B030D-6E8A-4147-A177-3AD203B41FA5}">
                      <a16:colId xmlns:a16="http://schemas.microsoft.com/office/drawing/2014/main" val="42486264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426205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422663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53337310"/>
                    </a:ext>
                  </a:extLst>
                </a:gridCol>
              </a:tblGrid>
              <a:tr h="389094"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Accuracy - 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Recall – Micro </a:t>
                      </a:r>
                      <a:r>
                        <a:rPr lang="en-GB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Avg</a:t>
                      </a:r>
                      <a:endParaRPr lang="en-GB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F1 – Micro </a:t>
                      </a:r>
                      <a:r>
                        <a:rPr lang="en-GB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Avg</a:t>
                      </a:r>
                      <a:endParaRPr lang="en-GB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004071"/>
                  </a:ext>
                </a:extLst>
              </a:tr>
              <a:tr h="380204"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0.9364</a:t>
                      </a:r>
                      <a:endParaRPr lang="en-GB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634087"/>
                  </a:ext>
                </a:extLst>
              </a:tr>
              <a:tr h="371314"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0.7955</a:t>
                      </a:r>
                      <a:endParaRPr lang="en-GB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112711"/>
                  </a:ext>
                </a:extLst>
              </a:tr>
            </a:tbl>
          </a:graphicData>
        </a:graphic>
      </p:graphicFrame>
      <p:pic>
        <p:nvPicPr>
          <p:cNvPr id="5122" name="Picture 2">
            <a:extLst>
              <a:ext uri="{FF2B5EF4-FFF2-40B4-BE49-F238E27FC236}">
                <a16:creationId xmlns:a16="http://schemas.microsoft.com/office/drawing/2014/main" id="{3A3D3F8B-B527-40C2-8775-0CA8C24D5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5698786" cy="334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1C72D6B6-51B8-4D06-BB70-C6B937625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675" y="1701559"/>
            <a:ext cx="4953000" cy="333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097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0BA3-6202-4C36-BD17-CEF0B908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ML Techniques &amp; Results: </a:t>
            </a:r>
            <a:r>
              <a:rPr lang="en-GB" dirty="0" err="1"/>
              <a:t>OvR</a:t>
            </a:r>
            <a:r>
              <a:rPr lang="en-GB" dirty="0"/>
              <a:t>(</a:t>
            </a:r>
            <a:r>
              <a:rPr lang="en-GB" dirty="0" err="1"/>
              <a:t>LinearSVC</a:t>
            </a:r>
            <a:r>
              <a:rPr lang="en-GB" dirty="0"/>
              <a:t>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D9CDC27-CA60-44B6-8D11-62BD61396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788238"/>
              </p:ext>
            </p:extLst>
          </p:nvPr>
        </p:nvGraphicFramePr>
        <p:xfrm>
          <a:off x="742949" y="5611656"/>
          <a:ext cx="8087198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91198">
                  <a:extLst>
                    <a:ext uri="{9D8B030D-6E8A-4147-A177-3AD203B41FA5}">
                      <a16:colId xmlns:a16="http://schemas.microsoft.com/office/drawing/2014/main" val="42486264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426205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422663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53337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Accuracy - 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Recall – Micro </a:t>
                      </a:r>
                      <a:r>
                        <a:rPr lang="en-GB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Avg</a:t>
                      </a:r>
                      <a:endParaRPr lang="en-GB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F1 – Micro </a:t>
                      </a:r>
                      <a:r>
                        <a:rPr lang="en-GB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Avg</a:t>
                      </a:r>
                      <a:endParaRPr lang="en-GB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004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0.8844</a:t>
                      </a:r>
                      <a:endParaRPr lang="en-GB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63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0.8837</a:t>
                      </a:r>
                      <a:endParaRPr lang="en-GB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0.88</a:t>
                      </a:r>
                      <a:endParaRPr lang="en-GB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0.88</a:t>
                      </a:r>
                      <a:endParaRPr lang="en-GB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112711"/>
                  </a:ext>
                </a:extLst>
              </a:tr>
            </a:tbl>
          </a:graphicData>
        </a:graphic>
      </p:graphicFrame>
      <p:pic>
        <p:nvPicPr>
          <p:cNvPr id="6150" name="Picture 6">
            <a:extLst>
              <a:ext uri="{FF2B5EF4-FFF2-40B4-BE49-F238E27FC236}">
                <a16:creationId xmlns:a16="http://schemas.microsoft.com/office/drawing/2014/main" id="{D487A519-9162-49F4-B2F7-ABE14229A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85938"/>
            <a:ext cx="533400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78E1F404-BCFA-4A1F-8942-BC6524BDC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419" y="1690687"/>
            <a:ext cx="5025681" cy="338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43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D1982E-F36D-4D17-B8E5-B606169CF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5ADA9-8DC4-48E6-8D17-A924D77F0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68449"/>
            <a:ext cx="10734675" cy="4841875"/>
          </a:xfrm>
        </p:spPr>
        <p:txBody>
          <a:bodyPr>
            <a:noAutofit/>
          </a:bodyPr>
          <a:lstStyle/>
          <a:p>
            <a:r>
              <a:rPr lang="en-GB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Over-representation of </a:t>
            </a:r>
            <a:r>
              <a:rPr lang="en-GB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shounen</a:t>
            </a:r>
            <a:r>
              <a:rPr lang="en-GB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works is an </a:t>
            </a:r>
            <a:r>
              <a:rPr lang="en-GB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inherent characteristic </a:t>
            </a:r>
            <a:r>
              <a:rPr lang="en-GB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of the market, not a bug.</a:t>
            </a:r>
            <a:endParaRPr lang="en-GB" sz="2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GB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Further hyperparameter tuning (e.g. balancing weights of classes) would be required for improved accuracy. </a:t>
            </a:r>
          </a:p>
          <a:p>
            <a:r>
              <a:rPr lang="en-GB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Decision Trees </a:t>
            </a:r>
            <a:r>
              <a:rPr lang="en-GB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and </a:t>
            </a:r>
            <a:r>
              <a:rPr lang="en-GB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Random Forests </a:t>
            </a:r>
            <a:r>
              <a:rPr lang="en-GB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return high accuracy, but fare well for AUC ROC, after over-sampling is applied prior to training.</a:t>
            </a:r>
          </a:p>
          <a:p>
            <a:r>
              <a:rPr lang="en-GB" sz="2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OvR</a:t>
            </a:r>
            <a:r>
              <a:rPr lang="en-GB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with Linear SVC  </a:t>
            </a:r>
            <a:r>
              <a:rPr lang="en-GB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is much less accurate. Model’s performance is only satisfactory at a threshold range of 0.75-0.79 for all classes in dataset.</a:t>
            </a:r>
          </a:p>
          <a:p>
            <a:r>
              <a:rPr lang="en-GB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Relative to conventional genre/user-based recommendation engines, demographic classification is a more </a:t>
            </a:r>
            <a:r>
              <a:rPr lang="en-GB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streamlined approach </a:t>
            </a:r>
            <a:r>
              <a:rPr lang="en-GB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as demographic categories possess </a:t>
            </a:r>
            <a:r>
              <a:rPr lang="en-GB" sz="2000" dirty="0"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unique stylistic characteristics</a:t>
            </a:r>
            <a:r>
              <a:rPr lang="en-GB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</a:p>
          <a:p>
            <a:r>
              <a:rPr lang="en-GB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Differences in content complexity between categories have also been relatively stable over time in the industry. </a:t>
            </a:r>
          </a:p>
          <a:p>
            <a:r>
              <a:rPr lang="en-GB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A possible strategy for distributors and streaming platforms would be to promote a handful of highly popular mainstream/</a:t>
            </a:r>
            <a:r>
              <a:rPr lang="en-GB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shounen</a:t>
            </a:r>
            <a:r>
              <a:rPr lang="en-GB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titles, while enlarging the repository of </a:t>
            </a:r>
            <a:r>
              <a:rPr lang="en-GB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seinen</a:t>
            </a:r>
            <a:r>
              <a:rPr lang="en-GB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/</a:t>
            </a:r>
            <a:r>
              <a:rPr lang="en-GB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shoujo</a:t>
            </a:r>
            <a:r>
              <a:rPr lang="en-GB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/josei works. </a:t>
            </a:r>
          </a:p>
          <a:p>
            <a:endParaRPr lang="en-GB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361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0E4DA35-D637-443E-90D2-07685506F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FC8E79-231F-484B-8549-030ED5628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44649"/>
            <a:ext cx="6067426" cy="4956175"/>
          </a:xfrm>
        </p:spPr>
        <p:txBody>
          <a:bodyPr>
            <a:normAutofit fontScale="70000" lnSpcReduction="20000"/>
          </a:bodyPr>
          <a:lstStyle/>
          <a:p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Introduction</a:t>
            </a:r>
          </a:p>
          <a:p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Industry Growth</a:t>
            </a:r>
          </a:p>
          <a:p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Overseas Sales Revenue</a:t>
            </a:r>
          </a:p>
          <a:p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Media Mix</a:t>
            </a:r>
          </a:p>
          <a:p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Target Markets &amp; Problem Statement</a:t>
            </a:r>
          </a:p>
          <a:p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Dataset</a:t>
            </a:r>
          </a:p>
          <a:p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Features</a:t>
            </a:r>
          </a:p>
          <a:p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Exploratory Data Analysis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Content Complexity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Content Warnings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Titles</a:t>
            </a:r>
          </a:p>
          <a:p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Machine Learning Techniques &amp; Results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 Decision Trees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 Random Forests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 One vs Rest with Linear SVC</a:t>
            </a:r>
          </a:p>
          <a:p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Conclusion</a:t>
            </a:r>
          </a:p>
        </p:txBody>
      </p:sp>
      <p:pic>
        <p:nvPicPr>
          <p:cNvPr id="1026" name="Picture 2" descr="https://cdn.myanimelist.net/images/anime/10/79582.jpg">
            <a:extLst>
              <a:ext uri="{FF2B5EF4-FFF2-40B4-BE49-F238E27FC236}">
                <a16:creationId xmlns:a16="http://schemas.microsoft.com/office/drawing/2014/main" id="{85D628BB-7CC1-498F-AF5F-393143F3C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975" y="1644649"/>
            <a:ext cx="3293938" cy="468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773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769BF-80C8-40B9-9B41-4A80856DD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00A30-BAEB-4F09-9040-9115BBE42D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GB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An animated film/television programme/computer game narrative that is either </a:t>
            </a:r>
            <a:r>
              <a:rPr lang="en-GB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produced in Japan </a:t>
            </a:r>
            <a:r>
              <a:rPr lang="en-GB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or displays distinctively </a:t>
            </a:r>
            <a:r>
              <a:rPr lang="en-GB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Japanese aesthetic sensibilities</a:t>
            </a:r>
            <a:r>
              <a:rPr lang="en-GB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r>
              <a:rPr lang="en-GB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Intimately connected to other cultural products, such as comics (manga), and video games.</a:t>
            </a:r>
          </a:p>
          <a:p>
            <a:r>
              <a:rPr lang="en-GB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Rapid growth in the industry after WWII, when Japanese animators combined Western techniques with their own traditions (e.g. </a:t>
            </a:r>
            <a:r>
              <a:rPr lang="en-GB" sz="2000" i="1" dirty="0" err="1"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kamishibai</a:t>
            </a:r>
            <a:r>
              <a:rPr lang="en-GB" sz="20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/ ‘paper play’</a:t>
            </a:r>
            <a:r>
              <a:rPr lang="en-GB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).</a:t>
            </a:r>
          </a:p>
          <a:p>
            <a:r>
              <a:rPr lang="en-GB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Notable anime studios: TOEI &amp; Studio Ghibli</a:t>
            </a:r>
          </a:p>
          <a:p>
            <a:r>
              <a:rPr lang="en-GB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Anime has enjoyed popular reception outside Japan. </a:t>
            </a:r>
            <a:endParaRPr lang="en-SG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GB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050" name="Picture 2" descr="https://img.reelgood.com/content/show/e89afdcc-624b-4ac9-943d-ef0a49873170/poster-780.jpg">
            <a:extLst>
              <a:ext uri="{FF2B5EF4-FFF2-40B4-BE49-F238E27FC236}">
                <a16:creationId xmlns:a16="http://schemas.microsoft.com/office/drawing/2014/main" id="{C2903708-17A5-4371-9F56-5DA106DD1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204" y="1639094"/>
            <a:ext cx="3025246" cy="453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252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0092A-1BF5-42F3-A25B-AC3863335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Industry Growth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4656E2F-5B17-47C1-8666-D205B76D9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7" y="1331991"/>
            <a:ext cx="8886825" cy="477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BEEF24-5EE7-4748-B7EE-A412C474849B}"/>
              </a:ext>
            </a:extLst>
          </p:cNvPr>
          <p:cNvSpPr txBox="1"/>
          <p:nvPr/>
        </p:nvSpPr>
        <p:spPr>
          <a:xfrm>
            <a:off x="685800" y="6239440"/>
            <a:ext cx="1082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Source: 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Anime Planet</a:t>
            </a: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715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7C523-08F1-42CF-A101-075EB5B2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Overseas Sales Revenue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C8C36D-B4A2-478A-8B5D-261447EA4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1402722"/>
            <a:ext cx="6996112" cy="4458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2A9C03-AC37-421E-AC1D-26B9343D42A7}"/>
              </a:ext>
            </a:extLst>
          </p:cNvPr>
          <p:cNvSpPr txBox="1"/>
          <p:nvPr/>
        </p:nvSpPr>
        <p:spPr>
          <a:xfrm>
            <a:off x="476250" y="6143625"/>
            <a:ext cx="10734675" cy="571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C41925-AEEB-45BF-94E8-F4CF906C86E5}"/>
              </a:ext>
            </a:extLst>
          </p:cNvPr>
          <p:cNvSpPr txBox="1"/>
          <p:nvPr/>
        </p:nvSpPr>
        <p:spPr>
          <a:xfrm>
            <a:off x="619125" y="5934670"/>
            <a:ext cx="10734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Key overseas markets include US, Canada, China, Taiwan and Hong Kong. </a:t>
            </a:r>
            <a:r>
              <a:rPr lang="en-GB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Singapore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 is among the top 20 consumers, based on distribution licenses acquired.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Sources: 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Statista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  <a:hlinkClick r:id="rId4"/>
              </a:rPr>
              <a:t>Anime Industry Report 2021</a:t>
            </a: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628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24BFBDE8-D5A1-4F8D-9D8B-B0989788AC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591993"/>
              </p:ext>
            </p:extLst>
          </p:nvPr>
        </p:nvGraphicFramePr>
        <p:xfrm>
          <a:off x="1282970" y="1557192"/>
          <a:ext cx="9249006" cy="4765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F7CEB6B-1A23-4F94-94F4-FB4605CC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Media Mix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AD5B1E-788D-4B5B-A3F0-30E24A8EF35E}"/>
              </a:ext>
            </a:extLst>
          </p:cNvPr>
          <p:cNvGrpSpPr/>
          <p:nvPr/>
        </p:nvGrpSpPr>
        <p:grpSpPr>
          <a:xfrm>
            <a:off x="1676400" y="1638284"/>
            <a:ext cx="8896351" cy="5026025"/>
            <a:chOff x="493835" y="1621568"/>
            <a:chExt cx="8599625" cy="498782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CF3D306-2A93-4852-8BA5-22B44BDCA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5068" y="1621568"/>
              <a:ext cx="1219200" cy="12192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8E99C9-A7C8-4E4A-B587-CC609D37F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9384" y="2639139"/>
              <a:ext cx="792088" cy="79208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8DC6101-F360-42C5-BF6B-373F62819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2963" y="2571706"/>
              <a:ext cx="962397" cy="96239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B81AA8B-4D48-4744-A89E-7FCE59AC0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059" y="5213005"/>
              <a:ext cx="715144" cy="71514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74A6032-7DC7-450C-A1A0-EB47D97CA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6034" y="4287256"/>
              <a:ext cx="869032" cy="86903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8EFFC56-BC72-4281-8C13-F55421822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0805" y="4221088"/>
              <a:ext cx="1020369" cy="102036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BB5264-376D-4619-A8F8-795EDFEDC773}"/>
                </a:ext>
              </a:extLst>
            </p:cNvPr>
            <p:cNvSpPr txBox="1"/>
            <p:nvPr/>
          </p:nvSpPr>
          <p:spPr>
            <a:xfrm>
              <a:off x="5169024" y="1772816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Apparel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6A37D9-BB56-467F-B79A-49B57C2B3754}"/>
                </a:ext>
              </a:extLst>
            </p:cNvPr>
            <p:cNvSpPr txBox="1"/>
            <p:nvPr/>
          </p:nvSpPr>
          <p:spPr>
            <a:xfrm>
              <a:off x="6660232" y="2787938"/>
              <a:ext cx="1332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Publishing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3AD94B-40BF-42C5-9334-D45B4AD4C998}"/>
                </a:ext>
              </a:extLst>
            </p:cNvPr>
            <p:cNvSpPr txBox="1"/>
            <p:nvPr/>
          </p:nvSpPr>
          <p:spPr>
            <a:xfrm>
              <a:off x="6573180" y="4594530"/>
              <a:ext cx="2520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Games/Applications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03C8A0-8E8A-494D-ADA5-6675C4B957CF}"/>
                </a:ext>
              </a:extLst>
            </p:cNvPr>
            <p:cNvSpPr txBox="1"/>
            <p:nvPr/>
          </p:nvSpPr>
          <p:spPr>
            <a:xfrm>
              <a:off x="3510355" y="6240060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Films/Animation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05CB5EC-395B-47F8-A629-8876C9C72C07}"/>
                </a:ext>
              </a:extLst>
            </p:cNvPr>
            <p:cNvSpPr txBox="1"/>
            <p:nvPr/>
          </p:nvSpPr>
          <p:spPr>
            <a:xfrm>
              <a:off x="493835" y="5620598"/>
              <a:ext cx="3197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Toys/electronics/stationery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59FECEF-7A3E-4998-8F72-36CBBE6B50E9}"/>
                </a:ext>
              </a:extLst>
            </p:cNvPr>
            <p:cNvSpPr txBox="1"/>
            <p:nvPr/>
          </p:nvSpPr>
          <p:spPr>
            <a:xfrm>
              <a:off x="572529" y="3491226"/>
              <a:ext cx="2061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Consumables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090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EC00-7E17-4EDE-BE01-C4CAB64AF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Market &amp; Problem Statement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C26CFBF-5241-430C-A904-F59FB6A2B4E2}"/>
              </a:ext>
            </a:extLst>
          </p:cNvPr>
          <p:cNvGrpSpPr/>
          <p:nvPr/>
        </p:nvGrpSpPr>
        <p:grpSpPr>
          <a:xfrm>
            <a:off x="2808929" y="1462087"/>
            <a:ext cx="6497940" cy="3624273"/>
            <a:chOff x="1836436" y="1385083"/>
            <a:chExt cx="8519128" cy="480218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B4173C9-CB6E-42B1-9FD6-98123E7D10D6}"/>
                </a:ext>
              </a:extLst>
            </p:cNvPr>
            <p:cNvGrpSpPr/>
            <p:nvPr/>
          </p:nvGrpSpPr>
          <p:grpSpPr>
            <a:xfrm>
              <a:off x="1836436" y="1385083"/>
              <a:ext cx="8519128" cy="4802187"/>
              <a:chOff x="1836436" y="1366033"/>
              <a:chExt cx="8519128" cy="4802187"/>
            </a:xfrm>
          </p:grpSpPr>
          <p:pic>
            <p:nvPicPr>
              <p:cNvPr id="16" name="Picture 2" descr="http://www.jetblue.com/img/travel/landing/kids-icon.png">
                <a:extLst>
                  <a:ext uri="{FF2B5EF4-FFF2-40B4-BE49-F238E27FC236}">
                    <a16:creationId xmlns:a16="http://schemas.microsoft.com/office/drawing/2014/main" id="{EE7A700C-EDBB-42BE-92C9-8FA8AC84EB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6436" y="1366033"/>
                <a:ext cx="8519128" cy="4802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F1CBD0-40E4-409B-894A-7A1542DC9F1F}"/>
                  </a:ext>
                </a:extLst>
              </p:cNvPr>
              <p:cNvSpPr txBox="1"/>
              <p:nvPr/>
            </p:nvSpPr>
            <p:spPr>
              <a:xfrm>
                <a:off x="1875140" y="2216892"/>
                <a:ext cx="2582978" cy="1264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altLang="zh-TW" sz="2000" b="1" dirty="0" err="1"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  <a:cs typeface="Calibri Light" panose="020F0302020204030204" pitchFamily="34" charset="0"/>
                  </a:rPr>
                  <a:t>Shounen</a:t>
                </a:r>
                <a:r>
                  <a:rPr lang="en-GB" altLang="zh-TW" sz="2000" b="1" dirty="0"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  <a:cs typeface="Calibri Light" panose="020F0302020204030204" pitchFamily="34" charset="0"/>
                  </a:rPr>
                  <a:t> </a:t>
                </a:r>
                <a:r>
                  <a:rPr lang="en-GB" altLang="zh-TW" sz="2000" dirty="0"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  <a:cs typeface="Calibri Light" panose="020F0302020204030204" pitchFamily="34" charset="0"/>
                  </a:rPr>
                  <a:t>(</a:t>
                </a:r>
                <a:r>
                  <a:rPr lang="zh-TW" altLang="en-US" dirty="0"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rPr>
                  <a:t>少年</a:t>
                </a:r>
                <a:r>
                  <a:rPr lang="en-GB" altLang="zh-TW" dirty="0"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rPr>
                  <a:t>): Young boys aged 12-18</a:t>
                </a:r>
                <a:endParaRPr lang="en-GB" sz="2000" b="1" dirty="0">
                  <a:latin typeface="Microsoft JhengHei UI Light" panose="020B0304030504040204" pitchFamily="34" charset="-120"/>
                  <a:ea typeface="Microsoft JhengHei UI Light" panose="020B0304030504040204" pitchFamily="34" charset="-120"/>
                  <a:cs typeface="Calibri Light" panose="020F0302020204030204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D23F247-94EE-40E5-BE55-22F8FC4A4C27}"/>
                  </a:ext>
                </a:extLst>
              </p:cNvPr>
              <p:cNvSpPr txBox="1"/>
              <p:nvPr/>
            </p:nvSpPr>
            <p:spPr>
              <a:xfrm>
                <a:off x="2008925" y="4192556"/>
                <a:ext cx="228685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altLang="zh-TW" sz="2000" b="1" dirty="0" err="1"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  <a:cs typeface="Calibri Light" panose="020F0302020204030204" pitchFamily="34" charset="0"/>
                  </a:rPr>
                  <a:t>Seinen</a:t>
                </a:r>
                <a:r>
                  <a:rPr lang="en-GB" altLang="zh-TW" sz="2000" b="1" dirty="0"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  <a:cs typeface="Calibri Light" panose="020F0302020204030204" pitchFamily="34" charset="0"/>
                  </a:rPr>
                  <a:t> </a:t>
                </a:r>
                <a:r>
                  <a:rPr lang="en-GB" altLang="zh-TW" sz="2000" dirty="0"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  <a:cs typeface="Calibri Light" panose="020F0302020204030204" pitchFamily="34" charset="0"/>
                  </a:rPr>
                  <a:t>(</a:t>
                </a:r>
                <a:r>
                  <a:rPr lang="zh-TW" altLang="en-US" dirty="0"/>
                  <a:t>青年</a:t>
                </a:r>
                <a:r>
                  <a:rPr lang="en-GB" altLang="zh-TW" dirty="0"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rPr>
                  <a:t>): Young adult men aged 18 and above</a:t>
                </a:r>
                <a:endParaRPr lang="en-GB" sz="2000" b="1" dirty="0">
                  <a:latin typeface="Microsoft JhengHei UI Light" panose="020B0304030504040204" pitchFamily="34" charset="-120"/>
                  <a:ea typeface="Microsoft JhengHei UI Light" panose="020B0304030504040204" pitchFamily="34" charset="-120"/>
                  <a:cs typeface="Calibri Light" panose="020F0302020204030204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6A7B0B-1910-413B-994B-DC9333748116}"/>
                  </a:ext>
                </a:extLst>
              </p:cNvPr>
              <p:cNvSpPr txBox="1"/>
              <p:nvPr/>
            </p:nvSpPr>
            <p:spPr>
              <a:xfrm>
                <a:off x="7984028" y="2374870"/>
                <a:ext cx="228685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altLang="zh-TW" sz="2000" b="1" dirty="0" err="1"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  <a:cs typeface="Calibri Light" panose="020F0302020204030204" pitchFamily="34" charset="0"/>
                  </a:rPr>
                  <a:t>Shoujo</a:t>
                </a:r>
                <a:r>
                  <a:rPr lang="en-GB" altLang="zh-TW" sz="2000" b="1" dirty="0"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  <a:cs typeface="Calibri Light" panose="020F0302020204030204" pitchFamily="34" charset="0"/>
                  </a:rPr>
                  <a:t> </a:t>
                </a:r>
                <a:r>
                  <a:rPr lang="en-GB" altLang="zh-TW" sz="2000" dirty="0"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  <a:cs typeface="Calibri Light" panose="020F0302020204030204" pitchFamily="34" charset="0"/>
                  </a:rPr>
                  <a:t>(</a:t>
                </a:r>
                <a:r>
                  <a:rPr lang="zh-TW" altLang="en-US" dirty="0"/>
                  <a:t>少女</a:t>
                </a:r>
                <a:r>
                  <a:rPr lang="en-GB" altLang="zh-TW" dirty="0"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rPr>
                  <a:t>): Young girls aged 12-18</a:t>
                </a:r>
                <a:endParaRPr lang="en-GB" sz="2000" b="1" dirty="0">
                  <a:latin typeface="Microsoft JhengHei UI Light" panose="020B0304030504040204" pitchFamily="34" charset="-120"/>
                  <a:ea typeface="Microsoft JhengHei UI Light" panose="020B0304030504040204" pitchFamily="34" charset="-120"/>
                  <a:cs typeface="Calibri Light" panose="020F0302020204030204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000A1DD-CF8C-43F3-9246-2EF778F226FD}"/>
                  </a:ext>
                </a:extLst>
              </p:cNvPr>
              <p:cNvSpPr txBox="1"/>
              <p:nvPr/>
            </p:nvSpPr>
            <p:spPr>
              <a:xfrm>
                <a:off x="7984028" y="4192556"/>
                <a:ext cx="228685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altLang="zh-TW" sz="2000" b="1" dirty="0"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  <a:cs typeface="Calibri Light" panose="020F0302020204030204" pitchFamily="34" charset="0"/>
                  </a:rPr>
                  <a:t>Josei </a:t>
                </a:r>
                <a:r>
                  <a:rPr lang="en-GB" altLang="zh-TW" sz="2000" dirty="0"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  <a:cs typeface="Calibri Light" panose="020F0302020204030204" pitchFamily="34" charset="0"/>
                  </a:rPr>
                  <a:t>(</a:t>
                </a:r>
                <a:r>
                  <a:rPr lang="zh-TW" altLang="en-US" dirty="0"/>
                  <a:t>女性</a:t>
                </a:r>
                <a:r>
                  <a:rPr lang="en-GB" altLang="zh-TW" dirty="0"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rPr>
                  <a:t>): Young women aged 18 and above</a:t>
                </a:r>
                <a:endParaRPr lang="en-GB" sz="2000" b="1" dirty="0">
                  <a:latin typeface="Microsoft JhengHei UI Light" panose="020B0304030504040204" pitchFamily="34" charset="-120"/>
                  <a:ea typeface="Microsoft JhengHei UI Light" panose="020B0304030504040204" pitchFamily="34" charset="-120"/>
                  <a:cs typeface="Calibri Light" panose="020F0302020204030204" pitchFamily="34" charset="0"/>
                </a:endParaRPr>
              </a:p>
            </p:txBody>
          </p: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996ED66-5AE0-4811-BB2E-245516EE21D7}"/>
                </a:ext>
              </a:extLst>
            </p:cNvPr>
            <p:cNvCxnSpPr/>
            <p:nvPr/>
          </p:nvCxnSpPr>
          <p:spPr>
            <a:xfrm flipH="1">
              <a:off x="4962525" y="5505450"/>
              <a:ext cx="15525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4EAFFE6-077E-4696-A1AB-F5675EB84BB2}"/>
                </a:ext>
              </a:extLst>
            </p:cNvPr>
            <p:cNvCxnSpPr>
              <a:cxnSpLocks/>
            </p:cNvCxnSpPr>
            <p:nvPr/>
          </p:nvCxnSpPr>
          <p:spPr>
            <a:xfrm>
              <a:off x="5838826" y="5857875"/>
              <a:ext cx="1409699" cy="0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16AD279-F91C-47C0-8263-F13A4B76CA2E}"/>
              </a:ext>
            </a:extLst>
          </p:cNvPr>
          <p:cNvSpPr txBox="1"/>
          <p:nvPr/>
        </p:nvSpPr>
        <p:spPr>
          <a:xfrm>
            <a:off x="66675" y="5314961"/>
            <a:ext cx="11982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Classification was originally applied to manga, but equally relevant for anime given the proliferation of adaptations over the decades.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While genres do overlap, each category has a few unique characteristics, in terms of narrative and visuals.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Female consumers tend have more differentiated preferences(i.e. watch titles in all categories), compared to their male counterparts.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This classification is often overlooked in non-Japanese recommendation engines.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Objective: To develop a </a:t>
            </a:r>
            <a:r>
              <a:rPr lang="en-GB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classification algorithm </a:t>
            </a:r>
            <a:r>
              <a:rPr lang="en-GB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for anime based on these 4 demographics. </a:t>
            </a:r>
          </a:p>
        </p:txBody>
      </p:sp>
    </p:spTree>
    <p:extLst>
      <p:ext uri="{BB962C8B-B14F-4D97-AF65-F5344CB8AC3E}">
        <p14:creationId xmlns:p14="http://schemas.microsoft.com/office/powerpoint/2010/main" val="3630797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CF6F2-383E-4A30-913A-D7953FAA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A8F749-9F7C-424C-A5A6-2B1B40C7A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3925" y="5577999"/>
            <a:ext cx="10896600" cy="771525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14,578 titles scrapped from Anime Planet website.</a:t>
            </a:r>
          </a:p>
          <a:p>
            <a:r>
              <a:rPr lang="en-GB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Source: </a:t>
            </a:r>
            <a:r>
              <a:rPr lang="en-SG" sz="2000" dirty="0"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Anime Dataset | Kaggle</a:t>
            </a:r>
            <a:r>
              <a:rPr lang="en-SG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(uploaded on 15 June 2020)</a:t>
            </a:r>
          </a:p>
          <a:p>
            <a:endParaRPr lang="en-GB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0078B3-2A7F-4469-A879-C8FCCB38C4C4}"/>
              </a:ext>
            </a:extLst>
          </p:cNvPr>
          <p:cNvSpPr txBox="1"/>
          <p:nvPr/>
        </p:nvSpPr>
        <p:spPr>
          <a:xfrm>
            <a:off x="990600" y="1476375"/>
            <a:ext cx="1017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383877-B6D1-40C3-AB9D-3CB8F8082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364523"/>
            <a:ext cx="7125789" cy="387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15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4E5F-D3AF-4F82-A610-3D40088C4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933993B-3568-4423-905A-FAD47593D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690688"/>
            <a:ext cx="7219950" cy="465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203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665</Words>
  <Application>Microsoft Office PowerPoint</Application>
  <PresentationFormat>Widescreen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Microsoft JhengHei UI Light</vt:lpstr>
      <vt:lpstr>PMingLiU</vt:lpstr>
      <vt:lpstr>Arial</vt:lpstr>
      <vt:lpstr>Calibri</vt:lpstr>
      <vt:lpstr>Calibri Light</vt:lpstr>
      <vt:lpstr>Courier New</vt:lpstr>
      <vt:lpstr>Wingdings</vt:lpstr>
      <vt:lpstr>Office Theme</vt:lpstr>
      <vt:lpstr>Anime EDA &amp; ML Classification</vt:lpstr>
      <vt:lpstr>Overview</vt:lpstr>
      <vt:lpstr>Introduction</vt:lpstr>
      <vt:lpstr>Industry Growth</vt:lpstr>
      <vt:lpstr>Overseas Sales Revenue</vt:lpstr>
      <vt:lpstr>Media Mix</vt:lpstr>
      <vt:lpstr>Target Market &amp; Problem Statement</vt:lpstr>
      <vt:lpstr>Dataset</vt:lpstr>
      <vt:lpstr>Features</vt:lpstr>
      <vt:lpstr>EDA – Content Complexity </vt:lpstr>
      <vt:lpstr>EDA – Content Warnings </vt:lpstr>
      <vt:lpstr>EDA - Titles</vt:lpstr>
      <vt:lpstr>ML Techniques &amp; Results: Decision Trees</vt:lpstr>
      <vt:lpstr>ML Techniques &amp; Results – Random Forests</vt:lpstr>
      <vt:lpstr>ML Techniques &amp; Results: OvR(LinearSVC)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3: Anime EDA &amp; Classification</dc:title>
  <dc:creator>Joel Gn</dc:creator>
  <cp:lastModifiedBy>Joel Gn</cp:lastModifiedBy>
  <cp:revision>27</cp:revision>
  <dcterms:created xsi:type="dcterms:W3CDTF">2022-07-01T07:59:06Z</dcterms:created>
  <dcterms:modified xsi:type="dcterms:W3CDTF">2022-07-02T10:43:39Z</dcterms:modified>
</cp:coreProperties>
</file>