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1800" spc="-1" strike="noStrike">
                <a:latin typeface="Arial"/>
              </a:rPr>
              <a:t>Click to edit the title </a:t>
            </a:r>
            <a:r>
              <a:rPr b="0" lang="en-AU" sz="1800" spc="-1" strike="noStrike">
                <a:latin typeface="Arial"/>
              </a:rPr>
              <a:t>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</a:t>
            </a:r>
            <a:r>
              <a:rPr b="0" lang="en-AU" sz="4400" spc="-1" strike="noStrike">
                <a:latin typeface="Arial"/>
              </a:rPr>
              <a:t>the title text </a:t>
            </a:r>
            <a:r>
              <a:rPr b="0" lang="en-AU" sz="4400" spc="-1" strike="noStrike">
                <a:latin typeface="Arial"/>
              </a:rPr>
              <a:t>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4" descr="A close up of some flowers&#10;&#10;Description generated with high confidence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7488720" y="2277720"/>
            <a:ext cx="4702680" cy="4579560"/>
          </a:xfrm>
          <a:custGeom>
            <a:avLst/>
            <a:gdLst/>
            <a:ahLst/>
            <a:rect l="l" t="t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7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6483600" y="3232080"/>
            <a:ext cx="5389560" cy="183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51000"/>
          </a:bodyPr>
          <a:p>
            <a:pPr algn="ctr"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oxDNAlien: </a:t>
            </a:r>
            <a:br/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Variable tether Lengths, Sequences, Cinches &amp; Connectors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7782840" y="5242680"/>
            <a:ext cx="432972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4000"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JOEL HOCHSTETTER</a:t>
            </a:r>
            <a:endParaRPr b="0" lang="en-AU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09-07-20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80" name="Line 4"/>
          <p:cNvSpPr/>
          <p:nvPr/>
        </p:nvSpPr>
        <p:spPr>
          <a:xfrm>
            <a:off x="9480240" y="5123520"/>
            <a:ext cx="935280" cy="0"/>
          </a:xfrm>
          <a:prstGeom prst="line">
            <a:avLst/>
          </a:prstGeom>
          <a:ln cap="sq" w="25560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 position distributions (original seqs)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19" name="Picture 4" descr="A picture containing building&#10;&#10;Description automatically generated"/>
          <p:cNvPicPr/>
          <p:nvPr/>
        </p:nvPicPr>
        <p:blipFill>
          <a:blip r:embed="rId1"/>
          <a:stretch/>
        </p:blipFill>
        <p:spPr>
          <a:xfrm>
            <a:off x="976320" y="4381920"/>
            <a:ext cx="2742480" cy="194472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28800" y="504360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Len 120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-12240" y="269568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Len 45</a:t>
            </a:r>
            <a:endParaRPr b="0" lang="en-AU" sz="2000" spc="-1" strike="noStrike">
              <a:latin typeface="Arial"/>
            </a:endParaRPr>
          </a:p>
        </p:txBody>
      </p:sp>
      <p:pic>
        <p:nvPicPr>
          <p:cNvPr id="122" name="Picture 7" descr=""/>
          <p:cNvPicPr/>
          <p:nvPr/>
        </p:nvPicPr>
        <p:blipFill>
          <a:blip r:embed="rId2"/>
          <a:stretch/>
        </p:blipFill>
        <p:spPr>
          <a:xfrm>
            <a:off x="852480" y="2054520"/>
            <a:ext cx="2742480" cy="1944720"/>
          </a:xfrm>
          <a:prstGeom prst="rect">
            <a:avLst/>
          </a:prstGeom>
          <a:ln>
            <a:noFill/>
          </a:ln>
        </p:spPr>
      </p:pic>
      <p:pic>
        <p:nvPicPr>
          <p:cNvPr id="123" name="Picture 8" descr="A close up of a logo&#10;&#10;Description automatically generated"/>
          <p:cNvPicPr/>
          <p:nvPr/>
        </p:nvPicPr>
        <p:blipFill>
          <a:blip r:embed="rId3"/>
          <a:stretch/>
        </p:blipFill>
        <p:spPr>
          <a:xfrm>
            <a:off x="3715200" y="2054520"/>
            <a:ext cx="2742480" cy="1944720"/>
          </a:xfrm>
          <a:prstGeom prst="rect">
            <a:avLst/>
          </a:prstGeom>
          <a:ln>
            <a:noFill/>
          </a:ln>
        </p:spPr>
      </p:pic>
      <p:pic>
        <p:nvPicPr>
          <p:cNvPr id="124" name="Picture 9" descr="A picture containing drawing&#10;&#10;Description automatically generated"/>
          <p:cNvPicPr/>
          <p:nvPr/>
        </p:nvPicPr>
        <p:blipFill>
          <a:blip r:embed="rId4"/>
          <a:stretch/>
        </p:blipFill>
        <p:spPr>
          <a:xfrm>
            <a:off x="6485400" y="2023920"/>
            <a:ext cx="2742480" cy="1944720"/>
          </a:xfrm>
          <a:prstGeom prst="rect">
            <a:avLst/>
          </a:prstGeom>
          <a:ln>
            <a:noFill/>
          </a:ln>
        </p:spPr>
      </p:pic>
      <p:pic>
        <p:nvPicPr>
          <p:cNvPr id="125" name="Picture 10" descr=""/>
          <p:cNvPicPr/>
          <p:nvPr/>
        </p:nvPicPr>
        <p:blipFill>
          <a:blip r:embed="rId5"/>
          <a:stretch/>
        </p:blipFill>
        <p:spPr>
          <a:xfrm>
            <a:off x="9317160" y="2052000"/>
            <a:ext cx="2742480" cy="1764720"/>
          </a:xfrm>
          <a:prstGeom prst="rect">
            <a:avLst/>
          </a:prstGeom>
          <a:ln>
            <a:noFill/>
          </a:ln>
        </p:spPr>
      </p:pic>
      <p:pic>
        <p:nvPicPr>
          <p:cNvPr id="126" name="Picture 11" descr="A close up of a logo&#10;&#10;Description automatically generated"/>
          <p:cNvPicPr/>
          <p:nvPr/>
        </p:nvPicPr>
        <p:blipFill>
          <a:blip r:embed="rId6"/>
          <a:stretch/>
        </p:blipFill>
        <p:spPr>
          <a:xfrm>
            <a:off x="3746160" y="4253400"/>
            <a:ext cx="2742480" cy="1974960"/>
          </a:xfrm>
          <a:prstGeom prst="rect">
            <a:avLst/>
          </a:prstGeom>
          <a:ln>
            <a:noFill/>
          </a:ln>
        </p:spPr>
      </p:pic>
      <p:pic>
        <p:nvPicPr>
          <p:cNvPr id="127" name="Picture 12" descr="A close up of a logo&#10;&#10;Description automatically generated"/>
          <p:cNvPicPr/>
          <p:nvPr/>
        </p:nvPicPr>
        <p:blipFill>
          <a:blip r:embed="rId7"/>
          <a:stretch/>
        </p:blipFill>
        <p:spPr>
          <a:xfrm>
            <a:off x="6577920" y="4253400"/>
            <a:ext cx="2742480" cy="1974960"/>
          </a:xfrm>
          <a:prstGeom prst="rect">
            <a:avLst/>
          </a:prstGeom>
          <a:ln>
            <a:noFill/>
          </a:ln>
        </p:spPr>
      </p:pic>
      <p:pic>
        <p:nvPicPr>
          <p:cNvPr id="128" name="Picture 13" descr="A picture containing screenshot&#10;&#10;Description automatically generated"/>
          <p:cNvPicPr/>
          <p:nvPr/>
        </p:nvPicPr>
        <p:blipFill>
          <a:blip r:embed="rId8"/>
          <a:stretch/>
        </p:blipFill>
        <p:spPr>
          <a:xfrm>
            <a:off x="9317160" y="4253400"/>
            <a:ext cx="2742480" cy="178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998720" cy="13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Results: Average location bottom of pore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480000" y="2102040"/>
            <a:ext cx="5409360" cy="43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Z-position decreases as tether length increases</a:t>
            </a:r>
            <a:endParaRPr b="0" lang="en-AU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Radial position no significant changes for pore inside barrel. </a:t>
            </a:r>
            <a:endParaRPr b="0" lang="en-AU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At long tether lengths pore can dangle over side of barrel (higher radius)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pc="-1" strike="noStrike">
              <a:latin typeface="Arial"/>
            </a:endParaRPr>
          </a:p>
        </p:txBody>
      </p:sp>
      <p:pic>
        <p:nvPicPr>
          <p:cNvPr id="131" name="Picture 7" descr="A close up of a map&#10;&#10;Description automatically generated"/>
          <p:cNvPicPr/>
          <p:nvPr/>
        </p:nvPicPr>
        <p:blipFill>
          <a:blip r:embed="rId1"/>
          <a:stretch/>
        </p:blipFill>
        <p:spPr>
          <a:xfrm>
            <a:off x="1388160" y="1558080"/>
            <a:ext cx="3525120" cy="2505600"/>
          </a:xfrm>
          <a:prstGeom prst="rect">
            <a:avLst/>
          </a:prstGeom>
          <a:ln>
            <a:noFill/>
          </a:ln>
        </p:spPr>
      </p:pic>
      <p:pic>
        <p:nvPicPr>
          <p:cNvPr id="132" name="Picture 8" descr="A picture containing screenshot&#10;&#10;Description automatically generated"/>
          <p:cNvPicPr/>
          <p:nvPr/>
        </p:nvPicPr>
        <p:blipFill>
          <a:blip r:embed="rId2"/>
          <a:stretch/>
        </p:blipFill>
        <p:spPr>
          <a:xfrm>
            <a:off x="1388160" y="4119480"/>
            <a:ext cx="3607560" cy="262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998720" cy="13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Results: location of middle/top of pore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642160" y="2102040"/>
            <a:ext cx="3247200" cy="39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Like before for radial position</a:t>
            </a:r>
            <a:endParaRPr b="0" lang="en-AU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Vertical position shows same trend but is shifted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pc="-1" strike="noStrike">
              <a:latin typeface="Arial"/>
            </a:endParaRPr>
          </a:p>
        </p:txBody>
      </p:sp>
      <p:pic>
        <p:nvPicPr>
          <p:cNvPr id="135" name="Picture 3" descr="A picture containing map, colorful, kite, person&#10;&#10;Description automatically generated"/>
          <p:cNvPicPr/>
          <p:nvPr/>
        </p:nvPicPr>
        <p:blipFill>
          <a:blip r:embed="rId1"/>
          <a:stretch/>
        </p:blipFill>
        <p:spPr>
          <a:xfrm>
            <a:off x="296640" y="1413720"/>
            <a:ext cx="3535200" cy="2516040"/>
          </a:xfrm>
          <a:prstGeom prst="rect">
            <a:avLst/>
          </a:prstGeom>
          <a:ln>
            <a:noFill/>
          </a:ln>
        </p:spPr>
      </p:pic>
      <p:pic>
        <p:nvPicPr>
          <p:cNvPr id="136" name="Picture 6" descr="A screenshot of a cell phone&#10;&#10;Description automatically generated"/>
          <p:cNvPicPr/>
          <p:nvPr/>
        </p:nvPicPr>
        <p:blipFill>
          <a:blip r:embed="rId2"/>
          <a:stretch/>
        </p:blipFill>
        <p:spPr>
          <a:xfrm>
            <a:off x="379080" y="4073040"/>
            <a:ext cx="3659040" cy="2603880"/>
          </a:xfrm>
          <a:prstGeom prst="rect">
            <a:avLst/>
          </a:prstGeom>
          <a:ln>
            <a:noFill/>
          </a:ln>
        </p:spPr>
      </p:pic>
      <p:pic>
        <p:nvPicPr>
          <p:cNvPr id="137" name="Picture 6" descr="A screenshot of a map&#10;&#10;Description automatically generated"/>
          <p:cNvPicPr/>
          <p:nvPr/>
        </p:nvPicPr>
        <p:blipFill>
          <a:blip r:embed="rId3"/>
          <a:stretch/>
        </p:blipFill>
        <p:spPr>
          <a:xfrm>
            <a:off x="4425840" y="1413720"/>
            <a:ext cx="3638520" cy="2588040"/>
          </a:xfrm>
          <a:prstGeom prst="rect">
            <a:avLst/>
          </a:prstGeom>
          <a:ln>
            <a:noFill/>
          </a:ln>
        </p:spPr>
      </p:pic>
      <p:pic>
        <p:nvPicPr>
          <p:cNvPr id="138" name="Picture 7" descr=""/>
          <p:cNvPicPr/>
          <p:nvPr/>
        </p:nvPicPr>
        <p:blipFill>
          <a:blip r:embed="rId4"/>
          <a:stretch/>
        </p:blipFill>
        <p:spPr>
          <a:xfrm>
            <a:off x="4363920" y="3934080"/>
            <a:ext cx="3772080" cy="274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998720" cy="13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Results: Number of tether bonds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480000" y="1352520"/>
            <a:ext cx="5409360" cy="606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Number of tether bonds (and standard deviation) tends to increase as tether length increases.</a:t>
            </a:r>
            <a:endParaRPr b="0" lang="en-AU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There is some variation when sequences are altered.</a:t>
            </a:r>
            <a:endParaRPr b="0" lang="en-AU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Where the bonds are not just number of bonds is important for hairpin formation. I could track this in future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pc="-1" strike="noStrike">
              <a:latin typeface="Arial"/>
            </a:endParaRPr>
          </a:p>
        </p:txBody>
      </p:sp>
      <p:pic>
        <p:nvPicPr>
          <p:cNvPr id="141" name="Picture 6" descr="A close up of a map&#10;&#10;Description automatically generated"/>
          <p:cNvPicPr/>
          <p:nvPr/>
        </p:nvPicPr>
        <p:blipFill>
          <a:blip r:embed="rId1"/>
          <a:stretch/>
        </p:blipFill>
        <p:spPr>
          <a:xfrm>
            <a:off x="492120" y="1833480"/>
            <a:ext cx="5378760" cy="392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Question 2: How do cinches or connectors change the mobility of the pore?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Simulation protocol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38080" y="1825560"/>
            <a:ext cx="49359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pore docked in actual position (17nm above centre of pore), with tether of length 120 compared:</a:t>
            </a:r>
            <a:endParaRPr b="0" lang="en-AU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Free pore</a:t>
            </a:r>
            <a:endParaRPr b="0" lang="en-AU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 connector level (black)</a:t>
            </a:r>
            <a:endParaRPr b="0" lang="en-AU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3 connector levels</a:t>
            </a:r>
            <a:endParaRPr b="0" lang="en-AU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Cinches with spacer of 5 to end of tether</a:t>
            </a:r>
            <a:endParaRPr b="0" lang="en-AU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Cinches with spacer of 10 to end of tether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400" spc="-1" strike="noStrike">
              <a:latin typeface="Arial"/>
            </a:endParaRPr>
          </a:p>
        </p:txBody>
      </p:sp>
      <p:pic>
        <p:nvPicPr>
          <p:cNvPr id="145" name="Picture 4" descr="A picture containing light&#10;&#10;Description automatically generated"/>
          <p:cNvPicPr/>
          <p:nvPr/>
        </p:nvPicPr>
        <p:blipFill>
          <a:blip r:embed="rId1"/>
          <a:stretch/>
        </p:blipFill>
        <p:spPr>
          <a:xfrm>
            <a:off x="6518160" y="1478880"/>
            <a:ext cx="4997520" cy="442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cadnano designs: with connectors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47" name="Picture 4" descr="A close up of a map&#10;&#10;Description automatically generated"/>
          <p:cNvPicPr/>
          <p:nvPr/>
        </p:nvPicPr>
        <p:blipFill>
          <a:blip r:embed="rId1"/>
          <a:stretch/>
        </p:blipFill>
        <p:spPr>
          <a:xfrm>
            <a:off x="6347880" y="2520360"/>
            <a:ext cx="5573160" cy="3073680"/>
          </a:xfrm>
          <a:prstGeom prst="rect">
            <a:avLst/>
          </a:prstGeom>
          <a:ln>
            <a:noFill/>
          </a:ln>
        </p:spPr>
      </p:pic>
      <p:pic>
        <p:nvPicPr>
          <p:cNvPr id="148" name="Picture 5" descr="A close up of a device&#10;&#10;Description automatically generated"/>
          <p:cNvPicPr/>
          <p:nvPr/>
        </p:nvPicPr>
        <p:blipFill>
          <a:blip r:embed="rId2"/>
          <a:stretch/>
        </p:blipFill>
        <p:spPr>
          <a:xfrm>
            <a:off x="131760" y="2931480"/>
            <a:ext cx="6109560" cy="2116800"/>
          </a:xfrm>
          <a:prstGeom prst="rect">
            <a:avLst/>
          </a:prstGeom>
          <a:ln>
            <a:noFill/>
          </a:ln>
        </p:spPr>
      </p:pic>
      <p:sp>
        <p:nvSpPr>
          <p:cNvPr id="149" name="CustomShape 2"/>
          <p:cNvSpPr/>
          <p:nvPr/>
        </p:nvSpPr>
        <p:spPr>
          <a:xfrm>
            <a:off x="440640" y="1841040"/>
            <a:ext cx="27424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 connector: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6279120" y="1841040"/>
            <a:ext cx="27424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3 connectors: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cadnano design: with cinches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52" name="Picture 4" descr="A close up of a device&#10;&#10;Description automatically generated"/>
          <p:cNvPicPr/>
          <p:nvPr/>
        </p:nvPicPr>
        <p:blipFill>
          <a:blip r:embed="rId1"/>
          <a:stretch/>
        </p:blipFill>
        <p:spPr>
          <a:xfrm>
            <a:off x="-2160" y="2121120"/>
            <a:ext cx="12061440" cy="436536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 flipV="1">
            <a:off x="4504680" y="4893480"/>
            <a:ext cx="687240" cy="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headEnd len="med" type="triangle" w="med"/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376200" y="1385640"/>
            <a:ext cx="11618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Spacer is number of nt at the end of the pore.  I compared 5 to 10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38080" y="41040"/>
            <a:ext cx="10998720" cy="13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Results: Fraction of time outside the pore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6912000" y="792000"/>
            <a:ext cx="5237280" cy="648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 connector is large improvement from free pore but not perfect</a:t>
            </a:r>
            <a:endParaRPr b="0" lang="en-AU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Conn3 and cinches perfect at keeping pore in the barrel</a:t>
            </a:r>
            <a:endParaRPr b="0" lang="en-AU" sz="2800" spc="-1" strike="noStrike"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Different to experiment where cinches don't work</a:t>
            </a:r>
            <a:endParaRPr b="0" lang="en-AU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Discrepancies with experiment:</a:t>
            </a:r>
            <a:endParaRPr b="0" lang="en-AU" sz="2800" spc="-1" strike="noStrike"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Maybe pore folds facing up</a:t>
            </a:r>
            <a:endParaRPr b="0" lang="en-AU" sz="2800" spc="-1" strike="noStrike"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Or folds outside barrel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pc="-1" strike="noStrike">
              <a:latin typeface="Arial"/>
            </a:endParaRPr>
          </a:p>
        </p:txBody>
      </p:sp>
      <p:pic>
        <p:nvPicPr>
          <p:cNvPr id="157" name="Picture 5" descr="A screenshot of a cell phone&#10;&#10;Description automatically generated"/>
          <p:cNvPicPr/>
          <p:nvPr/>
        </p:nvPicPr>
        <p:blipFill>
          <a:blip r:embed="rId1"/>
          <a:stretch/>
        </p:blipFill>
        <p:spPr>
          <a:xfrm>
            <a:off x="389160" y="1709640"/>
            <a:ext cx="5893560" cy="407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38080" y="365040"/>
            <a:ext cx="10998720" cy="13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Results: Vertical position of pore (32nm = end)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59" name="Picture 4" descr=""/>
          <p:cNvPicPr/>
          <p:nvPr/>
        </p:nvPicPr>
        <p:blipFill>
          <a:blip r:embed="rId1"/>
          <a:stretch/>
        </p:blipFill>
        <p:spPr>
          <a:xfrm>
            <a:off x="718920" y="2043720"/>
            <a:ext cx="5502240" cy="379980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6542280" y="2101680"/>
            <a:ext cx="5473080" cy="43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All cinch and connector configurations raise bottom of pore above bottom of barrel.</a:t>
            </a:r>
            <a:endParaRPr b="0" lang="en-AU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Cinches s5 is most rigid constraint</a:t>
            </a:r>
            <a:endParaRPr b="0" lang="en-AU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Cinch s10 is comparable to 3 connectors</a:t>
            </a:r>
            <a:endParaRPr b="0" lang="en-AU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 connector is least firm holding of pore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-2340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I did?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720000" y="648000"/>
            <a:ext cx="10514880" cy="607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Improved set-up</a:t>
            </a:r>
            <a:endParaRPr b="0" lang="en-AU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Implemented barrel with finite height in oxDNA (previously 8 'infinite' force planes arranged in an octagon made barrel).</a:t>
            </a:r>
            <a:endParaRPr b="0" lang="en-AU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Used actual sequences (previously used random sequences)</a:t>
            </a:r>
            <a:endParaRPr b="0" lang="en-AU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Wrote scripts to generate cinches and connectors in cadnano and oxDNA</a:t>
            </a:r>
            <a:endParaRPr b="0" lang="en-AU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Now running Monte Carlo simulations (previously using Molecular Dynamics) to better sample possible configurations. 1e8 MC steps ran for each config</a:t>
            </a:r>
            <a:endParaRPr b="0" lang="en-AU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Simulations:</a:t>
            </a:r>
            <a:endParaRPr b="0" lang="en-AU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Simulated free tethered pore (no cinches or connectors) for a range of lengths and for different sequences.</a:t>
            </a:r>
            <a:endParaRPr b="0" lang="en-AU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Compared cinches + connectors with free pore for tether length 120 with original sequences</a:t>
            </a:r>
            <a:endParaRPr b="0" lang="en-AU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Side question: Is it possible for the pore to flip within the barrel? (Answer: appears not)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365040"/>
            <a:ext cx="10998720" cy="13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Results: Radial position of pore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552000" y="1125720"/>
            <a:ext cx="4447800" cy="52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Connectors hold the pore more tightly towards the centre of the barrel</a:t>
            </a:r>
            <a:endParaRPr b="0" lang="en-AU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Cinches hold pore towards centre of barrel but no difference s5 vs s10</a:t>
            </a:r>
            <a:endParaRPr b="0" lang="en-AU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Pore has net tilt outward</a:t>
            </a:r>
            <a:endParaRPr b="0" lang="en-AU" sz="2800" spc="-1" strike="noStrike"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I.e. r bottom &gt; r top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163" name="Picture 5" descr="A close up of a map&#10;&#10;Description automatically generated"/>
          <p:cNvPicPr/>
          <p:nvPr/>
        </p:nvPicPr>
        <p:blipFill>
          <a:blip r:embed="rId1"/>
          <a:stretch/>
        </p:blipFill>
        <p:spPr>
          <a:xfrm>
            <a:off x="543600" y="1633320"/>
            <a:ext cx="5646240" cy="395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38080" y="365040"/>
            <a:ext cx="10998720" cy="13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Results: Number of tether bonds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469560" y="1412280"/>
            <a:ext cx="5409360" cy="648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Note: Cinch-tether bonds includes bonds between cinches and tether 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Free has similar number of bonds to 1 connector</a:t>
            </a:r>
            <a:endParaRPr b="0" lang="en-AU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3 connectors has less bonds than free (less room to move)</a:t>
            </a:r>
            <a:endParaRPr b="0" lang="en-AU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Even though number of cinch-tether bonds is same in design s5 has less bonds</a:t>
            </a:r>
            <a:endParaRPr b="0" lang="en-AU" sz="2800" spc="-1" strike="noStrike"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Implies s5 is not long enough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166" name="Picture 5" descr="A screenshot of a cell phone&#10;&#10;Description automatically generated"/>
          <p:cNvPicPr/>
          <p:nvPr/>
        </p:nvPicPr>
        <p:blipFill>
          <a:blip r:embed="rId1"/>
          <a:stretch/>
        </p:blipFill>
        <p:spPr>
          <a:xfrm>
            <a:off x="224640" y="1637280"/>
            <a:ext cx="5749200" cy="397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Videos: Free vs cinches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38080" y="1547640"/>
            <a:ext cx="1092960" cy="52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Free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719520" y="1483920"/>
            <a:ext cx="2627280" cy="52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3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Cinch: spacer 5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8013240" y="1545480"/>
            <a:ext cx="3337560" cy="52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Cinch: spacer 10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rcRect l="31584" t="0" r="35636" b="0"/>
          <a:stretch/>
        </p:blipFill>
        <p:spPr>
          <a:xfrm>
            <a:off x="399600" y="2059560"/>
            <a:ext cx="2912040" cy="456408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2"/>
          <a:srcRect l="41599" t="0" r="35946" b="0"/>
          <a:stretch/>
        </p:blipFill>
        <p:spPr>
          <a:xfrm>
            <a:off x="4032000" y="2004120"/>
            <a:ext cx="2184120" cy="474048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3"/>
          <a:srcRect l="34515" t="7634" r="41849" b="15966"/>
          <a:stretch/>
        </p:blipFill>
        <p:spPr>
          <a:xfrm>
            <a:off x="8424000" y="2160000"/>
            <a:ext cx="2879280" cy="453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Videos: Free vs connectors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838080" y="1547640"/>
            <a:ext cx="1092960" cy="52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Free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719520" y="1483920"/>
            <a:ext cx="2627280" cy="52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 connector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8013240" y="1545480"/>
            <a:ext cx="3337560" cy="52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3 connectors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rcRect l="31584" t="0" r="35636" b="0"/>
          <a:stretch/>
        </p:blipFill>
        <p:spPr>
          <a:xfrm>
            <a:off x="399600" y="2059920"/>
            <a:ext cx="2912040" cy="456408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2"/>
          <a:srcRect l="42188" t="14417" r="41262" b="21172"/>
          <a:stretch/>
        </p:blipFill>
        <p:spPr>
          <a:xfrm>
            <a:off x="4320360" y="2232000"/>
            <a:ext cx="2015280" cy="403128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3"/>
          <a:srcRect l="40419" t="12489" r="37126" b="23235"/>
          <a:stretch/>
        </p:blipFill>
        <p:spPr>
          <a:xfrm>
            <a:off x="8352000" y="2160360"/>
            <a:ext cx="2735280" cy="381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Question 3: Can the pore flip within barrel?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Side question: Can the pore flip?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Method: Used forces to try and flip the pore:</a:t>
            </a:r>
            <a:endParaRPr b="0" lang="en-AU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Applied upwards force to all nucleotides below tether docking height</a:t>
            </a:r>
            <a:endParaRPr b="0" lang="en-AU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 = k (z – z0) : where z0 is height of tether docking location</a:t>
            </a:r>
            <a:endParaRPr b="0" lang="en-AU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Increased strength of force until the pore structure is destroyed</a:t>
            </a:r>
            <a:endParaRPr b="0" lang="en-AU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Tried with tether lengths 15 and 120</a:t>
            </a:r>
            <a:endParaRPr b="0" lang="en-AU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Result:</a:t>
            </a:r>
            <a:endParaRPr b="0" lang="en-AU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Only "destroyed" pores were able to flip</a:t>
            </a:r>
            <a:endParaRPr b="0" lang="en-AU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Appears not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38080" y="-2678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Summary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838080" y="811440"/>
            <a:ext cx="10514880" cy="607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Tether length and sequences</a:t>
            </a:r>
            <a:endParaRPr b="0" lang="en-AU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As length is increase pore lives closer to centre of the barrel</a:t>
            </a:r>
            <a:endParaRPr b="0" lang="en-AU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Above length of 50bp pore is outside barrel most of the time.</a:t>
            </a:r>
            <a:endParaRPr b="0" lang="en-AU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differences between mobility for different sequences doesn't appear to be very significant. </a:t>
            </a:r>
            <a:endParaRPr b="0" lang="en-AU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Longer tethers form more base pairs, effectively shortening tether length</a:t>
            </a:r>
            <a:endParaRPr b="0" lang="en-AU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Cinches vs connectors:</a:t>
            </a:r>
            <a:endParaRPr b="0" lang="en-AU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Cinches seem to keep pore 100% in a barrel. Shorter spacer is better</a:t>
            </a:r>
            <a:endParaRPr b="0" lang="en-AU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3 connector levels keeps pore inside barrel. 1 connector outside barrel 40% of time</a:t>
            </a:r>
            <a:endParaRPr b="0" lang="en-AU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Free pore outside barrel 100% of time for this length</a:t>
            </a:r>
            <a:endParaRPr b="0" lang="en-AU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Pore flipping doesn't seem to occur but can the pore fold upside down in experiment?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Outlook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Can I understand why cinches don't work experimentally but do in simulation?</a:t>
            </a:r>
            <a:endParaRPr b="0" lang="en-AU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Can I simulate docking of pore, or transitions between configurations?</a:t>
            </a:r>
            <a:endParaRPr b="0" lang="en-AU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Simulate other pores (e.g. a longer version of the pore</a:t>
            </a:r>
            <a:endParaRPr b="0" lang="en-AU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Any other ideas?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Set-up revisited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84" name="Picture 8" descr="A picture containing computer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2887200" y="2220480"/>
            <a:ext cx="3759840" cy="3952440"/>
          </a:xfrm>
          <a:prstGeom prst="rect">
            <a:avLst/>
          </a:prstGeom>
          <a:ln>
            <a:noFill/>
          </a:ln>
        </p:spPr>
      </p:pic>
      <p:pic>
        <p:nvPicPr>
          <p:cNvPr id="85" name="Picture 9" descr="A close up of a lamp&#10;&#10;Description generated with high confidence"/>
          <p:cNvPicPr/>
          <p:nvPr/>
        </p:nvPicPr>
        <p:blipFill>
          <a:blip r:embed="rId2"/>
          <a:stretch/>
        </p:blipFill>
        <p:spPr>
          <a:xfrm>
            <a:off x="7782840" y="2061720"/>
            <a:ext cx="4111920" cy="407232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7784280" y="5987520"/>
            <a:ext cx="4107960" cy="483120"/>
          </a:xfrm>
          <a:prstGeom prst="left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3"/>
          <p:cNvSpPr/>
          <p:nvPr/>
        </p:nvSpPr>
        <p:spPr>
          <a:xfrm rot="5400000">
            <a:off x="4947840" y="4025880"/>
            <a:ext cx="3593160" cy="473040"/>
          </a:xfrm>
          <a:prstGeom prst="left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3777120" y="1810440"/>
            <a:ext cx="27424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Side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view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8472600" y="1841040"/>
            <a:ext cx="27424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Top view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2634480" y="3999240"/>
            <a:ext cx="483120" cy="97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7"/>
          <p:cNvSpPr/>
          <p:nvPr/>
        </p:nvSpPr>
        <p:spPr>
          <a:xfrm>
            <a:off x="9499680" y="639000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18 nm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2" name="CustomShape 8"/>
          <p:cNvSpPr/>
          <p:nvPr/>
        </p:nvSpPr>
        <p:spPr>
          <a:xfrm rot="5400000">
            <a:off x="5200560" y="4066920"/>
            <a:ext cx="3772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52nm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3" name="CustomShape 9"/>
          <p:cNvSpPr/>
          <p:nvPr/>
        </p:nvSpPr>
        <p:spPr>
          <a:xfrm>
            <a:off x="999720" y="4196160"/>
            <a:ext cx="3772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4" name="CustomShape 10"/>
          <p:cNvSpPr/>
          <p:nvPr/>
        </p:nvSpPr>
        <p:spPr>
          <a:xfrm>
            <a:off x="149760" y="1451160"/>
            <a:ext cx="2297880" cy="50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Force cylinder (details next slide) constrains barrel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End nucleotides of the tether are fixed to a certain position. Harmonic force on these nt (F=kx, with k =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600 pN/nm). These nt stay within 0.4nm of fixed location in simulations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5" name="CustomShape 11"/>
          <p:cNvSpPr/>
          <p:nvPr/>
        </p:nvSpPr>
        <p:spPr>
          <a:xfrm rot="5400000">
            <a:off x="4150080" y="5885640"/>
            <a:ext cx="483120" cy="97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2"/>
          <p:cNvSpPr/>
          <p:nvPr/>
        </p:nvSpPr>
        <p:spPr>
          <a:xfrm>
            <a:off x="2587320" y="6174000"/>
            <a:ext cx="3772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7" name="CustomShape 13"/>
          <p:cNvSpPr/>
          <p:nvPr/>
        </p:nvSpPr>
        <p:spPr>
          <a:xfrm flipH="1">
            <a:off x="9865440" y="3071520"/>
            <a:ext cx="1278360" cy="115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prstDash val="sysDot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8" name="CustomShape 14"/>
          <p:cNvSpPr/>
          <p:nvPr/>
        </p:nvSpPr>
        <p:spPr>
          <a:xfrm flipH="1">
            <a:off x="9928800" y="4241880"/>
            <a:ext cx="1641240" cy="2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prstDash val="sysDot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9" name="CustomShape 15"/>
          <p:cNvSpPr/>
          <p:nvPr/>
        </p:nvSpPr>
        <p:spPr>
          <a:xfrm>
            <a:off x="8692200" y="3733560"/>
            <a:ext cx="3772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θ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Set-up: Nature of the "barrel" force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02000" y="1471680"/>
            <a:ext cx="10518480" cy="22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4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force acts when nucleotides are inside the barrel. Red arrows indicate directions</a:t>
            </a:r>
            <a:endParaRPr b="0" lang="en-A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Treat as harmonic force (F=kx). Is there a better nature of force?</a:t>
            </a:r>
            <a:endParaRPr b="0" lang="en-A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 the force vector is discontinuous at border of barrel:</a:t>
            </a:r>
            <a:endParaRPr b="0" lang="en-AU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Magnitude is continuous</a:t>
            </a:r>
            <a:endParaRPr b="0" lang="en-AU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Direction is not</a:t>
            </a:r>
            <a:endParaRPr b="0" lang="en-AU" sz="2400" spc="-1" strike="noStrike">
              <a:latin typeface="Arial"/>
            </a:endParaRPr>
          </a:p>
        </p:txBody>
      </p:sp>
      <p:pic>
        <p:nvPicPr>
          <p:cNvPr id="102" name="Picture 5" descr="A close up of a logo&#10;&#10;Description automatically generated"/>
          <p:cNvPicPr/>
          <p:nvPr/>
        </p:nvPicPr>
        <p:blipFill>
          <a:blip r:embed="rId1"/>
          <a:stretch/>
        </p:blipFill>
        <p:spPr>
          <a:xfrm>
            <a:off x="8976960" y="3425760"/>
            <a:ext cx="2742480" cy="2809080"/>
          </a:xfrm>
          <a:prstGeom prst="rect">
            <a:avLst/>
          </a:prstGeom>
          <a:ln>
            <a:noFill/>
          </a:ln>
        </p:spPr>
      </p:pic>
      <p:pic>
        <p:nvPicPr>
          <p:cNvPr id="103" name="Picture 6" descr="A screenshot of a cell phone&#10;&#10;Description automatically generated"/>
          <p:cNvPicPr/>
          <p:nvPr/>
        </p:nvPicPr>
        <p:blipFill>
          <a:blip r:embed="rId2"/>
          <a:stretch/>
        </p:blipFill>
        <p:spPr>
          <a:xfrm>
            <a:off x="459000" y="3913920"/>
            <a:ext cx="4309560" cy="2161800"/>
          </a:xfrm>
          <a:prstGeom prst="rect">
            <a:avLst/>
          </a:prstGeom>
          <a:ln>
            <a:noFill/>
          </a:ln>
        </p:spPr>
      </p:pic>
      <p:pic>
        <p:nvPicPr>
          <p:cNvPr id="104" name="Picture 7" descr="A picture containing bird&#10;&#10;Description automatically generated"/>
          <p:cNvPicPr/>
          <p:nvPr/>
        </p:nvPicPr>
        <p:blipFill>
          <a:blip r:embed="rId3"/>
          <a:stretch/>
        </p:blipFill>
        <p:spPr>
          <a:xfrm>
            <a:off x="4821840" y="3781800"/>
            <a:ext cx="3831120" cy="259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Quantities of interest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6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z-position relative to tether docking height and radial position for</a:t>
            </a:r>
            <a:endParaRPr b="0" lang="en-AU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Bottom nucleotide on pore</a:t>
            </a:r>
            <a:endParaRPr b="0" lang="en-AU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Middle nucleotide on pore</a:t>
            </a:r>
            <a:endParaRPr b="0" lang="en-AU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Top nucleotide on pore</a:t>
            </a:r>
            <a:endParaRPr b="0" lang="en-AU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Minimum nucleotide on pore</a:t>
            </a:r>
            <a:endParaRPr b="0" lang="en-AU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Average over all pore nucleotides</a:t>
            </a:r>
            <a:endParaRPr b="0" lang="en-AU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Fraction of time that pore is visible (taken from minimum nucleotide)</a:t>
            </a:r>
            <a:endParaRPr b="0" lang="en-A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Number of bonds formed in tether</a:t>
            </a:r>
            <a:endParaRPr b="0" lang="en-AU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Bond defined as H bonding energy &lt; -0.1 SU of energy (4.1e-21 J) </a:t>
            </a:r>
            <a:endParaRPr b="0" lang="en-AU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Follows convention from oxDNA website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A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Cadnano design: 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190604_TC_pore_cinch1.json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08" name="Picture 6" descr="A close up of a map&#10;&#10;Description automatically generated"/>
          <p:cNvPicPr/>
          <p:nvPr/>
        </p:nvPicPr>
        <p:blipFill>
          <a:blip r:embed="rId1"/>
          <a:stretch/>
        </p:blipFill>
        <p:spPr>
          <a:xfrm>
            <a:off x="1161360" y="2745720"/>
            <a:ext cx="8797320" cy="338400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780480" y="1717560"/>
            <a:ext cx="104241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Definitions of nucleotides: top, middle, bottom is shown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Shown has tether length = 15nt (total of 30 tether nucleotides, 15 on each side of pore). This is varied.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Question 1: What is the effect of tether length and sequence on pore mobility?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11" name="Picture 3" descr="A close up of a flower&#10;&#10;Description automatically generated"/>
          <p:cNvPicPr/>
          <p:nvPr/>
        </p:nvPicPr>
        <p:blipFill>
          <a:blip r:embed="rId1"/>
          <a:stretch/>
        </p:blipFill>
        <p:spPr>
          <a:xfrm>
            <a:off x="3509280" y="2228040"/>
            <a:ext cx="3144240" cy="435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-2678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Simulation protocol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-69120" y="792720"/>
            <a:ext cx="8582760" cy="607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Simulated free tethered pore (no cinches or connectors) for a range of lengths and for different sequences.</a:t>
            </a:r>
            <a:endParaRPr b="0" lang="en-AU" sz="32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Tether lengths (number of bp on each side of tether): </a:t>
            </a:r>
            <a:endParaRPr b="0" lang="en-AU" sz="2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15, 30, 45, 60, 75, 90, 105,120,135,150</a:t>
            </a:r>
            <a:endParaRPr b="0" lang="en-AU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Sequences:</a:t>
            </a:r>
            <a:endParaRPr b="0" lang="en-AU" sz="2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Original sequences</a:t>
            </a:r>
            <a:endParaRPr b="0" lang="en-AU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Permutation of 700 to original sequence</a:t>
            </a:r>
            <a:endParaRPr b="0" lang="en-AU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Original sequence with tether All T (to control for hairpin formation of pore)</a:t>
            </a:r>
            <a:endParaRPr b="0" lang="en-AU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Tether docking heights:</a:t>
            </a:r>
            <a:endParaRPr b="0" lang="en-AU" sz="2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sngStrike">
                <a:solidFill>
                  <a:srgbClr val="000000"/>
                </a:solidFill>
                <a:latin typeface="Calibri"/>
              </a:rPr>
              <a:t>Tether at centre of barrel 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(used in simulations last time)</a:t>
            </a:r>
            <a:endParaRPr b="0" lang="en-AU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Tether in actual position (above centre of barrel by 17nm)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A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AU" sz="2400" spc="-1" strike="noStrike">
              <a:latin typeface="Arial"/>
            </a:endParaRPr>
          </a:p>
        </p:txBody>
      </p:sp>
      <p:pic>
        <p:nvPicPr>
          <p:cNvPr id="114" name="Picture 4" descr="A picture containing indoor, cup, sitting, light&#10;&#10;Description automatically generated"/>
          <p:cNvPicPr/>
          <p:nvPr/>
        </p:nvPicPr>
        <p:blipFill>
          <a:blip r:embed="rId1"/>
          <a:stretch/>
        </p:blipFill>
        <p:spPr>
          <a:xfrm>
            <a:off x="8525160" y="1900440"/>
            <a:ext cx="3545640" cy="305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998720" cy="13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Results: Fraction of time outside the pore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505920" y="2046960"/>
            <a:ext cx="5237280" cy="47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Fraction of time outside barrel increases with increasing tether length</a:t>
            </a:r>
            <a:endParaRPr b="0" lang="en-AU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Above length ~ 50 the pore spends almost 100% of its time outside the barrel</a:t>
            </a:r>
            <a:endParaRPr b="0" lang="en-AU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Some differences by sequence but no clear trend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pc="-1" strike="noStrike">
              <a:latin typeface="Arial"/>
            </a:endParaRPr>
          </a:p>
        </p:txBody>
      </p:sp>
      <p:pic>
        <p:nvPicPr>
          <p:cNvPr id="117" name="Picture 5" descr="A close up of a map&#10;&#10;Description automatically generated"/>
          <p:cNvPicPr/>
          <p:nvPr/>
        </p:nvPicPr>
        <p:blipFill>
          <a:blip r:embed="rId1"/>
          <a:stretch/>
        </p:blipFill>
        <p:spPr>
          <a:xfrm>
            <a:off x="542160" y="1900440"/>
            <a:ext cx="5244840" cy="373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Application>LibreOffice/6.4.6.2$Linux_X86_64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2020-06-14T01:39:08Z</dcterms:created>
  <dc:creator/>
  <dc:description/>
  <dc:language>en-AU</dc:language>
  <cp:lastModifiedBy/>
  <dcterms:modified xsi:type="dcterms:W3CDTF">2020-11-25T18:57:32Z</dcterms:modified>
  <cp:revision>1322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