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648" r:id="rId3"/>
    <p:sldMasterId id="2147483661" r:id="rId4"/>
  </p:sldMasterIdLst>
  <p:sldIdLst>
    <p:sldId id="259" r:id="rId5"/>
    <p:sldId id="264" r:id="rId6"/>
    <p:sldId id="263" r:id="rId7"/>
    <p:sldId id="262" r:id="rId8"/>
    <p:sldId id="261" r:id="rId9"/>
    <p:sldId id="271" r:id="rId10"/>
    <p:sldId id="272" r:id="rId11"/>
    <p:sldId id="275" r:id="rId12"/>
    <p:sldId id="274" r:id="rId13"/>
    <p:sldId id="279" r:id="rId14"/>
    <p:sldId id="277" r:id="rId15"/>
    <p:sldId id="278" r:id="rId16"/>
    <p:sldId id="276" r:id="rId17"/>
    <p:sldId id="281" r:id="rId18"/>
    <p:sldId id="283" r:id="rId19"/>
    <p:sldId id="284" r:id="rId20"/>
    <p:sldId id="285" r:id="rId21"/>
    <p:sldId id="287" r:id="rId22"/>
    <p:sldId id="286" r:id="rId23"/>
    <p:sldId id="282" r:id="rId24"/>
    <p:sldId id="294" r:id="rId25"/>
    <p:sldId id="290" r:id="rId26"/>
    <p:sldId id="293" r:id="rId27"/>
    <p:sldId id="291" r:id="rId28"/>
    <p:sldId id="292" r:id="rId29"/>
    <p:sldId id="266" r:id="rId30"/>
    <p:sldId id="267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24BCF-6A94-6B7C-4562-10FFC57E5E85}" v="5" dt="2021-10-09T13:32:38.808"/>
    <p1510:client id="{61A3A9B4-5793-4B83-7A49-C356CEE0A2A5}" v="17" dt="2021-05-23T03:53:11.895"/>
    <p1510:client id="{7D3FC5C6-CBA7-4FCA-B7E3-E692434A980B}" v="1059" dt="2020-12-17T00:47:44.992"/>
    <p1510:client id="{9310E53A-15B9-61C2-CC9D-7D38E6569B95}" v="2047" dt="2020-12-17T21:55:39.420"/>
    <p1510:client id="{BA6AB505-63B0-F65A-6C83-D6D020235C70}" v="711" dt="2020-12-17T15:00:2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4539-94F1-AD48-8A5A-36C39A94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E5ACD-6670-D14B-BBDE-F9793915D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3E715-DD06-1C4F-AEEB-9217220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6CCE-CD60-EC42-A7C2-E6DDABB8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7ECD-D9C1-1943-99AF-D92C353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13E8-506F-F44E-ACCF-9D55F615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C9B7-ED4E-D14B-A087-A60FC33D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6CBA-B1D5-FC45-937E-C3ABA613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0EE6-BAB4-6444-A79F-A1BCEB2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E925-A7C6-7F44-BE06-AC5BFAFF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0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4A30-B34A-834E-9DD8-C291ECAE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347F-DFBF-A642-B386-003395F8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77D9-336E-D644-ABA9-CDAAB0B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3478-05FF-1844-AB53-1D0C68B0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133E-20E1-6F49-8014-0276FBC6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F87-70A1-5345-B5EE-BACC47C0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7512-812A-F043-B3CF-859940BA0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158E5-DA77-C843-905A-A1AC792C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51768-751B-B144-9838-9484DF08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7330-D492-4540-B10A-9AAE7C16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4F71-547A-1B42-B815-D727E14E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2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A4A-D568-1C48-90D2-4873003C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3693-4E7B-DD41-84B5-CA6D864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67025-E0B5-F942-A538-2FE96E552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86186-D71B-F648-9879-781BDD86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CA52B-EC28-D14B-A995-ED779F5E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609BA-A905-7948-91FF-A25B934E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A4BF2-86C2-FB44-B644-0AD13655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9369-09AF-3842-BD21-6E25AE2E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73AF-7FD2-0F47-B4C3-766FB623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F7F8E-7520-CD47-A4CD-AA6C450A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FE2CB-4F07-B34F-9417-5DBFDAF6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EFBB-580D-E849-BC09-4E02AA1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1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F29F1-858A-A442-9A8A-FED0565C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57314-B8E5-DA4A-A236-6175C418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ECEF7-672A-6040-927F-4EC8E922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3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ACDC-2E03-9848-BD6A-DBA9B940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F574-9331-F643-A66C-B5F975F9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DE8E7-595B-454B-A0E8-5DC5570E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F320-9A1C-0F42-AB76-C2D3189D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7FD73-45BF-3343-BD4A-9790B1A0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A5D31-0FB0-824F-BD76-4DECDFCA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7717-D950-444C-8802-D5272C0E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F2E63-EA3D-174B-9B6F-C455DCC6F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AC327-8B5A-C547-9776-9865E9B6F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D7D5-B619-9D40-A559-8E83E670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B42AA-7397-E64A-A78D-920F9BC3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B3915-B9ED-244D-9140-99CF5E9F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0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4FC0-0B4D-8E4B-87DD-2BB3308E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D8407-072D-B34E-B2BA-26C37CF7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B4ED-4CD0-4A4F-A6B8-4A6D9F90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0530-FEB7-3449-B685-1EA5389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6E7D-D240-0544-926E-B3647F51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31B6B-FC60-4745-94CD-C8DDAB07C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7452-1470-7E48-A551-FB19B819A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2D92-7994-4E49-B5FC-8D7782D7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E9E5-098B-3E4F-986A-D9CD2E9E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802F-0167-0C46-BFFE-298D5362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9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85947-D60F-1A40-B631-C72AC7DC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36EC9-E000-0E4C-9527-C90459E7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E676-23F5-314A-B004-F258B059C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BA88-AD1C-0240-B4C1-DA64AC57129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1CD7F-30B0-2644-8BC4-05D17FA9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8906-8EF7-B14B-AA21-F1791FB90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593-B728-534D-8616-62167F53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A close up of some flowers&#10;&#10;Description generated with high confidence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7488720" y="2277720"/>
            <a:ext cx="4702680" cy="4579560"/>
          </a:xfrm>
          <a:custGeom>
            <a:avLst/>
            <a:gdLst/>
            <a:ahLst/>
            <a:cxn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6483600" y="3232080"/>
            <a:ext cx="5389560" cy="18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6000"/>
          </a:bodyPr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Calibri Light"/>
              </a:rPr>
              <a:t>oxDNAlien</a:t>
            </a:r>
            <a:r>
              <a:rPr lang="en-US" sz="4000" b="0" strike="noStrike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en-US" sz="4000" spc="-1" dirty="0">
                <a:solidFill>
                  <a:srgbClr val="000000"/>
                </a:solidFill>
                <a:latin typeface="Calibri Light"/>
              </a:rPr>
              <a:t>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Cinches and Connectors Analysis</a:t>
            </a:r>
            <a:endParaRPr lang="en-US" sz="4000" b="0" strike="noStrike" spc="-1" dirty="0">
              <a:latin typeface="Calibri Light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7782840" y="5242680"/>
            <a:ext cx="4329720" cy="6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1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JOEL HOCHSTETTER</a:t>
            </a:r>
            <a:endParaRPr lang="en-AU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18-12-20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9480240" y="5123520"/>
            <a:ext cx="935280" cy="0"/>
          </a:xfrm>
          <a:prstGeom prst="line">
            <a:avLst/>
          </a:prstGeom>
          <a:ln w="2556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1619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7B1C-2F6F-4931-8F6E-2844FB11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Cinch results: fraction outside barrel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ECEEF06-FA76-4539-9702-B19D457F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38" y="1533527"/>
            <a:ext cx="6328507" cy="4338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E3A257-5C2B-420B-8609-B3814C9C5494}"/>
              </a:ext>
            </a:extLst>
          </p:cNvPr>
          <p:cNvSpPr txBox="1"/>
          <p:nvPr/>
        </p:nvSpPr>
        <p:spPr>
          <a:xfrm>
            <a:off x="3111797" y="5938283"/>
            <a:ext cx="59684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Cinches work provided spacing at the end isn't too high</a:t>
            </a:r>
          </a:p>
          <a:p>
            <a:r>
              <a:rPr lang="en-US" dirty="0"/>
              <a:t>One sided cinches don't work (99-100% of time outside)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7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7E01-A1FC-455C-B7E7-9E6198C4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Cinch results: vertical positions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7F1433-58CD-486B-B387-9561D85C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799257"/>
            <a:ext cx="4775200" cy="3406023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BABCA80-8632-4960-B782-A413C8D8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07" y="1737780"/>
            <a:ext cx="4775200" cy="3441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D4C7E5-45DA-433D-8E29-1290762168F0}"/>
              </a:ext>
            </a:extLst>
          </p:cNvPr>
          <p:cNvSpPr txBox="1"/>
          <p:nvPr/>
        </p:nvSpPr>
        <p:spPr>
          <a:xfrm>
            <a:off x="241007" y="5176283"/>
            <a:ext cx="101151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Cinches work in simulations, but not one-sided versions</a:t>
            </a:r>
          </a:p>
          <a:p>
            <a:r>
              <a:rPr lang="en-US" dirty="0"/>
              <a:t>High variability is 42,s42 (possibly </a:t>
            </a:r>
            <a:r>
              <a:rPr lang="en-US" dirty="0" err="1"/>
              <a:t>undersampled</a:t>
            </a:r>
            <a:r>
              <a:rPr lang="en-US" dirty="0"/>
              <a:t>). Less constrained than z42 unexpected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3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6938-291C-417E-896C-9B5FA2F6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Cinch results: radial positions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187DA5A-4CEF-4240-8C4B-2FBB8609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76" y="1928746"/>
            <a:ext cx="4110892" cy="2922356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87A61E1-9391-43B9-944A-2F1C3562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3" y="1893513"/>
            <a:ext cx="4110892" cy="2992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8543A-DB4E-4A64-A171-D1ECC286F861}"/>
              </a:ext>
            </a:extLst>
          </p:cNvPr>
          <p:cNvSpPr txBox="1"/>
          <p:nvPr/>
        </p:nvSpPr>
        <p:spPr>
          <a:xfrm>
            <a:off x="834658" y="5229446"/>
            <a:ext cx="86708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Radial constraints comparable for all cinches</a:t>
            </a:r>
          </a:p>
          <a:p>
            <a:r>
              <a:rPr lang="en-US" dirty="0"/>
              <a:t>Free pore spends most of time outside the barrel at high radius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4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C295-FFB6-486F-B716-F0FF3762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Cinch results: position histograms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E370053-2B91-4BB3-ADEA-292E5161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775" y="1836962"/>
            <a:ext cx="5195276" cy="3703893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FD243E9-52BB-4A20-BC3C-51AEDAEA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4" y="1776856"/>
            <a:ext cx="5224584" cy="3763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C870A-751A-499E-9368-C3D7E07DF36B}"/>
              </a:ext>
            </a:extLst>
          </p:cNvPr>
          <p:cNvSpPr txBox="1"/>
          <p:nvPr/>
        </p:nvSpPr>
        <p:spPr>
          <a:xfrm>
            <a:off x="6807613" y="5644385"/>
            <a:ext cx="8564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Skew depends on occurrence of inner cinch</a:t>
            </a:r>
          </a:p>
          <a:p>
            <a:r>
              <a:rPr lang="en-US" dirty="0"/>
              <a:t>Any cinches constrain pore radially (within barrel 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DC296-3C5C-4A99-A826-A020EA02A5A0}"/>
              </a:ext>
            </a:extLst>
          </p:cNvPr>
          <p:cNvSpPr txBox="1"/>
          <p:nvPr/>
        </p:nvSpPr>
        <p:spPr>
          <a:xfrm>
            <a:off x="675169" y="5610446"/>
            <a:ext cx="59684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Cinches reduce spread of distribution</a:t>
            </a:r>
          </a:p>
          <a:p>
            <a:r>
              <a:rPr lang="en-US" dirty="0"/>
              <a:t>Location / type of cinches change equilibrium position</a:t>
            </a:r>
          </a:p>
          <a:p>
            <a:r>
              <a:rPr lang="en-US" dirty="0">
                <a:ea typeface="+mn-lt"/>
                <a:cs typeface="+mn-lt"/>
              </a:rPr>
              <a:t>Bimodal for s42: suggests two states maybe?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1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F11B-981C-4878-965C-80EFBC5F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Cinches: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08EF2-97B8-4539-9BC0-72C15380E4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20875" y="1301414"/>
            <a:ext cx="10972440" cy="1144800"/>
          </a:xfrm>
        </p:spPr>
        <p:txBody>
          <a:bodyPr lIns="0" tIns="0" rIns="0" bIns="0" anchor="t">
            <a:noAutofit/>
          </a:bodyPr>
          <a:lstStyle/>
          <a:p>
            <a:pPr marL="457200" lvl="1" indent="-457200">
              <a:buFont typeface="Arial"/>
              <a:buChar char="•"/>
            </a:pPr>
            <a:r>
              <a:rPr lang="en-US" sz="3000" dirty="0"/>
              <a:t>Start with no cinches and estimate ratio that end up in each of the configurations</a:t>
            </a:r>
          </a:p>
          <a:p>
            <a:pPr marL="457200" lvl="1" indent="-457200">
              <a:buFont typeface="Arial"/>
              <a:buChar char="•"/>
            </a:pPr>
            <a:r>
              <a:rPr lang="en-US" sz="3000" dirty="0"/>
              <a:t>Get to bottom of s42 anomaly</a:t>
            </a:r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99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8A03-5960-42B7-8686-7FB90013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604875"/>
          </a:xfrm>
        </p:spPr>
        <p:txBody>
          <a:bodyPr/>
          <a:lstStyle/>
          <a:p>
            <a:r>
              <a:rPr lang="en-US" dirty="0"/>
              <a:t>Question 2:</a:t>
            </a:r>
            <a:br>
              <a:rPr lang="en-US" dirty="0"/>
            </a:br>
            <a:r>
              <a:rPr lang="en-US" dirty="0"/>
              <a:t>Which connectors configuration is optimal?</a:t>
            </a:r>
          </a:p>
        </p:txBody>
      </p:sp>
    </p:spTree>
    <p:extLst>
      <p:ext uri="{BB962C8B-B14F-4D97-AF65-F5344CB8AC3E}">
        <p14:creationId xmlns:p14="http://schemas.microsoft.com/office/powerpoint/2010/main" val="403165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476D-A036-47BC-B546-52540000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 set-up</a:t>
            </a:r>
          </a:p>
        </p:txBody>
      </p:sp>
      <p:pic>
        <p:nvPicPr>
          <p:cNvPr id="4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EF13A766-C37A-4A2C-A249-9801AA9B0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24" b="39883"/>
          <a:stretch/>
        </p:blipFill>
        <p:spPr>
          <a:xfrm>
            <a:off x="2527004" y="1469487"/>
            <a:ext cx="7598753" cy="49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476D-A036-47BC-B546-52540000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 sequences</a:t>
            </a:r>
          </a:p>
        </p:txBody>
      </p:sp>
      <p:pic>
        <p:nvPicPr>
          <p:cNvPr id="4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EF13A766-C37A-4A2C-A249-9801AA9B0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77" r="-324" b="293"/>
          <a:stretch/>
        </p:blipFill>
        <p:spPr>
          <a:xfrm>
            <a:off x="3537098" y="2134022"/>
            <a:ext cx="7430404" cy="3081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AA3AB-06EA-4E99-926F-AE690671F02A}"/>
              </a:ext>
            </a:extLst>
          </p:cNvPr>
          <p:cNvSpPr txBox="1"/>
          <p:nvPr/>
        </p:nvSpPr>
        <p:spPr>
          <a:xfrm>
            <a:off x="373911" y="2030819"/>
            <a:ext cx="276978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MD0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anti21-anti21. Same seqs MD1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MD1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separate9-anti10-separate2-anti21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MD2</a:t>
            </a:r>
            <a:endParaRPr lang="en-US">
              <a:solidFill>
                <a:srgbClr val="00B0F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separate9-anti10-separate2-anti21.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MD3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anti21-anti21. No spacer</a:t>
            </a:r>
            <a:endParaRPr lang="en-US" dirty="0">
              <a:solidFill>
                <a:srgbClr val="00B0F0"/>
              </a:solidFill>
              <a:cs typeface="Arial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0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DD12-383A-4E17-B95D-D8745861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Connectors: Simulation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90F3-44E6-4478-A7A7-5D154110600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8852" y="1460902"/>
            <a:ext cx="10972440" cy="5016823"/>
          </a:xfrm>
        </p:spPr>
        <p:txBody>
          <a:bodyPr lIns="0" tIns="0" rIns="0" bIns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Initialize design with no connectors</a:t>
            </a:r>
          </a:p>
          <a:p>
            <a:pPr marL="514350" indent="-514350">
              <a:buAutoNum type="arabicPeriod"/>
            </a:pPr>
            <a:r>
              <a:rPr lang="en-US" sz="2800" dirty="0"/>
              <a:t>Simulate ~100 us x 20 different seeds</a:t>
            </a:r>
          </a:p>
          <a:p>
            <a:pPr marL="514350" indent="-514350">
              <a:buAutoNum type="arabicPeriod"/>
            </a:pPr>
            <a:r>
              <a:rPr lang="en-US" sz="2800" dirty="0"/>
              <a:t>Take one of these simulations. </a:t>
            </a:r>
          </a:p>
          <a:p>
            <a:pPr marL="514350" indent="-514350">
              <a:buAutoNum type="arabicPeriod"/>
            </a:pPr>
            <a:r>
              <a:rPr lang="en-US" sz="2800" dirty="0">
                <a:ea typeface="+mj-lt"/>
                <a:cs typeface="+mj-lt"/>
              </a:rPr>
              <a:t>Simulate another ~100 us x 20 different seeds</a:t>
            </a: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65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998F-79D7-4BD0-8D07-819113E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 Results: far-from-equilibrium relaxation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DDD7EFB-BDC3-4672-AE9E-C4E39A56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1800364"/>
            <a:ext cx="4885427" cy="3257275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0F96A1A9-69D2-4ADB-B4DA-78BDF0CC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1814739"/>
            <a:ext cx="5187350" cy="3458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A5CE0-CEF7-4493-AB57-6B6AF8936A14}"/>
              </a:ext>
            </a:extLst>
          </p:cNvPr>
          <p:cNvSpPr txBox="1"/>
          <p:nvPr/>
        </p:nvSpPr>
        <p:spPr>
          <a:xfrm>
            <a:off x="1357424" y="14726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Single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68A14-E71E-47B7-B777-E42A7973F0EE}"/>
              </a:ext>
            </a:extLst>
          </p:cNvPr>
          <p:cNvSpPr txBox="1"/>
          <p:nvPr/>
        </p:nvSpPr>
        <p:spPr>
          <a:xfrm>
            <a:off x="6390168" y="1446027"/>
            <a:ext cx="4214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Averaged over ensemble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41239-4A32-4204-BF81-38D375F0C9D8}"/>
              </a:ext>
            </a:extLst>
          </p:cNvPr>
          <p:cNvSpPr txBox="1"/>
          <p:nvPr/>
        </p:nvSpPr>
        <p:spPr>
          <a:xfrm>
            <a:off x="1135912" y="5273747"/>
            <a:ext cx="42140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Noticeable transitions between states </a:t>
            </a:r>
          </a:p>
          <a:p>
            <a:r>
              <a:rPr lang="en-US" dirty="0"/>
              <a:t>(I.e. jump in no. Bonds by ~21bp)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6CF6E-CDBD-46EE-800B-65B8C6FE0C47}"/>
              </a:ext>
            </a:extLst>
          </p:cNvPr>
          <p:cNvSpPr txBox="1"/>
          <p:nvPr/>
        </p:nvSpPr>
        <p:spPr>
          <a:xfrm>
            <a:off x="6106631" y="5273747"/>
            <a:ext cx="55608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Thin lines are maximum and minimum of ensemble</a:t>
            </a:r>
          </a:p>
          <a:p>
            <a:r>
              <a:rPr lang="en-US" dirty="0"/>
              <a:t>MD2 transitions towards "docked" much quicker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8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294156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Set-up revisited</a:t>
            </a:r>
            <a:endParaRPr lang="en-AU" sz="4400" b="0" strike="noStrike" spc="-1">
              <a:latin typeface="Arial"/>
            </a:endParaRPr>
          </a:p>
        </p:txBody>
      </p:sp>
      <p:pic>
        <p:nvPicPr>
          <p:cNvPr id="84" name="Picture 8" descr="A picture containing computer&#10;&#10;Description generated with very high confidence"/>
          <p:cNvPicPr/>
          <p:nvPr/>
        </p:nvPicPr>
        <p:blipFill>
          <a:blip r:embed="rId2"/>
          <a:stretch/>
        </p:blipFill>
        <p:spPr>
          <a:xfrm>
            <a:off x="2887200" y="2149596"/>
            <a:ext cx="3759840" cy="3952440"/>
          </a:xfrm>
          <a:prstGeom prst="rect">
            <a:avLst/>
          </a:prstGeom>
          <a:ln>
            <a:noFill/>
          </a:ln>
        </p:spPr>
      </p:pic>
      <p:pic>
        <p:nvPicPr>
          <p:cNvPr id="85" name="Picture 9" descr="A close up of a lamp&#10;&#10;Description generated with high confidence"/>
          <p:cNvPicPr/>
          <p:nvPr/>
        </p:nvPicPr>
        <p:blipFill>
          <a:blip r:embed="rId3"/>
          <a:stretch/>
        </p:blipFill>
        <p:spPr>
          <a:xfrm>
            <a:off x="7782840" y="1990836"/>
            <a:ext cx="4111920" cy="40723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7784280" y="5916636"/>
            <a:ext cx="4107960" cy="48312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 rot="5400000">
            <a:off x="4947840" y="3954996"/>
            <a:ext cx="3593160" cy="4730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777120" y="1739556"/>
            <a:ext cx="2742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Side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endParaRPr lang="en-AU" sz="28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8472600" y="1770156"/>
            <a:ext cx="2742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Top view</a:t>
            </a:r>
            <a:endParaRPr lang="en-AU" sz="2800" b="0" strike="noStrike" spc="-1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2634480" y="3928356"/>
            <a:ext cx="483120" cy="97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9499680" y="6319116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18 nm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 rot="5400000">
            <a:off x="5200560" y="3996036"/>
            <a:ext cx="3772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52nm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999720" y="4125276"/>
            <a:ext cx="3772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149760" y="1380276"/>
            <a:ext cx="229788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Force cylinder (details next slide) constrains barrel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 nucleotides of the tether are fixed to a certain position. Harmonic force on these nt (F=kx, with k =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600 pN/nm). These nt stay within 0.4nm of fixed location in simulations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5" name="CustomShape 11"/>
          <p:cNvSpPr/>
          <p:nvPr/>
        </p:nvSpPr>
        <p:spPr>
          <a:xfrm rot="5400000">
            <a:off x="4150080" y="5814756"/>
            <a:ext cx="483120" cy="97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2"/>
          <p:cNvSpPr/>
          <p:nvPr/>
        </p:nvSpPr>
        <p:spPr>
          <a:xfrm>
            <a:off x="2587320" y="6103116"/>
            <a:ext cx="3772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 flipH="1">
            <a:off x="9865440" y="3000636"/>
            <a:ext cx="1278360" cy="115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prstDash val="sysDot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8" name="CustomShape 14"/>
          <p:cNvSpPr/>
          <p:nvPr/>
        </p:nvSpPr>
        <p:spPr>
          <a:xfrm flipH="1">
            <a:off x="9928800" y="4170996"/>
            <a:ext cx="1641240" cy="2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prstDash val="sysDot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8692200" y="3662676"/>
            <a:ext cx="3772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θ</a:t>
            </a:r>
            <a:endParaRPr lang="en-AU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57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AA1C-ADF8-4CD3-B80B-9AF1F66D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 Results: relaxation later times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A59F901-ED63-47AA-93BA-3DDD3B4C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1" y="1781620"/>
            <a:ext cx="5650198" cy="3757538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AF5B74C-37DE-446A-9722-E3341983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42" y="1815781"/>
            <a:ext cx="5365897" cy="3589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DACA5-CEEA-41F1-9953-F42E5F318E53}"/>
              </a:ext>
            </a:extLst>
          </p:cNvPr>
          <p:cNvSpPr txBox="1"/>
          <p:nvPr/>
        </p:nvSpPr>
        <p:spPr>
          <a:xfrm>
            <a:off x="6337005" y="1339702"/>
            <a:ext cx="5188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Compared with started in "docked" configuration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578A8-7506-4E5B-B734-05FACA8981E2}"/>
              </a:ext>
            </a:extLst>
          </p:cNvPr>
          <p:cNvSpPr txBox="1"/>
          <p:nvPr/>
        </p:nvSpPr>
        <p:spPr>
          <a:xfrm>
            <a:off x="1162493" y="5716770"/>
            <a:ext cx="4214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Still not relaxed after 2-week sim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9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3D71-5790-477B-9022-CA81E880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 results: example trajectory 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90FF711-CF11-4236-B2E6-407E1CEF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1" y="1474506"/>
            <a:ext cx="4586176" cy="3191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8A07F-0D8D-44CE-98A0-5E5BF7FB55F8}"/>
              </a:ext>
            </a:extLst>
          </p:cNvPr>
          <p:cNvSpPr txBox="1"/>
          <p:nvPr/>
        </p:nvSpPr>
        <p:spPr>
          <a:xfrm>
            <a:off x="1844748" y="4830725"/>
            <a:ext cx="103100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Not sampled long enough for results to be meaningful</a:t>
            </a:r>
          </a:p>
          <a:p>
            <a:r>
              <a:rPr lang="en-US" dirty="0"/>
              <a:t>e.g. for MD2</a:t>
            </a:r>
          </a:p>
          <a:p>
            <a:r>
              <a:rPr lang="en-US" dirty="0"/>
              <a:t>Locations are very correlated to initial position</a:t>
            </a:r>
          </a:p>
          <a:p>
            <a:r>
              <a:rPr lang="en-US" dirty="0"/>
              <a:t>Even 2 week sampling time is not enough</a:t>
            </a: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E0EF7B0-D5EC-4229-B31C-5F5EB5ED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40" y="1473954"/>
            <a:ext cx="4630479" cy="30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6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932-380B-46BB-A32C-7921E7F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 Results: vertical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CA9AC-DC1D-46B2-ACA3-46E50B83ECB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1247" y="5299334"/>
            <a:ext cx="10972440" cy="787513"/>
          </a:xfrm>
        </p:spPr>
        <p:txBody>
          <a:bodyPr lIns="0" tIns="0" rIns="0" bIns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this: MD0 ok and MD1-3 not ok</a:t>
            </a:r>
          </a:p>
          <a:p>
            <a:pPr marL="0" indent="0">
              <a:buNone/>
            </a:pPr>
            <a:r>
              <a:rPr lang="en-US" dirty="0"/>
              <a:t>But actually, this can be explained by bonding and correlations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1AED6D6-7CED-48DC-9CA4-C6A148E6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028" y="1826376"/>
            <a:ext cx="3717851" cy="2558433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9B3C6BF-9DD4-40F2-B6FB-81ECDE6E2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6" y="1877865"/>
            <a:ext cx="3779874" cy="2685826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53FA6E5-8F71-4A45-8114-499BC8593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610" y="1874094"/>
            <a:ext cx="3558362" cy="25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0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3858-2625-4F87-BBF8-0F55C211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 Results: Radial position</a:t>
            </a:r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A883380F-B5EE-4C1D-95DA-F29E0AAA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21" y="1819448"/>
            <a:ext cx="3841897" cy="2793801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6312678-277F-47AC-8080-8A4C966F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07" y="1820931"/>
            <a:ext cx="3841896" cy="28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8C2B-6462-4029-9FA9-94502372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Connectors: 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34784-A977-451F-9C1C-52F12795A0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2480" y="1282129"/>
            <a:ext cx="10972440" cy="4588741"/>
          </a:xfrm>
        </p:spPr>
        <p:txBody>
          <a:bodyPr lIns="0" tIns="0" rIns="0" bIns="0" anchor="t">
            <a:normAutofit/>
          </a:bodyPr>
          <a:lstStyle/>
          <a:p>
            <a:r>
              <a:rPr lang="en-US" sz="3200" dirty="0"/>
              <a:t>Run for longer to get to "docked" states</a:t>
            </a:r>
          </a:p>
          <a:p>
            <a:pPr lvl="1"/>
            <a:r>
              <a:rPr lang="en-US" sz="2800" dirty="0"/>
              <a:t>Continue with same seed each time so results decorrelate</a:t>
            </a:r>
          </a:p>
          <a:p>
            <a:r>
              <a:rPr lang="en-US" sz="3200" dirty="0"/>
              <a:t>Try and speed up by changing Monte Carlo time-step, or using Molecular Dynamics</a:t>
            </a:r>
          </a:p>
          <a:p>
            <a:r>
              <a:rPr lang="en-US" sz="3200" dirty="0"/>
              <a:t>Take a different approach: </a:t>
            </a:r>
          </a:p>
          <a:p>
            <a:pPr lvl="1"/>
            <a:r>
              <a:rPr lang="en-US" sz="2800" dirty="0"/>
              <a:t>Start in docked configuration and sample over states</a:t>
            </a:r>
          </a:p>
        </p:txBody>
      </p:sp>
    </p:spTree>
    <p:extLst>
      <p:ext uri="{BB962C8B-B14F-4D97-AF65-F5344CB8AC3E}">
        <p14:creationId xmlns:p14="http://schemas.microsoft.com/office/powerpoint/2010/main" val="427646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D5BA-B5F6-4458-81E2-979AD41D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EE40-634A-4119-B171-5EF151A098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2480" y="1229835"/>
            <a:ext cx="10972440" cy="4827800"/>
          </a:xfrm>
        </p:spPr>
        <p:txBody>
          <a:bodyPr lIns="0" tIns="0" rIns="0" bIns="0" anchor="t">
            <a:normAutofit/>
          </a:bodyPr>
          <a:lstStyle/>
          <a:p>
            <a:r>
              <a:rPr lang="en-US" sz="3600" dirty="0"/>
              <a:t>Cinches work if initialized correctly</a:t>
            </a:r>
          </a:p>
          <a:p>
            <a:pPr lvl="1"/>
            <a:r>
              <a:rPr lang="en-US" sz="3200" dirty="0"/>
              <a:t>Do not work if "one-sided" connections form</a:t>
            </a:r>
          </a:p>
          <a:p>
            <a:r>
              <a:rPr lang="en-US" sz="3600" dirty="0"/>
              <a:t>Connectors:</a:t>
            </a:r>
          </a:p>
          <a:p>
            <a:pPr lvl="1"/>
            <a:r>
              <a:rPr lang="en-US" sz="3200" dirty="0"/>
              <a:t>MD2 forms connector bonds (transitions to locked state) much more quickly than the others</a:t>
            </a:r>
          </a:p>
          <a:p>
            <a:pPr lvl="1"/>
            <a:r>
              <a:rPr lang="en-US" sz="3200" dirty="0"/>
              <a:t>Needs even longer simulation time to obtain experimentally comparable results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6433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D760-F325-4523-8D07-C9400B8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AC1A-690D-4AC9-85A5-C0C8656059F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2643" y="1381158"/>
            <a:ext cx="10972440" cy="4768730"/>
          </a:xfrm>
        </p:spPr>
        <p:txBody>
          <a:bodyPr lIns="0" tIns="0" rIns="0" bIns="0" anchor="t"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Write summary of how </a:t>
            </a:r>
            <a:r>
              <a:rPr lang="en-US" sz="4000" dirty="0" err="1"/>
              <a:t>oxDNA</a:t>
            </a:r>
            <a:r>
              <a:rPr lang="en-US" sz="4000" dirty="0"/>
              <a:t> simulations work</a:t>
            </a: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Fixing anomalous datapoint (42, s42)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Probability of transition to different cinch states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Test different numbers of connectors at each level (3-4-4 instead of 6)</a:t>
            </a: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Test other sequence variations of MD2 </a:t>
            </a:r>
            <a:r>
              <a:rPr lang="en-US" sz="4000" dirty="0">
                <a:ea typeface="+mn-lt"/>
                <a:cs typeface="+mn-lt"/>
              </a:rPr>
              <a:t>(Blonde, Jupiter, Minerva, Neptune, </a:t>
            </a:r>
            <a:r>
              <a:rPr lang="en-US" sz="4000" dirty="0" err="1">
                <a:ea typeface="+mn-lt"/>
                <a:cs typeface="+mn-lt"/>
              </a:rPr>
              <a:t>imotif</a:t>
            </a:r>
            <a:r>
              <a:rPr lang="en-US" sz="4000" dirty="0">
                <a:ea typeface="+mn-lt"/>
                <a:cs typeface="+mn-lt"/>
              </a:rPr>
              <a:t>, </a:t>
            </a:r>
            <a:r>
              <a:rPr lang="en-US" sz="4000" dirty="0" err="1">
                <a:ea typeface="+mn-lt"/>
                <a:cs typeface="+mn-lt"/>
              </a:rPr>
              <a:t>Gquad</a:t>
            </a:r>
            <a:r>
              <a:rPr lang="en-US" sz="4000" dirty="0">
                <a:ea typeface="+mn-lt"/>
                <a:cs typeface="+mn-lt"/>
              </a:rPr>
              <a:t>)</a:t>
            </a:r>
            <a:endParaRPr lang="en-US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+mn-lt"/>
                <a:cs typeface="+mn-lt"/>
              </a:rPr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66657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4FA0-1A09-4383-878E-0B81E7D4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results: Changing tether lengths 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9C3C07D-CD14-42C8-B22D-E99C014BF45E}"/>
              </a:ext>
            </a:extLst>
          </p:cNvPr>
          <p:cNvSpPr/>
          <p:nvPr/>
        </p:nvSpPr>
        <p:spPr>
          <a:xfrm>
            <a:off x="6505920" y="2046960"/>
            <a:ext cx="5237280" cy="47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Fraction of time outside barrel increases with increasing tether length</a:t>
            </a:r>
            <a:endParaRPr lang="en-AU" sz="28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Above length ~ 50 the pore spends almost 100% of its time outside the barrel</a:t>
            </a:r>
            <a:endParaRPr lang="en-AU" sz="28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differences by sequence but no clear trend</a:t>
            </a:r>
            <a:endParaRPr lang="en-A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800" b="0" strike="noStrike" spc="-1">
              <a:latin typeface="Arial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F799CA9-DAD3-4CBE-8BDF-C43C050591B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42160" y="1900440"/>
            <a:ext cx="5244840" cy="373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893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998720" cy="13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Arial"/>
              </a:rPr>
              <a:t>Past results: Average location bottom of pore</a:t>
            </a:r>
            <a:endParaRPr lang="en-AU" sz="4400" spc="-1" dirty="0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480000" y="2102040"/>
            <a:ext cx="540936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Z-position decreases as tether length increases</a:t>
            </a:r>
            <a:endParaRPr lang="en-AU" sz="28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Radial position no significant changes for pore inside barrel. </a:t>
            </a:r>
            <a:endParaRPr lang="en-AU" sz="28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 long tether lengths pore can dangle over side of barrel (higher radius)</a:t>
            </a:r>
            <a:endParaRPr lang="en-A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800" b="0" strike="noStrike" spc="-1">
              <a:latin typeface="Arial"/>
            </a:endParaRPr>
          </a:p>
        </p:txBody>
      </p:sp>
      <p:pic>
        <p:nvPicPr>
          <p:cNvPr id="131" name="Picture 7" descr="A close up of a map&#10;&#10;Description automatically generated"/>
          <p:cNvPicPr/>
          <p:nvPr/>
        </p:nvPicPr>
        <p:blipFill>
          <a:blip r:embed="rId2"/>
          <a:stretch/>
        </p:blipFill>
        <p:spPr>
          <a:xfrm>
            <a:off x="1388160" y="1558080"/>
            <a:ext cx="3525120" cy="2505600"/>
          </a:xfrm>
          <a:prstGeom prst="rect">
            <a:avLst/>
          </a:prstGeom>
          <a:ln>
            <a:noFill/>
          </a:ln>
        </p:spPr>
      </p:pic>
      <p:pic>
        <p:nvPicPr>
          <p:cNvPr id="132" name="Picture 8" descr="A picture containing screenshot&#10;&#10;Description automatically generated"/>
          <p:cNvPicPr/>
          <p:nvPr/>
        </p:nvPicPr>
        <p:blipFill>
          <a:blip r:embed="rId3"/>
          <a:stretch/>
        </p:blipFill>
        <p:spPr>
          <a:xfrm>
            <a:off x="1388160" y="4119480"/>
            <a:ext cx="3607560" cy="2623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3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Set-up: Nature of the "barrel" force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02000" y="1471680"/>
            <a:ext cx="8769789" cy="22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The force acts when nucleotides are inside the barrel. Red arrows indicate directions</a:t>
            </a:r>
            <a:endParaRPr lang="en-AU" sz="2000" b="0" strike="noStrike" spc="-1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Treat as harmonic force (F=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kx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).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 </a:t>
            </a:r>
            <a:endParaRPr lang="en-AU" sz="2000" spc="-1">
              <a:solidFill>
                <a:srgbClr val="000000"/>
              </a:solidFill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Limitations</a:t>
            </a:r>
            <a:endParaRPr lang="en-AU" sz="2000" b="0" strike="noStrike" spc="-1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Force vector is discontinuous at border of barrel: 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Magnitude is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continuous but direction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 is not</a:t>
            </a:r>
            <a:endParaRPr lang="en-AU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Calibri"/>
              </a:rPr>
              <a:t>Barrel has infinite outer diameter</a:t>
            </a:r>
          </a:p>
        </p:txBody>
      </p:sp>
      <p:pic>
        <p:nvPicPr>
          <p:cNvPr id="102" name="Picture 5" descr="A close up of a logo&#10;&#10;Description automatically generated"/>
          <p:cNvPicPr/>
          <p:nvPr/>
        </p:nvPicPr>
        <p:blipFill>
          <a:blip r:embed="rId2"/>
          <a:stretch/>
        </p:blipFill>
        <p:spPr>
          <a:xfrm>
            <a:off x="8976960" y="3425760"/>
            <a:ext cx="2742480" cy="2809080"/>
          </a:xfrm>
          <a:prstGeom prst="rect">
            <a:avLst/>
          </a:prstGeom>
          <a:ln>
            <a:noFill/>
          </a:ln>
        </p:spPr>
      </p:pic>
      <p:pic>
        <p:nvPicPr>
          <p:cNvPr id="103" name="Picture 6" descr="A screenshot of a cell phone&#10;&#10;Description automatically generated"/>
          <p:cNvPicPr/>
          <p:nvPr/>
        </p:nvPicPr>
        <p:blipFill>
          <a:blip r:embed="rId3"/>
          <a:stretch/>
        </p:blipFill>
        <p:spPr>
          <a:xfrm>
            <a:off x="459000" y="3913920"/>
            <a:ext cx="4309560" cy="2161800"/>
          </a:xfrm>
          <a:prstGeom prst="rect">
            <a:avLst/>
          </a:prstGeom>
          <a:ln>
            <a:noFill/>
          </a:ln>
        </p:spPr>
      </p:pic>
      <p:pic>
        <p:nvPicPr>
          <p:cNvPr id="104" name="Picture 7" descr="A picture containing bird&#10;&#10;Description automatically generated"/>
          <p:cNvPicPr/>
          <p:nvPr/>
        </p:nvPicPr>
        <p:blipFill>
          <a:blip r:embed="rId4"/>
          <a:stretch/>
        </p:blipFill>
        <p:spPr>
          <a:xfrm>
            <a:off x="4821840" y="3781800"/>
            <a:ext cx="3831120" cy="259560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A picture containing indoor, sitting, light, table&#10;&#10;Description automatically generated">
            <a:extLst>
              <a:ext uri="{FF2B5EF4-FFF2-40B4-BE49-F238E27FC236}">
                <a16:creationId xmlns:a16="http://schemas.microsoft.com/office/drawing/2014/main" id="{C49091E5-553E-47F0-9B06-8545FDF20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778" y="1025871"/>
            <a:ext cx="2743200" cy="23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Quantities of interest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6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z-position relative to tether docking height and radial position for</a:t>
            </a:r>
            <a:endParaRPr lang="en-AU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Bottom nucleotide on pore</a:t>
            </a:r>
            <a:endParaRPr lang="en-A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Middle nucleotide on pore</a:t>
            </a:r>
            <a:endParaRPr lang="en-A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Top nucleotide on pore</a:t>
            </a:r>
            <a:endParaRPr lang="en-A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Minimum nucleotide on pore</a:t>
            </a:r>
            <a:endParaRPr lang="en-A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Average over all pore nucleotides</a:t>
            </a:r>
            <a:endParaRPr lang="en-AU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Fraction of time that pore is visible (taken from minimum nucleotide)</a:t>
            </a:r>
            <a:endParaRPr lang="en-A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Number of bonds formed in tether</a:t>
            </a:r>
            <a:endParaRPr lang="en-AU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Bond defined as H bonding energy &lt; -0.1 SU of energy (4.1e-21 J) </a:t>
            </a:r>
            <a:endParaRPr lang="en-AU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Follows convention from oxDNA website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AU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32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Cadnano design: 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Calibri Light"/>
              </a:rPr>
              <a:t>190604_TC_pore_cinch1.json</a:t>
            </a:r>
            <a:endParaRPr lang="en-AU" sz="4400" b="0" strike="noStrike" spc="-1">
              <a:latin typeface="Arial"/>
            </a:endParaRPr>
          </a:p>
        </p:txBody>
      </p:sp>
      <p:pic>
        <p:nvPicPr>
          <p:cNvPr id="108" name="Picture 6" descr="A close up of a map&#10;&#10;Description automatically generated"/>
          <p:cNvPicPr/>
          <p:nvPr/>
        </p:nvPicPr>
        <p:blipFill>
          <a:blip r:embed="rId2"/>
          <a:stretch/>
        </p:blipFill>
        <p:spPr>
          <a:xfrm>
            <a:off x="1161360" y="2745720"/>
            <a:ext cx="8797320" cy="338400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780480" y="1717560"/>
            <a:ext cx="104241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Definitions of nucleotides: top, middle, bottom is shown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Shown has tether length = 15nt (total of 30 tether nucleotides, 15 on each side of pore). This is varied.</a:t>
            </a:r>
            <a:endParaRPr lang="en-AU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79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7E1D-1D03-45A2-92FB-6E5EAA27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2340962"/>
          </a:xfrm>
        </p:spPr>
        <p:txBody>
          <a:bodyPr/>
          <a:lstStyle/>
          <a:p>
            <a:r>
              <a:rPr lang="en-US" dirty="0"/>
              <a:t>Question 1: </a:t>
            </a:r>
            <a:br>
              <a:rPr lang="en-US" dirty="0"/>
            </a:br>
            <a:r>
              <a:rPr lang="en-US" dirty="0"/>
              <a:t>Why don't variations of cinches work?</a:t>
            </a:r>
          </a:p>
        </p:txBody>
      </p:sp>
    </p:spTree>
    <p:extLst>
      <p:ext uri="{BB962C8B-B14F-4D97-AF65-F5344CB8AC3E}">
        <p14:creationId xmlns:p14="http://schemas.microsoft.com/office/powerpoint/2010/main" val="28575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A50A-9CFB-4BD6-977F-0FB7AC95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Cinch variations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CA91-4A68-454C-9107-1C4602CF9D3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9224" y="1576089"/>
            <a:ext cx="3423324" cy="4981380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free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42x2, s4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42x2, s6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46, s10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42x2, s0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42, s42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42, z42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z42x2       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ea typeface="+mn-lt"/>
              <a:cs typeface="+mn-lt"/>
            </a:endParaRPr>
          </a:p>
        </p:txBody>
      </p:sp>
      <p:pic>
        <p:nvPicPr>
          <p:cNvPr id="8" name="Picture 8" descr="A picture containing measure&#10;&#10;Description automatically generated">
            <a:extLst>
              <a:ext uri="{FF2B5EF4-FFF2-40B4-BE49-F238E27FC236}">
                <a16:creationId xmlns:a16="http://schemas.microsoft.com/office/drawing/2014/main" id="{F4849067-133A-4283-971B-38CFB94E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16" y="3519766"/>
            <a:ext cx="4276969" cy="13229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2AA144-D882-4134-81B8-4381A42AF9D5}"/>
              </a:ext>
            </a:extLst>
          </p:cNvPr>
          <p:cNvCxnSpPr/>
          <p:nvPr/>
        </p:nvCxnSpPr>
        <p:spPr>
          <a:xfrm flipV="1">
            <a:off x="9067799" y="3583354"/>
            <a:ext cx="1324708" cy="13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23E649-3D35-4D52-963A-B95C53C10EE1}"/>
              </a:ext>
            </a:extLst>
          </p:cNvPr>
          <p:cNvSpPr txBox="1"/>
          <p:nvPr/>
        </p:nvSpPr>
        <p:spPr>
          <a:xfrm>
            <a:off x="8931275" y="322604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Spacer length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420A5-4977-4EEC-9B98-B16D12473313}"/>
              </a:ext>
            </a:extLst>
          </p:cNvPr>
          <p:cNvSpPr txBox="1"/>
          <p:nvPr/>
        </p:nvSpPr>
        <p:spPr>
          <a:xfrm>
            <a:off x="6176351" y="3118581"/>
            <a:ext cx="935893" cy="37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42, s42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7A3875-C1E9-4610-A51C-CDB3C4680C7B}"/>
              </a:ext>
            </a:extLst>
          </p:cNvPr>
          <p:cNvCxnSpPr/>
          <p:nvPr/>
        </p:nvCxnSpPr>
        <p:spPr>
          <a:xfrm flipH="1">
            <a:off x="6399335" y="2876550"/>
            <a:ext cx="13676" cy="308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DB61F0-3C58-4A83-B123-5DB7D1AE95BA}"/>
              </a:ext>
            </a:extLst>
          </p:cNvPr>
          <p:cNvSpPr txBox="1"/>
          <p:nvPr/>
        </p:nvSpPr>
        <p:spPr>
          <a:xfrm>
            <a:off x="5726967" y="25031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Cinch length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C11F0-DA20-4BCA-8752-0A1B269FC6CD}"/>
              </a:ext>
            </a:extLst>
          </p:cNvPr>
          <p:cNvCxnSpPr>
            <a:cxnSpLocks/>
          </p:cNvCxnSpPr>
          <p:nvPr/>
        </p:nvCxnSpPr>
        <p:spPr>
          <a:xfrm flipH="1" flipV="1">
            <a:off x="7024565" y="3351335"/>
            <a:ext cx="1938214" cy="2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E8EB08-76E1-47D1-9902-D2B2E7EC844F}"/>
              </a:ext>
            </a:extLst>
          </p:cNvPr>
          <p:cNvSpPr txBox="1"/>
          <p:nvPr/>
        </p:nvSpPr>
        <p:spPr>
          <a:xfrm>
            <a:off x="6088427" y="617658"/>
            <a:ext cx="935893" cy="37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free</a:t>
            </a:r>
            <a:endParaRPr lang="en-US" dirty="0"/>
          </a:p>
        </p:txBody>
      </p:sp>
      <p:pic>
        <p:nvPicPr>
          <p:cNvPr id="18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BBFF565C-323E-499A-8A43-93A0F609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46" y="1071266"/>
            <a:ext cx="4335584" cy="1325544"/>
          </a:xfrm>
          <a:prstGeom prst="rect">
            <a:avLst/>
          </a:prstGeom>
        </p:spPr>
      </p:pic>
      <p:pic>
        <p:nvPicPr>
          <p:cNvPr id="19" name="Picture 19" descr="Timeline&#10;&#10;Description automatically generated">
            <a:extLst>
              <a:ext uri="{FF2B5EF4-FFF2-40B4-BE49-F238E27FC236}">
                <a16:creationId xmlns:a16="http://schemas.microsoft.com/office/drawing/2014/main" id="{0B7B9DCB-A61C-46C8-ABD2-5DC1FFD40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17" y="5273345"/>
            <a:ext cx="4501660" cy="1186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A9A704-2E8B-443C-A2A4-37AF02C399AF}"/>
              </a:ext>
            </a:extLst>
          </p:cNvPr>
          <p:cNvSpPr txBox="1"/>
          <p:nvPr/>
        </p:nvSpPr>
        <p:spPr>
          <a:xfrm>
            <a:off x="6137274" y="4847734"/>
            <a:ext cx="935893" cy="37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46, s10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9E38-C7FF-44D5-9236-34C3082E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Cinch variations: different length + spacers</a:t>
            </a:r>
          </a:p>
        </p:txBody>
      </p:sp>
      <p:pic>
        <p:nvPicPr>
          <p:cNvPr id="5" name="Picture 7" descr="Chart&#10;&#10;Description automatically generated">
            <a:extLst>
              <a:ext uri="{FF2B5EF4-FFF2-40B4-BE49-F238E27FC236}">
                <a16:creationId xmlns:a16="http://schemas.microsoft.com/office/drawing/2014/main" id="{34CF1F43-AE2D-490B-A2FE-54D1491D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54" y="2097945"/>
            <a:ext cx="4276969" cy="1304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8B468-7CB3-47BF-9DB9-5E8FCBBD0E52}"/>
              </a:ext>
            </a:extLst>
          </p:cNvPr>
          <p:cNvSpPr txBox="1"/>
          <p:nvPr/>
        </p:nvSpPr>
        <p:spPr>
          <a:xfrm>
            <a:off x="862116" y="1681368"/>
            <a:ext cx="10865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42x2, s4</a:t>
            </a:r>
            <a:endParaRPr lang="en-US" dirty="0"/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5ED0E0-1BC2-4E0B-BFF6-9BBE66F8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62" y="2048630"/>
            <a:ext cx="4745892" cy="1236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9568D-2B3F-4D80-BF84-A584804DBEB5}"/>
              </a:ext>
            </a:extLst>
          </p:cNvPr>
          <p:cNvSpPr txBox="1"/>
          <p:nvPr/>
        </p:nvSpPr>
        <p:spPr>
          <a:xfrm>
            <a:off x="6010500" y="1681368"/>
            <a:ext cx="10865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42x2, s6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A153-1FDD-4E51-B7D7-655754513B67}"/>
              </a:ext>
            </a:extLst>
          </p:cNvPr>
          <p:cNvSpPr txBox="1"/>
          <p:nvPr/>
        </p:nvSpPr>
        <p:spPr>
          <a:xfrm>
            <a:off x="862116" y="3889214"/>
            <a:ext cx="10865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42x2, s0</a:t>
            </a:r>
            <a:endParaRPr lang="en-US" dirty="0"/>
          </a:p>
        </p:txBody>
      </p:sp>
      <p:pic>
        <p:nvPicPr>
          <p:cNvPr id="14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05745209-8CE4-4935-BC9E-38044E219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54" y="4454627"/>
            <a:ext cx="4374661" cy="11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6585-5F33-4DD3-97F8-796ACA85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Cinch variations: one-sided</a:t>
            </a:r>
          </a:p>
        </p:txBody>
      </p:sp>
      <p:pic>
        <p:nvPicPr>
          <p:cNvPr id="7" name="Picture 10" descr="Chart&#10;&#10;Description automatically generated">
            <a:extLst>
              <a:ext uri="{FF2B5EF4-FFF2-40B4-BE49-F238E27FC236}">
                <a16:creationId xmlns:a16="http://schemas.microsoft.com/office/drawing/2014/main" id="{09E62AF2-B395-4F59-BE13-E3E78CEF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12" y="4605004"/>
            <a:ext cx="8399584" cy="1333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23974-35DA-415A-824E-063F21DD4477}"/>
              </a:ext>
            </a:extLst>
          </p:cNvPr>
          <p:cNvSpPr txBox="1"/>
          <p:nvPr/>
        </p:nvSpPr>
        <p:spPr>
          <a:xfrm>
            <a:off x="1938776" y="4135263"/>
            <a:ext cx="12832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z42x2</a:t>
            </a:r>
          </a:p>
        </p:txBody>
      </p:sp>
      <p:pic>
        <p:nvPicPr>
          <p:cNvPr id="11" name="Picture 19" descr="Chart&#10;&#10;Description automatically generated">
            <a:extLst>
              <a:ext uri="{FF2B5EF4-FFF2-40B4-BE49-F238E27FC236}">
                <a16:creationId xmlns:a16="http://schemas.microsoft.com/office/drawing/2014/main" id="{EF451092-8ED4-47BD-B95D-1B6AB0765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21" y="2088128"/>
            <a:ext cx="5959548" cy="1318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C5B1B6-F478-45A0-9021-41312BE51056}"/>
              </a:ext>
            </a:extLst>
          </p:cNvPr>
          <p:cNvSpPr txBox="1"/>
          <p:nvPr/>
        </p:nvSpPr>
        <p:spPr>
          <a:xfrm>
            <a:off x="1899699" y="1575724"/>
            <a:ext cx="12832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42, z42</a:t>
            </a:r>
          </a:p>
        </p:txBody>
      </p:sp>
    </p:spTree>
    <p:extLst>
      <p:ext uri="{BB962C8B-B14F-4D97-AF65-F5344CB8AC3E}">
        <p14:creationId xmlns:p14="http://schemas.microsoft.com/office/powerpoint/2010/main" val="41578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1:  Why don't variations of cinches work?</vt:lpstr>
      <vt:lpstr>Cinch variations</vt:lpstr>
      <vt:lpstr>Cinch variations: different length + spacers</vt:lpstr>
      <vt:lpstr>Cinch variations: one-sided</vt:lpstr>
      <vt:lpstr>Cinch results: fraction outside barrel</vt:lpstr>
      <vt:lpstr>Cinch results: vertical positions</vt:lpstr>
      <vt:lpstr>Cinch results: radial positions</vt:lpstr>
      <vt:lpstr>Cinch results: position histograms</vt:lpstr>
      <vt:lpstr>Cinches: future work</vt:lpstr>
      <vt:lpstr>Question 2: Which connectors configuration is optimal?</vt:lpstr>
      <vt:lpstr>Connectors set-up</vt:lpstr>
      <vt:lpstr>Connectors sequences</vt:lpstr>
      <vt:lpstr>Connectors: Simulation protocol</vt:lpstr>
      <vt:lpstr>Conn Results: far-from-equilibrium relaxation</vt:lpstr>
      <vt:lpstr>Conn Results: relaxation later times</vt:lpstr>
      <vt:lpstr>Conn results: example trajectory </vt:lpstr>
      <vt:lpstr>Conn Results: vertical position</vt:lpstr>
      <vt:lpstr>Conn Results: Radial position</vt:lpstr>
      <vt:lpstr>Connectors: to do</vt:lpstr>
      <vt:lpstr>Summary</vt:lpstr>
      <vt:lpstr>Future</vt:lpstr>
      <vt:lpstr>Past results: Changing tether lengths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639</cp:revision>
  <dcterms:created xsi:type="dcterms:W3CDTF">2020-12-16T22:44:28Z</dcterms:created>
  <dcterms:modified xsi:type="dcterms:W3CDTF">2021-10-09T13:34:20Z</dcterms:modified>
</cp:coreProperties>
</file>