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9" r:id="rId4"/>
    <p:sldId id="326" r:id="rId5"/>
    <p:sldId id="336" r:id="rId6"/>
    <p:sldId id="331" r:id="rId7"/>
    <p:sldId id="332" r:id="rId8"/>
    <p:sldId id="333" r:id="rId9"/>
    <p:sldId id="334" r:id="rId10"/>
    <p:sldId id="335" r:id="rId11"/>
    <p:sldId id="349" r:id="rId12"/>
    <p:sldId id="352" r:id="rId13"/>
    <p:sldId id="354" r:id="rId14"/>
    <p:sldId id="355" r:id="rId15"/>
    <p:sldId id="356" r:id="rId16"/>
    <p:sldId id="357" r:id="rId17"/>
    <p:sldId id="260" r:id="rId18"/>
    <p:sldId id="265" r:id="rId19"/>
    <p:sldId id="337" r:id="rId20"/>
    <p:sldId id="338" r:id="rId21"/>
    <p:sldId id="339" r:id="rId22"/>
    <p:sldId id="342" r:id="rId23"/>
    <p:sldId id="340" r:id="rId24"/>
    <p:sldId id="341" r:id="rId25"/>
    <p:sldId id="343" r:id="rId26"/>
    <p:sldId id="261" r:id="rId27"/>
    <p:sldId id="263" r:id="rId28"/>
    <p:sldId id="268" r:id="rId29"/>
    <p:sldId id="269" r:id="rId30"/>
    <p:sldId id="289" r:id="rId31"/>
    <p:sldId id="322" r:id="rId32"/>
    <p:sldId id="296" r:id="rId33"/>
    <p:sldId id="297" r:id="rId34"/>
    <p:sldId id="300" r:id="rId35"/>
    <p:sldId id="302" r:id="rId36"/>
    <p:sldId id="303" r:id="rId37"/>
    <p:sldId id="304" r:id="rId38"/>
    <p:sldId id="311" r:id="rId39"/>
    <p:sldId id="310" r:id="rId40"/>
    <p:sldId id="305" r:id="rId41"/>
    <p:sldId id="312" r:id="rId42"/>
    <p:sldId id="307" r:id="rId43"/>
    <p:sldId id="308" r:id="rId44"/>
    <p:sldId id="313" r:id="rId45"/>
    <p:sldId id="315" r:id="rId46"/>
    <p:sldId id="329" r:id="rId47"/>
    <p:sldId id="316" r:id="rId48"/>
    <p:sldId id="318" r:id="rId49"/>
    <p:sldId id="319" r:id="rId50"/>
    <p:sldId id="320" r:id="rId51"/>
    <p:sldId id="321" r:id="rId52"/>
    <p:sldId id="290" r:id="rId53"/>
    <p:sldId id="291" r:id="rId54"/>
    <p:sldId id="292" r:id="rId55"/>
    <p:sldId id="293" r:id="rId56"/>
    <p:sldId id="262" r:id="rId57"/>
    <p:sldId id="271" r:id="rId58"/>
    <p:sldId id="270" r:id="rId59"/>
    <p:sldId id="272" r:id="rId60"/>
    <p:sldId id="273" r:id="rId61"/>
    <p:sldId id="279" r:id="rId62"/>
    <p:sldId id="285" r:id="rId63"/>
    <p:sldId id="286" r:id="rId64"/>
    <p:sldId id="287" r:id="rId65"/>
    <p:sldId id="288" r:id="rId66"/>
    <p:sldId id="280" r:id="rId67"/>
    <p:sldId id="282" r:id="rId68"/>
    <p:sldId id="283" r:id="rId69"/>
    <p:sldId id="278" r:id="rId70"/>
    <p:sldId id="281" r:id="rId71"/>
    <p:sldId id="284" r:id="rId72"/>
    <p:sldId id="323" r:id="rId73"/>
    <p:sldId id="274" r:id="rId74"/>
    <p:sldId id="275" r:id="rId75"/>
    <p:sldId id="276" r:id="rId76"/>
    <p:sldId id="324" r:id="rId77"/>
    <p:sldId id="277"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p:cViewPr varScale="1">
        <p:scale>
          <a:sx n="97" d="100"/>
          <a:sy n="97" d="100"/>
        </p:scale>
        <p:origin x="-42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322643-A610-42EA-9273-84670F73ADA2}" type="datetimeFigureOut">
              <a:rPr lang="en-US" smtClean="0"/>
              <a:t>3/18/2019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13E881-50C3-4E21-8205-8EE369AD3E68}" type="slidenum">
              <a:rPr lang="en-US" smtClean="0"/>
              <a:t>‹#›</a:t>
            </a:fld>
            <a:endParaRPr lang="en-US" dirty="0"/>
          </a:p>
        </p:txBody>
      </p:sp>
    </p:spTree>
    <p:extLst>
      <p:ext uri="{BB962C8B-B14F-4D97-AF65-F5344CB8AC3E}">
        <p14:creationId xmlns:p14="http://schemas.microsoft.com/office/powerpoint/2010/main" val="22959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4FC95B-6C1D-400C-8ED9-7CBA149C2D3B}" type="slidenum">
              <a:rPr lang="en-US" smtClean="0"/>
              <a:t>51</a:t>
            </a:fld>
            <a:endParaRPr lang="en-US" dirty="0"/>
          </a:p>
        </p:txBody>
      </p:sp>
    </p:spTree>
    <p:extLst>
      <p:ext uri="{BB962C8B-B14F-4D97-AF65-F5344CB8AC3E}">
        <p14:creationId xmlns:p14="http://schemas.microsoft.com/office/powerpoint/2010/main" val="82244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59CE0-378D-45A4-8E7D-A1A2E9D59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74D8F94-C1E5-4A9C-A9EB-BA26212389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EEB35D2-C5C1-49E4-B4AE-F9265C417BD4}"/>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5" name="Footer Placeholder 4">
            <a:extLst>
              <a:ext uri="{FF2B5EF4-FFF2-40B4-BE49-F238E27FC236}">
                <a16:creationId xmlns="" xmlns:a16="http://schemas.microsoft.com/office/drawing/2014/main" id="{DBB2476C-1E00-4F18-9481-9AA33CBC69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50429A6-529B-4498-8CA6-7B58DB99ED70}"/>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274270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49BDA7-7815-4B21-99FC-D8CDED493D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2E2041E-AF79-4DD4-8393-4FC1867BA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17E48C6-4AE6-4312-9605-E1AAF1E72CC4}"/>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5" name="Footer Placeholder 4">
            <a:extLst>
              <a:ext uri="{FF2B5EF4-FFF2-40B4-BE49-F238E27FC236}">
                <a16:creationId xmlns="" xmlns:a16="http://schemas.microsoft.com/office/drawing/2014/main" id="{6F296C0B-62D1-4A88-BFBB-62E29F2144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4DBF059-1A26-46C1-97D9-BB13FB8DFC82}"/>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339249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3790E6C-8D7A-40E4-80F4-5116DDFC9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2A90F42-8B0B-4EDA-BE0E-70B821C4AC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DD8999A-89F5-4787-A0EE-3DF61DFFD01C}"/>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5" name="Footer Placeholder 4">
            <a:extLst>
              <a:ext uri="{FF2B5EF4-FFF2-40B4-BE49-F238E27FC236}">
                <a16:creationId xmlns="" xmlns:a16="http://schemas.microsoft.com/office/drawing/2014/main" id="{5943DC78-CAF1-4410-BD51-ACE2620636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A168C6B-D3D3-4D82-BA3E-45834B1C29FF}"/>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275539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8A5C3-5115-4AEB-985F-C02E54BA8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C65CAD6-7E20-45E7-BB90-FC92F0F8C7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9B90E04-62A8-4171-B7CA-E7F9F31261F4}"/>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5" name="Footer Placeholder 4">
            <a:extLst>
              <a:ext uri="{FF2B5EF4-FFF2-40B4-BE49-F238E27FC236}">
                <a16:creationId xmlns="" xmlns:a16="http://schemas.microsoft.com/office/drawing/2014/main" id="{0E1F3ED7-2655-4658-B374-7E83E45ABB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2054485-3A58-419C-ABDB-30A77B7DF2EB}"/>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19926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473D66-29E4-460E-B8C3-71FC2E4381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C11DF48-88DC-4A7D-BDC0-D967E3A71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961974E-5D50-4D16-A672-B889BFB4E0E4}"/>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5" name="Footer Placeholder 4">
            <a:extLst>
              <a:ext uri="{FF2B5EF4-FFF2-40B4-BE49-F238E27FC236}">
                <a16:creationId xmlns="" xmlns:a16="http://schemas.microsoft.com/office/drawing/2014/main" id="{F659260F-E74C-4B22-AE49-F43D6DEABA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563E3EC-1B0C-4754-9EE0-74DE2B15716C}"/>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349433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50BE1C-D383-43FD-985A-707F8993F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C3B17EC-97D9-418B-BE53-E0568A6115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12F9D0E-6E70-4DA1-A451-6114BCB107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DF97B5F-1095-480D-B68E-2082B7F8EB35}"/>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6" name="Footer Placeholder 5">
            <a:extLst>
              <a:ext uri="{FF2B5EF4-FFF2-40B4-BE49-F238E27FC236}">
                <a16:creationId xmlns="" xmlns:a16="http://schemas.microsoft.com/office/drawing/2014/main" id="{6E2911C9-133F-4F19-86BF-4818A6818A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3F60C30-52F4-425B-96BA-EC8CDEDDE288}"/>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392012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69BF2E-D854-4491-9884-3776CAB7F6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2AC4C06-C575-4CF5-9CB4-035E96287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F54C0DC1-0F66-48A1-A08A-1642841164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B0D6E39-5164-47E2-BE69-5557FD1D7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36470613-9045-423A-8A39-8270E86231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5EEAA94-A7DF-42AF-B8B3-189EFA294100}"/>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8" name="Footer Placeholder 7">
            <a:extLst>
              <a:ext uri="{FF2B5EF4-FFF2-40B4-BE49-F238E27FC236}">
                <a16:creationId xmlns="" xmlns:a16="http://schemas.microsoft.com/office/drawing/2014/main" id="{B6947AFE-F3D9-4B7A-B53E-A1C02BCE7F8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FFAA27D7-1CAB-4799-8265-DDBF0937F85D}"/>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11949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4714BA-4A68-4014-A4DE-49280D30D9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FF440D9-42D6-4E48-BC79-9B44541A8EA1}"/>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4" name="Footer Placeholder 3">
            <a:extLst>
              <a:ext uri="{FF2B5EF4-FFF2-40B4-BE49-F238E27FC236}">
                <a16:creationId xmlns="" xmlns:a16="http://schemas.microsoft.com/office/drawing/2014/main" id="{22C8CE5A-6C33-474B-BD89-CFF547AAA63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3D71420B-F64B-4F53-9E95-164F68C20E87}"/>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8561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6F06563-4EEA-4584-B7D4-1563FAA16B6A}"/>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3" name="Footer Placeholder 2">
            <a:extLst>
              <a:ext uri="{FF2B5EF4-FFF2-40B4-BE49-F238E27FC236}">
                <a16:creationId xmlns="" xmlns:a16="http://schemas.microsoft.com/office/drawing/2014/main" id="{D8CE756D-5472-442B-9EE3-FB4CDE482D8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625B5C1E-B59C-4D3D-92F7-863CDC547A1D}"/>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71631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477C0-595E-4BF3-AC65-374A74849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FC3E6B7-E330-4287-82D5-91D6D61D0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A6E9D7C-BA46-4057-9AD9-2F7FE0039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49C42EA-D8E1-4027-A18C-ED69D26486AF}"/>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6" name="Footer Placeholder 5">
            <a:extLst>
              <a:ext uri="{FF2B5EF4-FFF2-40B4-BE49-F238E27FC236}">
                <a16:creationId xmlns="" xmlns:a16="http://schemas.microsoft.com/office/drawing/2014/main" id="{D5216F57-4CAB-4B24-B15D-B47A41CC4E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8BCB574-129E-4237-AB38-4574BDFE7A70}"/>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207460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82E2CC-A1C1-45F9-89D0-0392EBA2C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4000C9C-A4DB-44C5-80B9-AA629C7FF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B3408BA8-66FE-4E74-9552-14BED56D6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3DD9A9A-74AC-483F-B1B0-ED7C8341C023}"/>
              </a:ext>
            </a:extLst>
          </p:cNvPr>
          <p:cNvSpPr>
            <a:spLocks noGrp="1"/>
          </p:cNvSpPr>
          <p:nvPr>
            <p:ph type="dt" sz="half" idx="10"/>
          </p:nvPr>
        </p:nvSpPr>
        <p:spPr/>
        <p:txBody>
          <a:bodyPr/>
          <a:lstStyle/>
          <a:p>
            <a:fld id="{C35429D4-DDFC-4D45-9F95-B50A3456E384}" type="datetimeFigureOut">
              <a:rPr lang="en-US" smtClean="0"/>
              <a:t>3/18/2019</a:t>
            </a:fld>
            <a:endParaRPr lang="en-US" dirty="0"/>
          </a:p>
        </p:txBody>
      </p:sp>
      <p:sp>
        <p:nvSpPr>
          <p:cNvPr id="6" name="Footer Placeholder 5">
            <a:extLst>
              <a:ext uri="{FF2B5EF4-FFF2-40B4-BE49-F238E27FC236}">
                <a16:creationId xmlns="" xmlns:a16="http://schemas.microsoft.com/office/drawing/2014/main" id="{3E4F711C-9C1E-4E25-8EDC-A81B8F4E71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0A5595-1747-4A33-B4B0-8ECB886A7A40}"/>
              </a:ext>
            </a:extLst>
          </p:cNvPr>
          <p:cNvSpPr>
            <a:spLocks noGrp="1"/>
          </p:cNvSpPr>
          <p:nvPr>
            <p:ph type="sldNum" sz="quarter" idx="12"/>
          </p:nvPr>
        </p:nvSpPr>
        <p:spPr/>
        <p:txBody>
          <a:bodyPr/>
          <a:lstStyle/>
          <a:p>
            <a:fld id="{915D2CBA-BDDE-4289-9213-3FD0DD15109E}" type="slidenum">
              <a:rPr lang="en-US" smtClean="0"/>
              <a:t>‹#›</a:t>
            </a:fld>
            <a:endParaRPr lang="en-US" dirty="0"/>
          </a:p>
        </p:txBody>
      </p:sp>
    </p:spTree>
    <p:extLst>
      <p:ext uri="{BB962C8B-B14F-4D97-AF65-F5344CB8AC3E}">
        <p14:creationId xmlns:p14="http://schemas.microsoft.com/office/powerpoint/2010/main" val="267335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F42730B-9C04-414F-AFB2-0D5EEACCB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2DB10E2-EF34-4ED8-85A1-BCE9F49ED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072B355-F077-49CB-8204-93E57D146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429D4-DDFC-4D45-9F95-B50A3456E384}" type="datetimeFigureOut">
              <a:rPr lang="en-US" smtClean="0"/>
              <a:t>3/18/2019</a:t>
            </a:fld>
            <a:endParaRPr lang="en-US" dirty="0"/>
          </a:p>
        </p:txBody>
      </p:sp>
      <p:sp>
        <p:nvSpPr>
          <p:cNvPr id="5" name="Footer Placeholder 4">
            <a:extLst>
              <a:ext uri="{FF2B5EF4-FFF2-40B4-BE49-F238E27FC236}">
                <a16:creationId xmlns="" xmlns:a16="http://schemas.microsoft.com/office/drawing/2014/main" id="{4CBC5FF0-DFEA-44B5-A229-487EDD61E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8A38E0D-52F9-4B33-BF22-3AF17F632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D2CBA-BDDE-4289-9213-3FD0DD15109E}" type="slidenum">
              <a:rPr lang="en-US" smtClean="0"/>
              <a:t>‹#›</a:t>
            </a:fld>
            <a:endParaRPr lang="en-US" dirty="0"/>
          </a:p>
        </p:txBody>
      </p:sp>
    </p:spTree>
    <p:extLst>
      <p:ext uri="{BB962C8B-B14F-4D97-AF65-F5344CB8AC3E}">
        <p14:creationId xmlns:p14="http://schemas.microsoft.com/office/powerpoint/2010/main" val="1484878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oelhrobinso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www.istqb.org/"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qablog.practitest.com/" TargetMode="External"/><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kanban101.com/what-is-kanb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leanandkanban.wordpres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youtube.com/watch?v=As6y5eI01XE"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youtube.com/watch?v=0Rl9Cxc7uZ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barryovereem.com/scrum-master-misunderstanding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mountaingoatsoftware.co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A44BBB-E228-475D-97B7-BCCB3E644188}"/>
              </a:ext>
            </a:extLst>
          </p:cNvPr>
          <p:cNvSpPr>
            <a:spLocks noGrp="1"/>
          </p:cNvSpPr>
          <p:nvPr>
            <p:ph type="ctrTitle"/>
          </p:nvPr>
        </p:nvSpPr>
        <p:spPr>
          <a:xfrm>
            <a:off x="1524000" y="1122363"/>
            <a:ext cx="9144000" cy="1320048"/>
          </a:xfrm>
        </p:spPr>
        <p:txBody>
          <a:bodyPr>
            <a:normAutofit/>
          </a:bodyPr>
          <a:lstStyle/>
          <a:p>
            <a:r>
              <a:rPr lang="en-US" dirty="0"/>
              <a:t>Learn to speak "Agile" </a:t>
            </a:r>
            <a:endParaRPr lang="en-US" dirty="0"/>
          </a:p>
        </p:txBody>
      </p:sp>
      <p:sp>
        <p:nvSpPr>
          <p:cNvPr id="3" name="Subtitle 2">
            <a:extLst>
              <a:ext uri="{FF2B5EF4-FFF2-40B4-BE49-F238E27FC236}">
                <a16:creationId xmlns="" xmlns:a16="http://schemas.microsoft.com/office/drawing/2014/main" id="{D5E02825-B475-46CA-A461-78A6E5775479}"/>
              </a:ext>
            </a:extLst>
          </p:cNvPr>
          <p:cNvSpPr>
            <a:spLocks noGrp="1"/>
          </p:cNvSpPr>
          <p:nvPr>
            <p:ph type="subTitle" idx="1"/>
          </p:nvPr>
        </p:nvSpPr>
        <p:spPr>
          <a:xfrm>
            <a:off x="1524000" y="2477729"/>
            <a:ext cx="9144000" cy="2780071"/>
          </a:xfrm>
        </p:spPr>
        <p:txBody>
          <a:bodyPr>
            <a:normAutofit/>
          </a:bodyPr>
          <a:lstStyle/>
          <a:p>
            <a:r>
              <a:rPr lang="en-US" dirty="0"/>
              <a:t>Joel </a:t>
            </a:r>
            <a:r>
              <a:rPr lang="en-US" dirty="0" smtClean="0"/>
              <a:t>Robinson</a:t>
            </a:r>
          </a:p>
          <a:p>
            <a:r>
              <a:rPr lang="en-US" dirty="0" smtClean="0">
                <a:hlinkClick r:id="rId2"/>
              </a:rPr>
              <a:t>Joelhrobinson@gmail.com</a:t>
            </a:r>
            <a:r>
              <a:rPr lang="en-US" dirty="0" smtClean="0"/>
              <a:t> </a:t>
            </a:r>
            <a:endParaRPr lang="en-US" dirty="0"/>
          </a:p>
          <a:p>
            <a:pPr algn="l"/>
            <a:r>
              <a:rPr lang="en-US" dirty="0" smtClean="0"/>
              <a:t>Increase </a:t>
            </a:r>
            <a:r>
              <a:rPr lang="en-US" dirty="0"/>
              <a:t>your professional vocabulary with terms like: </a:t>
            </a:r>
            <a:endParaRPr lang="en-US" dirty="0" smtClean="0"/>
          </a:p>
          <a:p>
            <a:pPr algn="l"/>
            <a:endParaRPr lang="en-US" dirty="0" smtClean="0"/>
          </a:p>
          <a:p>
            <a:r>
              <a:rPr lang="en-US" dirty="0" smtClean="0"/>
              <a:t>Green </a:t>
            </a:r>
            <a:r>
              <a:rPr lang="en-US" dirty="0"/>
              <a:t>&amp; Brown Fields, Fish-bones, T-Shirt Sizing, Poker, Grooming, Burn Up, Burn </a:t>
            </a:r>
            <a:r>
              <a:rPr lang="en-US" dirty="0" smtClean="0"/>
              <a:t>Down, "Chickens </a:t>
            </a:r>
            <a:r>
              <a:rPr lang="en-US" dirty="0"/>
              <a:t>and Pigs"</a:t>
            </a:r>
            <a:endParaRPr lang="en-US" dirty="0"/>
          </a:p>
        </p:txBody>
      </p:sp>
    </p:spTree>
    <p:extLst>
      <p:ext uri="{BB962C8B-B14F-4D97-AF65-F5344CB8AC3E}">
        <p14:creationId xmlns:p14="http://schemas.microsoft.com/office/powerpoint/2010/main" val="255460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12604"/>
          </a:xfrm>
        </p:spPr>
        <p:txBody>
          <a:bodyPr>
            <a:normAutofit fontScale="90000"/>
          </a:bodyPr>
          <a:lstStyle/>
          <a:p>
            <a:r>
              <a:rPr lang="en-US" b="1" dirty="0" smtClean="0"/>
              <a:t>Agile doesn’t mean working with fewer people, </a:t>
            </a:r>
            <a:br>
              <a:rPr lang="en-US" b="1" dirty="0" smtClean="0"/>
            </a:br>
            <a:r>
              <a:rPr lang="en-US" b="1" dirty="0" smtClean="0"/>
              <a:t>it means developing products that better please the customer and better meet their needs. </a:t>
            </a:r>
            <a:endParaRPr lang="en-US" b="1" dirty="0"/>
          </a:p>
        </p:txBody>
      </p:sp>
      <p:pic>
        <p:nvPicPr>
          <p:cNvPr id="17410" name="Picture 2" descr="C:\Users\JOEL\Documents\Downloads\Screen-Shot-2018-03-30-at-12.13.43-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10" y="2653173"/>
            <a:ext cx="8708052" cy="309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92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20" y="315964"/>
            <a:ext cx="10515600" cy="1325563"/>
          </a:xfrm>
        </p:spPr>
        <p:txBody>
          <a:bodyPr/>
          <a:lstStyle/>
          <a:p>
            <a:pPr algn="ctr"/>
            <a:r>
              <a:rPr lang="en-US" b="1" dirty="0" smtClean="0">
                <a:solidFill>
                  <a:srgbClr val="002060"/>
                </a:solidFill>
              </a:rPr>
              <a:t>Agile </a:t>
            </a:r>
            <a:r>
              <a:rPr lang="en-US" b="1" dirty="0">
                <a:solidFill>
                  <a:srgbClr val="002060"/>
                </a:solidFill>
              </a:rPr>
              <a:t>software development </a:t>
            </a:r>
            <a:endParaRPr lang="en-GB" b="1" dirty="0">
              <a:solidFill>
                <a:srgbClr val="002060"/>
              </a:solidFill>
            </a:endParaRPr>
          </a:p>
        </p:txBody>
      </p:sp>
      <p:sp>
        <p:nvSpPr>
          <p:cNvPr id="4" name="Content Placeholder 3"/>
          <p:cNvSpPr>
            <a:spLocks noGrp="1"/>
          </p:cNvSpPr>
          <p:nvPr>
            <p:ph sz="half" idx="2"/>
          </p:nvPr>
        </p:nvSpPr>
        <p:spPr>
          <a:xfrm>
            <a:off x="839787" y="1553497"/>
            <a:ext cx="9611903" cy="4636166"/>
          </a:xfrm>
        </p:spPr>
        <p:txBody>
          <a:bodyPr>
            <a:normAutofit fontScale="70000" lnSpcReduction="20000"/>
          </a:bodyPr>
          <a:lstStyle/>
          <a:p>
            <a:pPr marL="0" indent="0">
              <a:buNone/>
            </a:pPr>
            <a:r>
              <a:rPr lang="en-US" sz="4500" b="1" dirty="0" smtClean="0">
                <a:solidFill>
                  <a:srgbClr val="0070C0"/>
                </a:solidFill>
              </a:rPr>
              <a:t>Agile </a:t>
            </a:r>
            <a:r>
              <a:rPr lang="en-US" sz="4500" b="1" dirty="0">
                <a:solidFill>
                  <a:srgbClr val="0070C0"/>
                </a:solidFill>
              </a:rPr>
              <a:t>software development </a:t>
            </a:r>
            <a:r>
              <a:rPr lang="en-US" sz="4500" dirty="0"/>
              <a:t>describes an approach </a:t>
            </a:r>
            <a:r>
              <a:rPr lang="en-US" sz="4500" dirty="0" smtClean="0"/>
              <a:t>in which </a:t>
            </a:r>
            <a:r>
              <a:rPr lang="en-US" sz="4500" dirty="0"/>
              <a:t>requirements and solutions evolve through the collaborative effort of self-organizing and cross-functional teams and their </a:t>
            </a:r>
            <a:r>
              <a:rPr lang="en-US" sz="4500" dirty="0" smtClean="0"/>
              <a:t>customers &amp; end users. </a:t>
            </a:r>
            <a:endParaRPr lang="en-US" sz="4500" dirty="0" smtClean="0"/>
          </a:p>
          <a:p>
            <a:pPr marL="0" indent="0">
              <a:buNone/>
            </a:pPr>
            <a:endParaRPr lang="en-US" sz="4500" dirty="0" smtClean="0"/>
          </a:p>
          <a:p>
            <a:pPr marL="0" indent="0">
              <a:buNone/>
            </a:pPr>
            <a:r>
              <a:rPr lang="en-US" sz="4500" b="1" dirty="0" smtClean="0">
                <a:solidFill>
                  <a:srgbClr val="0070C0"/>
                </a:solidFill>
              </a:rPr>
              <a:t>Agile </a:t>
            </a:r>
            <a:r>
              <a:rPr lang="en-US" sz="4500" b="1" dirty="0">
                <a:solidFill>
                  <a:srgbClr val="0070C0"/>
                </a:solidFill>
              </a:rPr>
              <a:t>advocates </a:t>
            </a:r>
            <a:r>
              <a:rPr lang="en-US" sz="4500" dirty="0" smtClean="0"/>
              <a:t>adaptive </a:t>
            </a:r>
            <a:r>
              <a:rPr lang="en-US" sz="4500" dirty="0"/>
              <a:t>planning, evolutionary development, early delivery, and continual improvement, and it encourages rapid and flexible </a:t>
            </a:r>
            <a:r>
              <a:rPr lang="en-US" sz="4500" dirty="0" smtClean="0"/>
              <a:t>responses </a:t>
            </a:r>
            <a:r>
              <a:rPr lang="en-US" sz="4500" dirty="0"/>
              <a:t>to change. </a:t>
            </a:r>
            <a:endParaRPr lang="en-US" sz="4500" dirty="0" smtClean="0"/>
          </a:p>
          <a:p>
            <a:pPr marL="0" indent="0">
              <a:buNone/>
            </a:pPr>
            <a:r>
              <a:rPr lang="en-US" sz="4500" dirty="0" smtClean="0"/>
              <a:t>Agile approaches are </a:t>
            </a:r>
            <a:r>
              <a:rPr lang="en-US" sz="4500" dirty="0"/>
              <a:t>iterative and incremental. </a:t>
            </a:r>
            <a:endParaRPr lang="en-US" sz="4500" dirty="0" smtClean="0"/>
          </a:p>
          <a:p>
            <a:pPr marL="0" indent="0">
              <a:buNone/>
            </a:pPr>
            <a:r>
              <a:rPr lang="en-US" sz="4500" dirty="0">
                <a:solidFill>
                  <a:srgbClr val="002060"/>
                </a:solidFill>
              </a:rPr>
              <a:t>	</a:t>
            </a:r>
            <a:r>
              <a:rPr lang="en-US" sz="4500" dirty="0" smtClean="0">
                <a:solidFill>
                  <a:srgbClr val="002060"/>
                </a:solidFill>
              </a:rPr>
              <a:t>	</a:t>
            </a:r>
            <a:endParaRPr lang="en-GB" sz="4500" dirty="0">
              <a:solidFill>
                <a:srgbClr val="002060"/>
              </a:solidFill>
            </a:endParaRPr>
          </a:p>
        </p:txBody>
      </p:sp>
    </p:spTree>
    <p:extLst>
      <p:ext uri="{BB962C8B-B14F-4D97-AF65-F5344CB8AC3E}">
        <p14:creationId xmlns:p14="http://schemas.microsoft.com/office/powerpoint/2010/main" val="3704402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20" y="315964"/>
            <a:ext cx="10515600" cy="1325563"/>
          </a:xfrm>
        </p:spPr>
        <p:txBody>
          <a:bodyPr>
            <a:normAutofit/>
          </a:bodyPr>
          <a:lstStyle/>
          <a:p>
            <a:pPr algn="ctr"/>
            <a:r>
              <a:rPr lang="en-US" b="1" dirty="0" smtClean="0">
                <a:solidFill>
                  <a:srgbClr val="002060"/>
                </a:solidFill>
              </a:rPr>
              <a:t>#3 Agile Events</a:t>
            </a:r>
            <a:endParaRPr lang="en-GB" b="1" dirty="0">
              <a:solidFill>
                <a:srgbClr val="002060"/>
              </a:solidFill>
            </a:endParaRPr>
          </a:p>
        </p:txBody>
      </p:sp>
      <p:sp>
        <p:nvSpPr>
          <p:cNvPr id="4" name="Content Placeholder 3"/>
          <p:cNvSpPr>
            <a:spLocks noGrp="1"/>
          </p:cNvSpPr>
          <p:nvPr>
            <p:ph sz="half" idx="2"/>
          </p:nvPr>
        </p:nvSpPr>
        <p:spPr>
          <a:xfrm>
            <a:off x="839787" y="1671484"/>
            <a:ext cx="9611903" cy="4518179"/>
          </a:xfrm>
        </p:spPr>
        <p:txBody>
          <a:bodyPr>
            <a:normAutofit/>
          </a:bodyPr>
          <a:lstStyle/>
          <a:p>
            <a:pPr marL="0" indent="0">
              <a:buNone/>
            </a:pPr>
            <a:r>
              <a:rPr lang="en-US" sz="4500" b="1" dirty="0" smtClean="0">
                <a:solidFill>
                  <a:srgbClr val="0070C0"/>
                </a:solidFill>
              </a:rPr>
              <a:t>Release Planning </a:t>
            </a:r>
            <a:r>
              <a:rPr lang="en-US" sz="4500" dirty="0" smtClean="0"/>
              <a:t>A high level plan for multiple sprints to reach release </a:t>
            </a:r>
            <a:r>
              <a:rPr lang="en-US" sz="4500" dirty="0" smtClean="0"/>
              <a:t>goals</a:t>
            </a:r>
          </a:p>
          <a:p>
            <a:pPr marL="0" indent="0">
              <a:buNone/>
            </a:pPr>
            <a:endParaRPr lang="en-US" sz="1600" dirty="0" smtClean="0"/>
          </a:p>
          <a:p>
            <a:pPr marL="0" indent="0">
              <a:buNone/>
            </a:pPr>
            <a:r>
              <a:rPr lang="en-US" sz="4500" b="1" dirty="0" smtClean="0">
                <a:solidFill>
                  <a:srgbClr val="0070C0"/>
                </a:solidFill>
              </a:rPr>
              <a:t>Sprint </a:t>
            </a:r>
            <a:r>
              <a:rPr lang="en-US" sz="4500" b="1" dirty="0">
                <a:solidFill>
                  <a:srgbClr val="0070C0"/>
                </a:solidFill>
              </a:rPr>
              <a:t>Planning </a:t>
            </a:r>
            <a:r>
              <a:rPr lang="en-US" sz="4500" dirty="0" smtClean="0"/>
              <a:t>a collaborative effort of the scrum team (scrum master, product owner and dev team) to define the work and effort of the coming sprint</a:t>
            </a:r>
            <a:r>
              <a:rPr lang="en-US" sz="4500" dirty="0" smtClean="0"/>
              <a:t>.</a:t>
            </a:r>
            <a:endParaRPr lang="en-US" sz="4500" dirty="0" smtClean="0"/>
          </a:p>
        </p:txBody>
      </p:sp>
      <p:sp>
        <p:nvSpPr>
          <p:cNvPr id="5" name="Text Placeholder 4"/>
          <p:cNvSpPr>
            <a:spLocks noGrp="1"/>
          </p:cNvSpPr>
          <p:nvPr>
            <p:ph type="body" sz="quarter" idx="3"/>
          </p:nvPr>
        </p:nvSpPr>
        <p:spPr/>
        <p:txBody>
          <a:bodyPr/>
          <a:lstStyle/>
          <a:p>
            <a:endParaRPr lang="en-US" dirty="0" smtClean="0"/>
          </a:p>
          <a:p>
            <a:endParaRPr lang="en-GB" dirty="0"/>
          </a:p>
        </p:txBody>
      </p:sp>
    </p:spTree>
    <p:extLst>
      <p:ext uri="{BB962C8B-B14F-4D97-AF65-F5344CB8AC3E}">
        <p14:creationId xmlns:p14="http://schemas.microsoft.com/office/powerpoint/2010/main" val="3924835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20" y="315964"/>
            <a:ext cx="10515600" cy="1325563"/>
          </a:xfrm>
        </p:spPr>
        <p:txBody>
          <a:bodyPr>
            <a:normAutofit/>
          </a:bodyPr>
          <a:lstStyle/>
          <a:p>
            <a:pPr algn="ctr"/>
            <a:r>
              <a:rPr lang="en-US" b="1" dirty="0" smtClean="0">
                <a:solidFill>
                  <a:srgbClr val="002060"/>
                </a:solidFill>
              </a:rPr>
              <a:t>#3 Agile Events (2)</a:t>
            </a:r>
            <a:endParaRPr lang="en-GB" b="1" dirty="0">
              <a:solidFill>
                <a:srgbClr val="002060"/>
              </a:solidFill>
            </a:endParaRPr>
          </a:p>
        </p:txBody>
      </p:sp>
      <p:sp>
        <p:nvSpPr>
          <p:cNvPr id="4" name="Content Placeholder 3"/>
          <p:cNvSpPr>
            <a:spLocks noGrp="1"/>
          </p:cNvSpPr>
          <p:nvPr>
            <p:ph sz="half" idx="2"/>
          </p:nvPr>
        </p:nvSpPr>
        <p:spPr>
          <a:xfrm>
            <a:off x="839787" y="1671484"/>
            <a:ext cx="9611903" cy="4518179"/>
          </a:xfrm>
        </p:spPr>
        <p:txBody>
          <a:bodyPr>
            <a:normAutofit fontScale="92500" lnSpcReduction="20000"/>
          </a:bodyPr>
          <a:lstStyle/>
          <a:p>
            <a:pPr marL="0" indent="0">
              <a:buNone/>
            </a:pPr>
            <a:r>
              <a:rPr lang="en-US" sz="4500" b="1" dirty="0" smtClean="0">
                <a:solidFill>
                  <a:srgbClr val="0070C0"/>
                </a:solidFill>
              </a:rPr>
              <a:t>Sprint: </a:t>
            </a:r>
            <a:r>
              <a:rPr lang="en-US" sz="4500" dirty="0" smtClean="0"/>
              <a:t>a time-boxed period of a </a:t>
            </a:r>
            <a:r>
              <a:rPr lang="en-US" sz="4500" dirty="0" smtClean="0"/>
              <a:t>development</a:t>
            </a:r>
          </a:p>
          <a:p>
            <a:pPr marL="0" indent="0">
              <a:buNone/>
            </a:pPr>
            <a:endParaRPr lang="en-US" sz="2200" dirty="0" smtClean="0"/>
          </a:p>
          <a:p>
            <a:pPr marL="0" indent="0">
              <a:buNone/>
            </a:pPr>
            <a:r>
              <a:rPr lang="en-US" sz="4500" b="1" dirty="0" smtClean="0">
                <a:solidFill>
                  <a:srgbClr val="0070C0"/>
                </a:solidFill>
              </a:rPr>
              <a:t>Sprint </a:t>
            </a:r>
            <a:r>
              <a:rPr lang="en-US" sz="4500" b="1" dirty="0" smtClean="0">
                <a:solidFill>
                  <a:srgbClr val="0070C0"/>
                </a:solidFill>
              </a:rPr>
              <a:t>Demo: </a:t>
            </a:r>
            <a:r>
              <a:rPr lang="en-US" sz="4500" dirty="0" smtClean="0"/>
              <a:t>a demonstration of development to stakeholders and management to elicit feedback </a:t>
            </a:r>
            <a:endParaRPr lang="en-US" sz="4500" dirty="0" smtClean="0"/>
          </a:p>
          <a:p>
            <a:pPr marL="0" indent="0">
              <a:buNone/>
            </a:pPr>
            <a:endParaRPr lang="en-US" sz="2400" dirty="0" smtClean="0"/>
          </a:p>
          <a:p>
            <a:pPr marL="0" indent="0">
              <a:buNone/>
            </a:pPr>
            <a:r>
              <a:rPr lang="en-US" sz="4500" b="1" dirty="0" smtClean="0">
                <a:solidFill>
                  <a:srgbClr val="0070C0"/>
                </a:solidFill>
              </a:rPr>
              <a:t>Sprint Retrospective: </a:t>
            </a:r>
            <a:r>
              <a:rPr lang="en-US" sz="4500" dirty="0" smtClean="0"/>
              <a:t>a process improvement meeting</a:t>
            </a:r>
            <a:endParaRPr lang="en-GB" sz="4500" dirty="0">
              <a:solidFill>
                <a:srgbClr val="002060"/>
              </a:solidFill>
            </a:endParaRPr>
          </a:p>
        </p:txBody>
      </p:sp>
      <p:sp>
        <p:nvSpPr>
          <p:cNvPr id="5" name="Text Placeholder 4"/>
          <p:cNvSpPr>
            <a:spLocks noGrp="1"/>
          </p:cNvSpPr>
          <p:nvPr>
            <p:ph type="body" sz="quarter" idx="3"/>
          </p:nvPr>
        </p:nvSpPr>
        <p:spPr/>
        <p:txBody>
          <a:bodyPr/>
          <a:lstStyle/>
          <a:p>
            <a:endParaRPr lang="en-US" dirty="0" smtClean="0"/>
          </a:p>
          <a:p>
            <a:endParaRPr lang="en-GB" dirty="0"/>
          </a:p>
        </p:txBody>
      </p:sp>
    </p:spTree>
    <p:extLst>
      <p:ext uri="{BB962C8B-B14F-4D97-AF65-F5344CB8AC3E}">
        <p14:creationId xmlns:p14="http://schemas.microsoft.com/office/powerpoint/2010/main" val="3915910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20" y="315964"/>
            <a:ext cx="10515600" cy="1325563"/>
          </a:xfrm>
        </p:spPr>
        <p:txBody>
          <a:bodyPr>
            <a:normAutofit/>
          </a:bodyPr>
          <a:lstStyle/>
          <a:p>
            <a:pPr algn="ctr"/>
            <a:r>
              <a:rPr lang="en-US" b="1" dirty="0" smtClean="0"/>
              <a:t>Starting The Project</a:t>
            </a:r>
            <a:endParaRPr lang="en-GB" b="1" dirty="0"/>
          </a:p>
        </p:txBody>
      </p:sp>
      <p:sp>
        <p:nvSpPr>
          <p:cNvPr id="4" name="Content Placeholder 3"/>
          <p:cNvSpPr>
            <a:spLocks noGrp="1"/>
          </p:cNvSpPr>
          <p:nvPr>
            <p:ph sz="half" idx="2"/>
          </p:nvPr>
        </p:nvSpPr>
        <p:spPr>
          <a:xfrm>
            <a:off x="839787" y="1671484"/>
            <a:ext cx="9611903" cy="4518179"/>
          </a:xfrm>
        </p:spPr>
        <p:txBody>
          <a:bodyPr>
            <a:normAutofit fontScale="85000" lnSpcReduction="20000"/>
          </a:bodyPr>
          <a:lstStyle/>
          <a:p>
            <a:pPr marL="0" indent="0">
              <a:buNone/>
            </a:pPr>
            <a:r>
              <a:rPr lang="en-US" sz="4500" b="1" dirty="0">
                <a:solidFill>
                  <a:srgbClr val="0070C0"/>
                </a:solidFill>
              </a:rPr>
              <a:t>Project Vision  </a:t>
            </a:r>
            <a:r>
              <a:rPr lang="en-US" sz="4500" dirty="0" smtClean="0"/>
              <a:t>Why are we doing this project and who will </a:t>
            </a:r>
            <a:r>
              <a:rPr lang="en-US" sz="4500" dirty="0"/>
              <a:t>benefit</a:t>
            </a:r>
            <a:r>
              <a:rPr lang="en-US" sz="4500" dirty="0" smtClean="0"/>
              <a:t>?</a:t>
            </a:r>
          </a:p>
          <a:p>
            <a:pPr marL="0" indent="0">
              <a:buNone/>
            </a:pPr>
            <a:endParaRPr lang="en-US" sz="4500" dirty="0"/>
          </a:p>
          <a:p>
            <a:pPr marL="0" indent="0">
              <a:buNone/>
            </a:pPr>
            <a:r>
              <a:rPr lang="en-US" sz="4500" b="1" dirty="0" smtClean="0">
                <a:solidFill>
                  <a:srgbClr val="0070C0"/>
                </a:solidFill>
              </a:rPr>
              <a:t>Project Charter </a:t>
            </a:r>
            <a:r>
              <a:rPr lang="en-US" sz="4500" dirty="0" smtClean="0"/>
              <a:t>What are we going to do?  Who is going to do it? What is the definition of success? How will we do it?</a:t>
            </a:r>
          </a:p>
          <a:p>
            <a:pPr marL="0" indent="0">
              <a:buNone/>
            </a:pPr>
            <a:endParaRPr lang="en-US" sz="4500" dirty="0" smtClean="0"/>
          </a:p>
          <a:p>
            <a:pPr marL="0" indent="0">
              <a:buNone/>
            </a:pPr>
            <a:r>
              <a:rPr lang="en-US" sz="4500" b="1" dirty="0" smtClean="0">
                <a:solidFill>
                  <a:srgbClr val="0070C0"/>
                </a:solidFill>
              </a:rPr>
              <a:t>Identify stakeholders </a:t>
            </a:r>
            <a:r>
              <a:rPr lang="en-US" sz="4500" dirty="0" smtClean="0"/>
              <a:t>Interested parties, customers, interacting organizations,  </a:t>
            </a:r>
            <a:endParaRPr lang="en-US" sz="4500" dirty="0"/>
          </a:p>
          <a:p>
            <a:pPr marL="0" indent="0">
              <a:buNone/>
            </a:pPr>
            <a:endParaRPr lang="en-US" sz="4500" dirty="0"/>
          </a:p>
        </p:txBody>
      </p:sp>
    </p:spTree>
    <p:extLst>
      <p:ext uri="{BB962C8B-B14F-4D97-AF65-F5344CB8AC3E}">
        <p14:creationId xmlns:p14="http://schemas.microsoft.com/office/powerpoint/2010/main" val="454580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Standup Scrum Meeting</a:t>
            </a:r>
            <a:endParaRPr lang="en-US" dirty="0"/>
          </a:p>
        </p:txBody>
      </p:sp>
      <p:sp>
        <p:nvSpPr>
          <p:cNvPr id="3" name="Content Placeholder 2"/>
          <p:cNvSpPr>
            <a:spLocks noGrp="1"/>
          </p:cNvSpPr>
          <p:nvPr>
            <p:ph idx="1"/>
          </p:nvPr>
        </p:nvSpPr>
        <p:spPr/>
        <p:txBody>
          <a:bodyPr>
            <a:normAutofit/>
          </a:bodyPr>
          <a:lstStyle/>
          <a:p>
            <a:r>
              <a:rPr lang="en-US" dirty="0" smtClean="0"/>
              <a:t>The Team meets for 15 minutes, usually standing, hopefully in the same room, but probably not.</a:t>
            </a:r>
          </a:p>
          <a:p>
            <a:r>
              <a:rPr lang="en-US" dirty="0" smtClean="0"/>
              <a:t>Everyone takes a turn with three questions:</a:t>
            </a:r>
          </a:p>
          <a:p>
            <a:pPr lvl="1"/>
            <a:r>
              <a:rPr lang="en-US" dirty="0" smtClean="0"/>
              <a:t>1. What did I do since we last met?</a:t>
            </a:r>
          </a:p>
          <a:p>
            <a:pPr lvl="1"/>
            <a:r>
              <a:rPr lang="en-US" dirty="0" smtClean="0"/>
              <a:t>2. What am I going to do today?</a:t>
            </a:r>
          </a:p>
          <a:p>
            <a:pPr lvl="1"/>
            <a:r>
              <a:rPr lang="en-US" dirty="0" smtClean="0"/>
              <a:t>3. Do I have any impediments that are keeping me from doing my work.</a:t>
            </a:r>
            <a:br>
              <a:rPr lang="en-US" dirty="0" smtClean="0"/>
            </a:br>
            <a:endParaRPr lang="en-US" dirty="0" smtClean="0"/>
          </a:p>
        </p:txBody>
      </p:sp>
    </p:spTree>
    <p:extLst>
      <p:ext uri="{BB962C8B-B14F-4D97-AF65-F5344CB8AC3E}">
        <p14:creationId xmlns:p14="http://schemas.microsoft.com/office/powerpoint/2010/main" val="1557778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Standup Scrum Meeting</a:t>
            </a:r>
            <a:endParaRPr lang="en-US" dirty="0"/>
          </a:p>
        </p:txBody>
      </p:sp>
      <p:sp>
        <p:nvSpPr>
          <p:cNvPr id="3" name="Content Placeholder 2"/>
          <p:cNvSpPr>
            <a:spLocks noGrp="1"/>
          </p:cNvSpPr>
          <p:nvPr>
            <p:ph idx="1"/>
          </p:nvPr>
        </p:nvSpPr>
        <p:spPr/>
        <p:txBody>
          <a:bodyPr>
            <a:normAutofit/>
          </a:bodyPr>
          <a:lstStyle/>
          <a:p>
            <a:endParaRPr lang="en-US" dirty="0" smtClean="0"/>
          </a:p>
          <a:p>
            <a:pPr lvl="1"/>
            <a:r>
              <a:rPr lang="en-US" dirty="0" smtClean="0"/>
              <a:t>Meet same place, same time every day or scheduled day</a:t>
            </a:r>
          </a:p>
          <a:p>
            <a:pPr lvl="1"/>
            <a:r>
              <a:rPr lang="en-US" dirty="0" smtClean="0"/>
              <a:t>Every team member is expected to speak.</a:t>
            </a:r>
          </a:p>
          <a:p>
            <a:pPr lvl="1"/>
            <a:r>
              <a:rPr lang="en-US" dirty="0" smtClean="0"/>
              <a:t>Only team members (developers, test, etc. ) are supposed to talk.</a:t>
            </a:r>
          </a:p>
          <a:p>
            <a:pPr lvl="1"/>
            <a:r>
              <a:rPr lang="en-US" dirty="0" smtClean="0"/>
              <a:t>Managers should observe silently, and save their questions for later.</a:t>
            </a:r>
          </a:p>
          <a:p>
            <a:pPr lvl="1"/>
            <a:r>
              <a:rPr lang="en-US" dirty="0" smtClean="0"/>
              <a:t>Otherwise the time will drag on and on. </a:t>
            </a:r>
            <a:endParaRPr lang="en-US" dirty="0"/>
          </a:p>
        </p:txBody>
      </p:sp>
    </p:spTree>
    <p:extLst>
      <p:ext uri="{BB962C8B-B14F-4D97-AF65-F5344CB8AC3E}">
        <p14:creationId xmlns:p14="http://schemas.microsoft.com/office/powerpoint/2010/main" val="342118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m and Hard-Boiled Egg Sandwi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285" y="1957080"/>
            <a:ext cx="6238875" cy="416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99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990600"/>
          </a:xfrm>
        </p:spPr>
        <p:txBody>
          <a:bodyPr/>
          <a:lstStyle/>
          <a:p>
            <a:r>
              <a:rPr lang="en-US" b="1" dirty="0" smtClean="0"/>
              <a:t>Talking Chickens and Missing Pigs</a:t>
            </a:r>
            <a:endParaRPr lang="en-US" b="1" dirty="0"/>
          </a:p>
        </p:txBody>
      </p:sp>
      <p:sp>
        <p:nvSpPr>
          <p:cNvPr id="3" name="Content Placeholder 2"/>
          <p:cNvSpPr>
            <a:spLocks noGrp="1"/>
          </p:cNvSpPr>
          <p:nvPr>
            <p:ph idx="1"/>
          </p:nvPr>
        </p:nvSpPr>
        <p:spPr>
          <a:xfrm>
            <a:off x="609600" y="1295401"/>
            <a:ext cx="10972800" cy="4830763"/>
          </a:xfrm>
        </p:spPr>
        <p:txBody>
          <a:bodyPr>
            <a:normAutofit/>
          </a:bodyPr>
          <a:lstStyle/>
          <a:p>
            <a:endParaRPr lang="en-US" sz="2000" dirty="0" smtClean="0"/>
          </a:p>
          <a:p>
            <a:r>
              <a:rPr lang="en-US" sz="2000" dirty="0" smtClean="0"/>
              <a:t>This example comes from Mike Cohn, Agile blogger and author.</a:t>
            </a:r>
            <a:r>
              <a:rPr lang="en-US" sz="3000" dirty="0" smtClean="0"/>
              <a:t/>
            </a:r>
            <a:br>
              <a:rPr lang="en-US" sz="3000" dirty="0" smtClean="0"/>
            </a:br>
            <a:r>
              <a:rPr lang="en-US" sz="2400" b="1" dirty="0" smtClean="0"/>
              <a:t>Chickens</a:t>
            </a:r>
            <a:r>
              <a:rPr lang="en-US" sz="2400" dirty="0" smtClean="0"/>
              <a:t> are those outside the development team. Like </a:t>
            </a:r>
            <a:r>
              <a:rPr lang="en-US" sz="2400" dirty="0"/>
              <a:t>providers of a bacon and eggs menu, they are </a:t>
            </a:r>
            <a:r>
              <a:rPr lang="en-US" sz="2400" dirty="0" smtClean="0"/>
              <a:t>interested in the project but offering an “egg”, but their own “bacon” is not at stake.</a:t>
            </a:r>
            <a:endParaRPr lang="en-US" sz="2400" dirty="0"/>
          </a:p>
          <a:p>
            <a:r>
              <a:rPr lang="en-US" sz="2400" b="1" dirty="0" smtClean="0"/>
              <a:t>Pigs </a:t>
            </a:r>
            <a:r>
              <a:rPr lang="en-US" sz="2400" dirty="0" smtClean="0"/>
              <a:t>are </a:t>
            </a:r>
            <a:r>
              <a:rPr lang="en-US" sz="2400" dirty="0"/>
              <a:t>those </a:t>
            </a:r>
            <a:r>
              <a:rPr lang="en-US" sz="2400" dirty="0" smtClean="0"/>
              <a:t>inside the </a:t>
            </a:r>
            <a:r>
              <a:rPr lang="en-US" sz="2400" dirty="0"/>
              <a:t>development team. Like providers of a bacon and eggs menu, </a:t>
            </a:r>
            <a:r>
              <a:rPr lang="en-US" sz="2400" dirty="0" smtClean="0"/>
              <a:t>their own </a:t>
            </a:r>
            <a:r>
              <a:rPr lang="en-US" sz="2400" dirty="0"/>
              <a:t>“bacon” is </a:t>
            </a:r>
            <a:r>
              <a:rPr lang="en-US" sz="2400" dirty="0" smtClean="0"/>
              <a:t>on the line. </a:t>
            </a:r>
          </a:p>
        </p:txBody>
      </p:sp>
      <p:pic>
        <p:nvPicPr>
          <p:cNvPr id="2050" name="Picture 2" descr="L:\JOEL\BLOG\BLOG GRAPHICS\animals\Free-Vintage-Chicken-Graphics-GraphicsFairy-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201" y="4535372"/>
            <a:ext cx="1845321" cy="10461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JOEL\BLOG\BLOG GRAPHICS\animals\vintage p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4406845"/>
            <a:ext cx="2368315" cy="1303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15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337A3E7-CC75-43FA-B268-A4F931FE3115}"/>
              </a:ext>
            </a:extLst>
          </p:cNvPr>
          <p:cNvPicPr>
            <a:picLocks noChangeAspect="1"/>
          </p:cNvPicPr>
          <p:nvPr/>
        </p:nvPicPr>
        <p:blipFill>
          <a:blip r:embed="rId2"/>
          <a:stretch>
            <a:fillRect/>
          </a:stretch>
        </p:blipFill>
        <p:spPr>
          <a:xfrm>
            <a:off x="517810" y="216569"/>
            <a:ext cx="10779843" cy="6600384"/>
          </a:xfrm>
          <a:prstGeom prst="rect">
            <a:avLst/>
          </a:prstGeom>
        </p:spPr>
      </p:pic>
    </p:spTree>
    <p:extLst>
      <p:ext uri="{BB962C8B-B14F-4D97-AF65-F5344CB8AC3E}">
        <p14:creationId xmlns:p14="http://schemas.microsoft.com/office/powerpoint/2010/main" val="2713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729C8-65E1-41C3-987C-04A0DE25416A}"/>
              </a:ext>
            </a:extLst>
          </p:cNvPr>
          <p:cNvSpPr>
            <a:spLocks noGrp="1"/>
          </p:cNvSpPr>
          <p:nvPr>
            <p:ph type="title"/>
          </p:nvPr>
        </p:nvSpPr>
        <p:spPr/>
        <p:txBody>
          <a:bodyPr/>
          <a:lstStyle/>
          <a:p>
            <a:r>
              <a:rPr lang="en-US" dirty="0"/>
              <a:t>We </a:t>
            </a:r>
            <a:r>
              <a:rPr lang="en-US" dirty="0" smtClean="0"/>
              <a:t>all have </a:t>
            </a:r>
            <a:r>
              <a:rPr lang="en-US" dirty="0"/>
              <a:t>different </a:t>
            </a:r>
            <a:r>
              <a:rPr lang="en-US" dirty="0" smtClean="0"/>
              <a:t>Vocabularies.  </a:t>
            </a:r>
            <a:endParaRPr lang="en-US" dirty="0"/>
          </a:p>
        </p:txBody>
      </p:sp>
      <p:sp>
        <p:nvSpPr>
          <p:cNvPr id="3" name="Content Placeholder 2">
            <a:extLst>
              <a:ext uri="{FF2B5EF4-FFF2-40B4-BE49-F238E27FC236}">
                <a16:creationId xmlns="" xmlns:a16="http://schemas.microsoft.com/office/drawing/2014/main" id="{74FF1F63-8300-4145-9413-40424F513279}"/>
              </a:ext>
            </a:extLst>
          </p:cNvPr>
          <p:cNvSpPr>
            <a:spLocks noGrp="1"/>
          </p:cNvSpPr>
          <p:nvPr>
            <p:ph sz="half" idx="1"/>
          </p:nvPr>
        </p:nvSpPr>
        <p:spPr>
          <a:xfrm>
            <a:off x="838199" y="1431758"/>
            <a:ext cx="10242885" cy="4745205"/>
          </a:xfrm>
        </p:spPr>
        <p:txBody>
          <a:bodyPr>
            <a:normAutofit/>
          </a:bodyPr>
          <a:lstStyle/>
          <a:p>
            <a:r>
              <a:rPr lang="en-US" dirty="0"/>
              <a:t>Buenos días			Bonjour</a:t>
            </a:r>
          </a:p>
          <a:p>
            <a:r>
              <a:rPr lang="ar-SA" dirty="0"/>
              <a:t>صباح الخير</a:t>
            </a:r>
            <a:r>
              <a:rPr lang="en-US" dirty="0"/>
              <a:t>	(Sabah Alkhyr)	Selamat Pagi</a:t>
            </a:r>
          </a:p>
          <a:p>
            <a:r>
              <a:rPr lang="en-US" dirty="0"/>
              <a:t>Guten Morgen			Günaydın</a:t>
            </a:r>
          </a:p>
          <a:p>
            <a:r>
              <a:rPr lang="el-GR" dirty="0"/>
              <a:t>Καλημέρα</a:t>
            </a:r>
            <a:r>
              <a:rPr lang="en-US" dirty="0"/>
              <a:t> (Kaliméra)		</a:t>
            </a:r>
            <a:r>
              <a:rPr lang="ja-JP" altLang="en-US" dirty="0"/>
              <a:t>早上好 </a:t>
            </a:r>
            <a:r>
              <a:rPr lang="en-US" altLang="ja-JP" dirty="0"/>
              <a:t>(</a:t>
            </a:r>
            <a:r>
              <a:rPr lang="en-US" dirty="0"/>
              <a:t>Zǎoshang hǎo)</a:t>
            </a:r>
          </a:p>
          <a:p>
            <a:r>
              <a:rPr lang="hi-IN" dirty="0"/>
              <a:t>शुभ प्रभात</a:t>
            </a:r>
            <a:r>
              <a:rPr lang="en-US" dirty="0"/>
              <a:t> (shubh prabhaat)	</a:t>
            </a:r>
            <a:r>
              <a:rPr lang="az-Cyrl-AZ" dirty="0"/>
              <a:t>Доброе утро</a:t>
            </a:r>
            <a:r>
              <a:rPr lang="en-US" dirty="0"/>
              <a:t> (Dobroye utro)</a:t>
            </a:r>
          </a:p>
          <a:p>
            <a:r>
              <a:rPr lang="en-US" dirty="0"/>
              <a:t>Habari za asubuhi</a:t>
            </a:r>
          </a:p>
          <a:p>
            <a:r>
              <a:rPr lang="en-US" dirty="0"/>
              <a:t>Chào buổi sáng</a:t>
            </a:r>
          </a:p>
          <a:p>
            <a:r>
              <a:rPr lang="ta-IN" dirty="0"/>
              <a:t>காலை வணக்கம்</a:t>
            </a:r>
            <a:r>
              <a:rPr lang="en-US" dirty="0"/>
              <a:t> (Kālai vaṇakkam)</a:t>
            </a:r>
          </a:p>
          <a:p>
            <a:r>
              <a:rPr lang="ja-JP" altLang="en-US" dirty="0"/>
              <a:t>おはようございます </a:t>
            </a:r>
            <a:r>
              <a:rPr lang="en-US" altLang="ja-JP" dirty="0"/>
              <a:t>(</a:t>
            </a:r>
            <a:r>
              <a:rPr lang="en-US" dirty="0"/>
              <a:t>Ohayōgozaimasu)</a:t>
            </a:r>
          </a:p>
        </p:txBody>
      </p:sp>
    </p:spTree>
    <p:extLst>
      <p:ext uri="{BB962C8B-B14F-4D97-AF65-F5344CB8AC3E}">
        <p14:creationId xmlns:p14="http://schemas.microsoft.com/office/powerpoint/2010/main" val="10069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40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26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828654E-4930-4CE9-818E-F7CC4D698F36}"/>
              </a:ext>
            </a:extLst>
          </p:cNvPr>
          <p:cNvSpPr>
            <a:spLocks noGrp="1"/>
          </p:cNvSpPr>
          <p:nvPr>
            <p:ph sz="half" idx="2"/>
          </p:nvPr>
        </p:nvSpPr>
        <p:spPr>
          <a:xfrm>
            <a:off x="1419726" y="806116"/>
            <a:ext cx="9934074" cy="5370847"/>
          </a:xfrm>
        </p:spPr>
        <p:txBody>
          <a:bodyPr/>
          <a:lstStyle/>
          <a:p>
            <a:pPr marL="0" indent="0">
              <a:buNone/>
            </a:pPr>
            <a:r>
              <a:rPr lang="en-US" b="1" dirty="0"/>
              <a:t>2. Defect Clustering</a:t>
            </a:r>
          </a:p>
          <a:p>
            <a:pPr marL="0" indent="0">
              <a:buNone/>
            </a:pPr>
            <a:r>
              <a:rPr lang="en-US" dirty="0"/>
              <a:t>Defect Clustering: a small number of modules contain most of the defects detected. </a:t>
            </a:r>
          </a:p>
          <a:p>
            <a:pPr marL="0" indent="0">
              <a:buNone/>
            </a:pPr>
            <a:r>
              <a:rPr lang="en-US" dirty="0"/>
              <a:t>This is the application of the Pareto Principle to software testing: approximately 80% of the problems are found in 20% of the modules. </a:t>
            </a:r>
          </a:p>
          <a:p>
            <a:pPr marL="0" indent="0">
              <a:buNone/>
            </a:pPr>
            <a:r>
              <a:rPr lang="en-US" dirty="0"/>
              <a:t>Spend your time predicting where defects are likely to be. </a:t>
            </a:r>
          </a:p>
          <a:p>
            <a:pPr marL="0" indent="0">
              <a:buNone/>
            </a:pPr>
            <a:endParaRPr lang="en-US" dirty="0"/>
          </a:p>
          <a:p>
            <a:pPr marL="0" indent="0">
              <a:buNone/>
            </a:pPr>
            <a:r>
              <a:rPr lang="en-US" dirty="0"/>
              <a:t>For that you need to consult Pythia, the high priestess of Apollo</a:t>
            </a:r>
          </a:p>
          <a:p>
            <a:pPr marL="0" indent="0">
              <a:buNone/>
            </a:pPr>
            <a:r>
              <a:rPr lang="en-US" dirty="0"/>
              <a:t> from Delphi, Greece.</a:t>
            </a:r>
          </a:p>
          <a:p>
            <a:pPr marL="0" indent="0">
              <a:buNone/>
            </a:pPr>
            <a:r>
              <a:rPr lang="en-US" dirty="0">
                <a:hlinkClick r:id="rId2"/>
              </a:rPr>
              <a:t>www.istqb.org</a:t>
            </a:r>
            <a:r>
              <a:rPr lang="en-US" dirty="0"/>
              <a:t> </a:t>
            </a:r>
          </a:p>
          <a:p>
            <a:endParaRPr lang="en-US" dirty="0"/>
          </a:p>
        </p:txBody>
      </p:sp>
    </p:spTree>
    <p:extLst>
      <p:ext uri="{BB962C8B-B14F-4D97-AF65-F5344CB8AC3E}">
        <p14:creationId xmlns:p14="http://schemas.microsoft.com/office/powerpoint/2010/main" val="1731031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tatue of a person&#10;&#10;Description generated with high confidence">
            <a:extLst>
              <a:ext uri="{FF2B5EF4-FFF2-40B4-BE49-F238E27FC236}">
                <a16:creationId xmlns:a16="http://schemas.microsoft.com/office/drawing/2014/main" xmlns="" id="{69345F5C-6066-4AB4-8C19-27C77C0DBDDB}"/>
              </a:ext>
            </a:extLst>
          </p:cNvPr>
          <p:cNvPicPr>
            <a:picLocks noChangeAspect="1"/>
          </p:cNvPicPr>
          <p:nvPr/>
        </p:nvPicPr>
        <p:blipFill rotWithShape="1">
          <a:blip r:embed="rId2"/>
          <a:srcRect t="23717" b="269"/>
          <a:stretch/>
        </p:blipFill>
        <p:spPr>
          <a:xfrm>
            <a:off x="20" y="10"/>
            <a:ext cx="12191980" cy="6857990"/>
          </a:xfrm>
          <a:prstGeom prst="rect">
            <a:avLst/>
          </a:prstGeom>
        </p:spPr>
      </p:pic>
    </p:spTree>
    <p:extLst>
      <p:ext uri="{BB962C8B-B14F-4D97-AF65-F5344CB8AC3E}">
        <p14:creationId xmlns:p14="http://schemas.microsoft.com/office/powerpoint/2010/main" val="223700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3935" y="1091382"/>
            <a:ext cx="7678994" cy="4524315"/>
          </a:xfrm>
          <a:prstGeom prst="rect">
            <a:avLst/>
          </a:prstGeom>
        </p:spPr>
        <p:txBody>
          <a:bodyPr wrap="square">
            <a:spAutoFit/>
          </a:bodyPr>
          <a:lstStyle/>
          <a:p>
            <a:r>
              <a:rPr lang="en-US" sz="3200" b="1" dirty="0"/>
              <a:t>3. Pesticide Paradox</a:t>
            </a:r>
          </a:p>
          <a:p>
            <a:r>
              <a:rPr lang="en-US" sz="3200" dirty="0"/>
              <a:t>Repetitive use of the same pesticide mix to eradicate insects leads to the insects developing resistance to the pesticide.</a:t>
            </a:r>
          </a:p>
          <a:p>
            <a:endParaRPr lang="en-US" sz="3200" dirty="0"/>
          </a:p>
          <a:p>
            <a:r>
              <a:rPr lang="en-US" sz="3200" dirty="0"/>
              <a:t>The same applies to software testing. If the same set of repetitive tests are conducted, the method will be useless for discovering new defects. </a:t>
            </a:r>
            <a:endParaRPr lang="en-US" sz="3200" dirty="0"/>
          </a:p>
        </p:txBody>
      </p:sp>
    </p:spTree>
    <p:extLst>
      <p:ext uri="{BB962C8B-B14F-4D97-AF65-F5344CB8AC3E}">
        <p14:creationId xmlns:p14="http://schemas.microsoft.com/office/powerpoint/2010/main" val="178527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ipart&#10;&#10;Description generated with very high confidence">
            <a:extLst>
              <a:ext uri="{FF2B5EF4-FFF2-40B4-BE49-F238E27FC236}">
                <a16:creationId xmlns:a16="http://schemas.microsoft.com/office/drawing/2014/main" xmlns="" id="{ED3C5078-A0D1-45D5-95DE-F7F24A5DA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064" y="747765"/>
            <a:ext cx="7561407" cy="4026449"/>
          </a:xfrm>
          <a:prstGeom prst="rect">
            <a:avLst/>
          </a:prstGeom>
        </p:spPr>
      </p:pic>
      <p:sp>
        <p:nvSpPr>
          <p:cNvPr id="4" name="Title 3">
            <a:extLst>
              <a:ext uri="{FF2B5EF4-FFF2-40B4-BE49-F238E27FC236}">
                <a16:creationId xmlns:a16="http://schemas.microsoft.com/office/drawing/2014/main" xmlns="" id="{CC695186-6AE2-4FE4-8961-806CAB2444F8}"/>
              </a:ext>
            </a:extLst>
          </p:cNvPr>
          <p:cNvSpPr>
            <a:spLocks noGrp="1"/>
          </p:cNvSpPr>
          <p:nvPr>
            <p:ph type="title"/>
          </p:nvPr>
        </p:nvSpPr>
        <p:spPr>
          <a:xfrm>
            <a:off x="838200" y="5292179"/>
            <a:ext cx="10515600" cy="1014028"/>
          </a:xfrm>
        </p:spPr>
        <p:txBody>
          <a:bodyPr>
            <a:normAutofit fontScale="90000"/>
          </a:bodyPr>
          <a:lstStyle/>
          <a:p>
            <a:r>
              <a:rPr lang="en-US" sz="4000" dirty="0"/>
              <a:t>Pesticide Paradox </a:t>
            </a:r>
            <a:r>
              <a:rPr lang="en-US" sz="2800" dirty="0"/>
              <a:t>Drawing by Joel </a:t>
            </a:r>
            <a:r>
              <a:rPr lang="en-US" sz="2800" dirty="0" err="1"/>
              <a:t>Montvelisky</a:t>
            </a:r>
            <a:r>
              <a:rPr lang="en-US" sz="2800" dirty="0"/>
              <a:t>, </a:t>
            </a:r>
            <a:r>
              <a:rPr lang="en-US" sz="2800" dirty="0">
                <a:hlinkClick r:id="rId3"/>
              </a:rPr>
              <a:t>https://qablog.practitest.com</a:t>
            </a:r>
            <a:r>
              <a:rPr lang="en-US" sz="2800" dirty="0"/>
              <a:t> </a:t>
            </a:r>
          </a:p>
        </p:txBody>
      </p:sp>
    </p:spTree>
    <p:extLst>
      <p:ext uri="{BB962C8B-B14F-4D97-AF65-F5344CB8AC3E}">
        <p14:creationId xmlns:p14="http://schemas.microsoft.com/office/powerpoint/2010/main" val="3135161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7311" y="1638769"/>
            <a:ext cx="8373038" cy="4709834"/>
          </a:xfrm>
          <a:prstGeom prst="rect">
            <a:avLst/>
          </a:prstGeom>
        </p:spPr>
      </p:pic>
    </p:spTree>
    <p:extLst>
      <p:ext uri="{BB962C8B-B14F-4D97-AF65-F5344CB8AC3E}">
        <p14:creationId xmlns:p14="http://schemas.microsoft.com/office/powerpoint/2010/main" val="2785312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55638"/>
          </a:xfrm>
        </p:spPr>
        <p:txBody>
          <a:bodyPr>
            <a:normAutofit fontScale="90000"/>
          </a:bodyPr>
          <a:lstStyle/>
          <a:p>
            <a:r>
              <a:rPr lang="en-US" dirty="0" smtClean="0"/>
              <a:t>Scrum “Smell” Origins</a:t>
            </a:r>
            <a:endParaRPr lang="en-US" dirty="0"/>
          </a:p>
        </p:txBody>
      </p:sp>
      <p:sp>
        <p:nvSpPr>
          <p:cNvPr id="3" name="Content Placeholder 2"/>
          <p:cNvSpPr>
            <a:spLocks noGrp="1"/>
          </p:cNvSpPr>
          <p:nvPr>
            <p:ph idx="1"/>
          </p:nvPr>
        </p:nvSpPr>
        <p:spPr/>
        <p:txBody>
          <a:bodyPr>
            <a:normAutofit/>
          </a:bodyPr>
          <a:lstStyle/>
          <a:p>
            <a:r>
              <a:rPr lang="en-US" sz="2800" dirty="0" smtClean="0"/>
              <a:t>In </a:t>
            </a:r>
            <a:r>
              <a:rPr lang="en-US" sz="2800" dirty="0"/>
              <a:t>his book </a:t>
            </a:r>
            <a:r>
              <a:rPr lang="en-US" sz="2800" i="1" dirty="0"/>
              <a:t>Refactoring</a:t>
            </a:r>
            <a:r>
              <a:rPr lang="en-US" sz="2800" dirty="0" smtClean="0"/>
              <a:t>, (1999) </a:t>
            </a:r>
            <a:r>
              <a:rPr lang="en-US" sz="2800" dirty="0"/>
              <a:t>Martin Fowler introduced the term </a:t>
            </a:r>
            <a:r>
              <a:rPr lang="en-US" sz="2800" i="1" dirty="0"/>
              <a:t>smell</a:t>
            </a:r>
            <a:r>
              <a:rPr lang="en-US" sz="2800" dirty="0"/>
              <a:t> to refer to </a:t>
            </a:r>
            <a:r>
              <a:rPr lang="en-US" sz="2800" dirty="0" smtClean="0"/>
              <a:t>an uneasy feeling that something </a:t>
            </a:r>
            <a:r>
              <a:rPr lang="en-US" sz="2800" dirty="0"/>
              <a:t>that may not be right</a:t>
            </a:r>
            <a:r>
              <a:rPr lang="en-US" sz="2800" dirty="0" smtClean="0"/>
              <a:t>.</a:t>
            </a:r>
          </a:p>
          <a:p>
            <a:pPr marL="0" indent="0">
              <a:buNone/>
            </a:pPr>
            <a:endParaRPr lang="en-US" sz="2800" dirty="0"/>
          </a:p>
          <a:p>
            <a:r>
              <a:rPr lang="en-US" sz="2800" dirty="0"/>
              <a:t>According to Charles Bradley these are symptoms 'that possibly indicates a deeper problem. It doesn't always mean the bad </a:t>
            </a:r>
            <a:r>
              <a:rPr lang="en-US" sz="2800" b="1" dirty="0"/>
              <a:t>smell</a:t>
            </a:r>
            <a:r>
              <a:rPr lang="en-US" sz="2800" dirty="0"/>
              <a:t> is indicative of a true problem, but most times it is" [Charles Bradley].Aug 21, 2015</a:t>
            </a:r>
          </a:p>
          <a:p>
            <a:endParaRPr lang="en-US" dirty="0"/>
          </a:p>
        </p:txBody>
      </p:sp>
    </p:spTree>
    <p:extLst>
      <p:ext uri="{BB962C8B-B14F-4D97-AF65-F5344CB8AC3E}">
        <p14:creationId xmlns:p14="http://schemas.microsoft.com/office/powerpoint/2010/main" val="292985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31838"/>
          </a:xfrm>
        </p:spPr>
        <p:txBody>
          <a:bodyPr>
            <a:normAutofit/>
          </a:bodyPr>
          <a:lstStyle/>
          <a:p>
            <a:r>
              <a:rPr lang="en-US" sz="3600" b="1" dirty="0"/>
              <a:t>Product Owner </a:t>
            </a:r>
            <a:r>
              <a:rPr lang="en-US" sz="3600" b="1" dirty="0" smtClean="0"/>
              <a:t>Overreach</a:t>
            </a:r>
            <a:endParaRPr lang="en-US" sz="3600" dirty="0"/>
          </a:p>
        </p:txBody>
      </p:sp>
      <p:sp>
        <p:nvSpPr>
          <p:cNvPr id="3" name="Content Placeholder 2"/>
          <p:cNvSpPr>
            <a:spLocks noGrp="1"/>
          </p:cNvSpPr>
          <p:nvPr>
            <p:ph idx="1"/>
          </p:nvPr>
        </p:nvSpPr>
        <p:spPr/>
        <p:txBody>
          <a:bodyPr/>
          <a:lstStyle/>
          <a:p>
            <a:r>
              <a:rPr lang="en-US" dirty="0"/>
              <a:t>When product owners </a:t>
            </a:r>
            <a:r>
              <a:rPr lang="en-US" dirty="0" smtClean="0"/>
              <a:t>jump in and assign </a:t>
            </a:r>
            <a:r>
              <a:rPr lang="en-US" dirty="0"/>
              <a:t>tasks and stories to </a:t>
            </a:r>
            <a:r>
              <a:rPr lang="en-US" dirty="0" smtClean="0"/>
              <a:t>individual dev </a:t>
            </a:r>
            <a:r>
              <a:rPr lang="en-US" dirty="0"/>
              <a:t>team members it may be a “Smell</a:t>
            </a:r>
            <a:r>
              <a:rPr lang="en-US" dirty="0" smtClean="0"/>
              <a:t>”.</a:t>
            </a:r>
          </a:p>
          <a:p>
            <a:endParaRPr lang="en-US" dirty="0"/>
          </a:p>
          <a:p>
            <a:r>
              <a:rPr lang="en-US" dirty="0" smtClean="0"/>
              <a:t>Scrum Dev teams </a:t>
            </a:r>
            <a:r>
              <a:rPr lang="en-US" dirty="0"/>
              <a:t>should be self-managed. </a:t>
            </a:r>
            <a:r>
              <a:rPr lang="en-US" dirty="0" smtClean="0"/>
              <a:t>No one outside the team directs the team.  This can be a difficult learning experience for project management teams moving to agile. </a:t>
            </a:r>
            <a:endParaRPr lang="en-US" dirty="0"/>
          </a:p>
          <a:p>
            <a:endParaRPr lang="en-US" dirty="0"/>
          </a:p>
        </p:txBody>
      </p:sp>
    </p:spTree>
    <p:extLst>
      <p:ext uri="{BB962C8B-B14F-4D97-AF65-F5344CB8AC3E}">
        <p14:creationId xmlns:p14="http://schemas.microsoft.com/office/powerpoint/2010/main" val="2302932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r>
            <a:br>
              <a:rPr lang="en-US" b="1" dirty="0" smtClean="0"/>
            </a:br>
            <a:r>
              <a:rPr lang="en-US" sz="4000" b="1" dirty="0" smtClean="0"/>
              <a:t>Organization </a:t>
            </a:r>
            <a:r>
              <a:rPr lang="en-US" sz="4000" b="1" dirty="0"/>
              <a:t>Managerial </a:t>
            </a:r>
            <a:r>
              <a:rPr lang="en-US" sz="4000" b="1" dirty="0" smtClean="0"/>
              <a:t>Overreach</a:t>
            </a:r>
            <a:endParaRPr lang="en-US" sz="4000" dirty="0"/>
          </a:p>
        </p:txBody>
      </p:sp>
      <p:sp>
        <p:nvSpPr>
          <p:cNvPr id="3" name="Content Placeholder 2"/>
          <p:cNvSpPr>
            <a:spLocks noGrp="1"/>
          </p:cNvSpPr>
          <p:nvPr>
            <p:ph idx="1"/>
          </p:nvPr>
        </p:nvSpPr>
        <p:spPr/>
        <p:txBody>
          <a:bodyPr>
            <a:normAutofit/>
          </a:bodyPr>
          <a:lstStyle/>
          <a:p>
            <a:r>
              <a:rPr lang="en-US" sz="2800" dirty="0"/>
              <a:t>Upper management may feel compelled to ‘help out’ by reassigning team members </a:t>
            </a:r>
            <a:r>
              <a:rPr lang="en-US" sz="2800" dirty="0" smtClean="0"/>
              <a:t>among scrum teams and </a:t>
            </a:r>
            <a:r>
              <a:rPr lang="en-US" sz="2800" dirty="0"/>
              <a:t>rearranging priorities mid-iteration to fit ‘special cases’. This is a smell. </a:t>
            </a:r>
            <a:endParaRPr lang="en-US" sz="2800" dirty="0" smtClean="0"/>
          </a:p>
          <a:p>
            <a:endParaRPr lang="en-US" sz="2800" dirty="0"/>
          </a:p>
          <a:p>
            <a:r>
              <a:rPr lang="en-US" sz="2800" dirty="0" smtClean="0"/>
              <a:t>It is important that Scrum Dev teams are purposely empowered by organization management to be self-managed. Teams need to remain intact during a sprint to do their job.  Leave them alone. </a:t>
            </a:r>
            <a:endParaRPr lang="en-US" sz="2800" dirty="0"/>
          </a:p>
        </p:txBody>
      </p:sp>
    </p:spTree>
    <p:extLst>
      <p:ext uri="{BB962C8B-B14F-4D97-AF65-F5344CB8AC3E}">
        <p14:creationId xmlns:p14="http://schemas.microsoft.com/office/powerpoint/2010/main" val="225273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5"/>
            <a:ext cx="10515600" cy="991727"/>
          </a:xfrm>
        </p:spPr>
        <p:txBody>
          <a:bodyPr/>
          <a:lstStyle/>
          <a:p>
            <a:pPr algn="ctr"/>
            <a:r>
              <a:rPr lang="en-US" dirty="0" smtClean="0"/>
              <a:t>Agile invented in 2001</a:t>
            </a:r>
            <a:endParaRPr lang="en-US" dirty="0"/>
          </a:p>
        </p:txBody>
      </p:sp>
      <p:sp>
        <p:nvSpPr>
          <p:cNvPr id="5" name="Text Placeholder 4"/>
          <p:cNvSpPr>
            <a:spLocks noGrp="1"/>
          </p:cNvSpPr>
          <p:nvPr>
            <p:ph type="body" idx="1"/>
          </p:nvPr>
        </p:nvSpPr>
        <p:spPr>
          <a:xfrm>
            <a:off x="839788" y="1337187"/>
            <a:ext cx="5157787" cy="560439"/>
          </a:xfrm>
        </p:spPr>
        <p:txBody>
          <a:bodyPr/>
          <a:lstStyle/>
          <a:p>
            <a:r>
              <a:rPr lang="en-US" dirty="0" smtClean="0"/>
              <a:t>		Jeff Sutherland</a:t>
            </a:r>
            <a:endParaRPr lang="en-US" dirty="0"/>
          </a:p>
        </p:txBody>
      </p:sp>
      <p:sp>
        <p:nvSpPr>
          <p:cNvPr id="7" name="Text Placeholder 6"/>
          <p:cNvSpPr>
            <a:spLocks noGrp="1"/>
          </p:cNvSpPr>
          <p:nvPr>
            <p:ph type="body" sz="quarter" idx="3"/>
          </p:nvPr>
        </p:nvSpPr>
        <p:spPr>
          <a:xfrm>
            <a:off x="6172200" y="1209368"/>
            <a:ext cx="5183188" cy="648929"/>
          </a:xfrm>
        </p:spPr>
        <p:txBody>
          <a:bodyPr/>
          <a:lstStyle/>
          <a:p>
            <a:r>
              <a:rPr lang="en-US" dirty="0" smtClean="0"/>
              <a:t>   Ken Schwaber</a:t>
            </a:r>
            <a:endParaRPr lang="en-US" dirty="0"/>
          </a:p>
        </p:txBody>
      </p:sp>
      <p:pic>
        <p:nvPicPr>
          <p:cNvPr id="2051" name="Picture 3" descr="C:\Users\JOEL\Desktop\220px-Ken_Schwa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2288" y="3367088"/>
            <a:ext cx="1117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JOEL\Documents\Downloads\Jeff and K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043" y="1957643"/>
            <a:ext cx="7869544" cy="467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652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		</a:t>
            </a:r>
            <a:endParaRPr lang="en-US" dirty="0"/>
          </a:p>
        </p:txBody>
      </p:sp>
      <p:sp>
        <p:nvSpPr>
          <p:cNvPr id="3" name="Content Placeholder 2"/>
          <p:cNvSpPr>
            <a:spLocks noGrp="1"/>
          </p:cNvSpPr>
          <p:nvPr>
            <p:ph idx="1"/>
          </p:nvPr>
        </p:nvSpPr>
        <p:spPr/>
        <p:txBody>
          <a:bodyPr/>
          <a:lstStyle/>
          <a:p>
            <a:r>
              <a:rPr lang="en-US" dirty="0" smtClean="0"/>
              <a:t>Agile is a set of values and principles, a set of beliefs to use while developing software.</a:t>
            </a:r>
          </a:p>
          <a:p>
            <a:endParaRPr lang="en-US" dirty="0" smtClean="0"/>
          </a:p>
          <a:p>
            <a:r>
              <a:rPr lang="en-US" dirty="0" smtClean="0"/>
              <a:t>Not a methodology</a:t>
            </a:r>
          </a:p>
          <a:p>
            <a:r>
              <a:rPr lang="en-US" dirty="0" smtClean="0"/>
              <a:t>Not a set of tools</a:t>
            </a:r>
          </a:p>
          <a:p>
            <a:r>
              <a:rPr lang="en-US" dirty="0" smtClean="0"/>
              <a:t>Not a framework or process</a:t>
            </a:r>
          </a:p>
          <a:p>
            <a:r>
              <a:rPr lang="en-US" dirty="0" smtClean="0"/>
              <a:t>Not a specific way of developing software</a:t>
            </a:r>
            <a:endParaRPr lang="en-US" dirty="0"/>
          </a:p>
        </p:txBody>
      </p:sp>
    </p:spTree>
    <p:extLst>
      <p:ext uri="{BB962C8B-B14F-4D97-AF65-F5344CB8AC3E}">
        <p14:creationId xmlns:p14="http://schemas.microsoft.com/office/powerpoint/2010/main" val="892053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92793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48000" y="2413338"/>
            <a:ext cx="6096000" cy="2031325"/>
          </a:xfrm>
          <a:prstGeom prst="rect">
            <a:avLst/>
          </a:prstGeom>
        </p:spPr>
        <p:txBody>
          <a:bodyPr>
            <a:spAutoFit/>
          </a:bodyPr>
          <a:lstStyle/>
          <a:p>
            <a:r>
              <a:rPr lang="en-US" b="1" dirty="0"/>
              <a:t>T-Shirt Sizing</a:t>
            </a:r>
            <a:r>
              <a:rPr lang="en-US" dirty="0"/>
              <a:t>: A relative estimation technique which uses qualitative measures rather than quantitative ones to assert the projected size of backlog items. Typical sizes include XS, S, M, L, XL, and XXL. The use of T-Shirt sizing may make the elicitation of metrics, such as a burn-down chart, difficult unless they are mapped to a numerical scheme such as story points. See also: relative estimation.</a:t>
            </a:r>
          </a:p>
        </p:txBody>
      </p:sp>
    </p:spTree>
    <p:extLst>
      <p:ext uri="{BB962C8B-B14F-4D97-AF65-F5344CB8AC3E}">
        <p14:creationId xmlns:p14="http://schemas.microsoft.com/office/powerpoint/2010/main" val="2033491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48000" y="2690336"/>
            <a:ext cx="6096000" cy="1477328"/>
          </a:xfrm>
          <a:prstGeom prst="rect">
            <a:avLst/>
          </a:prstGeom>
        </p:spPr>
        <p:txBody>
          <a:bodyPr>
            <a:spAutoFit/>
          </a:bodyPr>
          <a:lstStyle/>
          <a:p>
            <a:r>
              <a:rPr lang="en-US" b="1" dirty="0"/>
              <a:t>Three Questions</a:t>
            </a:r>
            <a:r>
              <a:rPr lang="en-US" dirty="0"/>
              <a:t>: The planning considerations which each member of a Scrum Development Team must elicit during a Daily Scrum: namely, what they did yesterday to help the team meet the Sprint Goal, what they intend to do today to help meet that goal, and any impediments to their doing so</a:t>
            </a:r>
          </a:p>
        </p:txBody>
      </p:sp>
    </p:spTree>
    <p:extLst>
      <p:ext uri="{BB962C8B-B14F-4D97-AF65-F5344CB8AC3E}">
        <p14:creationId xmlns:p14="http://schemas.microsoft.com/office/powerpoint/2010/main" val="516303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Brown Field vs. Green Field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80308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solidFill>
                  <a:srgbClr val="0070C0"/>
                </a:solidFill>
              </a:rPr>
              <a:t>Kanban </a:t>
            </a:r>
            <a:r>
              <a:rPr lang="en-US" dirty="0"/>
              <a:t>a method of managing products/tasks with emphasis on continual delivery while limiting work in progress. Japanese for Bulletin board</a:t>
            </a:r>
          </a:p>
          <a:p>
            <a:endParaRPr lang="en-US" dirty="0"/>
          </a:p>
        </p:txBody>
      </p:sp>
    </p:spTree>
    <p:extLst>
      <p:ext uri="{BB962C8B-B14F-4D97-AF65-F5344CB8AC3E}">
        <p14:creationId xmlns:p14="http://schemas.microsoft.com/office/powerpoint/2010/main" val="1908438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solidFill>
                  <a:srgbClr val="0070C0"/>
                </a:solidFill>
              </a:rPr>
              <a:t>Extreme Programming </a:t>
            </a:r>
            <a:r>
              <a:rPr lang="en-US" dirty="0"/>
              <a:t>a SW development methodology pair programming, avoiding unnecessary work, frequent releases, and constant customer contact. </a:t>
            </a:r>
          </a:p>
          <a:p>
            <a:endParaRPr lang="en-US" dirty="0"/>
          </a:p>
        </p:txBody>
      </p:sp>
    </p:spTree>
    <p:extLst>
      <p:ext uri="{BB962C8B-B14F-4D97-AF65-F5344CB8AC3E}">
        <p14:creationId xmlns:p14="http://schemas.microsoft.com/office/powerpoint/2010/main" val="1390456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7311" y="1638769"/>
            <a:ext cx="8373038" cy="4709834"/>
          </a:xfrm>
          <a:prstGeom prst="rect">
            <a:avLst/>
          </a:prstGeom>
        </p:spPr>
      </p:pic>
    </p:spTree>
    <p:extLst>
      <p:ext uri="{BB962C8B-B14F-4D97-AF65-F5344CB8AC3E}">
        <p14:creationId xmlns:p14="http://schemas.microsoft.com/office/powerpoint/2010/main" val="284747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Kanban Issues</a:t>
            </a:r>
            <a:endParaRPr lang="en-GB" b="1" dirty="0">
              <a:solidFill>
                <a:srgbClr val="0070C0"/>
              </a:solidFill>
            </a:endParaRPr>
          </a:p>
        </p:txBody>
      </p:sp>
      <p:sp>
        <p:nvSpPr>
          <p:cNvPr id="4" name="Content Placeholder 3"/>
          <p:cNvSpPr>
            <a:spLocks noGrp="1"/>
          </p:cNvSpPr>
          <p:nvPr>
            <p:ph sz="half" idx="2"/>
          </p:nvPr>
        </p:nvSpPr>
        <p:spPr>
          <a:xfrm>
            <a:off x="1587038" y="2054087"/>
            <a:ext cx="9021967" cy="4135576"/>
          </a:xfrm>
        </p:spPr>
        <p:txBody>
          <a:bodyPr>
            <a:normAutofit/>
          </a:bodyPr>
          <a:lstStyle/>
          <a:p>
            <a:pPr marL="0" indent="0">
              <a:buNone/>
            </a:pPr>
            <a:r>
              <a:rPr lang="en-US" sz="3600" dirty="0" smtClean="0"/>
              <a:t>A </a:t>
            </a:r>
            <a:r>
              <a:rPr lang="en-US" sz="3600" dirty="0" smtClean="0">
                <a:solidFill>
                  <a:srgbClr val="0070C0"/>
                </a:solidFill>
              </a:rPr>
              <a:t>Kanban board </a:t>
            </a:r>
            <a:r>
              <a:rPr lang="en-US" sz="3600" dirty="0" smtClean="0"/>
              <a:t>is a physical / electronic display of tasks moving through the development team.</a:t>
            </a:r>
          </a:p>
          <a:p>
            <a:pPr marL="0" indent="0">
              <a:buNone/>
            </a:pPr>
            <a:r>
              <a:rPr lang="en-US" sz="3600" dirty="0" smtClean="0"/>
              <a:t>Prioritized tasks are taken from a to-do list and worked on until complete.  There is not sprint.</a:t>
            </a:r>
          </a:p>
          <a:p>
            <a:pPr marL="0" indent="0">
              <a:buNone/>
            </a:pPr>
            <a:r>
              <a:rPr lang="en-US" sz="3600" dirty="0" smtClean="0"/>
              <a:t>Only a certain number of tasks can be in any given state</a:t>
            </a:r>
          </a:p>
          <a:p>
            <a:pPr marL="0" indent="0">
              <a:buNone/>
            </a:pPr>
            <a:endParaRPr lang="en-US" sz="3600" dirty="0"/>
          </a:p>
        </p:txBody>
      </p:sp>
    </p:spTree>
    <p:extLst>
      <p:ext uri="{BB962C8B-B14F-4D97-AF65-F5344CB8AC3E}">
        <p14:creationId xmlns:p14="http://schemas.microsoft.com/office/powerpoint/2010/main" val="2271528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040888"/>
          </a:xfrm>
        </p:spPr>
        <p:txBody>
          <a:bodyPr/>
          <a:lstStyle/>
          <a:p>
            <a:pPr algn="ctr"/>
            <a:r>
              <a:rPr lang="en-US" b="1" dirty="0">
                <a:solidFill>
                  <a:srgbClr val="0070C0"/>
                </a:solidFill>
              </a:rPr>
              <a:t>Product Backlog </a:t>
            </a:r>
            <a:endParaRPr lang="en-GB" b="1" dirty="0">
              <a:solidFill>
                <a:srgbClr val="0070C0"/>
              </a:solidFill>
            </a:endParaRPr>
          </a:p>
        </p:txBody>
      </p:sp>
      <p:sp>
        <p:nvSpPr>
          <p:cNvPr id="4" name="Content Placeholder 3"/>
          <p:cNvSpPr>
            <a:spLocks noGrp="1"/>
          </p:cNvSpPr>
          <p:nvPr>
            <p:ph sz="half" idx="2"/>
          </p:nvPr>
        </p:nvSpPr>
        <p:spPr>
          <a:xfrm>
            <a:off x="963561" y="1563329"/>
            <a:ext cx="9674941" cy="4626334"/>
          </a:xfrm>
        </p:spPr>
        <p:txBody>
          <a:bodyPr>
            <a:noAutofit/>
          </a:bodyPr>
          <a:lstStyle/>
          <a:p>
            <a:pPr marL="0" indent="0">
              <a:buNone/>
            </a:pPr>
            <a:r>
              <a:rPr lang="en-US" dirty="0"/>
              <a:t>Product owner </a:t>
            </a:r>
            <a:r>
              <a:rPr lang="en-US" dirty="0" smtClean="0"/>
              <a:t>works with customer to create a </a:t>
            </a:r>
            <a:r>
              <a:rPr lang="en-US" dirty="0"/>
              <a:t>product </a:t>
            </a:r>
            <a:r>
              <a:rPr lang="en-US" dirty="0" smtClean="0"/>
              <a:t>backlog. </a:t>
            </a:r>
          </a:p>
          <a:p>
            <a:pPr marL="0" indent="0">
              <a:buNone/>
            </a:pPr>
            <a:r>
              <a:rPr lang="en-US" dirty="0" smtClean="0"/>
              <a:t>Epics are </a:t>
            </a:r>
            <a:r>
              <a:rPr lang="en-US" dirty="0"/>
              <a:t>decomposed to </a:t>
            </a:r>
            <a:r>
              <a:rPr lang="en-US" dirty="0" smtClean="0"/>
              <a:t>stories, stories into sprint </a:t>
            </a:r>
            <a:r>
              <a:rPr lang="en-US" dirty="0"/>
              <a:t>items.</a:t>
            </a:r>
          </a:p>
          <a:p>
            <a:pPr marL="0" indent="0">
              <a:buNone/>
            </a:pPr>
            <a:r>
              <a:rPr lang="en-US" dirty="0" smtClean="0"/>
              <a:t>User </a:t>
            </a:r>
            <a:r>
              <a:rPr lang="en-US" dirty="0"/>
              <a:t>Stories </a:t>
            </a:r>
            <a:r>
              <a:rPr lang="en-US" i="1" dirty="0">
                <a:solidFill>
                  <a:srgbClr val="00B0F0"/>
                </a:solidFill>
              </a:rPr>
              <a:t>As  user ___ I want to </a:t>
            </a:r>
            <a:r>
              <a:rPr lang="en-US" i="1" dirty="0" smtClean="0">
                <a:solidFill>
                  <a:srgbClr val="00B0F0"/>
                </a:solidFill>
              </a:rPr>
              <a:t> </a:t>
            </a:r>
            <a:r>
              <a:rPr lang="en-US" i="1" dirty="0">
                <a:solidFill>
                  <a:srgbClr val="00B0F0"/>
                </a:solidFill>
              </a:rPr>
              <a:t>___ so that ___ benefit__ </a:t>
            </a:r>
          </a:p>
          <a:p>
            <a:pPr marL="0" indent="0">
              <a:buNone/>
            </a:pPr>
            <a:r>
              <a:rPr lang="en-US" dirty="0" smtClean="0"/>
              <a:t>Items should be detailed, emergent (current) estimated, and prioritized. [DEEP] </a:t>
            </a:r>
            <a:endParaRPr lang="en-US" dirty="0"/>
          </a:p>
          <a:p>
            <a:pPr marL="0" indent="0">
              <a:buNone/>
            </a:pPr>
            <a:r>
              <a:rPr lang="en-US" dirty="0" smtClean="0"/>
              <a:t>Items should be Independent of other items, negotiated with the customer, valuable to the customer, estimated, small, and testable.  [INVEST]</a:t>
            </a:r>
            <a:endParaRPr lang="en-GB" dirty="0"/>
          </a:p>
        </p:txBody>
      </p:sp>
    </p:spTree>
    <p:extLst>
      <p:ext uri="{BB962C8B-B14F-4D97-AF65-F5344CB8AC3E}">
        <p14:creationId xmlns:p14="http://schemas.microsoft.com/office/powerpoint/2010/main" val="1620079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Agile</a:t>
            </a:r>
            <a:r>
              <a:rPr lang="en-US" dirty="0" smtClean="0"/>
              <a:t>		</a:t>
            </a:r>
            <a:endParaRPr lang="en-US" dirty="0"/>
          </a:p>
        </p:txBody>
      </p:sp>
      <p:sp>
        <p:nvSpPr>
          <p:cNvPr id="3" name="Content Placeholder 2"/>
          <p:cNvSpPr>
            <a:spLocks noGrp="1"/>
          </p:cNvSpPr>
          <p:nvPr>
            <p:ph idx="1"/>
          </p:nvPr>
        </p:nvSpPr>
        <p:spPr/>
        <p:txBody>
          <a:bodyPr>
            <a:normAutofit/>
          </a:bodyPr>
          <a:lstStyle/>
          <a:p>
            <a:r>
              <a:rPr lang="en-US" sz="3600" dirty="0" smtClean="0"/>
              <a:t>Agile is a set of values and principles, a set of beliefs to use while developing software.</a:t>
            </a:r>
          </a:p>
          <a:p>
            <a:endParaRPr lang="en-US" sz="3600" dirty="0" smtClean="0"/>
          </a:p>
          <a:p>
            <a:r>
              <a:rPr lang="en-US" sz="3600" dirty="0" smtClean="0"/>
              <a:t>Not a methodology</a:t>
            </a:r>
          </a:p>
          <a:p>
            <a:r>
              <a:rPr lang="en-US" sz="3600" dirty="0" smtClean="0"/>
              <a:t>Not a set of tools</a:t>
            </a:r>
          </a:p>
          <a:p>
            <a:r>
              <a:rPr lang="en-US" sz="3600" dirty="0" smtClean="0"/>
              <a:t>Not a framework or process</a:t>
            </a:r>
          </a:p>
          <a:p>
            <a:r>
              <a:rPr lang="en-US" sz="3600" dirty="0" smtClean="0"/>
              <a:t>Not a specific way of developing software</a:t>
            </a:r>
            <a:endParaRPr lang="en-US" sz="3600" dirty="0"/>
          </a:p>
        </p:txBody>
      </p:sp>
    </p:spTree>
    <p:extLst>
      <p:ext uri="{BB962C8B-B14F-4D97-AF65-F5344CB8AC3E}">
        <p14:creationId xmlns:p14="http://schemas.microsoft.com/office/powerpoint/2010/main" val="428677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Chaos Monkey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26327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3375"/>
            <a:ext cx="9144000" cy="6283325"/>
          </a:xfrm>
        </p:spPr>
        <p:txBody>
          <a:bodyPr rtlCol="0">
            <a:normAutofit fontScale="90000"/>
          </a:bodyPr>
          <a:lstStyle/>
          <a:p>
            <a:pPr eaLnBrk="1" fontAlgn="auto" hangingPunct="1">
              <a:spcAft>
                <a:spcPts val="0"/>
              </a:spcAft>
              <a:defRPr/>
            </a:pPr>
            <a:r>
              <a:rPr lang="en-US" sz="3200" dirty="0" smtClean="0"/>
              <a:t>Where are you? </a:t>
            </a:r>
            <a:br>
              <a:rPr lang="en-US" sz="3200" dirty="0" smtClean="0"/>
            </a:br>
            <a:r>
              <a:rPr lang="en-US" sz="3200" dirty="0" smtClean="0"/>
              <a:t>Island? Tower?  Silo?</a:t>
            </a:r>
            <a:br>
              <a:rPr lang="en-US" sz="3200" dirty="0" smtClean="0"/>
            </a:br>
            <a:r>
              <a:rPr lang="en-US" sz="3200" dirty="0"/>
              <a:t/>
            </a:r>
            <a:br>
              <a:rPr lang="en-US" sz="32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endParaRPr lang="en-US" dirty="0"/>
          </a:p>
        </p:txBody>
      </p:sp>
      <p:sp>
        <p:nvSpPr>
          <p:cNvPr id="11267" name="Subtitle 2"/>
          <p:cNvSpPr>
            <a:spLocks noGrp="1"/>
          </p:cNvSpPr>
          <p:nvPr>
            <p:ph type="subTitle" idx="1"/>
          </p:nvPr>
        </p:nvSpPr>
        <p:spPr>
          <a:xfrm>
            <a:off x="1524000" y="2193925"/>
            <a:ext cx="9144000" cy="3063875"/>
          </a:xfrm>
        </p:spPr>
        <p:txBody>
          <a:bodyPr/>
          <a:lstStyle/>
          <a:p>
            <a:pPr algn="l" eaLnBrk="1" hangingPunct="1"/>
            <a:r>
              <a:rPr lang="en-US" altLang="en-US" dirty="0" smtClean="0"/>
              <a:t> </a:t>
            </a:r>
          </a:p>
        </p:txBody>
      </p:sp>
      <p:pic>
        <p:nvPicPr>
          <p:cNvPr id="1126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6463" y="2408238"/>
            <a:ext cx="2159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76838" y="2181225"/>
            <a:ext cx="18383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64450" y="2355850"/>
            <a:ext cx="2600325"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8530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Kaizan Fishbone Tagucci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21108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Testing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55756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Band Delphi Estimating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28952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Incremental vs. Iterative </a:t>
            </a:r>
            <a:endParaRPr lang="en-US" dirty="0"/>
          </a:p>
        </p:txBody>
      </p:sp>
    </p:spTree>
    <p:extLst>
      <p:ext uri="{BB962C8B-B14F-4D97-AF65-F5344CB8AC3E}">
        <p14:creationId xmlns:p14="http://schemas.microsoft.com/office/powerpoint/2010/main" val="3265507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 vs continuous Delivery</a:t>
            </a:r>
            <a:endParaRPr lang="en-US" dirty="0"/>
          </a:p>
        </p:txBody>
      </p:sp>
      <p:sp>
        <p:nvSpPr>
          <p:cNvPr id="3" name="Content Placeholder 2"/>
          <p:cNvSpPr>
            <a:spLocks noGrp="1"/>
          </p:cNvSpPr>
          <p:nvPr>
            <p:ph idx="1"/>
          </p:nvPr>
        </p:nvSpPr>
        <p:spPr/>
        <p:txBody>
          <a:bodyPr/>
          <a:lstStyle/>
          <a:p>
            <a:r>
              <a:rPr lang="en-US" dirty="0"/>
              <a:t>Continuous deployment </a:t>
            </a:r>
            <a:r>
              <a:rPr lang="en-US" dirty="0" smtClean="0"/>
              <a:t>– Manual deployment to production (often)</a:t>
            </a:r>
          </a:p>
          <a:p>
            <a:endParaRPr lang="en-US" dirty="0"/>
          </a:p>
          <a:p>
            <a:r>
              <a:rPr lang="en-US" dirty="0" smtClean="0"/>
              <a:t>Continuous Delivery – Automated deployment to production </a:t>
            </a:r>
          </a:p>
          <a:p>
            <a:endParaRPr lang="en-US" dirty="0"/>
          </a:p>
        </p:txBody>
      </p:sp>
    </p:spTree>
    <p:extLst>
      <p:ext uri="{BB962C8B-B14F-4D97-AF65-F5344CB8AC3E}">
        <p14:creationId xmlns:p14="http://schemas.microsoft.com/office/powerpoint/2010/main" val="3959865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Done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08862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 vs Scrum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73184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http://www.kanban101.com/what-is-kanban/</a:t>
            </a:r>
            <a:r>
              <a:rPr lang="en-US" dirty="0"/>
              <a:t> </a:t>
            </a:r>
          </a:p>
        </p:txBody>
      </p:sp>
      <p:sp>
        <p:nvSpPr>
          <p:cNvPr id="3" name="Content Placeholder 2"/>
          <p:cNvSpPr>
            <a:spLocks noGrp="1"/>
          </p:cNvSpPr>
          <p:nvPr>
            <p:ph idx="1"/>
          </p:nvPr>
        </p:nvSpPr>
        <p:spPr/>
        <p:txBody>
          <a:bodyPr>
            <a:normAutofit fontScale="92500" lnSpcReduction="10000"/>
          </a:bodyPr>
          <a:lstStyle/>
          <a:p>
            <a:r>
              <a:rPr lang="en-US" b="1" dirty="0"/>
              <a:t>What is Kanban?</a:t>
            </a:r>
          </a:p>
          <a:p>
            <a:r>
              <a:rPr lang="en-US" dirty="0"/>
              <a:t>Kanban is a lean agile system that can be used to enhance any software development lifecycle including Scrum, XP, or Waterfall.  It is NOT EXCLUSIVE.</a:t>
            </a:r>
          </a:p>
          <a:p>
            <a:r>
              <a:rPr lang="en-US" dirty="0"/>
              <a:t>Its goal is the efficient delivery of finished tasks</a:t>
            </a:r>
          </a:p>
          <a:p>
            <a:r>
              <a:rPr lang="en-US" dirty="0"/>
              <a:t>Kanban promotes the lean concept of flow</a:t>
            </a:r>
          </a:p>
          <a:p>
            <a:pPr lvl="1"/>
            <a:r>
              <a:rPr lang="en-US" dirty="0"/>
              <a:t>to continuously and predictably deliver value.</a:t>
            </a:r>
          </a:p>
          <a:p>
            <a:r>
              <a:rPr lang="en-US" dirty="0"/>
              <a:t>The work and the workflow is made visible</a:t>
            </a:r>
          </a:p>
          <a:p>
            <a:pPr lvl="1"/>
            <a:r>
              <a:rPr lang="en-US" dirty="0"/>
              <a:t>to make activities and issues  like backups obvious.</a:t>
            </a:r>
          </a:p>
          <a:p>
            <a:r>
              <a:rPr lang="en-US" dirty="0"/>
              <a:t>Kanban limits work in progress to promote focus and finishing, and indirectly, quality</a:t>
            </a:r>
          </a:p>
          <a:p>
            <a:endParaRPr lang="en-US" dirty="0"/>
          </a:p>
        </p:txBody>
      </p:sp>
    </p:spTree>
    <p:extLst>
      <p:ext uri="{BB962C8B-B14F-4D97-AF65-F5344CB8AC3E}">
        <p14:creationId xmlns:p14="http://schemas.microsoft.com/office/powerpoint/2010/main" val="250704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Anyone here Agile / Scrum certified?</a:t>
            </a:r>
            <a:endParaRPr lang="en-US" dirty="0"/>
          </a:p>
        </p:txBody>
      </p:sp>
      <p:pic>
        <p:nvPicPr>
          <p:cNvPr id="4" name="Picture 2" descr="Image result for dilbert on testing">
            <a:extLst>
              <a:ext uri="{FF2B5EF4-FFF2-40B4-BE49-F238E27FC236}">
                <a16:creationId xmlns:a16="http://schemas.microsoft.com/office/drawing/2014/main" xmlns="" id="{54919209-7912-42F3-A432-7CEEF09041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5302" y="2337916"/>
            <a:ext cx="10319950" cy="322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335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48968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limit the WIP?</a:t>
            </a:r>
            <a:endParaRPr lang="en-US" dirty="0"/>
          </a:p>
        </p:txBody>
      </p:sp>
      <p:sp>
        <p:nvSpPr>
          <p:cNvPr id="6" name="Content Placeholder 5"/>
          <p:cNvSpPr>
            <a:spLocks noGrp="1"/>
          </p:cNvSpPr>
          <p:nvPr>
            <p:ph idx="1"/>
          </p:nvPr>
        </p:nvSpPr>
        <p:spPr/>
        <p:txBody>
          <a:bodyPr>
            <a:normAutofit fontScale="92500" lnSpcReduction="10000"/>
          </a:bodyPr>
          <a:lstStyle/>
          <a:p>
            <a:pPr marL="0" lvl="0" indent="0" fontAlgn="base">
              <a:spcBef>
                <a:spcPct val="0"/>
              </a:spcBef>
              <a:spcAft>
                <a:spcPct val="0"/>
              </a:spcAft>
              <a:buNone/>
            </a:pPr>
            <a:r>
              <a:rPr lang="en-US" dirty="0">
                <a:latin typeface="Arial" pitchFamily="34" charset="0"/>
              </a:rPr>
              <a:t>Limiting WIP Rules:</a:t>
            </a:r>
          </a:p>
          <a:p>
            <a:pPr marL="285750" lvl="0" indent="-285750" fontAlgn="base">
              <a:spcBef>
                <a:spcPct val="0"/>
              </a:spcBef>
              <a:spcAft>
                <a:spcPct val="0"/>
              </a:spcAft>
            </a:pPr>
            <a:r>
              <a:rPr lang="en-US" dirty="0">
                <a:latin typeface="Arial" pitchFamily="34" charset="0"/>
              </a:rPr>
              <a:t>Product cycle time is how long it takes a work item to flow to completion.</a:t>
            </a:r>
          </a:p>
          <a:p>
            <a:pPr marL="285750" lvl="0" indent="-285750" fontAlgn="base">
              <a:spcBef>
                <a:spcPct val="0"/>
              </a:spcBef>
              <a:spcAft>
                <a:spcPct val="0"/>
              </a:spcAft>
            </a:pPr>
            <a:r>
              <a:rPr lang="en-US" dirty="0">
                <a:latin typeface="Arial" pitchFamily="34" charset="0"/>
              </a:rPr>
              <a:t>Limiting WIP will reduce overall cycle time.</a:t>
            </a:r>
          </a:p>
          <a:p>
            <a:pPr marL="285750" lvl="0" indent="-285750" fontAlgn="base">
              <a:spcBef>
                <a:spcPct val="0"/>
              </a:spcBef>
              <a:spcAft>
                <a:spcPct val="0"/>
              </a:spcAft>
            </a:pPr>
            <a:r>
              <a:rPr lang="en-US" dirty="0">
                <a:latin typeface="Arial" pitchFamily="34" charset="0"/>
              </a:rPr>
              <a:t>The chosen work is always the highest priority of any group.</a:t>
            </a:r>
          </a:p>
          <a:p>
            <a:pPr marL="285750" lvl="0" indent="-285750" fontAlgn="base">
              <a:spcBef>
                <a:spcPct val="0"/>
              </a:spcBef>
              <a:spcAft>
                <a:spcPct val="0"/>
              </a:spcAft>
            </a:pPr>
            <a:r>
              <a:rPr lang="en-US" dirty="0">
                <a:latin typeface="Arial" pitchFamily="34" charset="0"/>
              </a:rPr>
              <a:t>Queues start backing up immediately at any blockage.</a:t>
            </a:r>
          </a:p>
          <a:p>
            <a:pPr marL="285750" lvl="0" indent="-285750" fontAlgn="base">
              <a:spcBef>
                <a:spcPct val="0"/>
              </a:spcBef>
              <a:spcAft>
                <a:spcPct val="0"/>
              </a:spcAft>
            </a:pPr>
            <a:r>
              <a:rPr lang="en-US" dirty="0">
                <a:latin typeface="Arial" pitchFamily="34" charset="0"/>
              </a:rPr>
              <a:t>A blockage anywhere slows down the entire system</a:t>
            </a:r>
          </a:p>
          <a:p>
            <a:pPr marL="285750" lvl="0" indent="-285750" fontAlgn="base">
              <a:spcBef>
                <a:spcPct val="0"/>
              </a:spcBef>
              <a:spcAft>
                <a:spcPct val="0"/>
              </a:spcAft>
            </a:pPr>
            <a:r>
              <a:rPr lang="en-US" dirty="0">
                <a:latin typeface="Arial" pitchFamily="34" charset="0"/>
              </a:rPr>
              <a:t>Blockages are resolved by reallocating resources to fix the problem</a:t>
            </a:r>
          </a:p>
          <a:p>
            <a:pPr marL="285750" lvl="0" indent="-285750" fontAlgn="base">
              <a:spcBef>
                <a:spcPct val="0"/>
              </a:spcBef>
              <a:spcAft>
                <a:spcPct val="0"/>
              </a:spcAft>
            </a:pPr>
            <a:r>
              <a:rPr lang="en-US" dirty="0">
                <a:latin typeface="Arial" pitchFamily="34" charset="0"/>
              </a:rPr>
              <a:t>Limiting WIP reduces complexity of tasks (less switching)</a:t>
            </a:r>
          </a:p>
          <a:p>
            <a:pPr marL="285750" lvl="0" indent="-285750" fontAlgn="base">
              <a:spcBef>
                <a:spcPct val="0"/>
              </a:spcBef>
              <a:spcAft>
                <a:spcPct val="0"/>
              </a:spcAft>
            </a:pPr>
            <a:r>
              <a:rPr lang="en-US" dirty="0">
                <a:latin typeface="Arial" pitchFamily="34" charset="0"/>
              </a:rPr>
              <a:t>Limiting WIP reduces lead times and increases quality</a:t>
            </a:r>
          </a:p>
          <a:p>
            <a:pPr marL="285750" lvl="0" indent="-285750" fontAlgn="base">
              <a:spcBef>
                <a:spcPct val="0"/>
              </a:spcBef>
              <a:spcAft>
                <a:spcPct val="0"/>
              </a:spcAft>
            </a:pPr>
            <a:r>
              <a:rPr lang="en-US" dirty="0">
                <a:latin typeface="Arial" pitchFamily="34" charset="0"/>
              </a:rPr>
              <a:t>Quality is increased due to earlier addressing of issues</a:t>
            </a:r>
          </a:p>
          <a:p>
            <a:pPr marL="285750" lvl="0" indent="-285750" fontAlgn="base">
              <a:spcBef>
                <a:spcPct val="0"/>
              </a:spcBef>
              <a:spcAft>
                <a:spcPct val="0"/>
              </a:spcAft>
            </a:pPr>
            <a:endParaRPr lang="en-US" dirty="0">
              <a:latin typeface="Arial" pitchFamily="34" charset="0"/>
            </a:endParaRPr>
          </a:p>
          <a:p>
            <a:pPr marL="285750" indent="-285750" fontAlgn="base">
              <a:spcBef>
                <a:spcPct val="0"/>
              </a:spcBef>
              <a:spcAft>
                <a:spcPct val="0"/>
              </a:spcAft>
            </a:pPr>
            <a:r>
              <a:rPr lang="en-US" dirty="0">
                <a:hlinkClick r:id="rId3"/>
              </a:rPr>
              <a:t>David Joyce</a:t>
            </a:r>
            <a:r>
              <a:rPr lang="en-US" dirty="0"/>
              <a:t> </a:t>
            </a:r>
            <a:r>
              <a:rPr lang="en-US" i="1" dirty="0"/>
              <a:t>on what happens when blocks occur in a limited workflow</a:t>
            </a:r>
            <a:endParaRPr lang="en-US" dirty="0"/>
          </a:p>
          <a:p>
            <a:endParaRPr lang="en-US" dirty="0"/>
          </a:p>
        </p:txBody>
      </p:sp>
    </p:spTree>
    <p:extLst>
      <p:ext uri="{BB962C8B-B14F-4D97-AF65-F5344CB8AC3E}">
        <p14:creationId xmlns:p14="http://schemas.microsoft.com/office/powerpoint/2010/main" val="12301546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Pull</a:t>
            </a:r>
            <a:r>
              <a:rPr lang="en-US" dirty="0"/>
              <a:t>: The demand exerted by consumers of value for completed work, and which encourages development teams to release usable increments at a sustainable pace and which </a:t>
            </a:r>
            <a:r>
              <a:rPr lang="en-US" dirty="0" smtClean="0"/>
              <a:t>maximizes </a:t>
            </a:r>
            <a:r>
              <a:rPr lang="en-US" dirty="0"/>
              <a:t>the value delivered.</a:t>
            </a:r>
          </a:p>
          <a:p>
            <a:endParaRPr lang="en-US" dirty="0"/>
          </a:p>
        </p:txBody>
      </p:sp>
    </p:spTree>
    <p:extLst>
      <p:ext uri="{BB962C8B-B14F-4D97-AF65-F5344CB8AC3E}">
        <p14:creationId xmlns:p14="http://schemas.microsoft.com/office/powerpoint/2010/main" val="3275691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Poker</a:t>
            </a:r>
            <a:r>
              <a:rPr lang="en-US" dirty="0"/>
              <a:t>:</a:t>
            </a:r>
          </a:p>
        </p:txBody>
      </p:sp>
      <p:sp>
        <p:nvSpPr>
          <p:cNvPr id="3" name="Content Placeholder 2"/>
          <p:cNvSpPr>
            <a:spLocks noGrp="1"/>
          </p:cNvSpPr>
          <p:nvPr>
            <p:ph idx="1"/>
          </p:nvPr>
        </p:nvSpPr>
        <p:spPr/>
        <p:txBody>
          <a:bodyPr/>
          <a:lstStyle/>
          <a:p>
            <a:r>
              <a:rPr lang="en-US" dirty="0" smtClean="0"/>
              <a:t>A </a:t>
            </a:r>
            <a:r>
              <a:rPr lang="en-US" dirty="0"/>
              <a:t>relative estimation technique using playing cards enumerated with a Fibonacci-like sequence. Each member of the Development Team will get a set of cards, and will use them to indicate the relative size of the backlog items being considered. See also: product backlog refinement.</a:t>
            </a:r>
          </a:p>
          <a:p>
            <a:endParaRPr lang="en-US" dirty="0"/>
          </a:p>
        </p:txBody>
      </p:sp>
    </p:spTree>
    <p:extLst>
      <p:ext uri="{BB962C8B-B14F-4D97-AF65-F5344CB8AC3E}">
        <p14:creationId xmlns:p14="http://schemas.microsoft.com/office/powerpoint/2010/main" val="3659991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Kanban</a:t>
            </a:r>
            <a:r>
              <a:rPr lang="en-US" dirty="0"/>
              <a:t>:</a:t>
            </a:r>
          </a:p>
        </p:txBody>
      </p:sp>
      <p:sp>
        <p:nvSpPr>
          <p:cNvPr id="3" name="Content Placeholder 2"/>
          <p:cNvSpPr>
            <a:spLocks noGrp="1"/>
          </p:cNvSpPr>
          <p:nvPr>
            <p:ph idx="1"/>
          </p:nvPr>
        </p:nvSpPr>
        <p:spPr/>
        <p:txBody>
          <a:bodyPr/>
          <a:lstStyle/>
          <a:p>
            <a:r>
              <a:rPr lang="en-US" dirty="0" smtClean="0"/>
              <a:t>A </a:t>
            </a:r>
            <a:r>
              <a:rPr lang="en-US" dirty="0"/>
              <a:t>closed economy of production in which work in progress is represented by a finite number of tokens, and the delivery of value is </a:t>
            </a:r>
            <a:r>
              <a:rPr lang="en-US" dirty="0" smtClean="0"/>
              <a:t>optimized </a:t>
            </a:r>
            <a:r>
              <a:rPr lang="en-US" dirty="0"/>
              <a:t>by inspection, adaptation, and the ongoing reduction of waste.</a:t>
            </a:r>
          </a:p>
          <a:p>
            <a:endParaRPr lang="en-US" dirty="0"/>
          </a:p>
        </p:txBody>
      </p:sp>
    </p:spTree>
    <p:extLst>
      <p:ext uri="{BB962C8B-B14F-4D97-AF65-F5344CB8AC3E}">
        <p14:creationId xmlns:p14="http://schemas.microsoft.com/office/powerpoint/2010/main" val="4202118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Kaizen</a:t>
            </a:r>
            <a:r>
              <a:rPr lang="en-US" dirty="0"/>
              <a:t>:</a:t>
            </a:r>
          </a:p>
        </p:txBody>
      </p:sp>
      <p:sp>
        <p:nvSpPr>
          <p:cNvPr id="3" name="Content Placeholder 2"/>
          <p:cNvSpPr>
            <a:spLocks noGrp="1"/>
          </p:cNvSpPr>
          <p:nvPr>
            <p:ph idx="1"/>
          </p:nvPr>
        </p:nvSpPr>
        <p:spPr/>
        <p:txBody>
          <a:bodyPr/>
          <a:lstStyle/>
          <a:p>
            <a:r>
              <a:rPr lang="en-US" dirty="0" smtClean="0"/>
              <a:t>Improvement</a:t>
            </a:r>
            <a:r>
              <a:rPr lang="en-US" dirty="0"/>
              <a:t>, usually taken to mean improvement in a gradual sense by means of empiricism, transparency, inspection, and adaptation.</a:t>
            </a:r>
          </a:p>
          <a:p>
            <a:endParaRPr lang="en-US" dirty="0"/>
          </a:p>
        </p:txBody>
      </p:sp>
    </p:spTree>
    <p:extLst>
      <p:ext uri="{BB962C8B-B14F-4D97-AF65-F5344CB8AC3E}">
        <p14:creationId xmlns:p14="http://schemas.microsoft.com/office/powerpoint/2010/main" val="3691730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Stand-Up</a:t>
            </a:r>
            <a:endParaRPr lang="en-US" dirty="0"/>
          </a:p>
        </p:txBody>
      </p:sp>
      <p:pic>
        <p:nvPicPr>
          <p:cNvPr id="5" name="Picture 2" descr="Image result for dilbert agile cartoon"/>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7203" y="2231923"/>
            <a:ext cx="11545526" cy="359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5567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dilbert agile cart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530" y="2048352"/>
            <a:ext cx="10746499" cy="334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768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r>
            <a:br>
              <a:rPr lang="en-US" b="1" dirty="0" smtClean="0"/>
            </a:br>
            <a:r>
              <a:rPr lang="en-US" sz="4000" b="1" dirty="0" smtClean="0"/>
              <a:t>Organization </a:t>
            </a:r>
            <a:r>
              <a:rPr lang="en-US" sz="4000" b="1" dirty="0"/>
              <a:t>Managerial </a:t>
            </a:r>
            <a:r>
              <a:rPr lang="en-US" sz="4000" b="1" dirty="0" smtClean="0"/>
              <a:t>Overreach</a:t>
            </a:r>
            <a:endParaRPr lang="en-US" sz="4000" dirty="0"/>
          </a:p>
        </p:txBody>
      </p:sp>
      <p:sp>
        <p:nvSpPr>
          <p:cNvPr id="3" name="Content Placeholder 2"/>
          <p:cNvSpPr>
            <a:spLocks noGrp="1"/>
          </p:cNvSpPr>
          <p:nvPr>
            <p:ph idx="1"/>
          </p:nvPr>
        </p:nvSpPr>
        <p:spPr/>
        <p:txBody>
          <a:bodyPr>
            <a:normAutofit/>
          </a:bodyPr>
          <a:lstStyle/>
          <a:p>
            <a:r>
              <a:rPr lang="en-US" sz="2800" dirty="0"/>
              <a:t>Upper management may feel compelled to ‘help out’ by reassigning team members </a:t>
            </a:r>
            <a:r>
              <a:rPr lang="en-US" sz="2800" dirty="0" smtClean="0"/>
              <a:t>among scrum teams and </a:t>
            </a:r>
            <a:r>
              <a:rPr lang="en-US" sz="2800" dirty="0"/>
              <a:t>rearranging priorities mid-iteration to fit ‘special cases’. This is a smell. </a:t>
            </a:r>
            <a:endParaRPr lang="en-US" sz="2800" dirty="0" smtClean="0"/>
          </a:p>
          <a:p>
            <a:endParaRPr lang="en-US" sz="2800" dirty="0"/>
          </a:p>
          <a:p>
            <a:r>
              <a:rPr lang="en-US" sz="2800" dirty="0" smtClean="0"/>
              <a:t>It is important that Scrum Dev teams are purposely empowered by organization management to be self-managed. Teams need to remain intact during a sprint to do their job.  Leave them alone. </a:t>
            </a:r>
            <a:endParaRPr lang="en-US" sz="2800" dirty="0"/>
          </a:p>
        </p:txBody>
      </p:sp>
    </p:spTree>
    <p:extLst>
      <p:ext uri="{BB962C8B-B14F-4D97-AF65-F5344CB8AC3E}">
        <p14:creationId xmlns:p14="http://schemas.microsoft.com/office/powerpoint/2010/main" val="1509974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a:t>
            </a:r>
            <a:endParaRPr lang="en-US" dirty="0"/>
          </a:p>
        </p:txBody>
      </p:sp>
      <p:sp>
        <p:nvSpPr>
          <p:cNvPr id="3" name="Content Placeholder 2"/>
          <p:cNvSpPr>
            <a:spLocks noGrp="1"/>
          </p:cNvSpPr>
          <p:nvPr>
            <p:ph idx="1"/>
          </p:nvPr>
        </p:nvSpPr>
        <p:spPr/>
        <p:txBody>
          <a:bodyPr/>
          <a:lstStyle/>
          <a:p>
            <a:endParaRPr lang="en-US" b="1" dirty="0"/>
          </a:p>
        </p:txBody>
      </p:sp>
      <p:pic>
        <p:nvPicPr>
          <p:cNvPr id="2050" name="Picture 2" descr="C:\Users\JOEL\Desktop\would you like to be a manag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30" y="2192075"/>
            <a:ext cx="10187496" cy="316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5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7755"/>
            <a:ext cx="10586884" cy="727587"/>
          </a:xfrm>
        </p:spPr>
        <p:txBody>
          <a:bodyPr>
            <a:normAutofit fontScale="90000"/>
          </a:bodyPr>
          <a:lstStyle/>
          <a:p>
            <a:r>
              <a:rPr lang="en-US" sz="3600" b="1" dirty="0" smtClean="0"/>
              <a:t>We </a:t>
            </a:r>
            <a:r>
              <a:rPr lang="en-US" sz="3600" b="1" dirty="0"/>
              <a:t>can develop software better when we value the items on the left </a:t>
            </a:r>
            <a:r>
              <a:rPr lang="en-US" sz="3600" b="1" dirty="0" smtClean="0"/>
              <a:t>more than </a:t>
            </a:r>
            <a:r>
              <a:rPr lang="en-US" sz="3600" b="1" dirty="0"/>
              <a:t>on the right. </a:t>
            </a:r>
            <a:r>
              <a:rPr lang="en-US" dirty="0"/>
              <a:t/>
            </a:r>
            <a:br>
              <a:rPr lang="en-US" dirty="0"/>
            </a:br>
            <a:endParaRPr lang="en-US" dirty="0"/>
          </a:p>
        </p:txBody>
      </p:sp>
      <p:pic>
        <p:nvPicPr>
          <p:cNvPr id="13314" name="Picture 2" descr="The Agile Manife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606" y="1603038"/>
            <a:ext cx="6651322" cy="493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552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descr="C:\Users\JOEL\Documents\Downloads\Dilbert-metric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32" y="3255091"/>
            <a:ext cx="9851615" cy="298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711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Burn-Up Chart</a:t>
            </a:r>
            <a:endParaRPr lang="en-US" dirty="0"/>
          </a:p>
        </p:txBody>
      </p:sp>
      <p:sp>
        <p:nvSpPr>
          <p:cNvPr id="3" name="Content Placeholder 2"/>
          <p:cNvSpPr>
            <a:spLocks noGrp="1"/>
          </p:cNvSpPr>
          <p:nvPr>
            <p:ph idx="1"/>
          </p:nvPr>
        </p:nvSpPr>
        <p:spPr/>
        <p:txBody>
          <a:bodyPr/>
          <a:lstStyle/>
          <a:p>
            <a:r>
              <a:rPr lang="en-US" dirty="0"/>
              <a:t>A chart which shows the amount of work which has been completed. Time is shown on the horizontal axis and work completed on the vertical axis. As time progresses and items are drawn from the backlog and completed, a plot line showing the work done may be expected to rise. The amount of work may be assessed in any of several ways such as user story points or task hours. The amount of work considered to be in-scope may also be plotted as a line; the burn-up can be expected to approach this line as work is completed.</a:t>
            </a:r>
          </a:p>
        </p:txBody>
      </p:sp>
    </p:spTree>
    <p:extLst>
      <p:ext uri="{BB962C8B-B14F-4D97-AF65-F5344CB8AC3E}">
        <p14:creationId xmlns:p14="http://schemas.microsoft.com/office/powerpoint/2010/main" val="7470359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Burn-Down Chart</a:t>
            </a:r>
            <a:endParaRPr lang="en-US" dirty="0"/>
          </a:p>
        </p:txBody>
      </p:sp>
      <p:sp>
        <p:nvSpPr>
          <p:cNvPr id="3" name="Content Placeholder 2"/>
          <p:cNvSpPr>
            <a:spLocks noGrp="1"/>
          </p:cNvSpPr>
          <p:nvPr>
            <p:ph idx="1"/>
          </p:nvPr>
        </p:nvSpPr>
        <p:spPr/>
        <p:txBody>
          <a:bodyPr/>
          <a:lstStyle/>
          <a:p>
            <a:r>
              <a:rPr lang="en-US" dirty="0"/>
              <a:t>A chart which shows the amount of work which is thought to remain in a backlog. Time is shown on the horizontal axis and work remaining on the vertical axis. As time progresses and items are drawn from the backlog and completed, a plot line showing work remaining may be expected to fall. The amount of work may be assessed in any of several ways such as user story points or task hours. Work remaining in Sprint Backlogs and Product Backlogs may be communicated by means of a burn-down chart</a:t>
            </a:r>
          </a:p>
        </p:txBody>
      </p:sp>
    </p:spTree>
    <p:extLst>
      <p:ext uri="{BB962C8B-B14F-4D97-AF65-F5344CB8AC3E}">
        <p14:creationId xmlns:p14="http://schemas.microsoft.com/office/powerpoint/2010/main" val="2693020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INVEST Criteria</a:t>
            </a:r>
            <a:r>
              <a:rPr lang="en-US" dirty="0"/>
              <a:t>:</a:t>
            </a:r>
          </a:p>
        </p:txBody>
      </p:sp>
      <p:sp>
        <p:nvSpPr>
          <p:cNvPr id="3" name="Content Placeholder 2"/>
          <p:cNvSpPr>
            <a:spLocks noGrp="1"/>
          </p:cNvSpPr>
          <p:nvPr>
            <p:ph idx="1"/>
          </p:nvPr>
        </p:nvSpPr>
        <p:spPr/>
        <p:txBody>
          <a:bodyPr/>
          <a:lstStyle/>
          <a:p>
            <a:r>
              <a:rPr lang="en-US" dirty="0" smtClean="0"/>
              <a:t>The </a:t>
            </a:r>
            <a:r>
              <a:rPr lang="en-US" dirty="0"/>
              <a:t>qualities of a user story or similar item of inventory which make it independent of other items, negotiable as an element of scope, valuable to stakeholders, estimable by those doing the corresponding work, small enough to be completed by them in a timely manner, and testable in order to prove its fitness for release.</a:t>
            </a:r>
          </a:p>
        </p:txBody>
      </p:sp>
    </p:spTree>
    <p:extLst>
      <p:ext uri="{BB962C8B-B14F-4D97-AF65-F5344CB8AC3E}">
        <p14:creationId xmlns:p14="http://schemas.microsoft.com/office/powerpoint/2010/main" val="23258203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Fail Early</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elimination of future waste by calling a halt to an initiative which has failed to demonstrate empirical value, and before any further waste is allowed to accumulate.</a:t>
            </a:r>
          </a:p>
        </p:txBody>
      </p:sp>
    </p:spTree>
    <p:extLst>
      <p:ext uri="{BB962C8B-B14F-4D97-AF65-F5344CB8AC3E}">
        <p14:creationId xmlns:p14="http://schemas.microsoft.com/office/powerpoint/2010/main" val="3847633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 Radiator</a:t>
            </a:r>
            <a:r>
              <a:rPr lang="en-US" dirty="0"/>
              <a:t>:</a:t>
            </a:r>
          </a:p>
        </p:txBody>
      </p:sp>
      <p:sp>
        <p:nvSpPr>
          <p:cNvPr id="3" name="Content Placeholder 2"/>
          <p:cNvSpPr>
            <a:spLocks noGrp="1"/>
          </p:cNvSpPr>
          <p:nvPr>
            <p:ph idx="1"/>
          </p:nvPr>
        </p:nvSpPr>
        <p:spPr/>
        <p:txBody>
          <a:bodyPr/>
          <a:lstStyle/>
          <a:p>
            <a:r>
              <a:rPr lang="en-US" dirty="0" smtClean="0"/>
              <a:t>A </a:t>
            </a:r>
            <a:r>
              <a:rPr lang="en-US" dirty="0"/>
              <a:t>mechanism through which timely and useful information can be pulled on-demand by interested observers, and relied on for its transparency and accuracy. The most common type of information radiator found in agile practice is a Scrum Board or Kanban Board.</a:t>
            </a:r>
          </a:p>
        </p:txBody>
      </p:sp>
    </p:spTree>
    <p:extLst>
      <p:ext uri="{BB962C8B-B14F-4D97-AF65-F5344CB8AC3E}">
        <p14:creationId xmlns:p14="http://schemas.microsoft.com/office/powerpoint/2010/main" val="3847633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9218" name="Picture 2" descr="C:\Users\JOEL\Documents\Downloads\burndown-copy-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471613"/>
            <a:ext cx="4165600" cy="364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411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1266" name="Picture 2" descr="C:\Users\JOEL\Documents\Downloads\burndown-copy-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1660525"/>
            <a:ext cx="49276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136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2290" name="Picture 2" descr="C:\Users\JOEL\Documents\Downloads\burndown-copy-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2668588"/>
            <a:ext cx="4775200" cy="367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359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Burn down chart</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C:\Users\JOEL\Documents\Downloads\burndown-copy-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052" y="2203450"/>
            <a:ext cx="56515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79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is both Iterative and Incremental</a:t>
            </a:r>
            <a:endParaRPr lang="en-US" b="1" dirty="0"/>
          </a:p>
        </p:txBody>
      </p:sp>
      <p:sp>
        <p:nvSpPr>
          <p:cNvPr id="3" name="Content Placeholder 2"/>
          <p:cNvSpPr>
            <a:spLocks noGrp="1"/>
          </p:cNvSpPr>
          <p:nvPr>
            <p:ph idx="1"/>
          </p:nvPr>
        </p:nvSpPr>
        <p:spPr/>
        <p:txBody>
          <a:bodyPr>
            <a:noAutofit/>
          </a:bodyPr>
          <a:lstStyle/>
          <a:p>
            <a:r>
              <a:rPr lang="en-US" sz="3600" b="1" dirty="0"/>
              <a:t>An iterative process </a:t>
            </a:r>
            <a:r>
              <a:rPr lang="en-US" sz="3600" dirty="0"/>
              <a:t>is one that makes progress through successive refinement</a:t>
            </a:r>
            <a:r>
              <a:rPr lang="en-US" sz="3600" dirty="0" smtClean="0"/>
              <a:t>.  You make a first try. It’s incomplete, not pretty.  </a:t>
            </a:r>
            <a:r>
              <a:rPr lang="en-US" sz="3600" dirty="0" smtClean="0"/>
              <a:t>then</a:t>
            </a:r>
          </a:p>
          <a:p>
            <a:r>
              <a:rPr lang="en-US" sz="3600" dirty="0" smtClean="0"/>
              <a:t>You show it to the customer.  Is this what you had in mind?</a:t>
            </a:r>
            <a:endParaRPr lang="en-US" sz="3600" dirty="0" smtClean="0"/>
          </a:p>
          <a:p>
            <a:r>
              <a:rPr lang="en-US" sz="3600" dirty="0" smtClean="0"/>
              <a:t>And the next time you crawl a little closer to a satisfactory product, more features, details.</a:t>
            </a:r>
            <a:endParaRPr lang="en-US" sz="3600" dirty="0"/>
          </a:p>
        </p:txBody>
      </p:sp>
    </p:spTree>
    <p:extLst>
      <p:ext uri="{BB962C8B-B14F-4D97-AF65-F5344CB8AC3E}">
        <p14:creationId xmlns:p14="http://schemas.microsoft.com/office/powerpoint/2010/main" val="27948943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vs. Validate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622257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Ronald Reagan trust but Verify</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www.youtube.com/watch?v=As6y5eI01XE</a:t>
            </a:r>
            <a:endParaRPr lang="en-US" dirty="0" smtClean="0"/>
          </a:p>
          <a:p>
            <a:endParaRPr lang="en-US" dirty="0"/>
          </a:p>
        </p:txBody>
      </p:sp>
    </p:spTree>
    <p:extLst>
      <p:ext uri="{BB962C8B-B14F-4D97-AF65-F5344CB8AC3E}">
        <p14:creationId xmlns:p14="http://schemas.microsoft.com/office/powerpoint/2010/main" val="29671036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understand the words that are coming out of my mouth?</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www.youtube.com/watch?v=0Rl9Cxc7uZA</a:t>
            </a:r>
            <a:r>
              <a:rPr lang="en-US" dirty="0" smtClean="0"/>
              <a:t> </a:t>
            </a:r>
            <a:endParaRPr lang="en-US" dirty="0"/>
          </a:p>
        </p:txBody>
      </p:sp>
    </p:spTree>
    <p:extLst>
      <p:ext uri="{BB962C8B-B14F-4D97-AF65-F5344CB8AC3E}">
        <p14:creationId xmlns:p14="http://schemas.microsoft.com/office/powerpoint/2010/main" val="4192554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C:\Users\JOEL\Documents\Downloads\extreme-programing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2625724"/>
            <a:ext cx="9846352" cy="307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501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122" name="Picture 2" descr="C:\Users\JOEL\Documents\Downloads\Agile_team huddle 02081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909" y="2324508"/>
            <a:ext cx="10352845" cy="3220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318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C:\Users\JOEL\Documents\Downloads\agile trai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224" y="2308327"/>
            <a:ext cx="10621866" cy="343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60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a:t>
            </a:r>
            <a:r>
              <a:rPr lang="en-US" dirty="0" smtClean="0"/>
              <a:t>sh</a:t>
            </a:r>
            <a:r>
              <a:rPr lang="en-US" dirty="0" smtClean="0"/>
              <a:t>*t scrum masters say</a:t>
            </a:r>
            <a:endParaRPr lang="en-US" dirty="0"/>
          </a:p>
        </p:txBody>
      </p:sp>
      <p:sp>
        <p:nvSpPr>
          <p:cNvPr id="3" name="Content Placeholder 2"/>
          <p:cNvSpPr>
            <a:spLocks noGrp="1"/>
          </p:cNvSpPr>
          <p:nvPr>
            <p:ph idx="1"/>
          </p:nvPr>
        </p:nvSpPr>
        <p:spPr/>
        <p:txBody>
          <a:bodyPr/>
          <a:lstStyle/>
          <a:p>
            <a:r>
              <a:rPr lang="en-US" dirty="0">
                <a:hlinkClick r:id="rId2"/>
              </a:rPr>
              <a:t>https://www.barryovereem.com/scrum-master-misunderstandings</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3890202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C:\Users\JOEL\Desktop\scumba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472" y="2575553"/>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2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is both Iterative and Incremental</a:t>
            </a:r>
            <a:endParaRPr lang="en-US" b="1" dirty="0"/>
          </a:p>
        </p:txBody>
      </p:sp>
      <p:sp>
        <p:nvSpPr>
          <p:cNvPr id="3" name="Content Placeholder 2"/>
          <p:cNvSpPr>
            <a:spLocks noGrp="1"/>
          </p:cNvSpPr>
          <p:nvPr>
            <p:ph sz="half" idx="1"/>
          </p:nvPr>
        </p:nvSpPr>
        <p:spPr/>
        <p:txBody>
          <a:bodyPr>
            <a:normAutofit/>
          </a:bodyPr>
          <a:lstStyle/>
          <a:p>
            <a:r>
              <a:rPr lang="en-US" b="1" dirty="0"/>
              <a:t>An iterative process </a:t>
            </a:r>
            <a:r>
              <a:rPr lang="en-US" dirty="0"/>
              <a:t>is one that makes progress through successive refinement</a:t>
            </a:r>
            <a:r>
              <a:rPr lang="en-US" dirty="0" smtClean="0"/>
              <a:t>.  You make a first try. It’s incomplete, not pretty.</a:t>
            </a:r>
          </a:p>
          <a:p>
            <a:r>
              <a:rPr lang="en-US" dirty="0" smtClean="0"/>
              <a:t>You show it to the customer.  Is this what you had in mind?</a:t>
            </a:r>
          </a:p>
          <a:p>
            <a:endParaRPr lang="en-US" dirty="0" smtClean="0"/>
          </a:p>
        </p:txBody>
      </p:sp>
      <p:sp>
        <p:nvSpPr>
          <p:cNvPr id="4" name="Content Placeholder 3"/>
          <p:cNvSpPr>
            <a:spLocks noGrp="1"/>
          </p:cNvSpPr>
          <p:nvPr>
            <p:ph sz="half" idx="2"/>
          </p:nvPr>
        </p:nvSpPr>
        <p:spPr/>
        <p:txBody>
          <a:bodyPr>
            <a:normAutofit/>
          </a:bodyPr>
          <a:lstStyle/>
          <a:p>
            <a:pPr marL="0" indent="0">
              <a:buNone/>
            </a:pPr>
            <a:endParaRPr lang="en-US" dirty="0"/>
          </a:p>
        </p:txBody>
      </p:sp>
      <p:pic>
        <p:nvPicPr>
          <p:cNvPr id="3074" name="Picture 2" descr="C:\Users\JOEL\Documents\Downloads\sculpting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47" y="2605548"/>
            <a:ext cx="4299107" cy="281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3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is both Iterative and Incremental</a:t>
            </a:r>
            <a:endParaRPr lang="en-US" b="1" dirty="0"/>
          </a:p>
        </p:txBody>
      </p:sp>
      <p:sp>
        <p:nvSpPr>
          <p:cNvPr id="3" name="Content Placeholder 2"/>
          <p:cNvSpPr>
            <a:spLocks noGrp="1"/>
          </p:cNvSpPr>
          <p:nvPr>
            <p:ph sz="half" idx="1"/>
          </p:nvPr>
        </p:nvSpPr>
        <p:spPr>
          <a:xfrm>
            <a:off x="838200" y="1825624"/>
            <a:ext cx="5417048" cy="4417859"/>
          </a:xfrm>
        </p:spPr>
        <p:txBody>
          <a:bodyPr>
            <a:normAutofit lnSpcReduction="10000"/>
          </a:bodyPr>
          <a:lstStyle/>
          <a:p>
            <a:r>
              <a:rPr lang="en-US" b="1" dirty="0"/>
              <a:t>An incremental process </a:t>
            </a:r>
            <a:r>
              <a:rPr lang="en-US" dirty="0"/>
              <a:t>is one in which software is built and delivered in pieces. Each piece, or increment, represents a complete subset of functionality</a:t>
            </a:r>
            <a:r>
              <a:rPr lang="en-US" dirty="0" smtClean="0"/>
              <a:t>. </a:t>
            </a:r>
            <a:endParaRPr lang="en-US" dirty="0" smtClean="0"/>
          </a:p>
          <a:p>
            <a:r>
              <a:rPr lang="en-US" dirty="0"/>
              <a:t>Each increment is fully coded and tested, and the common expectation is that the work of an iteration will not need to be revisited. </a:t>
            </a:r>
            <a:r>
              <a:rPr lang="en-US" dirty="0" smtClean="0">
                <a:hlinkClick r:id="rId2"/>
              </a:rPr>
              <a:t>www.mountaingoatsoftware.com</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pPr marL="0" indent="0">
              <a:buNone/>
            </a:pPr>
            <a:r>
              <a:rPr lang="en-US" dirty="0" smtClean="0"/>
              <a:t> </a:t>
            </a:r>
            <a:endParaRPr lang="en-US" dirty="0"/>
          </a:p>
        </p:txBody>
      </p:sp>
      <p:pic>
        <p:nvPicPr>
          <p:cNvPr id="4100" name="Picture 4" descr="C:\Users\JOEL\Documents\Downloads\b24-assembly-plant-fort-worth-texa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248" y="2023089"/>
            <a:ext cx="4700984" cy="347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5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2152</Words>
  <Application>Microsoft Office PowerPoint</Application>
  <PresentationFormat>Custom</PresentationFormat>
  <Paragraphs>195</Paragraphs>
  <Slides>77</Slides>
  <Notes>1</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Learn to speak "Agile" </vt:lpstr>
      <vt:lpstr>We all have different Vocabularies.  </vt:lpstr>
      <vt:lpstr>Agile invented in 2001</vt:lpstr>
      <vt:lpstr>What is Agile  </vt:lpstr>
      <vt:lpstr>Anyone here Agile / Scrum certified?</vt:lpstr>
      <vt:lpstr>We can develop software better when we value the items on the left more than on the right.  </vt:lpstr>
      <vt:lpstr>Agile is both Iterative and Incremental</vt:lpstr>
      <vt:lpstr>Agile is both Iterative and Incremental</vt:lpstr>
      <vt:lpstr>Agile is both Iterative and Incremental</vt:lpstr>
      <vt:lpstr>Agile doesn’t mean working with fewer people,  it means developing products that better please the customer and better meet their needs. </vt:lpstr>
      <vt:lpstr>Agile software development </vt:lpstr>
      <vt:lpstr>#3 Agile Events</vt:lpstr>
      <vt:lpstr>#3 Agile Events (2)</vt:lpstr>
      <vt:lpstr>Starting The Project</vt:lpstr>
      <vt:lpstr>Standup Scrum Meeting</vt:lpstr>
      <vt:lpstr>Standup Scrum Meeting</vt:lpstr>
      <vt:lpstr>PowerPoint Presentation</vt:lpstr>
      <vt:lpstr>Talking Chickens and Missing Pigs</vt:lpstr>
      <vt:lpstr>PowerPoint Presentation</vt:lpstr>
      <vt:lpstr>PowerPoint Presentation</vt:lpstr>
      <vt:lpstr>PowerPoint Presentation</vt:lpstr>
      <vt:lpstr>PowerPoint Presentation</vt:lpstr>
      <vt:lpstr>PowerPoint Presentation</vt:lpstr>
      <vt:lpstr>PowerPoint Presentation</vt:lpstr>
      <vt:lpstr>Pesticide Paradox Drawing by Joel Montvelisky, https://qablog.practitest.com </vt:lpstr>
      <vt:lpstr>PowerPoint Presentation</vt:lpstr>
      <vt:lpstr>Scrum “Smell” Origins</vt:lpstr>
      <vt:lpstr>Product Owner Overreach</vt:lpstr>
      <vt:lpstr> Organization Managerial Overreach</vt:lpstr>
      <vt:lpstr>What is Agile  </vt:lpstr>
      <vt:lpstr>Lean</vt:lpstr>
      <vt:lpstr>PowerPoint Presentation</vt:lpstr>
      <vt:lpstr>PowerPoint Presentation</vt:lpstr>
      <vt:lpstr>Brown Field vs. Green Field </vt:lpstr>
      <vt:lpstr>PowerPoint Presentation</vt:lpstr>
      <vt:lpstr>PowerPoint Presentation</vt:lpstr>
      <vt:lpstr>PowerPoint Presentation</vt:lpstr>
      <vt:lpstr>Kanban Issues</vt:lpstr>
      <vt:lpstr>Product Backlog </vt:lpstr>
      <vt:lpstr>Chaos Monkey</vt:lpstr>
      <vt:lpstr>Where are you?  Island? Tower?  Silo?         </vt:lpstr>
      <vt:lpstr>Kaizan Fishbone Tagucci</vt:lpstr>
      <vt:lpstr>Oracle Testing </vt:lpstr>
      <vt:lpstr>Wide Band Delphi Estimating</vt:lpstr>
      <vt:lpstr>QUIZ: Incremental vs. Iterative </vt:lpstr>
      <vt:lpstr>Continuous deployment vs continuous Delivery</vt:lpstr>
      <vt:lpstr>Definition of Done</vt:lpstr>
      <vt:lpstr>Kanban vs Scrum </vt:lpstr>
      <vt:lpstr>http://www.kanban101.com/what-is-kanban/ </vt:lpstr>
      <vt:lpstr>PowerPoint Presentation</vt:lpstr>
      <vt:lpstr>Why limit the WIP?</vt:lpstr>
      <vt:lpstr>PowerPoint Presentation</vt:lpstr>
      <vt:lpstr>Planning Poker:</vt:lpstr>
      <vt:lpstr>Kanban:</vt:lpstr>
      <vt:lpstr>Kaizen:</vt:lpstr>
      <vt:lpstr>Stand-Up</vt:lpstr>
      <vt:lpstr>PowerPoint Presentation</vt:lpstr>
      <vt:lpstr> Organization Managerial Overreach</vt:lpstr>
      <vt:lpstr>Manager</vt:lpstr>
      <vt:lpstr>Metrics</vt:lpstr>
      <vt:lpstr>Burn-Up Chart</vt:lpstr>
      <vt:lpstr>Burn-Down Chart</vt:lpstr>
      <vt:lpstr>INVEST Criteria:</vt:lpstr>
      <vt:lpstr>Fail Early:</vt:lpstr>
      <vt:lpstr>Information Radiator:</vt:lpstr>
      <vt:lpstr>PowerPoint Presentation</vt:lpstr>
      <vt:lpstr>PowerPoint Presentation</vt:lpstr>
      <vt:lpstr>PowerPoint Presentation</vt:lpstr>
      <vt:lpstr>Metrics Burn down chart</vt:lpstr>
      <vt:lpstr>Verify vs. Validate</vt:lpstr>
      <vt:lpstr>Ronald Reagan trust but Verify</vt:lpstr>
      <vt:lpstr>Do you understand the words that are coming out of my mouth?</vt:lpstr>
      <vt:lpstr>PowerPoint Presentation</vt:lpstr>
      <vt:lpstr>PowerPoint Presentation</vt:lpstr>
      <vt:lpstr>PowerPoint Presentation</vt:lpstr>
      <vt:lpstr>Bad sh*t scrum masters say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Speak Agile?</dc:title>
  <dc:creator>Robinson, Joel (CW)</dc:creator>
  <cp:lastModifiedBy>JOEL ROBINSON</cp:lastModifiedBy>
  <cp:revision>26</cp:revision>
  <dcterms:created xsi:type="dcterms:W3CDTF">2019-03-11T15:09:27Z</dcterms:created>
  <dcterms:modified xsi:type="dcterms:W3CDTF">2019-03-19T04:02:38Z</dcterms:modified>
</cp:coreProperties>
</file>