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95" r:id="rId3"/>
    <p:sldId id="294" r:id="rId4"/>
    <p:sldId id="297" r:id="rId5"/>
    <p:sldId id="296" r:id="rId6"/>
    <p:sldId id="298" r:id="rId7"/>
    <p:sldId id="316" r:id="rId8"/>
    <p:sldId id="300" r:id="rId9"/>
    <p:sldId id="305" r:id="rId10"/>
    <p:sldId id="306" r:id="rId11"/>
    <p:sldId id="301" r:id="rId12"/>
    <p:sldId id="308" r:id="rId13"/>
    <p:sldId id="307" r:id="rId14"/>
    <p:sldId id="309" r:id="rId15"/>
    <p:sldId id="303" r:id="rId16"/>
    <p:sldId id="304" r:id="rId17"/>
    <p:sldId id="310" r:id="rId18"/>
    <p:sldId id="261" r:id="rId19"/>
    <p:sldId id="311" r:id="rId20"/>
    <p:sldId id="312" r:id="rId21"/>
    <p:sldId id="313" r:id="rId22"/>
    <p:sldId id="317" r:id="rId23"/>
    <p:sldId id="315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-42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B3E7-AC75-4AFB-AF8F-C3B568C881B7}" type="datetimeFigureOut">
              <a:rPr lang="en-GB" smtClean="0"/>
              <a:t>24/03/2018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D292-21E1-4F73-9F1C-03C505C1C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56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B3E7-AC75-4AFB-AF8F-C3B568C881B7}" type="datetimeFigureOut">
              <a:rPr lang="en-GB" smtClean="0"/>
              <a:t>24/03/2018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D292-21E1-4F73-9F1C-03C505C1C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44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B3E7-AC75-4AFB-AF8F-C3B568C881B7}" type="datetimeFigureOut">
              <a:rPr lang="en-GB" smtClean="0"/>
              <a:t>24/03/2018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D292-21E1-4F73-9F1C-03C505C1C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82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B3E7-AC75-4AFB-AF8F-C3B568C881B7}" type="datetimeFigureOut">
              <a:rPr lang="en-GB" smtClean="0"/>
              <a:t>24/03/2018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D292-21E1-4F73-9F1C-03C505C1C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11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B3E7-AC75-4AFB-AF8F-C3B568C881B7}" type="datetimeFigureOut">
              <a:rPr lang="en-GB" smtClean="0"/>
              <a:t>24/03/2018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D292-21E1-4F73-9F1C-03C505C1C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75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B3E7-AC75-4AFB-AF8F-C3B568C881B7}" type="datetimeFigureOut">
              <a:rPr lang="en-GB" smtClean="0"/>
              <a:t>24/03/2018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D292-21E1-4F73-9F1C-03C505C1C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83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B3E7-AC75-4AFB-AF8F-C3B568C881B7}" type="datetimeFigureOut">
              <a:rPr lang="en-GB" smtClean="0"/>
              <a:t>24/03/2018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D292-21E1-4F73-9F1C-03C505C1C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49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B3E7-AC75-4AFB-AF8F-C3B568C881B7}" type="datetimeFigureOut">
              <a:rPr lang="en-GB" smtClean="0"/>
              <a:t>24/03/2018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D292-21E1-4F73-9F1C-03C505C1C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88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B3E7-AC75-4AFB-AF8F-C3B568C881B7}" type="datetimeFigureOut">
              <a:rPr lang="en-GB" smtClean="0"/>
              <a:t>24/03/2018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D292-21E1-4F73-9F1C-03C505C1C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5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B3E7-AC75-4AFB-AF8F-C3B568C881B7}" type="datetimeFigureOut">
              <a:rPr lang="en-GB" smtClean="0"/>
              <a:t>24/03/2018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D292-21E1-4F73-9F1C-03C505C1C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32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B3E7-AC75-4AFB-AF8F-C3B568C881B7}" type="datetimeFigureOut">
              <a:rPr lang="en-GB" smtClean="0"/>
              <a:t>24/03/2018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D292-21E1-4F73-9F1C-03C505C1C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60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2B3E7-AC75-4AFB-AF8F-C3B568C881B7}" type="datetimeFigureOut">
              <a:rPr lang="en-GB" smtClean="0"/>
              <a:t>24/03/2018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ED292-21E1-4F73-9F1C-03C505C1C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6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oelhrobinson@gmail.com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gile_software_development#The_Agile_Manifesto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JoelHenryRobinson" TargetMode="External"/><Relationship Id="rId2" Type="http://schemas.openxmlformats.org/officeDocument/2006/relationships/hyperlink" Target="mailto:Joelhrobinson@gmail.com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How to Fail at Agile: </a:t>
            </a:r>
            <a:br>
              <a:rPr lang="en-US" b="1" dirty="0" smtClean="0"/>
            </a:br>
            <a:r>
              <a:rPr lang="en-US" b="1" dirty="0" smtClean="0"/>
              <a:t>Common </a:t>
            </a:r>
            <a:r>
              <a:rPr lang="en-US" b="1" dirty="0"/>
              <a:t>m</a:t>
            </a:r>
            <a:r>
              <a:rPr lang="en-US" b="1" dirty="0" smtClean="0"/>
              <a:t>istakes we all make</a:t>
            </a:r>
            <a:br>
              <a:rPr lang="en-US" b="1" dirty="0" smtClean="0"/>
            </a:br>
            <a:r>
              <a:rPr lang="en-US" b="1" dirty="0" smtClean="0">
                <a:hlinkClick r:id="rId2"/>
              </a:rPr>
              <a:t>joelhrobinson@gmail.com</a:t>
            </a:r>
            <a:r>
              <a:rPr lang="en-US" b="1" dirty="0" smtClean="0"/>
              <a:t> </a:t>
            </a:r>
            <a:endParaRPr lang="en-GB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7858" y="2054087"/>
            <a:ext cx="9026012" cy="4135576"/>
          </a:xfrm>
        </p:spPr>
        <p:txBody>
          <a:bodyPr numCol="2">
            <a:normAutofit lnSpcReduction="10000"/>
          </a:bodyPr>
          <a:lstStyle/>
          <a:p>
            <a:r>
              <a:rPr lang="en-US" sz="3600" smtClean="0"/>
              <a:t>60 </a:t>
            </a:r>
            <a:r>
              <a:rPr lang="en-US" sz="3600" dirty="0" smtClean="0"/>
              <a:t>second Tutorials</a:t>
            </a:r>
          </a:p>
          <a:p>
            <a:r>
              <a:rPr lang="en-US" sz="3600" dirty="0" smtClean="0"/>
              <a:t>Project Manager</a:t>
            </a:r>
          </a:p>
          <a:p>
            <a:r>
              <a:rPr lang="en-US" sz="3600" dirty="0" smtClean="0"/>
              <a:t>Product Owner</a:t>
            </a:r>
          </a:p>
          <a:p>
            <a:r>
              <a:rPr lang="en-US" sz="3600" dirty="0" smtClean="0"/>
              <a:t>Scrum Master</a:t>
            </a:r>
          </a:p>
          <a:p>
            <a:r>
              <a:rPr lang="en-US" sz="3600" dirty="0" smtClean="0"/>
              <a:t>Development Team</a:t>
            </a:r>
          </a:p>
          <a:p>
            <a:r>
              <a:rPr lang="en-US" sz="3600" dirty="0" smtClean="0"/>
              <a:t>Daily Standup</a:t>
            </a:r>
          </a:p>
          <a:p>
            <a:r>
              <a:rPr lang="en-US" sz="3600" dirty="0"/>
              <a:t>Product backlog</a:t>
            </a:r>
          </a:p>
          <a:p>
            <a:r>
              <a:rPr lang="en-US" sz="3600" dirty="0" smtClean="0"/>
              <a:t>Reviews &amp; </a:t>
            </a:r>
            <a:r>
              <a:rPr lang="en-US" sz="3600" dirty="0" smtClean="0"/>
              <a:t>Retrospectives</a:t>
            </a:r>
          </a:p>
          <a:p>
            <a:r>
              <a:rPr lang="en-US" sz="3600" dirty="0" smtClean="0"/>
              <a:t>Kanban</a:t>
            </a:r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496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20" y="315964"/>
            <a:ext cx="10515600" cy="1325563"/>
          </a:xfrm>
        </p:spPr>
        <p:txBody>
          <a:bodyPr>
            <a:normAutofit/>
          </a:bodyPr>
          <a:lstStyle/>
          <a:p>
            <a:pPr marL="0" indent="0" algn="ctr"/>
            <a:r>
              <a:rPr lang="en-US" b="1" dirty="0" smtClean="0">
                <a:solidFill>
                  <a:srgbClr val="0070C0"/>
                </a:solidFill>
              </a:rPr>
              <a:t>Product </a:t>
            </a:r>
            <a:r>
              <a:rPr lang="en-US" b="1" dirty="0">
                <a:solidFill>
                  <a:srgbClr val="0070C0"/>
                </a:solidFill>
              </a:rPr>
              <a:t>Owner Issues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7" y="1671484"/>
            <a:ext cx="9611903" cy="451817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500" dirty="0" smtClean="0">
                <a:solidFill>
                  <a:srgbClr val="FF0000"/>
                </a:solidFill>
              </a:rPr>
              <a:t>Not a project manager / dev manager</a:t>
            </a:r>
          </a:p>
          <a:p>
            <a:pPr marL="0" indent="0">
              <a:buNone/>
            </a:pPr>
            <a:r>
              <a:rPr lang="en-US" sz="4500" dirty="0" smtClean="0">
                <a:solidFill>
                  <a:srgbClr val="FF0000"/>
                </a:solidFill>
              </a:rPr>
              <a:t>Can’t hire and fire dev team members</a:t>
            </a:r>
          </a:p>
          <a:p>
            <a:pPr marL="0" indent="0">
              <a:buNone/>
            </a:pPr>
            <a:r>
              <a:rPr lang="en-US" sz="4500" dirty="0">
                <a:solidFill>
                  <a:srgbClr val="FF0000"/>
                </a:solidFill>
              </a:rPr>
              <a:t>Can’t</a:t>
            </a:r>
            <a:r>
              <a:rPr lang="en-US" sz="4500" dirty="0" smtClean="0">
                <a:solidFill>
                  <a:srgbClr val="FF0000"/>
                </a:solidFill>
              </a:rPr>
              <a:t> assign tasks to dev team</a:t>
            </a:r>
          </a:p>
          <a:p>
            <a:pPr marL="0" indent="0">
              <a:buNone/>
            </a:pPr>
            <a:r>
              <a:rPr lang="en-US" sz="4500" dirty="0">
                <a:solidFill>
                  <a:srgbClr val="FF0000"/>
                </a:solidFill>
              </a:rPr>
              <a:t>Can’t</a:t>
            </a:r>
            <a:r>
              <a:rPr lang="en-US" sz="4500" dirty="0" smtClean="0">
                <a:solidFill>
                  <a:srgbClr val="FF0000"/>
                </a:solidFill>
              </a:rPr>
              <a:t> direct or interfere with dev team</a:t>
            </a:r>
          </a:p>
          <a:p>
            <a:pPr marL="0" indent="0">
              <a:buNone/>
            </a:pPr>
            <a:r>
              <a:rPr lang="en-US" sz="4500" dirty="0">
                <a:solidFill>
                  <a:srgbClr val="FF0000"/>
                </a:solidFill>
              </a:rPr>
              <a:t>Can’t </a:t>
            </a:r>
            <a:r>
              <a:rPr lang="en-US" sz="4500" dirty="0" smtClean="0">
                <a:solidFill>
                  <a:srgbClr val="FF0000"/>
                </a:solidFill>
              </a:rPr>
              <a:t>change priorities /tasks in middle of a sprint</a:t>
            </a:r>
            <a:endParaRPr lang="en-US" sz="45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4500" dirty="0">
                <a:solidFill>
                  <a:srgbClr val="FF0000"/>
                </a:solidFill>
              </a:rPr>
              <a:t>Demos that fail </a:t>
            </a:r>
          </a:p>
          <a:p>
            <a:pPr marL="0" indent="0">
              <a:buNone/>
            </a:pPr>
            <a:r>
              <a:rPr lang="en-US" sz="4500" dirty="0" smtClean="0">
                <a:solidFill>
                  <a:srgbClr val="FF0000"/>
                </a:solidFill>
              </a:rPr>
              <a:t>Team velocity lower than expected</a:t>
            </a:r>
          </a:p>
          <a:p>
            <a:pPr marL="0" indent="0">
              <a:buNone/>
            </a:pPr>
            <a:r>
              <a:rPr lang="en-US" sz="4500" dirty="0" smtClean="0">
                <a:solidFill>
                  <a:srgbClr val="FF0000"/>
                </a:solidFill>
              </a:rPr>
              <a:t>Customer changing requirements</a:t>
            </a:r>
          </a:p>
          <a:p>
            <a:pPr marL="0" indent="0">
              <a:buNone/>
            </a:pPr>
            <a:r>
              <a:rPr lang="en-US" sz="4500" dirty="0" smtClean="0">
                <a:solidFill>
                  <a:srgbClr val="FF0000"/>
                </a:solidFill>
              </a:rPr>
              <a:t>Customer prioritizations (all #1 / must have)</a:t>
            </a:r>
          </a:p>
          <a:p>
            <a:pPr marL="0" indent="0">
              <a:buNone/>
            </a:pPr>
            <a:r>
              <a:rPr lang="en-US" sz="4500" dirty="0" smtClean="0">
                <a:solidFill>
                  <a:srgbClr val="FF0000"/>
                </a:solidFill>
              </a:rPr>
              <a:t>Conflicting customer requirements  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53069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20" y="3159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Agile Projects: Scrum Master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7" y="1671484"/>
            <a:ext cx="9611903" cy="451817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500" dirty="0" smtClean="0"/>
              <a:t>Coaches </a:t>
            </a:r>
            <a:r>
              <a:rPr lang="en-US" sz="4500" dirty="0" smtClean="0"/>
              <a:t>dev team and product owner in agile / scrum</a:t>
            </a:r>
          </a:p>
          <a:p>
            <a:pPr marL="0" indent="0">
              <a:buNone/>
            </a:pPr>
            <a:r>
              <a:rPr lang="en-US" sz="4500" dirty="0"/>
              <a:t>Facilitates </a:t>
            </a:r>
            <a:r>
              <a:rPr lang="en-US" sz="4500" dirty="0" smtClean="0"/>
              <a:t>scrum events &amp; ceremonies</a:t>
            </a:r>
          </a:p>
          <a:p>
            <a:pPr marL="0" indent="0">
              <a:buNone/>
            </a:pPr>
            <a:r>
              <a:rPr lang="en-US" sz="4500" dirty="0" smtClean="0"/>
              <a:t>Helps dev team update Scrum artifacts</a:t>
            </a:r>
          </a:p>
          <a:p>
            <a:pPr marL="0" indent="0">
              <a:buNone/>
            </a:pPr>
            <a:r>
              <a:rPr lang="en-US" sz="4500" dirty="0" smtClean="0"/>
              <a:t>Creates Scrum artifacts, burn down charts, information radiators</a:t>
            </a:r>
          </a:p>
          <a:p>
            <a:pPr marL="0" indent="0">
              <a:buNone/>
            </a:pPr>
            <a:r>
              <a:rPr lang="en-US" sz="4500" dirty="0" smtClean="0"/>
              <a:t>Can be a development team member</a:t>
            </a:r>
          </a:p>
          <a:p>
            <a:pPr marL="0" indent="0">
              <a:buNone/>
            </a:pPr>
            <a:r>
              <a:rPr lang="en-US" sz="4500" dirty="0" smtClean="0"/>
              <a:t>Resolves impediments of dev team</a:t>
            </a:r>
          </a:p>
          <a:p>
            <a:pPr marL="0" indent="0">
              <a:buNone/>
            </a:pPr>
            <a:r>
              <a:rPr lang="en-US" sz="4500" dirty="0" smtClean="0"/>
              <a:t>Defends team from interruptions &amp; distractions</a:t>
            </a:r>
          </a:p>
          <a:p>
            <a:pPr marL="0" indent="0">
              <a:buNone/>
            </a:pPr>
            <a:r>
              <a:rPr lang="en-US" sz="4500" dirty="0" smtClean="0"/>
              <a:t>Coordinates with other scrum teams</a:t>
            </a:r>
          </a:p>
          <a:p>
            <a:pPr marL="0" indent="0">
              <a:buNone/>
            </a:pP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31708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20" y="315964"/>
            <a:ext cx="10515600" cy="1325563"/>
          </a:xfrm>
        </p:spPr>
        <p:txBody>
          <a:bodyPr>
            <a:normAutofit/>
          </a:bodyPr>
          <a:lstStyle/>
          <a:p>
            <a:pPr marL="0" indent="0" algn="ctr"/>
            <a:r>
              <a:rPr lang="en-US" b="1" dirty="0" smtClean="0">
                <a:solidFill>
                  <a:srgbClr val="0070C0"/>
                </a:solidFill>
              </a:rPr>
              <a:t>Problems being a Scrum Master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7" y="1671484"/>
            <a:ext cx="9611903" cy="451817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500" dirty="0" smtClean="0">
                <a:solidFill>
                  <a:srgbClr val="FF0000"/>
                </a:solidFill>
              </a:rPr>
              <a:t>Management expects SM to manage the dev team</a:t>
            </a:r>
          </a:p>
          <a:p>
            <a:pPr marL="0" indent="0">
              <a:buNone/>
            </a:pPr>
            <a:r>
              <a:rPr lang="en-US" sz="4500" dirty="0" smtClean="0">
                <a:solidFill>
                  <a:srgbClr val="FF0000"/>
                </a:solidFill>
              </a:rPr>
              <a:t>Dev team expects SM to manage the team</a:t>
            </a:r>
          </a:p>
          <a:p>
            <a:pPr marL="0" indent="0">
              <a:buNone/>
            </a:pPr>
            <a:r>
              <a:rPr lang="en-US" sz="4500" dirty="0" smtClean="0">
                <a:solidFill>
                  <a:srgbClr val="FF0000"/>
                </a:solidFill>
              </a:rPr>
              <a:t>Dev team gives SM status reports</a:t>
            </a:r>
          </a:p>
          <a:p>
            <a:pPr marL="0" indent="0">
              <a:buNone/>
            </a:pPr>
            <a:r>
              <a:rPr lang="en-US" sz="4500" dirty="0" smtClean="0">
                <a:solidFill>
                  <a:srgbClr val="FF0000"/>
                </a:solidFill>
              </a:rPr>
              <a:t>SM can’t prioritize user stories and tasks</a:t>
            </a:r>
          </a:p>
          <a:p>
            <a:pPr marL="0" indent="0">
              <a:buNone/>
            </a:pPr>
            <a:r>
              <a:rPr lang="en-US" sz="4500" dirty="0" smtClean="0">
                <a:solidFill>
                  <a:srgbClr val="FF0000"/>
                </a:solidFill>
              </a:rPr>
              <a:t>Demos that fail </a:t>
            </a:r>
          </a:p>
          <a:p>
            <a:pPr marL="0" indent="0">
              <a:buNone/>
            </a:pPr>
            <a:r>
              <a:rPr lang="en-US" sz="4500" dirty="0" smtClean="0">
                <a:solidFill>
                  <a:srgbClr val="FF0000"/>
                </a:solidFill>
              </a:rPr>
              <a:t>Recalcitrant retrospectives</a:t>
            </a:r>
          </a:p>
          <a:p>
            <a:pPr marL="0" indent="0">
              <a:buNone/>
            </a:pPr>
            <a:r>
              <a:rPr lang="en-US" sz="4500" dirty="0" smtClean="0">
                <a:solidFill>
                  <a:srgbClr val="FF0000"/>
                </a:solidFill>
              </a:rPr>
              <a:t>Missing dev team members</a:t>
            </a:r>
          </a:p>
          <a:p>
            <a:pPr marL="0" indent="0">
              <a:buNone/>
            </a:pPr>
            <a:r>
              <a:rPr lang="en-US" sz="4500" dirty="0" smtClean="0">
                <a:solidFill>
                  <a:srgbClr val="FF0000"/>
                </a:solidFill>
              </a:rPr>
              <a:t>Management interference</a:t>
            </a:r>
          </a:p>
          <a:p>
            <a:pPr marL="0" indent="0">
              <a:buNone/>
            </a:pPr>
            <a:endParaRPr lang="en-US" sz="45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400981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20" y="3159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Agile Projects: Dev Team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7" y="1671484"/>
            <a:ext cx="9611903" cy="4518179"/>
          </a:xfrm>
        </p:spPr>
        <p:txBody>
          <a:bodyPr>
            <a:normAutofit fontScale="70000" lnSpcReduction="20000"/>
          </a:bodyPr>
          <a:lstStyle/>
          <a:p>
            <a:r>
              <a:rPr lang="en-US" sz="4500" dirty="0" smtClean="0"/>
              <a:t>Cross </a:t>
            </a:r>
            <a:r>
              <a:rPr lang="en-US" sz="4500" dirty="0" smtClean="0"/>
              <a:t>Functional – able to complete all sprint tasks</a:t>
            </a:r>
          </a:p>
          <a:p>
            <a:r>
              <a:rPr lang="en-US" sz="4500" dirty="0" smtClean="0"/>
              <a:t>Highly motivated – ready to accomplish the goals of the product and sprint </a:t>
            </a:r>
          </a:p>
          <a:p>
            <a:r>
              <a:rPr lang="en-US" sz="4500" dirty="0" smtClean="0"/>
              <a:t>Responsible – select, own, and complete tasks</a:t>
            </a:r>
          </a:p>
          <a:p>
            <a:r>
              <a:rPr lang="en-US" sz="4500" dirty="0" smtClean="0"/>
              <a:t>Self-managing – collaborative team effort</a:t>
            </a:r>
          </a:p>
          <a:p>
            <a:r>
              <a:rPr lang="en-US" sz="4500" dirty="0" smtClean="0"/>
              <a:t>Transparent – present impediments</a:t>
            </a:r>
          </a:p>
          <a:p>
            <a:r>
              <a:rPr lang="en-US" sz="4500" dirty="0" smtClean="0"/>
              <a:t>Adaptable – constant </a:t>
            </a:r>
            <a:r>
              <a:rPr lang="en-US" sz="4500" dirty="0" smtClean="0"/>
              <a:t>improvements</a:t>
            </a:r>
          </a:p>
          <a:p>
            <a:r>
              <a:rPr lang="en-US" sz="4500" dirty="0" smtClean="0"/>
              <a:t>Accountable – commit to complete sprint goals</a:t>
            </a:r>
            <a:endParaRPr lang="en-US" sz="4500" dirty="0" smtClean="0"/>
          </a:p>
          <a:p>
            <a:r>
              <a:rPr lang="en-US" sz="4500" dirty="0" smtClean="0"/>
              <a:t>T-shaped (one </a:t>
            </a:r>
            <a:r>
              <a:rPr lang="en-US" sz="4500" dirty="0" err="1" smtClean="0"/>
              <a:t>speciality</a:t>
            </a:r>
            <a:r>
              <a:rPr lang="en-US" sz="4500" dirty="0" smtClean="0"/>
              <a:t> + broad abilities)</a:t>
            </a:r>
          </a:p>
          <a:p>
            <a:r>
              <a:rPr lang="en-US" sz="4500" dirty="0" smtClean="0"/>
              <a:t>Coached in Agile / scrum</a:t>
            </a:r>
            <a:endParaRPr lang="en-US" sz="4500" dirty="0"/>
          </a:p>
          <a:p>
            <a:pPr marL="0" indent="0">
              <a:buNone/>
            </a:pP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134216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Development Team </a:t>
            </a:r>
            <a:r>
              <a:rPr lang="en-US" b="1" dirty="0">
                <a:solidFill>
                  <a:srgbClr val="0070C0"/>
                </a:solidFill>
              </a:rPr>
              <a:t>Issues</a:t>
            </a:r>
            <a:endParaRPr lang="en-GB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54087"/>
            <a:ext cx="8599180" cy="4135576"/>
          </a:xfrm>
        </p:spPr>
        <p:txBody>
          <a:bodyPr numCol="2"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Changing </a:t>
            </a:r>
            <a:r>
              <a:rPr lang="en-US" sz="3600" dirty="0">
                <a:solidFill>
                  <a:srgbClr val="FF0000"/>
                </a:solidFill>
              </a:rPr>
              <a:t>requirements mid sprint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Not have necessary skills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Unresolved impediments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Forced velocity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Failing </a:t>
            </a:r>
            <a:r>
              <a:rPr lang="en-US" sz="3600" dirty="0">
                <a:solidFill>
                  <a:srgbClr val="FF0000"/>
                </a:solidFill>
              </a:rPr>
              <a:t>to meet sprint goals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Skipping scrum events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Not transparent – code inspections</a:t>
            </a:r>
          </a:p>
          <a:p>
            <a:pPr marL="0" indent="0">
              <a:buNone/>
            </a:pPr>
            <a:endParaRPr lang="en-US" sz="3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Not collaborative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Expecting daily direction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Holding on to titles and roles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Failing to meet definition of done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Estimating poorly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Not wanting to do scrum/agile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Daily </a:t>
            </a:r>
            <a:r>
              <a:rPr lang="en-US" b="1" dirty="0" smtClean="0">
                <a:solidFill>
                  <a:srgbClr val="0070C0"/>
                </a:solidFill>
              </a:rPr>
              <a:t>Standup (Scrum &amp; Kanban)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7289" y="2054087"/>
            <a:ext cx="7855975" cy="4135576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Time boxed  15 minutes</a:t>
            </a:r>
          </a:p>
          <a:p>
            <a:r>
              <a:rPr lang="en-US" sz="3600" dirty="0" smtClean="0"/>
              <a:t>Only the Dev team talks</a:t>
            </a:r>
          </a:p>
          <a:p>
            <a:r>
              <a:rPr lang="en-US" sz="3600" dirty="0" smtClean="0"/>
              <a:t>One person talking at a time</a:t>
            </a:r>
            <a:endParaRPr lang="en-US" sz="3600" dirty="0"/>
          </a:p>
          <a:p>
            <a:r>
              <a:rPr lang="en-US" sz="3600" dirty="0" smtClean="0"/>
              <a:t>Same time Same place every day</a:t>
            </a:r>
          </a:p>
          <a:p>
            <a:r>
              <a:rPr lang="en-US" sz="3600" dirty="0" smtClean="0"/>
              <a:t>Come prepared answer 3 questions</a:t>
            </a:r>
          </a:p>
          <a:p>
            <a:r>
              <a:rPr lang="en-US" sz="3600" dirty="0" smtClean="0"/>
              <a:t>Arrive on-time, start on-time</a:t>
            </a:r>
            <a:endParaRPr lang="en-US" sz="3600" dirty="0"/>
          </a:p>
          <a:p>
            <a:r>
              <a:rPr lang="en-GB" sz="3600" dirty="0" smtClean="0"/>
              <a:t>Not a status report to management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64346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Daily </a:t>
            </a:r>
            <a:r>
              <a:rPr lang="en-US" b="1" dirty="0">
                <a:solidFill>
                  <a:srgbClr val="0070C0"/>
                </a:solidFill>
              </a:rPr>
              <a:t>Standup Issues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54087"/>
            <a:ext cx="9434922" cy="4135576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Meeting goes long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Becomes a status meeting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Talking </a:t>
            </a:r>
            <a:r>
              <a:rPr lang="en-US" sz="3600" dirty="0" smtClean="0">
                <a:solidFill>
                  <a:srgbClr val="FF0000"/>
                </a:solidFill>
              </a:rPr>
              <a:t>Chickens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Interruptions, side talk, monologues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Moved meetings</a:t>
            </a:r>
          </a:p>
          <a:p>
            <a:pPr marL="0" indent="0">
              <a:buNone/>
            </a:pPr>
            <a:r>
              <a:rPr lang="en-US" sz="3600" dirty="0" err="1" smtClean="0">
                <a:solidFill>
                  <a:srgbClr val="FF0000"/>
                </a:solidFill>
              </a:rPr>
              <a:t>Devs</a:t>
            </a:r>
            <a:r>
              <a:rPr lang="en-US" sz="3600" dirty="0" smtClean="0">
                <a:solidFill>
                  <a:srgbClr val="FF0000"/>
                </a:solidFill>
              </a:rPr>
              <a:t> unprepared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Missing Pigs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Managers assign tasks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2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040888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Product Backlog 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3561" y="1563329"/>
            <a:ext cx="9674941" cy="46263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Product owner </a:t>
            </a:r>
            <a:r>
              <a:rPr lang="en-US" dirty="0" smtClean="0"/>
              <a:t>works with customer to create a </a:t>
            </a:r>
            <a:r>
              <a:rPr lang="en-US" dirty="0"/>
              <a:t>product </a:t>
            </a:r>
            <a:r>
              <a:rPr lang="en-US" dirty="0" smtClean="0"/>
              <a:t>backlog. </a:t>
            </a:r>
          </a:p>
          <a:p>
            <a:pPr marL="0" indent="0">
              <a:buNone/>
            </a:pPr>
            <a:r>
              <a:rPr lang="en-US" dirty="0" smtClean="0"/>
              <a:t>Epics are </a:t>
            </a:r>
            <a:r>
              <a:rPr lang="en-US" dirty="0"/>
              <a:t>decomposed to </a:t>
            </a:r>
            <a:r>
              <a:rPr lang="en-US" dirty="0" smtClean="0"/>
              <a:t>stories, stories into sprint </a:t>
            </a:r>
            <a:r>
              <a:rPr lang="en-US" dirty="0"/>
              <a:t>items.</a:t>
            </a:r>
          </a:p>
          <a:p>
            <a:pPr marL="0" indent="0">
              <a:buNone/>
            </a:pPr>
            <a:r>
              <a:rPr lang="en-US" dirty="0" smtClean="0"/>
              <a:t>User </a:t>
            </a:r>
            <a:r>
              <a:rPr lang="en-US" dirty="0"/>
              <a:t>Stories </a:t>
            </a:r>
            <a:r>
              <a:rPr lang="en-US" i="1" dirty="0">
                <a:solidFill>
                  <a:srgbClr val="00B0F0"/>
                </a:solidFill>
              </a:rPr>
              <a:t>As  user ___ I want to </a:t>
            </a:r>
            <a:r>
              <a:rPr lang="en-US" i="1" dirty="0" smtClean="0">
                <a:solidFill>
                  <a:srgbClr val="00B0F0"/>
                </a:solidFill>
              </a:rPr>
              <a:t> </a:t>
            </a:r>
            <a:r>
              <a:rPr lang="en-US" i="1" dirty="0">
                <a:solidFill>
                  <a:srgbClr val="00B0F0"/>
                </a:solidFill>
              </a:rPr>
              <a:t>___ so that ___ benefit__ </a:t>
            </a:r>
          </a:p>
          <a:p>
            <a:pPr marL="0" indent="0">
              <a:buNone/>
            </a:pPr>
            <a:r>
              <a:rPr lang="en-US" dirty="0" smtClean="0"/>
              <a:t>Items should be detailed, emergent (current) estimated, and prioritized. [DEEP]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Items should be Independent of other items, negotiated with the customer, valuable to the customer, estimated, small, and testable.  [INVEST]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92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Product Backlog Issues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10553142" cy="4498975"/>
          </a:xfrm>
        </p:spPr>
        <p:txBody>
          <a:bodyPr numCol="2"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Items not Detailed</a:t>
            </a:r>
          </a:p>
          <a:p>
            <a:r>
              <a:rPr lang="en-US" sz="3200" dirty="0">
                <a:solidFill>
                  <a:srgbClr val="FF0000"/>
                </a:solidFill>
              </a:rPr>
              <a:t>Items not Estimated</a:t>
            </a:r>
          </a:p>
          <a:p>
            <a:r>
              <a:rPr lang="en-US" sz="3200" dirty="0">
                <a:solidFill>
                  <a:srgbClr val="FF0000"/>
                </a:solidFill>
              </a:rPr>
              <a:t>Items not </a:t>
            </a:r>
            <a:r>
              <a:rPr lang="en-US" sz="3200" dirty="0" smtClean="0">
                <a:solidFill>
                  <a:srgbClr val="FF0000"/>
                </a:solidFill>
              </a:rPr>
              <a:t>Emergent  (stale)</a:t>
            </a:r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 smtClean="0">
                <a:solidFill>
                  <a:srgbClr val="FF0000"/>
                </a:solidFill>
              </a:rPr>
              <a:t>Items not prioritized correctly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Stories not Independent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Items not valuable to end user</a:t>
            </a:r>
          </a:p>
          <a:p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en-US" sz="3200" dirty="0" smtClean="0">
                <a:solidFill>
                  <a:srgbClr val="FF0000"/>
                </a:solidFill>
              </a:rPr>
              <a:t>Items too big for a sprint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Items missing acceptance / test criteria</a:t>
            </a:r>
          </a:p>
          <a:p>
            <a:r>
              <a:rPr lang="en-US" sz="3200" dirty="0">
                <a:solidFill>
                  <a:srgbClr val="FF0000"/>
                </a:solidFill>
              </a:rPr>
              <a:t>Dev team not involved in story grooming/refinement</a:t>
            </a:r>
          </a:p>
          <a:p>
            <a:endParaRPr lang="en-US" sz="32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38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Reviews and Retrospectives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7038" y="2054087"/>
            <a:ext cx="9021967" cy="4135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A </a:t>
            </a:r>
            <a:r>
              <a:rPr lang="en-US" sz="3600" dirty="0" smtClean="0">
                <a:solidFill>
                  <a:srgbClr val="0070C0"/>
                </a:solidFill>
              </a:rPr>
              <a:t>Sprint review </a:t>
            </a:r>
            <a:r>
              <a:rPr lang="en-US" sz="3600" dirty="0" smtClean="0"/>
              <a:t>is a demo of the sprint code by the development team at the end of the sprint to the product owner, customers, and stakeholders</a:t>
            </a:r>
          </a:p>
          <a:p>
            <a:pPr marL="0" indent="0">
              <a:buNone/>
            </a:pPr>
            <a:r>
              <a:rPr lang="en-US" sz="3600" dirty="0" smtClean="0"/>
              <a:t>A </a:t>
            </a:r>
            <a:r>
              <a:rPr lang="en-US" sz="3600" dirty="0">
                <a:solidFill>
                  <a:srgbClr val="0070C0"/>
                </a:solidFill>
              </a:rPr>
              <a:t>Sprint </a:t>
            </a:r>
            <a:r>
              <a:rPr lang="en-US" sz="3600" dirty="0" smtClean="0">
                <a:solidFill>
                  <a:srgbClr val="0070C0"/>
                </a:solidFill>
              </a:rPr>
              <a:t>retrospective </a:t>
            </a:r>
            <a:r>
              <a:rPr lang="en-US" sz="3600" dirty="0" smtClean="0"/>
              <a:t>is </a:t>
            </a:r>
            <a:r>
              <a:rPr lang="en-US" sz="3600" dirty="0"/>
              <a:t>a </a:t>
            </a:r>
            <a:r>
              <a:rPr lang="en-US" sz="3600" dirty="0" smtClean="0"/>
              <a:t>meeting after a sprint to evaluate what went wrong, what went well, and how can the team do better. </a:t>
            </a:r>
          </a:p>
        </p:txBody>
      </p:sp>
    </p:spTree>
    <p:extLst>
      <p:ext uri="{BB962C8B-B14F-4D97-AF65-F5344CB8AC3E}">
        <p14:creationId xmlns:p14="http://schemas.microsoft.com/office/powerpoint/2010/main" val="208262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20" y="315964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60 Second Tutorial #1</a:t>
            </a:r>
            <a:br>
              <a:rPr lang="en-US" b="1" dirty="0" smtClean="0"/>
            </a:br>
            <a:r>
              <a:rPr lang="en-US" b="1" dirty="0">
                <a:solidFill>
                  <a:srgbClr val="0070C0"/>
                </a:solidFill>
              </a:rPr>
              <a:t>Agile </a:t>
            </a:r>
            <a:r>
              <a:rPr lang="en-US" b="1" dirty="0" smtClean="0">
                <a:solidFill>
                  <a:srgbClr val="0070C0"/>
                </a:solidFill>
              </a:rPr>
              <a:t>Origins</a:t>
            </a:r>
            <a:endParaRPr lang="en-GB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7" y="2054087"/>
            <a:ext cx="9071129" cy="4135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i="1" dirty="0" smtClean="0">
                <a:hlinkClick r:id="rId2"/>
              </a:rPr>
              <a:t>Manifesto </a:t>
            </a:r>
            <a:r>
              <a:rPr lang="en-US" sz="3600" i="1" dirty="0">
                <a:hlinkClick r:id="rId2"/>
              </a:rPr>
              <a:t>for Agile Software </a:t>
            </a:r>
            <a:r>
              <a:rPr lang="en-US" sz="3600" i="1" dirty="0" smtClean="0">
                <a:hlinkClick r:id="rId2"/>
              </a:rPr>
              <a:t>Development</a:t>
            </a:r>
            <a:r>
              <a:rPr lang="en-US" sz="3600" dirty="0"/>
              <a:t> </a:t>
            </a:r>
            <a:endParaRPr lang="en-US" sz="3600" dirty="0" smtClean="0"/>
          </a:p>
          <a:p>
            <a:r>
              <a:rPr lang="en-US" sz="3600" dirty="0" smtClean="0"/>
              <a:t>We favor:</a:t>
            </a:r>
            <a:endParaRPr lang="en-US" sz="3600" dirty="0"/>
          </a:p>
          <a:p>
            <a:pPr marL="0" indent="0">
              <a:buNone/>
            </a:pPr>
            <a:r>
              <a:rPr lang="en-US" sz="3000" b="1" dirty="0">
                <a:solidFill>
                  <a:srgbClr val="0070C0"/>
                </a:solidFill>
              </a:rPr>
              <a:t>Individuals and Interactions </a:t>
            </a:r>
            <a:r>
              <a:rPr lang="en-US" sz="3000" b="1" dirty="0"/>
              <a:t>over processes and tools</a:t>
            </a:r>
          </a:p>
          <a:p>
            <a:pPr marL="0" indent="0">
              <a:buNone/>
            </a:pPr>
            <a:r>
              <a:rPr lang="en-US" sz="3000" b="1" dirty="0" smtClean="0">
                <a:solidFill>
                  <a:srgbClr val="0070C0"/>
                </a:solidFill>
              </a:rPr>
              <a:t>Customer </a:t>
            </a:r>
            <a:r>
              <a:rPr lang="en-US" sz="3000" b="1" dirty="0">
                <a:solidFill>
                  <a:srgbClr val="0070C0"/>
                </a:solidFill>
              </a:rPr>
              <a:t>Collaboration </a:t>
            </a:r>
            <a:r>
              <a:rPr lang="en-US" sz="3000" b="1" dirty="0"/>
              <a:t>over contract negotiation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0070C0"/>
                </a:solidFill>
              </a:rPr>
              <a:t>Responding to Change </a:t>
            </a:r>
            <a:r>
              <a:rPr lang="en-US" sz="3000" b="1" dirty="0"/>
              <a:t>over following a </a:t>
            </a:r>
            <a:r>
              <a:rPr lang="en-US" sz="3000" b="1" dirty="0" smtClean="0"/>
              <a:t>plan</a:t>
            </a:r>
          </a:p>
          <a:p>
            <a:pPr marL="0" indent="0">
              <a:buNone/>
            </a:pPr>
            <a:r>
              <a:rPr lang="en-US" sz="3000" b="1" dirty="0" smtClean="0">
                <a:solidFill>
                  <a:srgbClr val="0070C0"/>
                </a:solidFill>
              </a:rPr>
              <a:t>Working </a:t>
            </a:r>
            <a:r>
              <a:rPr lang="en-US" sz="3000" b="1" dirty="0">
                <a:solidFill>
                  <a:srgbClr val="0070C0"/>
                </a:solidFill>
              </a:rPr>
              <a:t>Software </a:t>
            </a:r>
            <a:r>
              <a:rPr lang="en-US" sz="3000" b="1" dirty="0"/>
              <a:t>over comprehensive documentation</a:t>
            </a:r>
          </a:p>
          <a:p>
            <a:pPr marL="0" indent="0">
              <a:buNone/>
            </a:pPr>
            <a:endParaRPr lang="en-GB" sz="45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2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3273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Review </a:t>
            </a:r>
            <a:r>
              <a:rPr lang="en-US" b="1" dirty="0" smtClean="0">
                <a:solidFill>
                  <a:srgbClr val="0070C0"/>
                </a:solidFill>
              </a:rPr>
              <a:t>and Retrospective Issues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347020"/>
            <a:ext cx="10553142" cy="4842644"/>
          </a:xfrm>
        </p:spPr>
        <p:txBody>
          <a:bodyPr numCol="2"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Review </a:t>
            </a:r>
            <a:endParaRPr lang="en-US" sz="3200" b="1" dirty="0" smtClean="0">
              <a:solidFill>
                <a:srgbClr val="0070C0"/>
              </a:solidFill>
            </a:endParaRPr>
          </a:p>
          <a:p>
            <a:r>
              <a:rPr lang="en-US" sz="3200" dirty="0" smtClean="0">
                <a:solidFill>
                  <a:srgbClr val="FF0000"/>
                </a:solidFill>
              </a:rPr>
              <a:t>Failed Demos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Items not completed</a:t>
            </a:r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 smtClean="0">
                <a:solidFill>
                  <a:srgbClr val="FF0000"/>
                </a:solidFill>
              </a:rPr>
              <a:t>New Requirements </a:t>
            </a:r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 smtClean="0">
                <a:solidFill>
                  <a:srgbClr val="FF0000"/>
                </a:solidFill>
              </a:rPr>
              <a:t>Items not tested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Missing stakeholders</a:t>
            </a:r>
          </a:p>
          <a:p>
            <a:endParaRPr lang="en-US" sz="3200" dirty="0" smtClean="0">
              <a:solidFill>
                <a:srgbClr val="FF0000"/>
              </a:solidFill>
            </a:endParaRPr>
          </a:p>
          <a:p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en-US" sz="3200" b="1" dirty="0">
                <a:solidFill>
                  <a:srgbClr val="0070C0"/>
                </a:solidFill>
              </a:rPr>
              <a:t>Retrospective </a:t>
            </a:r>
            <a:endParaRPr lang="en-US" sz="3200" b="1" dirty="0" smtClean="0">
              <a:solidFill>
                <a:srgbClr val="0070C0"/>
              </a:solidFill>
            </a:endParaRPr>
          </a:p>
          <a:p>
            <a:r>
              <a:rPr lang="en-US" sz="3200" dirty="0" smtClean="0">
                <a:solidFill>
                  <a:srgbClr val="FF0000"/>
                </a:solidFill>
              </a:rPr>
              <a:t>Non-participation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Not adapting / improving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Not adding suggestions to backlog or sprint plan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Management attending</a:t>
            </a:r>
            <a:endParaRPr lang="en-US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2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75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Kanban </a:t>
            </a:r>
            <a:r>
              <a:rPr lang="en-US" b="1" dirty="0" smtClean="0">
                <a:solidFill>
                  <a:srgbClr val="0070C0"/>
                </a:solidFill>
              </a:rPr>
              <a:t>Teams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7038" y="2054087"/>
            <a:ext cx="9021967" cy="4135576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 smtClean="0"/>
              <a:t>A </a:t>
            </a:r>
            <a:r>
              <a:rPr lang="en-US" sz="3600" dirty="0" smtClean="0">
                <a:solidFill>
                  <a:srgbClr val="0070C0"/>
                </a:solidFill>
              </a:rPr>
              <a:t>Kanban board </a:t>
            </a:r>
            <a:r>
              <a:rPr lang="en-US" sz="3600" dirty="0" smtClean="0"/>
              <a:t>is a physical / electronic display of tasks moving through the development team</a:t>
            </a:r>
            <a:r>
              <a:rPr lang="en-US" sz="3600" dirty="0" smtClean="0"/>
              <a:t>.</a:t>
            </a:r>
          </a:p>
          <a:p>
            <a:r>
              <a:rPr lang="en-US" sz="3600" dirty="0"/>
              <a:t>Developers pull tasks from </a:t>
            </a:r>
            <a:r>
              <a:rPr lang="en-US" sz="3600" dirty="0" smtClean="0"/>
              <a:t>backlog.</a:t>
            </a:r>
            <a:endParaRPr lang="en-US" sz="3600" dirty="0"/>
          </a:p>
          <a:p>
            <a:r>
              <a:rPr lang="en-US" sz="3600" dirty="0" smtClean="0"/>
              <a:t>Tasks pass through states until done / deployed</a:t>
            </a:r>
          </a:p>
          <a:p>
            <a:r>
              <a:rPr lang="en-US" sz="3600" dirty="0" smtClean="0"/>
              <a:t>Prioritized </a:t>
            </a:r>
            <a:r>
              <a:rPr lang="en-US" sz="3600" dirty="0" smtClean="0"/>
              <a:t>tasks are taken from a to-do list and worked on until complete.  There is not sprint.</a:t>
            </a:r>
          </a:p>
          <a:p>
            <a:r>
              <a:rPr lang="en-US" sz="3600" dirty="0" smtClean="0"/>
              <a:t>Work in Progress (WIP) Only </a:t>
            </a:r>
            <a:r>
              <a:rPr lang="en-US" sz="3600" dirty="0" smtClean="0"/>
              <a:t>a certain </a:t>
            </a:r>
            <a:r>
              <a:rPr lang="en-US" sz="3600" dirty="0" smtClean="0"/>
              <a:t>#of </a:t>
            </a:r>
            <a:r>
              <a:rPr lang="en-US" sz="3600" dirty="0" smtClean="0"/>
              <a:t>tasks can be in </a:t>
            </a:r>
            <a:r>
              <a:rPr lang="en-US" sz="3600" dirty="0" smtClean="0"/>
              <a:t>one </a:t>
            </a:r>
            <a:r>
              <a:rPr lang="en-US" sz="3600" dirty="0" smtClean="0"/>
              <a:t>state</a:t>
            </a:r>
          </a:p>
          <a:p>
            <a:r>
              <a:rPr lang="en-US" sz="3600" dirty="0" smtClean="0"/>
              <a:t>Tasks with highest priorities must be ready to work details, priority, acceptance criteria.</a:t>
            </a:r>
          </a:p>
          <a:p>
            <a:r>
              <a:rPr lang="en-US" sz="3600" dirty="0" smtClean="0"/>
              <a:t>Teams “swarm” on difficult tasks to move them along</a:t>
            </a:r>
          </a:p>
          <a:p>
            <a:r>
              <a:rPr lang="en-US" sz="3600" dirty="0" smtClean="0"/>
              <a:t>Time-box: daily scrum yes, sprint cycles no, product demos held when code is ready, sprint planning and retrospectives as needed</a:t>
            </a:r>
          </a:p>
          <a:p>
            <a:r>
              <a:rPr lang="en-US" sz="3600" dirty="0" smtClean="0"/>
              <a:t>Incremental and iterative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2358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3273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Kanban </a:t>
            </a:r>
            <a:r>
              <a:rPr lang="en-US" b="1" dirty="0" smtClean="0">
                <a:solidFill>
                  <a:srgbClr val="0070C0"/>
                </a:solidFill>
              </a:rPr>
              <a:t>Board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347020"/>
            <a:ext cx="10553142" cy="4842644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814" y="1628937"/>
            <a:ext cx="8373038" cy="4709834"/>
          </a:xfrm>
        </p:spPr>
      </p:pic>
    </p:spTree>
    <p:extLst>
      <p:ext uri="{BB962C8B-B14F-4D97-AF65-F5344CB8AC3E}">
        <p14:creationId xmlns:p14="http://schemas.microsoft.com/office/powerpoint/2010/main" val="31552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3273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Kanban Issues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347020"/>
            <a:ext cx="10553142" cy="4842644"/>
          </a:xfrm>
        </p:spPr>
        <p:txBody>
          <a:bodyPr numCol="1"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Failing to abide by WIP limits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Not updating board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Board not reflect reality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Tasks piling up in test or dev/ops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Tasks too big, get ‘stuck’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Unresolved bugs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Production support issues interfere with WIP</a:t>
            </a:r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3200" dirty="0" smtClean="0">
                <a:solidFill>
                  <a:srgbClr val="FF0000"/>
                </a:solidFill>
              </a:rPr>
              <a:t>Items not prioritized </a:t>
            </a:r>
          </a:p>
        </p:txBody>
      </p:sp>
    </p:spTree>
    <p:extLst>
      <p:ext uri="{BB962C8B-B14F-4D97-AF65-F5344CB8AC3E}">
        <p14:creationId xmlns:p14="http://schemas.microsoft.com/office/powerpoint/2010/main" val="271193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Retrospect this Meeting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895061" y="2505075"/>
            <a:ext cx="9460327" cy="3684588"/>
          </a:xfrm>
        </p:spPr>
        <p:txBody>
          <a:bodyPr>
            <a:normAutofit/>
          </a:bodyPr>
          <a:lstStyle/>
          <a:p>
            <a:r>
              <a:rPr lang="en-US" sz="3600" dirty="0" smtClean="0">
                <a:hlinkClick r:id="rId2"/>
              </a:rPr>
              <a:t>Joelhrobinson@gmail.com</a:t>
            </a:r>
            <a:r>
              <a:rPr lang="en-US" sz="3600" dirty="0" smtClean="0"/>
              <a:t>	</a:t>
            </a:r>
          </a:p>
          <a:p>
            <a:pPr marL="0" indent="0">
              <a:buNone/>
            </a:pPr>
            <a:endParaRPr lang="en-GB" sz="3600" dirty="0" smtClean="0"/>
          </a:p>
          <a:p>
            <a:r>
              <a:rPr lang="en-US" sz="3600" dirty="0" smtClean="0">
                <a:hlinkClick r:id="rId3"/>
              </a:rPr>
              <a:t>www.linkedin.com/in/JoelHenryRobinson</a:t>
            </a:r>
            <a:r>
              <a:rPr lang="en-US" sz="3600" dirty="0" smtClean="0"/>
              <a:t> </a:t>
            </a:r>
          </a:p>
          <a:p>
            <a:endParaRPr lang="en-US" sz="3600" dirty="0" smtClean="0"/>
          </a:p>
          <a:p>
            <a:pPr marL="0" indent="0">
              <a:buNone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51546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20" y="315964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60 Second Tutorial #2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Agile </a:t>
            </a:r>
            <a:r>
              <a:rPr lang="en-US" b="1" dirty="0">
                <a:solidFill>
                  <a:srgbClr val="0070C0"/>
                </a:solidFill>
              </a:rPr>
              <a:t>software development </a:t>
            </a:r>
            <a:endParaRPr lang="en-GB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7" y="2054087"/>
            <a:ext cx="9611903" cy="4135576"/>
          </a:xfrm>
        </p:spPr>
        <p:txBody>
          <a:bodyPr>
            <a:normAutofit fontScale="70000" lnSpcReduction="20000"/>
          </a:bodyPr>
          <a:lstStyle/>
          <a:p>
            <a:r>
              <a:rPr lang="en-US" sz="4500" b="1" dirty="0" smtClean="0">
                <a:solidFill>
                  <a:srgbClr val="0070C0"/>
                </a:solidFill>
              </a:rPr>
              <a:t>Agile </a:t>
            </a:r>
            <a:r>
              <a:rPr lang="en-US" sz="4500" b="1" dirty="0">
                <a:solidFill>
                  <a:srgbClr val="0070C0"/>
                </a:solidFill>
              </a:rPr>
              <a:t>software development </a:t>
            </a:r>
            <a:r>
              <a:rPr lang="en-US" sz="4500" dirty="0"/>
              <a:t>describes an approach </a:t>
            </a:r>
            <a:r>
              <a:rPr lang="en-US" sz="4500" dirty="0" smtClean="0"/>
              <a:t>in which </a:t>
            </a:r>
            <a:r>
              <a:rPr lang="en-US" sz="4500" dirty="0"/>
              <a:t>requirements and solutions evolve through the collaborative effort of self-organizing and cross-functional teams and their </a:t>
            </a:r>
            <a:r>
              <a:rPr lang="en-US" sz="4500" dirty="0" smtClean="0"/>
              <a:t>customers &amp; end users. </a:t>
            </a:r>
          </a:p>
          <a:p>
            <a:r>
              <a:rPr lang="en-US" sz="4500" b="1" dirty="0" smtClean="0">
                <a:solidFill>
                  <a:srgbClr val="0070C0"/>
                </a:solidFill>
              </a:rPr>
              <a:t>Agile </a:t>
            </a:r>
            <a:r>
              <a:rPr lang="en-US" sz="4500" b="1" dirty="0">
                <a:solidFill>
                  <a:srgbClr val="0070C0"/>
                </a:solidFill>
              </a:rPr>
              <a:t>advocates </a:t>
            </a:r>
            <a:r>
              <a:rPr lang="en-US" sz="4500" dirty="0" smtClean="0"/>
              <a:t>adaptive </a:t>
            </a:r>
            <a:r>
              <a:rPr lang="en-US" sz="4500" dirty="0"/>
              <a:t>planning, evolutionary development, early delivery, and continual improvement, and it encourages rapid and flexible </a:t>
            </a:r>
            <a:r>
              <a:rPr lang="en-US" sz="4500" dirty="0" smtClean="0"/>
              <a:t>responses </a:t>
            </a:r>
            <a:r>
              <a:rPr lang="en-US" sz="4500" dirty="0"/>
              <a:t>to change. </a:t>
            </a:r>
            <a:r>
              <a:rPr lang="en-US" sz="4500" dirty="0" smtClean="0">
                <a:solidFill>
                  <a:srgbClr val="002060"/>
                </a:solidFill>
              </a:rPr>
              <a:t>(</a:t>
            </a:r>
            <a:r>
              <a:rPr lang="en-US" sz="4500" dirty="0" err="1" smtClean="0">
                <a:solidFill>
                  <a:srgbClr val="002060"/>
                </a:solidFill>
              </a:rPr>
              <a:t>wikipedia</a:t>
            </a:r>
            <a:r>
              <a:rPr lang="en-US" sz="4500" dirty="0" smtClean="0">
                <a:solidFill>
                  <a:srgbClr val="002060"/>
                </a:solidFill>
              </a:rPr>
              <a:t>)</a:t>
            </a:r>
            <a:endParaRPr lang="en-US" sz="4500" dirty="0" smtClean="0"/>
          </a:p>
          <a:p>
            <a:r>
              <a:rPr lang="en-US" sz="4500" dirty="0" smtClean="0"/>
              <a:t>Agile approaches are </a:t>
            </a:r>
            <a:r>
              <a:rPr lang="en-US" sz="4500" dirty="0"/>
              <a:t>iterative and incremental. </a:t>
            </a:r>
            <a:endParaRPr lang="en-US" sz="4500" dirty="0" smtClean="0"/>
          </a:p>
          <a:p>
            <a:pPr marL="0" indent="0">
              <a:buNone/>
            </a:pPr>
            <a:r>
              <a:rPr lang="en-US" sz="4500" dirty="0">
                <a:solidFill>
                  <a:srgbClr val="002060"/>
                </a:solidFill>
              </a:rPr>
              <a:t>	</a:t>
            </a:r>
            <a:r>
              <a:rPr lang="en-US" sz="4500" dirty="0" smtClean="0">
                <a:solidFill>
                  <a:srgbClr val="002060"/>
                </a:solidFill>
              </a:rPr>
              <a:t>	</a:t>
            </a:r>
            <a:endParaRPr lang="en-GB" sz="45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2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20" y="3159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60 Second Tutorial #3</a:t>
            </a:r>
            <a:br>
              <a:rPr lang="en-US" b="1" dirty="0" smtClean="0"/>
            </a:br>
            <a:r>
              <a:rPr lang="en-US" b="1" dirty="0" smtClean="0">
                <a:solidFill>
                  <a:srgbClr val="0070C0"/>
                </a:solidFill>
              </a:rPr>
              <a:t>Types of Agile Implementations</a:t>
            </a:r>
            <a:endParaRPr lang="en-GB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7" y="2054087"/>
            <a:ext cx="9611903" cy="41355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500" b="1" dirty="0" smtClean="0">
                <a:solidFill>
                  <a:srgbClr val="0070C0"/>
                </a:solidFill>
              </a:rPr>
              <a:t>Scrum </a:t>
            </a:r>
            <a:r>
              <a:rPr lang="en-US" sz="4500" dirty="0" smtClean="0"/>
              <a:t>A framework where people can address complex adaptive problems  based on team collaboration. very high level plan for multiple sprints to reach release </a:t>
            </a:r>
            <a:r>
              <a:rPr lang="en-US" sz="4500" dirty="0" smtClean="0"/>
              <a:t>goals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4500" b="1" dirty="0" smtClean="0">
                <a:solidFill>
                  <a:srgbClr val="0070C0"/>
                </a:solidFill>
              </a:rPr>
              <a:t>Kanban </a:t>
            </a:r>
            <a:r>
              <a:rPr lang="en-US" sz="4500" dirty="0" smtClean="0"/>
              <a:t>a method of managing products/tasks with emphasis on continual delivery while limiting work in progress. Japanese for Bulletin </a:t>
            </a:r>
            <a:r>
              <a:rPr lang="en-US" sz="4500" dirty="0" smtClean="0"/>
              <a:t>board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4500" b="1" dirty="0" smtClean="0">
                <a:solidFill>
                  <a:srgbClr val="0070C0"/>
                </a:solidFill>
              </a:rPr>
              <a:t>Extreme Programming </a:t>
            </a:r>
            <a:r>
              <a:rPr lang="en-US" sz="4500" dirty="0" smtClean="0"/>
              <a:t>a SW development methodology pair programming, avoiding unnecessary work, frequent releases, and constant customer contact.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64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20" y="3159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60 Second Tutorial #4</a:t>
            </a:r>
            <a:br>
              <a:rPr lang="en-US" b="1" dirty="0" smtClean="0"/>
            </a:br>
            <a:r>
              <a:rPr lang="en-US" b="1" dirty="0" smtClean="0">
                <a:solidFill>
                  <a:srgbClr val="0070C0"/>
                </a:solidFill>
              </a:rPr>
              <a:t>Scrum Events</a:t>
            </a:r>
            <a:endParaRPr lang="en-GB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7" y="1671484"/>
            <a:ext cx="9611903" cy="4518179"/>
          </a:xfrm>
        </p:spPr>
        <p:txBody>
          <a:bodyPr>
            <a:normAutofit fontScale="77500" lnSpcReduction="20000"/>
          </a:bodyPr>
          <a:lstStyle/>
          <a:p>
            <a:r>
              <a:rPr lang="en-US" sz="4500" b="1" dirty="0" smtClean="0">
                <a:solidFill>
                  <a:srgbClr val="0070C0"/>
                </a:solidFill>
              </a:rPr>
              <a:t>Release Planning </a:t>
            </a:r>
            <a:r>
              <a:rPr lang="en-US" sz="4500" dirty="0" smtClean="0"/>
              <a:t>A high level plan for multiple sprints to reach release </a:t>
            </a:r>
            <a:r>
              <a:rPr lang="en-US" sz="4500" dirty="0" smtClean="0"/>
              <a:t>goals</a:t>
            </a:r>
            <a:endParaRPr lang="en-US" sz="4800" dirty="0"/>
          </a:p>
          <a:p>
            <a:r>
              <a:rPr lang="en-US" sz="4500" b="1" dirty="0" smtClean="0">
                <a:solidFill>
                  <a:srgbClr val="0070C0"/>
                </a:solidFill>
              </a:rPr>
              <a:t>Sprint </a:t>
            </a:r>
            <a:r>
              <a:rPr lang="en-US" sz="4500" b="1" dirty="0">
                <a:solidFill>
                  <a:srgbClr val="0070C0"/>
                </a:solidFill>
              </a:rPr>
              <a:t>Planning </a:t>
            </a:r>
            <a:r>
              <a:rPr lang="en-US" sz="4500" dirty="0" smtClean="0"/>
              <a:t>a collaborative effort of the scrum team (scrum master, product owner and dev team) to define the work and effort of the coming sprint.</a:t>
            </a:r>
          </a:p>
          <a:p>
            <a:r>
              <a:rPr lang="en-US" sz="4500" b="1" dirty="0" smtClean="0">
                <a:solidFill>
                  <a:srgbClr val="0070C0"/>
                </a:solidFill>
              </a:rPr>
              <a:t>Sprint </a:t>
            </a:r>
            <a:r>
              <a:rPr lang="en-US" sz="4500" dirty="0" smtClean="0"/>
              <a:t>a time-boxed period of a development</a:t>
            </a:r>
          </a:p>
          <a:p>
            <a:r>
              <a:rPr lang="en-US" sz="4500" b="1" dirty="0" smtClean="0">
                <a:solidFill>
                  <a:srgbClr val="0070C0"/>
                </a:solidFill>
              </a:rPr>
              <a:t>Sprint Demo </a:t>
            </a:r>
            <a:r>
              <a:rPr lang="en-US" sz="4500" dirty="0" smtClean="0"/>
              <a:t>a demonstration of development to stakeholders and management to elicit feedback </a:t>
            </a:r>
            <a:r>
              <a:rPr lang="en-US" sz="4500" b="1" dirty="0">
                <a:solidFill>
                  <a:srgbClr val="0070C0"/>
                </a:solidFill>
              </a:rPr>
              <a:t>Sprint </a:t>
            </a:r>
            <a:r>
              <a:rPr lang="en-US" sz="4500" b="1" dirty="0" smtClean="0">
                <a:solidFill>
                  <a:srgbClr val="0070C0"/>
                </a:solidFill>
              </a:rPr>
              <a:t>Retrospective </a:t>
            </a:r>
            <a:r>
              <a:rPr lang="en-US" sz="4500" dirty="0" smtClean="0"/>
              <a:t>a process improvement meeting</a:t>
            </a:r>
            <a:endParaRPr lang="en-GB" sz="4500" dirty="0">
              <a:solidFill>
                <a:srgbClr val="00206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516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 smtClean="0"/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19" y="187235"/>
            <a:ext cx="9625781" cy="6143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533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3273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Kanban </a:t>
            </a:r>
            <a:r>
              <a:rPr lang="en-US" b="1" dirty="0" smtClean="0">
                <a:solidFill>
                  <a:srgbClr val="0070C0"/>
                </a:solidFill>
              </a:rPr>
              <a:t>Board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347020"/>
            <a:ext cx="10553142" cy="4842644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814" y="1628937"/>
            <a:ext cx="8373038" cy="4709834"/>
          </a:xfrm>
        </p:spPr>
      </p:pic>
    </p:spTree>
    <p:extLst>
      <p:ext uri="{BB962C8B-B14F-4D97-AF65-F5344CB8AC3E}">
        <p14:creationId xmlns:p14="http://schemas.microsoft.com/office/powerpoint/2010/main" val="403072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20" y="3159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Agile Project Manager 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7" y="1671484"/>
            <a:ext cx="9611903" cy="451817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500" dirty="0" smtClean="0">
                <a:solidFill>
                  <a:srgbClr val="0070C0"/>
                </a:solidFill>
              </a:rPr>
              <a:t>Does Scrum need a project </a:t>
            </a:r>
            <a:r>
              <a:rPr lang="en-US" sz="4500" dirty="0" smtClean="0">
                <a:solidFill>
                  <a:srgbClr val="0070C0"/>
                </a:solidFill>
              </a:rPr>
              <a:t>manger?</a:t>
            </a:r>
          </a:p>
          <a:p>
            <a:pPr marL="0" indent="0">
              <a:buNone/>
            </a:pPr>
            <a:endParaRPr lang="en-US" sz="45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4500" dirty="0" smtClean="0">
                <a:solidFill>
                  <a:srgbClr val="FF0000"/>
                </a:solidFill>
              </a:rPr>
              <a:t>How </a:t>
            </a:r>
            <a:r>
              <a:rPr lang="en-US" sz="4500" dirty="0">
                <a:solidFill>
                  <a:srgbClr val="FF0000"/>
                </a:solidFill>
              </a:rPr>
              <a:t>does it work at your company? </a:t>
            </a:r>
            <a:endParaRPr lang="en-US" sz="4500" dirty="0" smtClean="0">
              <a:solidFill>
                <a:srgbClr val="FF0000"/>
              </a:solidFill>
            </a:endParaRPr>
          </a:p>
          <a:p>
            <a:r>
              <a:rPr lang="en-US" sz="4500" dirty="0" smtClean="0"/>
              <a:t>Agile team </a:t>
            </a:r>
            <a:r>
              <a:rPr lang="en-US" sz="4500" dirty="0" smtClean="0"/>
              <a:t>needs someone to escalate issues to.</a:t>
            </a:r>
          </a:p>
          <a:p>
            <a:r>
              <a:rPr lang="en-US" sz="4500" dirty="0" smtClean="0"/>
              <a:t>Someone needs to handle traditional management functions, negotiate contracts and budgets, authorize travel, offices, etc. </a:t>
            </a:r>
          </a:p>
          <a:p>
            <a:r>
              <a:rPr lang="en-US" sz="4500" dirty="0"/>
              <a:t>Someone needs to </a:t>
            </a:r>
            <a:r>
              <a:rPr lang="en-US" sz="4500" dirty="0" smtClean="0"/>
              <a:t>work with HR to hire, fire, promote, transfer, </a:t>
            </a:r>
            <a:r>
              <a:rPr lang="en-US" sz="4500" dirty="0" smtClean="0"/>
              <a:t>replace.</a:t>
            </a:r>
          </a:p>
          <a:p>
            <a:r>
              <a:rPr lang="en-US" sz="4500" dirty="0" smtClean="0"/>
              <a:t>Can teams self-organize, self govern</a:t>
            </a:r>
            <a:endParaRPr lang="en-US" sz="4500" dirty="0" smtClean="0"/>
          </a:p>
          <a:p>
            <a:pPr marL="0" indent="0">
              <a:buNone/>
            </a:pPr>
            <a:endParaRPr lang="en-US" sz="4500" dirty="0" smtClean="0"/>
          </a:p>
          <a:p>
            <a:pPr marL="0" indent="0">
              <a:buNone/>
            </a:pPr>
            <a:endParaRPr lang="en-US" sz="4500" dirty="0"/>
          </a:p>
          <a:p>
            <a:pPr marL="0" indent="0">
              <a:buNone/>
            </a:pP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318699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20" y="3159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Agile Projects:  Product Owner 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7" y="1671484"/>
            <a:ext cx="9611903" cy="451817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500" dirty="0" smtClean="0"/>
              <a:t>Responsible </a:t>
            </a:r>
            <a:r>
              <a:rPr lang="en-US" sz="4500" dirty="0" smtClean="0"/>
              <a:t>for maximizing the value of the product.</a:t>
            </a:r>
          </a:p>
          <a:p>
            <a:pPr marL="0" indent="0">
              <a:buNone/>
            </a:pPr>
            <a:r>
              <a:rPr lang="en-US" sz="4500" dirty="0" smtClean="0"/>
              <a:t>Responsible and accountable for the end product.</a:t>
            </a:r>
          </a:p>
          <a:p>
            <a:pPr marL="0" indent="0">
              <a:buNone/>
            </a:pPr>
            <a:r>
              <a:rPr lang="en-US" sz="4500" dirty="0" smtClean="0"/>
              <a:t>Responsible for product releases and sprint plans</a:t>
            </a:r>
          </a:p>
          <a:p>
            <a:pPr marL="0" indent="0">
              <a:buNone/>
            </a:pPr>
            <a:r>
              <a:rPr lang="en-US" sz="4500" dirty="0" smtClean="0"/>
              <a:t>Represents the interests of the customers</a:t>
            </a:r>
          </a:p>
          <a:p>
            <a:pPr marL="0" indent="0">
              <a:buNone/>
            </a:pPr>
            <a:r>
              <a:rPr lang="en-US" sz="4500" dirty="0" smtClean="0"/>
              <a:t>Maintains &amp; prioritizes the product backlog</a:t>
            </a:r>
          </a:p>
          <a:p>
            <a:pPr marL="0" indent="0">
              <a:buNone/>
            </a:pPr>
            <a:r>
              <a:rPr lang="en-US" sz="4500" dirty="0" smtClean="0"/>
              <a:t>Approves product increments &amp; releases releases</a:t>
            </a:r>
          </a:p>
          <a:p>
            <a:pPr marL="0" indent="0">
              <a:buNone/>
            </a:pPr>
            <a:endParaRPr lang="en-US" sz="4500" dirty="0" smtClean="0"/>
          </a:p>
          <a:p>
            <a:pPr marL="0" indent="0">
              <a:buNone/>
            </a:pP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120627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1149</Words>
  <Application>Microsoft Office PowerPoint</Application>
  <PresentationFormat>Custom</PresentationFormat>
  <Paragraphs>184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How to Fail at Agile:  Common mistakes we all make joelhrobinson@gmail.com </vt:lpstr>
      <vt:lpstr>60 Second Tutorial #1 Agile Origins</vt:lpstr>
      <vt:lpstr>60 Second Tutorial #2  Agile software development </vt:lpstr>
      <vt:lpstr>60 Second Tutorial #3 Types of Agile Implementations</vt:lpstr>
      <vt:lpstr>60 Second Tutorial #4 Scrum Events</vt:lpstr>
      <vt:lpstr>PowerPoint Presentation</vt:lpstr>
      <vt:lpstr>Kanban Board</vt:lpstr>
      <vt:lpstr>Agile Project Manager </vt:lpstr>
      <vt:lpstr>Agile Projects:  Product Owner </vt:lpstr>
      <vt:lpstr>Product Owner Issues </vt:lpstr>
      <vt:lpstr>Agile Projects: Scrum Master</vt:lpstr>
      <vt:lpstr>Problems being a Scrum Master </vt:lpstr>
      <vt:lpstr>Agile Projects: Dev Team</vt:lpstr>
      <vt:lpstr>Development Team Issues</vt:lpstr>
      <vt:lpstr>Daily Standup (Scrum &amp; Kanban)</vt:lpstr>
      <vt:lpstr>Daily Standup Issues</vt:lpstr>
      <vt:lpstr>Product Backlog </vt:lpstr>
      <vt:lpstr>Product Backlog Issues</vt:lpstr>
      <vt:lpstr>Reviews and Retrospectives</vt:lpstr>
      <vt:lpstr>Review and Retrospective Issues</vt:lpstr>
      <vt:lpstr>Kanban Teams</vt:lpstr>
      <vt:lpstr>Kanban Board</vt:lpstr>
      <vt:lpstr>Kanban Issues</vt:lpstr>
      <vt:lpstr>Retrospect this Meeting</vt:lpstr>
    </vt:vector>
  </TitlesOfParts>
  <Company>Hewlett 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Agile Mistakes</dc:title>
  <dc:creator>Robinson, Joel</dc:creator>
  <cp:lastModifiedBy>JOEL ROBINSON</cp:lastModifiedBy>
  <cp:revision>75</cp:revision>
  <dcterms:created xsi:type="dcterms:W3CDTF">2017-10-03T21:59:05Z</dcterms:created>
  <dcterms:modified xsi:type="dcterms:W3CDTF">2018-03-24T13:41:58Z</dcterms:modified>
</cp:coreProperties>
</file>