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59" r:id="rId7"/>
    <p:sldId id="258" r:id="rId8"/>
    <p:sldId id="267" r:id="rId9"/>
    <p:sldId id="263" r:id="rId10"/>
    <p:sldId id="268" r:id="rId11"/>
    <p:sldId id="269" r:id="rId12"/>
    <p:sldId id="278" r:id="rId13"/>
    <p:sldId id="262" r:id="rId14"/>
    <p:sldId id="264" r:id="rId15"/>
    <p:sldId id="270" r:id="rId16"/>
    <p:sldId id="265" r:id="rId17"/>
    <p:sldId id="266" r:id="rId18"/>
    <p:sldId id="27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A2C0-8A2A-4FF9-8AF1-1D2CE9448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16A29-A2B6-48FF-94CF-5B8A207D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BDD5-37AF-4894-A24B-577B096F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8A41-F483-4F17-878A-A1BF6C4B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F3C7-9B51-409A-A544-90675E28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52D4-4EAD-43DA-8CC8-7E3DF454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40B7B-3B30-4CA0-931A-6E625A66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34A3-D6FF-4A7A-AE7E-5B059846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950F-3618-4C7C-8195-0437495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59BA-CB86-4DA9-B312-672CD8A4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941C1-000F-4FEA-B1D6-6689DD8BF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5A747-1120-409D-9861-D0F45FF42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C723-E769-4B5A-9958-FBBEE521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5A7B-8BB7-446C-91B3-E910BD0E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B950-6FEB-4777-A077-3AE2ED70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17D2-B41A-4869-82D7-1E97D0D4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DB2E-0ACF-4796-A2EB-348BA48B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BDC3-B29A-4851-810D-4583B568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4E77-9F6C-4C72-8AF6-E148676B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3A64-FD71-4464-8BD4-7DAE0CFF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0E7-63F3-41AE-83CD-F6B05A69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E186-3FBC-4148-86E7-C86BEDAB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7C42-87AB-4E7B-BB36-6739E94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B828-7F28-45F9-9F11-103FA0E4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68DB-2D76-45CE-A5A9-FC431B61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ACCD-81A5-46A4-83F7-95ADB981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133E-14DD-4924-8D39-72BDE399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86A3D-D411-401E-B797-FD57E564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A7A73-9AD0-45A8-96CD-F470E9AF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9B90-1670-4D4B-9226-E13BC8F9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F4A5A-6D71-48A2-94AC-FAAC09CB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8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62CE-4773-463A-AE8E-E9E3D33C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9C5E-132C-40ED-9B6C-AB14A1CF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63DB-1360-47BB-ACB7-9424E44C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37B8-19B0-431C-9549-C719649ED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C0D40-00B6-4D0A-8085-307D9D05B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E1031-BA5D-4B56-82A0-CD8359EF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032A9-11EF-4D32-B618-357A871C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44D82-992F-416A-988D-6C9630CB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7DAF-C3B6-4BF5-B9F5-0ED36A43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DDB38-6658-443D-974F-A6670BB8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199E1-0F3B-43E4-AEE9-90F74392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2980C-2C5D-4D5F-9CB1-8DC4C4AF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8DB6C-4D5A-4FD2-B4A7-2EC17344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C8791-E5D2-4C70-8128-F72CCC58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DBA6F-CC5E-41A5-969E-88101158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61B7-CA0C-4305-ABB9-9B2A0771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3C96-6700-43FE-818C-1D4ED822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4BC36-54AE-483B-BE5A-4CD10DF6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2E7C-FED2-4B78-8C01-A7B89596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4FAA-2BA2-415B-8D18-4DBCDB1E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EA3CF-2EC9-4C81-AFBD-D7798320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1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E7DA-442A-4739-BE87-21CE4498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BDA8-422D-41F6-9A5F-9B2BA4EB6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37C0C-8BAD-443C-9140-B73AE4000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ABD2D-3599-46D0-BE9D-26547F00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0540-1AF8-4886-BCA1-63C9E68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27A28-33D9-4467-ABCF-E4E1ED42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792C4-EC9B-4A0F-946B-A8315032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C4CF-90DB-40B0-B0D8-510FB046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585E-9FE6-4AE3-8B89-B088AF45D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9C714-5DD7-4DED-9547-AF3BB37619A7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8217-A8A0-4730-9B66-F200D1BA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6EE1-A6CA-4198-8672-AF06B88D5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520F-B305-4848-9919-2A5997487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2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ru99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qb.org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ablog.practitest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qb.or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qb.org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qb.org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qb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standard/1028-2008.html" TargetMode="External"/><Relationship Id="rId2" Type="http://schemas.openxmlformats.org/officeDocument/2006/relationships/hyperlink" Target="https://www.fit.vutbr.cz/study/courses/ITS/public/ieee829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tandards.iee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ngstandards.co.uk/bs_7925-2.htm" TargetMode="External"/><Relationship Id="rId2" Type="http://schemas.openxmlformats.org/officeDocument/2006/relationships/hyperlink" Target="http://www.testingstandards.co.uk/bs_7925-1.ht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3441-CA96-41E6-999D-A88BDE9FA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 Testing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9335F-FF3F-4556-A1F8-B6445D0C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3278"/>
          </a:xfrm>
        </p:spPr>
        <p:txBody>
          <a:bodyPr/>
          <a:lstStyle/>
          <a:p>
            <a:r>
              <a:rPr lang="en-US" dirty="0"/>
              <a:t>Joel Robinson Feb 2019</a:t>
            </a:r>
          </a:p>
        </p:txBody>
      </p:sp>
    </p:spTree>
    <p:extLst>
      <p:ext uri="{BB962C8B-B14F-4D97-AF65-F5344CB8AC3E}">
        <p14:creationId xmlns:p14="http://schemas.microsoft.com/office/powerpoint/2010/main" val="33871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2B4-C0DF-41E0-8D05-EB245E69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9063"/>
            <a:ext cx="10515600" cy="613611"/>
          </a:xfrm>
        </p:spPr>
        <p:txBody>
          <a:bodyPr>
            <a:normAutofit/>
          </a:bodyPr>
          <a:lstStyle/>
          <a:p>
            <a:r>
              <a:rPr lang="en-US" sz="2400" dirty="0"/>
              <a:t>toolsqa.com</a:t>
            </a:r>
          </a:p>
        </p:txBody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114D723-561D-433F-80B0-CAFBA8F01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-76791"/>
            <a:ext cx="6978315" cy="69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4DCD-99E7-4E5F-843E-399ABFC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D282-C766-4E34-AE4D-EB0534FA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818147"/>
            <a:ext cx="10098505" cy="53588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Exhaustive testing is impossible</a:t>
            </a:r>
            <a:br>
              <a:rPr lang="en-US" b="1" dirty="0"/>
            </a:br>
            <a:r>
              <a:rPr lang="en-US" dirty="0"/>
              <a:t>Yes! Exhaustive testing is not possible.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we need the optimal amount of testing based on the </a:t>
            </a:r>
            <a:r>
              <a:rPr lang="en-US" b="1" dirty="0"/>
              <a:t>risk</a:t>
            </a:r>
            <a:r>
              <a:rPr lang="en-US" dirty="0"/>
              <a:t> assessment of the application.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the most important things first. </a:t>
            </a:r>
          </a:p>
          <a:p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www.guru99.com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15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8654E-4930-4CE9-818E-F7CC4D698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9726" y="806116"/>
            <a:ext cx="9934074" cy="53708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Defect Clustering</a:t>
            </a:r>
          </a:p>
          <a:p>
            <a:pPr marL="0" indent="0">
              <a:buNone/>
            </a:pPr>
            <a:r>
              <a:rPr lang="en-US" dirty="0"/>
              <a:t>Defect Clustering: a small number of modules contain most of the defects detected. </a:t>
            </a:r>
          </a:p>
          <a:p>
            <a:pPr marL="0" indent="0">
              <a:buNone/>
            </a:pPr>
            <a:r>
              <a:rPr lang="en-US" dirty="0"/>
              <a:t>This is the application of the Pareto Principle to software testing: approximately 80% of the problems are found in 20% of the modules. </a:t>
            </a:r>
          </a:p>
          <a:p>
            <a:pPr marL="0" indent="0">
              <a:buNone/>
            </a:pPr>
            <a:r>
              <a:rPr lang="en-US" dirty="0"/>
              <a:t>Spend your time predicting where defects are likely to be.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that you need to consult Pythia, the high priestess of Apollo</a:t>
            </a:r>
          </a:p>
          <a:p>
            <a:pPr marL="0" indent="0">
              <a:buNone/>
            </a:pPr>
            <a:r>
              <a:rPr lang="en-US" dirty="0"/>
              <a:t> from Delphi, Greece.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www.istqb.org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2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atue of a person&#10;&#10;Description generated with high confidence">
            <a:extLst>
              <a:ext uri="{FF2B5EF4-FFF2-40B4-BE49-F238E27FC236}">
                <a16:creationId xmlns:a16="http://schemas.microsoft.com/office/drawing/2014/main" id="{69345F5C-6066-4AB4-8C19-27C77C0DB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17" b="2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D4A440-DC2B-4998-910C-DC8EFF64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390" y="6075947"/>
            <a:ext cx="9681410" cy="469231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76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D3C5078-A0D1-45D5-95DE-F7F24A5D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8165"/>
            <a:ext cx="9678901" cy="5154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695186-6AE2-4FE4-8961-806CAB24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2179"/>
            <a:ext cx="10515600" cy="101402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Pesticide Paradox </a:t>
            </a:r>
            <a:r>
              <a:rPr lang="en-US" sz="2800" dirty="0"/>
              <a:t>Drawing by Joel </a:t>
            </a:r>
            <a:r>
              <a:rPr lang="en-US" sz="2800" dirty="0" err="1"/>
              <a:t>Montvelisky</a:t>
            </a:r>
            <a:r>
              <a:rPr lang="en-US" sz="2800" dirty="0"/>
              <a:t>, </a:t>
            </a:r>
            <a:r>
              <a:rPr lang="en-US" sz="2800" dirty="0">
                <a:hlinkClick r:id="rId3"/>
              </a:rPr>
              <a:t>https://qablog.practitest.com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37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DCB599-4583-46F1-835E-63B3C743C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0021"/>
            <a:ext cx="5181600" cy="540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Pesticide Paradox</a:t>
            </a:r>
          </a:p>
          <a:p>
            <a:pPr marL="0" indent="0">
              <a:buNone/>
            </a:pPr>
            <a:r>
              <a:rPr lang="en-US" dirty="0"/>
              <a:t>Repetitive use of the same pesticide mix to eradicate insects leads to the insects developing resistance to the pesticide.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applies to software testing. If the same set of repetitive tests are conducted, the method will be useless for discovering new defects.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C32DD-D3B8-43DA-BF6D-5D04FC11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70021"/>
            <a:ext cx="5181600" cy="540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Testing shows a presence of defects</a:t>
            </a:r>
          </a:p>
          <a:p>
            <a:r>
              <a:rPr lang="en-US" dirty="0"/>
              <a:t>Testing can show that defects are present, but cannot prove that there are no defects. Testing reduces</a:t>
            </a:r>
          </a:p>
          <a:p>
            <a:r>
              <a:rPr lang="en-US" dirty="0"/>
              <a:t>the probability of undiscovered defects remaining in the software but, even if no defects are found, testing is not a proof of correctness. </a:t>
            </a:r>
            <a:r>
              <a:rPr lang="en-US" dirty="0">
                <a:hlinkClick r:id="rId2"/>
              </a:rPr>
              <a:t>www.istqb.org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8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6601-B35E-4A70-A438-5E01BF4016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725"/>
            <a:ext cx="11141075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</a:t>
            </a:r>
            <a:r>
              <a:rPr lang="en-US" sz="5400" dirty="0">
                <a:solidFill>
                  <a:srgbClr val="FFFFFF"/>
                </a:solidFill>
              </a:rPr>
              <a:t>ly Testing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EF7844E-DF06-4CDC-89FB-562C78C4E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9" y="2566582"/>
            <a:ext cx="11496821" cy="35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0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6F2CA-D016-414E-9A66-0D9027B8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66274"/>
            <a:ext cx="5181600" cy="53106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5. Early testing saves time and money</a:t>
            </a:r>
          </a:p>
          <a:p>
            <a:r>
              <a:rPr lang="en-US" dirty="0"/>
              <a:t>To find defects early, both static and dynamic test activities should be started as early as possible in the SW development lifecycle. Early testing is sometimes referred to as </a:t>
            </a:r>
            <a:r>
              <a:rPr lang="en-US" i="1" dirty="0"/>
              <a:t>shift left</a:t>
            </a:r>
            <a:r>
              <a:rPr lang="en-US" dirty="0"/>
              <a:t>. Testing early lowers costs. </a:t>
            </a:r>
          </a:p>
          <a:p>
            <a:r>
              <a:rPr lang="en-US" dirty="0">
                <a:hlinkClick r:id="rId2"/>
              </a:rPr>
              <a:t>www.istqb.org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E9BB8-C129-4A4A-9A47-CA04638D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66274"/>
            <a:ext cx="5181600" cy="5310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6. Testing is context dependent</a:t>
            </a:r>
          </a:p>
          <a:p>
            <a:pPr marL="0" indent="0">
              <a:buNone/>
            </a:pPr>
            <a:r>
              <a:rPr lang="en-US" dirty="0"/>
              <a:t>Testing is done differently in different contexts. </a:t>
            </a:r>
          </a:p>
          <a:p>
            <a:pPr marL="0" indent="0">
              <a:buNone/>
            </a:pPr>
            <a:r>
              <a:rPr lang="en-US" dirty="0"/>
              <a:t>For example, safety-critical industrial control software is tested differently from an e-commerce mobile app.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Agile vs. waterfall.</a:t>
            </a:r>
          </a:p>
          <a:p>
            <a:endParaRPr lang="en-US" dirty="0"/>
          </a:p>
          <a:p>
            <a:r>
              <a:rPr lang="en-US" dirty="0"/>
              <a:t>Different company philosophies (start-up vs. HP)</a:t>
            </a:r>
          </a:p>
        </p:txBody>
      </p:sp>
    </p:spTree>
    <p:extLst>
      <p:ext uri="{BB962C8B-B14F-4D97-AF65-F5344CB8AC3E}">
        <p14:creationId xmlns:p14="http://schemas.microsoft.com/office/powerpoint/2010/main" val="305186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6F2CA-D016-414E-9A66-0D9027B8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866274"/>
            <a:ext cx="9869905" cy="531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7. Absence-of-errors is a fallacy</a:t>
            </a:r>
          </a:p>
          <a:p>
            <a:r>
              <a:rPr lang="en-US" dirty="0"/>
              <a:t>Some organizations expect that testers to run all possible tests and find all possible defects.</a:t>
            </a:r>
          </a:p>
          <a:p>
            <a:endParaRPr lang="en-US" dirty="0"/>
          </a:p>
          <a:p>
            <a:r>
              <a:rPr lang="en-US" dirty="0"/>
              <a:t>Many defects are in the requirements; producing the wrong product perfectly is still a defect. 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www.istqb.org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90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D8D8-D11B-4087-A115-D0793A8CE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huh?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26704-89BC-4061-863C-76BD32C9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313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lbert on testing">
            <a:extLst>
              <a:ext uri="{FF2B5EF4-FFF2-40B4-BE49-F238E27FC236}">
                <a16:creationId xmlns:a16="http://schemas.microsoft.com/office/drawing/2014/main" id="{54919209-7912-42F3-A432-7CEEF090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3" y="2033086"/>
            <a:ext cx="11393474" cy="35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7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3441-CA96-41E6-999D-A88BDE9FA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1290"/>
          </a:xfrm>
        </p:spPr>
        <p:txBody>
          <a:bodyPr/>
          <a:lstStyle/>
          <a:p>
            <a:r>
              <a:rPr lang="en-US" dirty="0"/>
              <a:t>Sources: ISTQB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9335F-FF3F-4556-A1F8-B6445D0C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153653"/>
            <a:ext cx="9256295" cy="4475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International Software Testing Qualifications Board</a:t>
            </a:r>
          </a:p>
          <a:p>
            <a:r>
              <a:rPr lang="en-US" dirty="0">
                <a:hlinkClick r:id="rId2"/>
              </a:rPr>
              <a:t>https://www.istqb.org/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605,000 certifications in 120 countries</a:t>
            </a:r>
          </a:p>
          <a:p>
            <a:r>
              <a:rPr lang="en-US" dirty="0"/>
              <a:t>Advance Career as Test Professional</a:t>
            </a:r>
          </a:p>
          <a:p>
            <a:r>
              <a:rPr lang="en-US" dirty="0"/>
              <a:t>Requires investment in time and money learning basics + advanced materials</a:t>
            </a:r>
          </a:p>
          <a:p>
            <a:r>
              <a:rPr lang="en-US" dirty="0"/>
              <a:t>Prove you are familiar with international testing language and standards</a:t>
            </a:r>
          </a:p>
          <a:p>
            <a:endParaRPr lang="en-US" dirty="0"/>
          </a:p>
          <a:p>
            <a:r>
              <a:rPr lang="en-US" dirty="0"/>
              <a:t>Download syllabus &amp; documents:</a:t>
            </a:r>
          </a:p>
          <a:p>
            <a:r>
              <a:rPr lang="en-US" dirty="0">
                <a:hlinkClick r:id="rId2"/>
              </a:rPr>
              <a:t>https://www.istqb.org/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9CB7-B07E-4E7D-867D-C7B5E3CB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IEEE Sources</a:t>
            </a:r>
            <a:br>
              <a:rPr lang="en-US" dirty="0"/>
            </a:b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863A-DD74-47FC-8E6E-6D97BE65030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19726" y="1825625"/>
            <a:ext cx="10772274" cy="4351338"/>
          </a:xfrm>
        </p:spPr>
        <p:txBody>
          <a:bodyPr>
            <a:normAutofit/>
          </a:bodyPr>
          <a:lstStyle/>
          <a:p>
            <a:r>
              <a:rPr lang="en-US" dirty="0"/>
              <a:t>Codified Standards for Test Documentation and Software Reviews</a:t>
            </a:r>
          </a:p>
          <a:p>
            <a:endParaRPr lang="en-US" u="sng" dirty="0"/>
          </a:p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829 – 2008 Standard for Test Documentation Overview</a:t>
            </a:r>
          </a:p>
          <a:p>
            <a:endParaRPr lang="en-US" u="sng" dirty="0"/>
          </a:p>
          <a:p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1028-2008 - IEEE Standard for Software Reviews and Audits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www.standards.ieee.org</a:t>
            </a:r>
            <a:r>
              <a:rPr lang="en-US" dirty="0"/>
              <a:t>	</a:t>
            </a:r>
            <a:r>
              <a:rPr lang="en-US" b="1" dirty="0"/>
              <a:t>$160 each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9CB7-B07E-4E7D-867D-C7B5E3CB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IEEE Sources</a:t>
            </a:r>
            <a:br>
              <a:rPr lang="en-US" dirty="0"/>
            </a:b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863A-DD74-47FC-8E6E-6D97BE65030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19726" y="1825625"/>
            <a:ext cx="10772274" cy="4351338"/>
          </a:xfrm>
        </p:spPr>
        <p:txBody>
          <a:bodyPr>
            <a:normAutofit/>
          </a:bodyPr>
          <a:lstStyle/>
          <a:p>
            <a:r>
              <a:rPr lang="en-US" dirty="0"/>
              <a:t>Codified Standards for Test Terms and Conducting Tests</a:t>
            </a:r>
          </a:p>
          <a:p>
            <a:endParaRPr lang="en-US" dirty="0"/>
          </a:p>
          <a:p>
            <a:r>
              <a:rPr lang="en-US" b="1" dirty="0"/>
              <a:t>British Standard 7925-1 Software Testing Glossary</a:t>
            </a:r>
          </a:p>
          <a:p>
            <a:r>
              <a:rPr lang="en-US" b="1" dirty="0"/>
              <a:t>British Standard 7925-2 Software Component Testing Standard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http://www.testingstandards.co.uk/bs_7925-1.htm</a:t>
            </a:r>
            <a:r>
              <a:rPr lang="en-US" dirty="0"/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£ 126.00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http://www.testingstandards.co.uk/bs_7925-2.htm</a:t>
            </a:r>
            <a:r>
              <a:rPr lang="en-US" dirty="0"/>
              <a:t> 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£ 246.0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6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3F21B2-E0ED-4D78-80F1-219CC085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Software Test Certifications</a:t>
            </a:r>
          </a:p>
        </p:txBody>
      </p:sp>
      <p:pic>
        <p:nvPicPr>
          <p:cNvPr id="1026" name="Picture 2" descr="https://www.istqb.org/images/percentage-of-certificates-up-to-Q2-2018.jpg">
            <a:extLst>
              <a:ext uri="{FF2B5EF4-FFF2-40B4-BE49-F238E27FC236}">
                <a16:creationId xmlns:a16="http://schemas.microsoft.com/office/drawing/2014/main" id="{D0548076-7E0D-4FF1-BCE7-BC9B2F1BD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47" y="2109212"/>
            <a:ext cx="8698831" cy="424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7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671C-A736-405F-ABC9-52DBFAB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Boring!!!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D78A1-CC5B-4929-AE1F-6252992B3AD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-1" y="2505075"/>
            <a:ext cx="10383253" cy="3684588"/>
          </a:xfrm>
        </p:spPr>
        <p:txBody>
          <a:bodyPr>
            <a:normAutofit/>
          </a:bodyPr>
          <a:lstStyle/>
          <a:p>
            <a:endParaRPr lang="en-US" dirty="0"/>
          </a:p>
          <a:p>
            <a:br>
              <a:rPr lang="en-US" sz="3200" dirty="0"/>
            </a:br>
            <a:r>
              <a:rPr lang="en-US" sz="3200" b="1" i="1" dirty="0">
                <a:solidFill>
                  <a:srgbClr val="FF0000"/>
                </a:solidFill>
              </a:rPr>
              <a:t>The </a:t>
            </a:r>
            <a:r>
              <a:rPr lang="en-US" sz="3200" b="1" u="sng" dirty="0">
                <a:solidFill>
                  <a:srgbClr val="FF0000"/>
                </a:solidFill>
              </a:rPr>
              <a:t>last thing </a:t>
            </a:r>
            <a:r>
              <a:rPr lang="en-US" sz="3200" b="1" i="1" dirty="0">
                <a:solidFill>
                  <a:srgbClr val="FF0000"/>
                </a:solidFill>
              </a:rPr>
              <a:t>you want me to do is to go over all areas on the standards and syllabus! </a:t>
            </a:r>
          </a:p>
          <a:p>
            <a:r>
              <a:rPr lang="en-US" sz="3200" dirty="0"/>
              <a:t>Trust me, it’s only cool if you are a test engineer.</a:t>
            </a:r>
          </a:p>
        </p:txBody>
      </p:sp>
    </p:spTree>
    <p:extLst>
      <p:ext uri="{BB962C8B-B14F-4D97-AF65-F5344CB8AC3E}">
        <p14:creationId xmlns:p14="http://schemas.microsoft.com/office/powerpoint/2010/main" val="24303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4E2F1-EC1E-4A0F-90CB-34806C36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27" y="1336425"/>
            <a:ext cx="10972778" cy="33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37A3E7-CC75-43FA-B268-A4F931FE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0" y="216569"/>
            <a:ext cx="10779843" cy="66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464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 Testing Principles</vt:lpstr>
      <vt:lpstr>PowerPoint Presentation</vt:lpstr>
      <vt:lpstr>Sources: ISTQB</vt:lpstr>
      <vt:lpstr>IEEE Sources </vt:lpstr>
      <vt:lpstr>IEEE Sources </vt:lpstr>
      <vt:lpstr>Types of Software Test Certifications</vt:lpstr>
      <vt:lpstr>Boring!!!</vt:lpstr>
      <vt:lpstr>PowerPoint Presentation</vt:lpstr>
      <vt:lpstr>PowerPoint Presentation</vt:lpstr>
      <vt:lpstr>toolsqa.com</vt:lpstr>
      <vt:lpstr> </vt:lpstr>
      <vt:lpstr>PowerPoint Presentation</vt:lpstr>
      <vt:lpstr>PowerPoint Presentation</vt:lpstr>
      <vt:lpstr>Pesticide Paradox Drawing by Joel Montvelisky, https://qablog.practitest.com </vt:lpstr>
      <vt:lpstr>PowerPoint Presentation</vt:lpstr>
      <vt:lpstr>Early Testing</vt:lpstr>
      <vt:lpstr>PowerPoint Presentation</vt:lpstr>
      <vt:lpstr>PowerPoint Presentation</vt:lpstr>
      <vt:lpstr>Cool huh?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ISTQB®  Certification</dc:title>
  <dc:creator>Robinson, Joel (CW)</dc:creator>
  <cp:lastModifiedBy>Robinson, Joel (CW)</cp:lastModifiedBy>
  <cp:revision>14</cp:revision>
  <dcterms:created xsi:type="dcterms:W3CDTF">2019-02-19T06:20:33Z</dcterms:created>
  <dcterms:modified xsi:type="dcterms:W3CDTF">2019-02-19T18:57:12Z</dcterms:modified>
</cp:coreProperties>
</file>