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hrobinson.com/" TargetMode="External"/><Relationship Id="rId2" Type="http://schemas.openxmlformats.org/officeDocument/2006/relationships/hyperlink" Target="mailto:CONTAjoelhrobinson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manpichler.com/blog/make-the-product-backlog-deep/" TargetMode="External"/><Relationship Id="rId2" Type="http://schemas.openxmlformats.org/officeDocument/2006/relationships/hyperlink" Target="http://www.romanpich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untaingoatsoftw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906" y="914400"/>
            <a:ext cx="6934200" cy="4114800"/>
          </a:xfrm>
        </p:spPr>
        <p:txBody>
          <a:bodyPr>
            <a:normAutofit/>
          </a:bodyPr>
          <a:lstStyle/>
          <a:p>
            <a:r>
              <a:rPr lang="en-US" b="1" dirty="0"/>
              <a:t>Agile </a:t>
            </a:r>
            <a:r>
              <a:rPr lang="en-US" b="1" dirty="0" smtClean="0"/>
              <a:t>Vocabulary Series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INVEST </a:t>
            </a:r>
            <a:r>
              <a:rPr lang="en-US" sz="3600" b="1" dirty="0"/>
              <a:t>vs. DEEP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What </a:t>
            </a:r>
            <a:r>
              <a:rPr lang="en-US" sz="3600" b="1" dirty="0"/>
              <a:t>is the Difference?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Part Two</a:t>
            </a:r>
            <a:br>
              <a:rPr lang="en-US" sz="3600" b="1" dirty="0" smtClean="0"/>
            </a:b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Four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minute video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by Joel H. </a:t>
            </a:r>
            <a:r>
              <a:rPr lang="en-US" sz="2400" dirty="0" smtClean="0"/>
              <a:t>Robinson </a:t>
            </a:r>
            <a:br>
              <a:rPr lang="en-US" sz="2400" dirty="0" smtClean="0"/>
            </a:br>
            <a:r>
              <a:rPr lang="en-US" sz="2400" dirty="0" smtClean="0"/>
              <a:t>Scrum Master</a:t>
            </a:r>
            <a:endParaRPr lang="en-US" sz="2400" dirty="0"/>
          </a:p>
        </p:txBody>
      </p:sp>
      <p:pic>
        <p:nvPicPr>
          <p:cNvPr id="6146" name="Picture 2" descr="C:\Users\JOEL\Pictures\JoelhRobinson-20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63686"/>
            <a:ext cx="1057413" cy="14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8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INVEST vs. DEEP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002060"/>
                </a:solidFill>
              </a:rPr>
              <a:t>Part </a:t>
            </a:r>
            <a:r>
              <a:rPr lang="en-US" sz="3100" b="1" dirty="0" smtClean="0">
                <a:solidFill>
                  <a:srgbClr val="002060"/>
                </a:solidFill>
              </a:rPr>
              <a:t>one video covers INVEST. Part two </a:t>
            </a:r>
            <a:r>
              <a:rPr lang="en-US" sz="3100" b="1" smtClean="0">
                <a:solidFill>
                  <a:srgbClr val="002060"/>
                </a:solidFill>
              </a:rPr>
              <a:t>covers DEEP</a:t>
            </a: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 </a:t>
            </a:r>
            <a:r>
              <a:rPr lang="en-US" sz="2800" b="1" dirty="0"/>
              <a:t>= Independent		</a:t>
            </a:r>
            <a:r>
              <a:rPr lang="en-US" sz="2800" b="1" dirty="0">
                <a:solidFill>
                  <a:srgbClr val="FF0000"/>
                </a:solidFill>
              </a:rPr>
              <a:t>D = Detailed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/>
              <a:t>N = Negotiable		</a:t>
            </a:r>
            <a:r>
              <a:rPr lang="en-US" sz="2800" b="1" dirty="0" smtClean="0">
                <a:solidFill>
                  <a:srgbClr val="FF0000"/>
                </a:solidFill>
              </a:rPr>
              <a:t>E </a:t>
            </a:r>
            <a:r>
              <a:rPr lang="en-US" sz="2800" b="1" dirty="0">
                <a:solidFill>
                  <a:srgbClr val="FF0000"/>
                </a:solidFill>
              </a:rPr>
              <a:t>= Estimated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/>
              <a:t>V = Valuable		</a:t>
            </a:r>
            <a:r>
              <a:rPr lang="en-US" sz="2800" b="1" dirty="0" smtClean="0">
                <a:solidFill>
                  <a:srgbClr val="FF0000"/>
                </a:solidFill>
              </a:rPr>
              <a:t>E </a:t>
            </a:r>
            <a:r>
              <a:rPr lang="en-US" sz="2800" b="1" dirty="0">
                <a:solidFill>
                  <a:srgbClr val="FF0000"/>
                </a:solidFill>
              </a:rPr>
              <a:t>= Emergent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/>
              <a:t>E = Estimatable		</a:t>
            </a:r>
            <a:r>
              <a:rPr lang="en-US" sz="2800" b="1" dirty="0" smtClean="0">
                <a:solidFill>
                  <a:srgbClr val="FF0000"/>
                </a:solidFill>
              </a:rPr>
              <a:t>P </a:t>
            </a:r>
            <a:r>
              <a:rPr lang="en-US" sz="2800" b="1" dirty="0">
                <a:solidFill>
                  <a:srgbClr val="FF0000"/>
                </a:solidFill>
              </a:rPr>
              <a:t>= Prioritized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/>
              <a:t>S = Small		</a:t>
            </a:r>
            <a:endParaRPr lang="en-US" sz="2800" dirty="0"/>
          </a:p>
          <a:p>
            <a:r>
              <a:rPr lang="en-US" sz="2800" b="1" dirty="0"/>
              <a:t>T = Testable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9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 </a:t>
            </a:r>
            <a:r>
              <a:rPr lang="en-US" b="1" dirty="0" smtClean="0"/>
              <a:t>ORIGINS of D.E.E.P.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D.E.E.P.</a:t>
            </a:r>
            <a:r>
              <a:rPr lang="en-US" sz="2800" dirty="0" smtClean="0"/>
              <a:t> Agile acronym was popularized by </a:t>
            </a:r>
            <a:r>
              <a:rPr lang="en-US" sz="2800" dirty="0" smtClean="0"/>
              <a:t>Roman </a:t>
            </a:r>
            <a:r>
              <a:rPr lang="en-US" sz="2800" dirty="0" smtClean="0"/>
              <a:t>Pichler. I </a:t>
            </a:r>
            <a:r>
              <a:rPr lang="en-US" sz="2800" dirty="0" smtClean="0"/>
              <a:t>first heard about it </a:t>
            </a:r>
            <a:r>
              <a:rPr lang="en-US" sz="2800" dirty="0" smtClean="0"/>
              <a:t>from Mike </a:t>
            </a:r>
            <a:r>
              <a:rPr lang="en-US" sz="2800" dirty="0" smtClean="0"/>
              <a:t>Cohn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Product Backlog Item (PBI) is considered </a:t>
            </a:r>
            <a:r>
              <a:rPr lang="en-US" sz="2000" dirty="0" smtClean="0"/>
              <a:t>ready’ </a:t>
            </a:r>
            <a:r>
              <a:rPr lang="en-US" sz="2000" dirty="0"/>
              <a:t>for inclusion in a sprint iteration when it </a:t>
            </a:r>
            <a:r>
              <a:rPr lang="en-US" sz="2000" dirty="0" smtClean="0"/>
              <a:t>satisfies the </a:t>
            </a:r>
            <a:r>
              <a:rPr lang="en-US" sz="2000" dirty="0"/>
              <a:t>team’s DEEP criteria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i="1" u="sng" dirty="0"/>
              <a:t>Product Owner </a:t>
            </a:r>
            <a:r>
              <a:rPr lang="en-US" sz="2000" dirty="0"/>
              <a:t>has primary responsibility for grooming items </a:t>
            </a:r>
            <a:r>
              <a:rPr lang="en-US" sz="2000" dirty="0" smtClean="0"/>
              <a:t>to meet DEEP </a:t>
            </a:r>
            <a:r>
              <a:rPr lang="en-US" sz="2000" dirty="0"/>
              <a:t>criteria.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i="1" u="sng" dirty="0"/>
              <a:t>development team </a:t>
            </a:r>
            <a:r>
              <a:rPr lang="en-US" sz="2000" dirty="0"/>
              <a:t>has a responsibility push back if an item is </a:t>
            </a:r>
            <a:r>
              <a:rPr lang="en-US" sz="2000" dirty="0" smtClean="0"/>
              <a:t>missing DEEP attributes before </a:t>
            </a:r>
            <a:r>
              <a:rPr lang="en-US" sz="2000" dirty="0"/>
              <a:t>including it in an iteration.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9127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(D) Item is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Each </a:t>
            </a:r>
            <a:r>
              <a:rPr lang="en-US" sz="2400" dirty="0"/>
              <a:t>user story should include enough detail to be well understood by both Product Owner and developers.  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Stories </a:t>
            </a:r>
            <a:r>
              <a:rPr lang="en-US" sz="2400" dirty="0"/>
              <a:t>or product backlog items that lack </a:t>
            </a:r>
            <a:r>
              <a:rPr lang="en-US" sz="2400" dirty="0" smtClean="0"/>
              <a:t>details </a:t>
            </a:r>
            <a:r>
              <a:rPr lang="en-US" sz="2400" dirty="0"/>
              <a:t>may result in the wrong feature being </a:t>
            </a:r>
            <a:r>
              <a:rPr lang="en-US" sz="2400" dirty="0" smtClean="0"/>
              <a:t>developed.  This </a:t>
            </a:r>
            <a:r>
              <a:rPr lang="en-US" sz="2400" dirty="0"/>
              <a:t>wastes time, money, and disappoints customers. 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</a:t>
            </a:r>
            <a:r>
              <a:rPr lang="en-US" sz="2400" b="1" dirty="0" smtClean="0"/>
              <a:t>Build the </a:t>
            </a:r>
            <a:r>
              <a:rPr lang="en-US" sz="2400" b="1" dirty="0"/>
              <a:t>right thing</a:t>
            </a:r>
            <a:r>
              <a:rPr lang="en-US" sz="2400" b="1" dirty="0" smtClean="0"/>
              <a:t>! </a:t>
            </a:r>
            <a:r>
              <a:rPr lang="en-US" sz="2400" dirty="0" smtClean="0"/>
              <a:t>Don’t start </a:t>
            </a:r>
            <a:r>
              <a:rPr lang="en-US" sz="2400" dirty="0" smtClean="0"/>
              <a:t>coding without </a:t>
            </a:r>
            <a:r>
              <a:rPr lang="en-US" sz="2400" dirty="0" smtClean="0"/>
              <a:t>the necessary details and directions.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20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(E) Item is Estimated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Backlog </a:t>
            </a:r>
            <a:r>
              <a:rPr lang="en-US" sz="2800" dirty="0" smtClean="0"/>
              <a:t>items </a:t>
            </a:r>
            <a:r>
              <a:rPr lang="en-US" sz="2800" dirty="0"/>
              <a:t>need to </a:t>
            </a:r>
            <a:r>
              <a:rPr lang="en-US" sz="2800" dirty="0" smtClean="0"/>
              <a:t>contain an estimate.</a:t>
            </a:r>
            <a:r>
              <a:rPr lang="en-US" sz="2800" dirty="0"/>
              <a:t>  The Product backlog is not just a </a:t>
            </a:r>
            <a:r>
              <a:rPr lang="en-US" sz="2800" dirty="0" smtClean="0"/>
              <a:t>list of requirements, </a:t>
            </a:r>
            <a:r>
              <a:rPr lang="en-US" sz="2800" dirty="0"/>
              <a:t>but </a:t>
            </a:r>
            <a:r>
              <a:rPr lang="en-US" sz="2800" dirty="0" smtClean="0"/>
              <a:t> it is </a:t>
            </a:r>
            <a:r>
              <a:rPr lang="en-US" sz="2800" dirty="0"/>
              <a:t>used as a planning tool</a:t>
            </a:r>
            <a:r>
              <a:rPr lang="en-US" sz="2800" dirty="0" smtClean="0"/>
              <a:t>.</a:t>
            </a:r>
            <a:r>
              <a:rPr lang="en-US" sz="2800" dirty="0"/>
              <a:t> 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Items lacking estimates must be </a:t>
            </a:r>
            <a:r>
              <a:rPr lang="en-US" sz="2800" dirty="0"/>
              <a:t>sized </a:t>
            </a:r>
            <a:r>
              <a:rPr lang="en-US" sz="2800" dirty="0" smtClean="0"/>
              <a:t>before </a:t>
            </a:r>
            <a:r>
              <a:rPr lang="en-US" sz="2800" dirty="0" smtClean="0"/>
              <a:t>their inclusion </a:t>
            </a:r>
            <a:r>
              <a:rPr lang="en-US" sz="2800" dirty="0"/>
              <a:t>in a scrum sprint.  </a:t>
            </a:r>
            <a:r>
              <a:rPr lang="en-US" sz="2800" dirty="0" smtClean="0"/>
              <a:t>Otherwise </a:t>
            </a:r>
            <a:r>
              <a:rPr lang="en-US" sz="2800" dirty="0"/>
              <a:t>the development team </a:t>
            </a:r>
            <a:r>
              <a:rPr lang="en-US" sz="2800" dirty="0" smtClean="0"/>
              <a:t>won’t know </a:t>
            </a:r>
            <a:r>
              <a:rPr lang="en-US" sz="2800" dirty="0"/>
              <a:t>if they will ‘fit</a:t>
            </a:r>
            <a:r>
              <a:rPr lang="en-US" sz="2800" dirty="0" smtClean="0"/>
              <a:t>’.</a:t>
            </a:r>
            <a:endParaRPr lang="en-US" dirty="0"/>
          </a:p>
        </p:txBody>
      </p:sp>
      <p:pic>
        <p:nvPicPr>
          <p:cNvPr id="4098" name="Picture 2" descr="C:\Users\JOEL\Pictures\dart 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1370239" cy="13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(E) Item is Emergent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Backlog </a:t>
            </a:r>
            <a:r>
              <a:rPr lang="en-US" sz="2800" dirty="0" smtClean="0"/>
              <a:t>items </a:t>
            </a:r>
            <a:r>
              <a:rPr lang="en-US" sz="2800" dirty="0"/>
              <a:t>must not become ‘stale’.  Customer needs and environments are not static.  Agile teams </a:t>
            </a:r>
            <a:r>
              <a:rPr lang="en-US" sz="2800" dirty="0" smtClean="0"/>
              <a:t>and especially the product owner should </a:t>
            </a:r>
            <a:r>
              <a:rPr lang="en-US" sz="2800" dirty="0"/>
              <a:t>continually </a:t>
            </a:r>
            <a:r>
              <a:rPr lang="en-US" sz="2800" i="1" u="sng" dirty="0"/>
              <a:t>groom</a:t>
            </a:r>
            <a:r>
              <a:rPr lang="en-US" sz="2800" dirty="0"/>
              <a:t> the </a:t>
            </a:r>
            <a:r>
              <a:rPr lang="en-US" sz="2800" dirty="0" smtClean="0"/>
              <a:t>product backlog </a:t>
            </a:r>
            <a:r>
              <a:rPr lang="en-US" sz="2800" dirty="0"/>
              <a:t>items to keep them </a:t>
            </a:r>
            <a:r>
              <a:rPr lang="en-US" sz="2800" dirty="0" smtClean="0"/>
              <a:t>up </a:t>
            </a:r>
            <a:r>
              <a:rPr lang="en-US" sz="2800" dirty="0"/>
              <a:t>to date with the changing </a:t>
            </a:r>
            <a:r>
              <a:rPr lang="en-US" sz="2800" dirty="0" smtClean="0"/>
              <a:t>customer needs.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Don’t </a:t>
            </a:r>
            <a:r>
              <a:rPr lang="en-US" sz="2400" dirty="0" smtClean="0"/>
              <a:t>disappoint </a:t>
            </a:r>
            <a:r>
              <a:rPr lang="en-US" sz="2400" dirty="0"/>
              <a:t>customers by delivering </a:t>
            </a:r>
            <a:r>
              <a:rPr lang="en-US" sz="2400" dirty="0" smtClean="0"/>
              <a:t>obsolete </a:t>
            </a:r>
            <a:r>
              <a:rPr lang="en-US" sz="2400" dirty="0" smtClean="0"/>
              <a:t>features</a:t>
            </a:r>
            <a:r>
              <a:rPr lang="en-US" sz="2400" dirty="0"/>
              <a:t>.  </a:t>
            </a:r>
            <a:r>
              <a:rPr lang="en-US" sz="2400" dirty="0" smtClean="0"/>
              <a:t>As </a:t>
            </a:r>
            <a:r>
              <a:rPr lang="en-US" sz="2400" dirty="0"/>
              <a:t>changes emerge, </a:t>
            </a:r>
            <a:r>
              <a:rPr lang="en-US" sz="2400" dirty="0" smtClean="0"/>
              <a:t>freshen </a:t>
            </a:r>
            <a:r>
              <a:rPr lang="en-US" sz="2400" dirty="0" smtClean="0"/>
              <a:t>up </a:t>
            </a:r>
            <a:r>
              <a:rPr lang="en-US" sz="2400" dirty="0" smtClean="0"/>
              <a:t>the </a:t>
            </a:r>
            <a:r>
              <a:rPr lang="en-US" sz="2400" dirty="0"/>
              <a:t>product backlog items.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1658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(P) Item is Prioritized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Product </a:t>
            </a:r>
            <a:r>
              <a:rPr lang="en-US" sz="2800" dirty="0"/>
              <a:t>backlog items should be organized by customer value, with the most valuable items on ‘top’ and least valuable items on the ‘bottom’. This applies to a Kanban or Scrum board, or electronic information radiators. 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Product owners:  remember </a:t>
            </a:r>
            <a:r>
              <a:rPr lang="en-US" sz="2800" dirty="0"/>
              <a:t>to </a:t>
            </a:r>
            <a:r>
              <a:rPr lang="en-US" sz="2800" dirty="0" smtClean="0"/>
              <a:t>keep priorities updated </a:t>
            </a:r>
            <a:r>
              <a:rPr lang="en-US" sz="2800" dirty="0"/>
              <a:t>when customer </a:t>
            </a:r>
            <a:r>
              <a:rPr lang="en-US" sz="2800" dirty="0" smtClean="0"/>
              <a:t>needs change</a:t>
            </a:r>
            <a:r>
              <a:rPr lang="en-US" sz="2800" dirty="0"/>
              <a:t>.</a:t>
            </a:r>
            <a:endParaRPr lang="en-US" sz="2700" dirty="0"/>
          </a:p>
        </p:txBody>
      </p:sp>
      <p:pic>
        <p:nvPicPr>
          <p:cNvPr id="3075" name="Picture 3" descr="C:\Users\JOEL\Pictures\High Prio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2" y="4248150"/>
            <a:ext cx="13620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Conclusion: D.E.E.P Product items should be Detailed</a:t>
            </a:r>
            <a:r>
              <a:rPr lang="en-US" sz="2800" b="1" dirty="0" smtClean="0"/>
              <a:t>, Estimated, Emergent, Prioritized.</a:t>
            </a:r>
          </a:p>
          <a:p>
            <a:pPr marL="0" indent="0" fontAlgn="base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This concludes part two of my two part video on INVEST  vs. DEEP.</a:t>
            </a:r>
          </a:p>
          <a:p>
            <a:pPr marL="0" indent="0" fontAlgn="base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you have a question or an idea for an Agile video or blog please email me. Also, please visit my blog and subscribe to </a:t>
            </a:r>
            <a:r>
              <a:rPr lang="en-US" sz="2000" dirty="0" smtClean="0"/>
              <a:t>my  Agile YouTube </a:t>
            </a:r>
            <a:r>
              <a:rPr lang="en-US" sz="2000" dirty="0"/>
              <a:t>channel.  I will be publishing a new video and new blog every week in this series on Agile vocabulary.</a:t>
            </a:r>
          </a:p>
          <a:p>
            <a:r>
              <a:rPr lang="en-US" sz="2000" dirty="0" smtClean="0"/>
              <a:t>CONTACT</a:t>
            </a:r>
            <a:r>
              <a:rPr lang="en-US" sz="2000" dirty="0" smtClean="0"/>
              <a:t>: 	</a:t>
            </a:r>
            <a:r>
              <a:rPr lang="en-US" sz="2000" dirty="0" smtClean="0">
                <a:hlinkClick r:id="rId2"/>
              </a:rPr>
              <a:t>joelhrobinson@gmail.com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BLOG</a:t>
            </a:r>
            <a:r>
              <a:rPr lang="en-US" sz="2000" dirty="0" smtClean="0"/>
              <a:t>:	 </a:t>
            </a:r>
            <a:r>
              <a:rPr lang="en-US" sz="2000" dirty="0">
                <a:hlinkClick r:id="rId3"/>
              </a:rPr>
              <a:t>www.joelhrobinson.com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YOUTUBE:  	Search for Joel Robinson Scrum Master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6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	REFERENCES</a:t>
            </a:r>
            <a:endParaRPr lang="en-US" sz="2800" dirty="0"/>
          </a:p>
          <a:p>
            <a:pPr fontAlgn="base"/>
            <a:r>
              <a:rPr lang="en-US" sz="1800" dirty="0">
                <a:hlinkClick r:id="rId2"/>
              </a:rPr>
              <a:t>http://www.romanpichler.com</a:t>
            </a:r>
            <a:r>
              <a:rPr lang="en-US" sz="1800" dirty="0"/>
              <a:t> blog and books by Roman Pichler including  </a:t>
            </a:r>
            <a:r>
              <a:rPr lang="en-US" sz="1800" dirty="0">
                <a:hlinkClick r:id="rId3"/>
              </a:rPr>
              <a:t>http://www.romanpichler.com/blog/make-the-product-backlog-deep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  <a:r>
              <a:rPr lang="en-US" sz="1800" dirty="0"/>
              <a:t>February </a:t>
            </a:r>
            <a:r>
              <a:rPr lang="en-US" sz="1800" dirty="0" smtClean="0"/>
              <a:t>2010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dirty="0">
                <a:hlinkClick r:id="rId4"/>
              </a:rPr>
              <a:t>https://www.mountaingoatsoftware.com</a:t>
            </a:r>
            <a:r>
              <a:rPr lang="en-US" sz="1800" dirty="0"/>
              <a:t> blog and books by Mike Cohn including </a:t>
            </a:r>
            <a:r>
              <a:rPr lang="en-US" sz="1800" i="1" u="sng" dirty="0"/>
              <a:t>Succeeding with Agile: Software Development Using Scrum </a:t>
            </a:r>
            <a:r>
              <a:rPr lang="en-US" sz="1800" dirty="0"/>
              <a:t>by Mike Cohn, </a:t>
            </a:r>
            <a:r>
              <a:rPr lang="en-US" sz="1800" dirty="0" smtClean="0"/>
              <a:t>2009</a:t>
            </a:r>
          </a:p>
          <a:p>
            <a:pPr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243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Agile Vocabulary Series  INVEST vs. DEEP  What is the Difference?  Part Two Four minute video by Joel H. Robinson  Scrum Master</vt:lpstr>
      <vt:lpstr>INVEST vs. DEEP Part one video covers INVEST. Part two covers DEEP</vt:lpstr>
      <vt:lpstr>  ORIGINS of D.E.E.P.</vt:lpstr>
      <vt:lpstr>(D) Item is Detailed</vt:lpstr>
      <vt:lpstr>(E) Item is Estimated </vt:lpstr>
      <vt:lpstr>(E) Item is Emergent</vt:lpstr>
      <vt:lpstr>(P) Item is Prioritized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Smells Defined</dc:title>
  <dc:creator>JOEL ROBINSON</dc:creator>
  <cp:lastModifiedBy>JOEL ROBINSON</cp:lastModifiedBy>
  <cp:revision>39</cp:revision>
  <dcterms:created xsi:type="dcterms:W3CDTF">2006-08-16T00:00:00Z</dcterms:created>
  <dcterms:modified xsi:type="dcterms:W3CDTF">2018-02-26T03:31:22Z</dcterms:modified>
</cp:coreProperties>
</file>