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8" r:id="rId5"/>
    <p:sldId id="269" r:id="rId6"/>
    <p:sldId id="266" r:id="rId7"/>
    <p:sldId id="268" r:id="rId8"/>
    <p:sldId id="259" r:id="rId9"/>
    <p:sldId id="261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6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hrobinson.com/" TargetMode="External"/><Relationship Id="rId2" Type="http://schemas.openxmlformats.org/officeDocument/2006/relationships/hyperlink" Target="mailto:CONTAjoelhrobinso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14400"/>
            <a:ext cx="6934200" cy="4191000"/>
          </a:xfrm>
        </p:spPr>
        <p:txBody>
          <a:bodyPr>
            <a:normAutofit/>
          </a:bodyPr>
          <a:lstStyle/>
          <a:p>
            <a:r>
              <a:rPr lang="en-US" b="1" dirty="0"/>
              <a:t>Agile Vocabulary </a:t>
            </a:r>
            <a:r>
              <a:rPr lang="en-US" b="1" dirty="0" smtClean="0"/>
              <a:t>Series</a:t>
            </a:r>
            <a:br>
              <a:rPr lang="en-US" b="1" dirty="0" smtClean="0"/>
            </a:br>
            <a:r>
              <a:rPr lang="en-US" b="1" dirty="0" smtClean="0"/>
              <a:t>Scrum Smells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</a:t>
            </a:r>
            <a:r>
              <a:rPr lang="en-US" b="1" dirty="0" smtClean="0"/>
              <a:t>are Scrum Smells</a:t>
            </a:r>
            <a:r>
              <a:rPr lang="en-US" b="1" dirty="0" smtClean="0"/>
              <a:t>?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Four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Minute Video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by Joel H. Robinson</a:t>
            </a:r>
            <a:br>
              <a:rPr lang="en-US" sz="2400" dirty="0" smtClean="0"/>
            </a:br>
            <a:r>
              <a:rPr lang="en-US" sz="2400" dirty="0" smtClean="0"/>
              <a:t>Scrum Master</a:t>
            </a:r>
            <a:endParaRPr lang="en-US" sz="2400" dirty="0"/>
          </a:p>
        </p:txBody>
      </p:sp>
      <p:pic>
        <p:nvPicPr>
          <p:cNvPr id="6146" name="Picture 2" descr="C:\Users\JOEL\Pictures\JoelhRobinson-20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10" y="3505200"/>
            <a:ext cx="1057413" cy="14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Organization </a:t>
            </a:r>
            <a:r>
              <a:rPr lang="en-US" sz="4000" b="1" dirty="0"/>
              <a:t>Managerial </a:t>
            </a:r>
            <a:r>
              <a:rPr lang="en-US" sz="4000" b="1" dirty="0" smtClean="0"/>
              <a:t>Overreach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Upper management may feel compelled to ‘help out’ by reassigning team members </a:t>
            </a:r>
            <a:r>
              <a:rPr lang="en-US" sz="2800" dirty="0" smtClean="0"/>
              <a:t>among scrum teams and </a:t>
            </a:r>
            <a:r>
              <a:rPr lang="en-US" sz="2800" dirty="0"/>
              <a:t>rearranging priorities mid-iteration to fit ‘special cases’. This is a smell.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It is important that Scrum Dev teams are purposely empowered by organization management to be self-managed. </a:t>
            </a:r>
            <a:r>
              <a:rPr lang="en-US" sz="2800" dirty="0" smtClean="0"/>
              <a:t>Teams need to remain intact during a sprint to do their job.  Leave them alone.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582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smtClean="0"/>
              <a:t>Conclusion: </a:t>
            </a:r>
            <a:r>
              <a:rPr lang="en-US" sz="2800" b="1" i="1" dirty="0"/>
              <a:t>	</a:t>
            </a:r>
            <a:r>
              <a:rPr lang="en-US" sz="2800" b="1" i="1" dirty="0" smtClean="0"/>
              <a:t>Fix Scrum Smells before they ‘stink’.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2286000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 have a question or an idea for an Agile video or blog please email me. Also, please visit my blog and subscribe to this YouTube channel.  I will be publishing a new video and new blog every week in this series on Agile vocabulary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CONTACT: 	</a:t>
            </a:r>
            <a:r>
              <a:rPr lang="en-US" dirty="0">
                <a:hlinkClick r:id="rId2"/>
              </a:rPr>
              <a:t>joelhrobinson@gmail.com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BLOG:	</a:t>
            </a:r>
            <a:r>
              <a:rPr lang="en-US" dirty="0" smtClean="0"/>
              <a:t>	 </a:t>
            </a:r>
            <a:r>
              <a:rPr lang="en-US" dirty="0">
                <a:hlinkClick r:id="rId3"/>
              </a:rPr>
              <a:t>www.joelhrobinson.com</a:t>
            </a:r>
            <a:r>
              <a:rPr lang="en-US" dirty="0"/>
              <a:t> </a:t>
            </a:r>
          </a:p>
          <a:p>
            <a:r>
              <a:rPr lang="en-US" dirty="0"/>
              <a:t>YOUTUBE:  	Search for Joel </a:t>
            </a:r>
            <a:r>
              <a:rPr lang="en-US" dirty="0" smtClean="0"/>
              <a:t>H. Robinson </a:t>
            </a:r>
            <a:r>
              <a:rPr lang="en-US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36788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Scrum “Smell”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you heard the Agile term “Scrum Smells”? What does it mean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Scrum </a:t>
            </a:r>
            <a:r>
              <a:rPr lang="en-US" b="1" dirty="0"/>
              <a:t>Smell</a:t>
            </a:r>
            <a:r>
              <a:rPr lang="en-US" dirty="0"/>
              <a:t> describes that uneasy feeling that something might be wrong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2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Scrum “Smell” </a:t>
            </a:r>
            <a:r>
              <a:rPr lang="en-US" dirty="0" smtClean="0"/>
              <a:t>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 </a:t>
            </a:r>
            <a:r>
              <a:rPr lang="en-US" sz="2800" dirty="0"/>
              <a:t>his book </a:t>
            </a:r>
            <a:r>
              <a:rPr lang="en-US" sz="2800" i="1" dirty="0"/>
              <a:t>Refactoring</a:t>
            </a:r>
            <a:r>
              <a:rPr lang="en-US" sz="2800" dirty="0" smtClean="0"/>
              <a:t>, (1999) </a:t>
            </a:r>
            <a:r>
              <a:rPr lang="en-US" sz="2800" dirty="0"/>
              <a:t>Martin Fowler introduced the term </a:t>
            </a:r>
            <a:r>
              <a:rPr lang="en-US" sz="2800" i="1" dirty="0"/>
              <a:t>smell</a:t>
            </a:r>
            <a:r>
              <a:rPr lang="en-US" sz="2800" dirty="0"/>
              <a:t> to refer to something that may not be right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According to Charles Bradley these are symptoms 'that possibly indicates a deeper problem. It doesn't always mean the bad </a:t>
            </a:r>
            <a:r>
              <a:rPr lang="en-US" sz="2800" b="1" dirty="0"/>
              <a:t>smell</a:t>
            </a:r>
            <a:r>
              <a:rPr lang="en-US" sz="2800" dirty="0"/>
              <a:t> is indicative of a true problem, but most times it is" [Charles Bradley].Aug 21,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90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a few examples of Scrum “Smells”</a:t>
            </a:r>
            <a:br>
              <a:rPr lang="en-US" dirty="0" smtClean="0"/>
            </a:br>
            <a:r>
              <a:rPr lang="en-US" dirty="0" smtClean="0"/>
              <a:t>See if they have a familiar odor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7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90600"/>
          </a:xfrm>
        </p:spPr>
        <p:txBody>
          <a:bodyPr/>
          <a:lstStyle/>
          <a:p>
            <a:r>
              <a:rPr lang="en-US" b="1" dirty="0" smtClean="0"/>
              <a:t>Talking </a:t>
            </a:r>
            <a:r>
              <a:rPr lang="en-US" b="1" dirty="0" smtClean="0"/>
              <a:t>Chickens and Missing Pigs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This example comes from Mike Cohn, Agile blogger and author.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400" b="1" dirty="0" smtClean="0"/>
              <a:t>Chickens</a:t>
            </a:r>
            <a:r>
              <a:rPr lang="en-US" sz="2400" dirty="0" smtClean="0"/>
              <a:t> are those outside the development team</a:t>
            </a:r>
            <a:r>
              <a:rPr lang="en-US" sz="2400" dirty="0" smtClean="0"/>
              <a:t>. </a:t>
            </a:r>
            <a:r>
              <a:rPr lang="en-US" sz="2400" dirty="0" smtClean="0"/>
              <a:t>Like </a:t>
            </a:r>
            <a:r>
              <a:rPr lang="en-US" sz="2400" dirty="0"/>
              <a:t>providers of a bacon and eggs menu, they are </a:t>
            </a:r>
            <a:r>
              <a:rPr lang="en-US" sz="2400" dirty="0" smtClean="0"/>
              <a:t>interested in the project but offering an “egg”, but their own “bacon” is not at stake.</a:t>
            </a:r>
            <a:endParaRPr lang="en-US" sz="2400" dirty="0"/>
          </a:p>
          <a:p>
            <a:r>
              <a:rPr lang="en-US" sz="2400" b="1" dirty="0" smtClean="0"/>
              <a:t>Pigs </a:t>
            </a:r>
            <a:r>
              <a:rPr lang="en-US" sz="2400" dirty="0" smtClean="0"/>
              <a:t>are </a:t>
            </a:r>
            <a:r>
              <a:rPr lang="en-US" sz="2400" dirty="0"/>
              <a:t>those </a:t>
            </a:r>
            <a:r>
              <a:rPr lang="en-US" sz="2400" dirty="0" smtClean="0"/>
              <a:t>inside the </a:t>
            </a:r>
            <a:r>
              <a:rPr lang="en-US" sz="2400" dirty="0"/>
              <a:t>development team. Like providers of a bacon and eggs menu, </a:t>
            </a:r>
            <a:r>
              <a:rPr lang="en-US" sz="2400" dirty="0" smtClean="0"/>
              <a:t>their own </a:t>
            </a:r>
            <a:r>
              <a:rPr lang="en-US" sz="2400" dirty="0"/>
              <a:t>“bacon” is </a:t>
            </a:r>
            <a:r>
              <a:rPr lang="en-US" sz="2400" dirty="0" smtClean="0"/>
              <a:t>on the line. </a:t>
            </a:r>
            <a:endParaRPr lang="en-US" sz="2400" dirty="0" smtClean="0"/>
          </a:p>
        </p:txBody>
      </p:sp>
      <p:pic>
        <p:nvPicPr>
          <p:cNvPr id="2050" name="Picture 2" descr="L:\JOEL\BLOG\BLOG GRAPHICS\animals\Free-Vintage-Chicken-Graphics-GraphicsFairy-r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35371"/>
            <a:ext cx="1383991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:\JOEL\BLOG\BLOG GRAPHICS\animals\vintage pi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06844"/>
            <a:ext cx="1776236" cy="13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69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b="1" dirty="0" smtClean="0"/>
              <a:t>Talking </a:t>
            </a:r>
            <a:r>
              <a:rPr lang="en-US" b="1" dirty="0" smtClean="0"/>
              <a:t>Chickens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</a:t>
            </a:r>
            <a:r>
              <a:rPr lang="en-US" dirty="0" smtClean="0"/>
              <a:t>daily stand up meeting </a:t>
            </a:r>
            <a:r>
              <a:rPr lang="en-US" dirty="0" smtClean="0"/>
              <a:t>people who are “</a:t>
            </a:r>
            <a:r>
              <a:rPr lang="en-US" dirty="0"/>
              <a:t>c</a:t>
            </a:r>
            <a:r>
              <a:rPr lang="en-US" dirty="0" smtClean="0"/>
              <a:t>hickens” may </a:t>
            </a:r>
            <a:r>
              <a:rPr lang="en-US" dirty="0" smtClean="0"/>
              <a:t>listen, but </a:t>
            </a:r>
            <a:r>
              <a:rPr lang="en-US" i="1" u="sng" dirty="0" smtClean="0"/>
              <a:t>chickens do not </a:t>
            </a:r>
            <a:r>
              <a:rPr lang="en-US" i="1" u="sng" dirty="0" smtClean="0"/>
              <a:t>interrupt or talk</a:t>
            </a:r>
            <a:r>
              <a:rPr lang="en-US" i="1" u="sng" dirty="0" smtClean="0"/>
              <a:t>.</a:t>
            </a:r>
          </a:p>
          <a:p>
            <a:r>
              <a:rPr lang="en-US" b="1" dirty="0" smtClean="0"/>
              <a:t>Chickens</a:t>
            </a:r>
            <a:r>
              <a:rPr lang="en-US" dirty="0" smtClean="0"/>
              <a:t> would include Product Owners, stakeholders, upper management, customers, visitors, curious bystanders, and especially, visiting vice-presidents. </a:t>
            </a:r>
            <a:endParaRPr lang="en-US" i="1" u="sng" dirty="0" smtClean="0"/>
          </a:p>
          <a:p>
            <a:endParaRPr lang="en-US" dirty="0" smtClean="0"/>
          </a:p>
        </p:txBody>
      </p:sp>
      <p:pic>
        <p:nvPicPr>
          <p:cNvPr id="2051" name="Picture 3" descr="L:\JOEL\BLOG\BLOG GRAPHICS\animals\Free-Vintage-Chicken-Graphics-GraphicsFairy blac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648200"/>
            <a:ext cx="1219200" cy="92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21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Missing </a:t>
            </a:r>
            <a:r>
              <a:rPr lang="en-US" b="1" dirty="0" smtClean="0"/>
              <a:t>Pigs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Because Pigs</a:t>
            </a:r>
            <a:r>
              <a:rPr lang="en-US" sz="2800" dirty="0" smtClean="0"/>
              <a:t> are developers, fully committed to the project they </a:t>
            </a:r>
            <a:r>
              <a:rPr lang="en-US" sz="2800" dirty="0"/>
              <a:t>are expected to attend daily scrum meeting and share their daily status with other team members for mutual benefit. </a:t>
            </a:r>
            <a:r>
              <a:rPr lang="en-US" sz="2800" dirty="0" smtClean="0"/>
              <a:t> Remember the daily standup is by the pigs for the pigs. </a:t>
            </a:r>
          </a:p>
          <a:p>
            <a:endParaRPr lang="en-US" sz="2800" dirty="0"/>
          </a:p>
          <a:p>
            <a:r>
              <a:rPr lang="en-US" sz="2800" i="1" u="sng" dirty="0"/>
              <a:t>Pigs do not ‘blow-off’ daily scrum standup meetings. </a:t>
            </a:r>
            <a:endParaRPr lang="en-US" sz="2800" i="1" u="sng" dirty="0"/>
          </a:p>
        </p:txBody>
      </p:sp>
      <p:pic>
        <p:nvPicPr>
          <p:cNvPr id="1027" name="Picture 3" descr="L:\JOEL\BLOG\BLOG GRAPHICS\animals\oxford-dairy-pi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1772468" cy="102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02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r>
              <a:rPr lang="en-US" sz="3600" b="1" dirty="0"/>
              <a:t>Product Owner </a:t>
            </a:r>
            <a:r>
              <a:rPr lang="en-US" sz="3600" b="1" dirty="0" smtClean="0"/>
              <a:t>Overreach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product owners </a:t>
            </a:r>
            <a:r>
              <a:rPr lang="en-US" dirty="0" smtClean="0"/>
              <a:t>jump in and assign </a:t>
            </a:r>
            <a:r>
              <a:rPr lang="en-US" dirty="0"/>
              <a:t>tasks and stories to </a:t>
            </a:r>
            <a:r>
              <a:rPr lang="en-US" dirty="0" smtClean="0"/>
              <a:t>individual dev </a:t>
            </a:r>
            <a:r>
              <a:rPr lang="en-US" dirty="0"/>
              <a:t>team members it may be a “Smell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Scrum Dev teams </a:t>
            </a:r>
            <a:r>
              <a:rPr lang="en-US" dirty="0"/>
              <a:t>should be self-managed. </a:t>
            </a:r>
            <a:r>
              <a:rPr lang="en-US" dirty="0" smtClean="0"/>
              <a:t>No one outside the team directs the team.  This can be a difficult learning experience for project management teams moving to agile.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0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Scrum </a:t>
            </a:r>
            <a:r>
              <a:rPr lang="en-US" sz="4000" b="1" dirty="0"/>
              <a:t>Master </a:t>
            </a:r>
            <a:r>
              <a:rPr lang="en-US" sz="4000" b="1" dirty="0" smtClean="0"/>
              <a:t>becomes </a:t>
            </a:r>
            <a:r>
              <a:rPr lang="en-US" sz="4000" b="1" dirty="0"/>
              <a:t>Status Master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daily scrum meeting is not a status report to the scrum master. </a:t>
            </a:r>
          </a:p>
          <a:p>
            <a:r>
              <a:rPr lang="en-US" sz="2800" dirty="0"/>
              <a:t>Development members are to exchange </a:t>
            </a:r>
            <a:r>
              <a:rPr lang="en-US" sz="2800" dirty="0" smtClean="0"/>
              <a:t>status and ideas </a:t>
            </a:r>
            <a:r>
              <a:rPr lang="en-US" sz="2800" dirty="0"/>
              <a:t>amongst themselves, with the scrum master picking up impediments and verifying that basic scrum rules are being </a:t>
            </a:r>
            <a:r>
              <a:rPr lang="en-US" sz="2800" dirty="0" smtClean="0"/>
              <a:t>followed.  Scrum Master is a coach and a servant leader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Development members update the scrum boards, burn down charts, and move Kanban post-it notes.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26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482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Agile Vocabulary Series Scrum Smells What are Scrum Smells?  Four Minute Video by Joel H. Robinson Scrum Master</vt:lpstr>
      <vt:lpstr>Scrum “Smell” Defined</vt:lpstr>
      <vt:lpstr>Scrum “Smell” Origins</vt:lpstr>
      <vt:lpstr>PowerPoint Presentation</vt:lpstr>
      <vt:lpstr>Talking Chickens and Missing Pigs</vt:lpstr>
      <vt:lpstr>Talking Chickens</vt:lpstr>
      <vt:lpstr>Missing Pigs</vt:lpstr>
      <vt:lpstr>Product Owner Overreach</vt:lpstr>
      <vt:lpstr>  Scrum Master becomes Status Master </vt:lpstr>
      <vt:lpstr> Organization Managerial Overreach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Smells Defined</dc:title>
  <dc:creator>JOEL ROBINSON</dc:creator>
  <cp:lastModifiedBy>JOEL ROBINSON</cp:lastModifiedBy>
  <cp:revision>18</cp:revision>
  <dcterms:created xsi:type="dcterms:W3CDTF">2006-08-16T00:00:00Z</dcterms:created>
  <dcterms:modified xsi:type="dcterms:W3CDTF">2018-02-26T04:49:22Z</dcterms:modified>
</cp:coreProperties>
</file>