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6" r:id="rId3"/>
    <p:sldId id="257" r:id="rId4"/>
    <p:sldId id="260" r:id="rId5"/>
    <p:sldId id="259" r:id="rId6"/>
    <p:sldId id="264" r:id="rId7"/>
    <p:sldId id="282" r:id="rId8"/>
    <p:sldId id="261" r:id="rId9"/>
    <p:sldId id="281" r:id="rId10"/>
    <p:sldId id="267" r:id="rId11"/>
    <p:sldId id="268" r:id="rId12"/>
    <p:sldId id="272" r:id="rId13"/>
    <p:sldId id="271" r:id="rId14"/>
    <p:sldId id="278" r:id="rId15"/>
    <p:sldId id="276" r:id="rId16"/>
    <p:sldId id="270" r:id="rId17"/>
    <p:sldId id="277" r:id="rId18"/>
    <p:sldId id="283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E59E-857F-46CD-A3C3-0C13C2B1BEFE}" type="datetimeFigureOut">
              <a:rPr lang="en-US" smtClean="0"/>
              <a:t>2/10/2011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FC95B-6C1D-400C-8ED9-7CBA149C2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2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5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25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8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02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5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2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2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25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25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25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8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00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3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6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0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1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3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6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8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C95B-6C1D-400C-8ED9-7CBA149C2D3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nban101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q.com/minibooks/kanban-scrum-minibook" TargetMode="External"/><Relationship Id="rId5" Type="http://schemas.openxmlformats.org/officeDocument/2006/relationships/hyperlink" Target="http://www.crisp.se/henrik.kniberg/Kanban-vs-Scrum.pdf" TargetMode="External"/><Relationship Id="rId4" Type="http://schemas.openxmlformats.org/officeDocument/2006/relationships/hyperlink" Target="http://www.limitedwipsociety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nban101.com/what-is-kanba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eanandkanban.wordpres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vs. SCRUM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By Joel Robinson  February 2011 </a:t>
            </a:r>
          </a:p>
          <a:p>
            <a:pPr marL="0" indent="0">
              <a:buNone/>
            </a:pPr>
            <a:r>
              <a:rPr lang="en-US" dirty="0" smtClean="0"/>
              <a:t>Links to memorize: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www.kanban101.com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www.limitedwipsociety.org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Free eBook Kanban vs. Scrum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www.crisp.se/henrik.kniberg/Kanban-vs-Scrum.pdf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hlinkClick r:id="rId6"/>
              </a:rPr>
              <a:t>http://</a:t>
            </a:r>
            <a:r>
              <a:rPr lang="en-US" b="1" dirty="0" smtClean="0">
                <a:hlinkClick r:id="rId6"/>
              </a:rPr>
              <a:t>www.infoq.com/minibooks/kanban-scrum-minibook</a:t>
            </a: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Lifecycle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Business analyst requests new feature</a:t>
            </a:r>
          </a:p>
          <a:p>
            <a:r>
              <a:rPr lang="en-US" dirty="0"/>
              <a:t>Project </a:t>
            </a:r>
            <a:r>
              <a:rPr lang="en-US" dirty="0" smtClean="0"/>
              <a:t>manager/ Biz manager assign priority</a:t>
            </a:r>
          </a:p>
          <a:p>
            <a:r>
              <a:rPr lang="en-US" dirty="0" smtClean="0"/>
              <a:t>Product Owner gets requirements &amp; acceptance criteria</a:t>
            </a:r>
          </a:p>
          <a:p>
            <a:r>
              <a:rPr lang="en-US" dirty="0" smtClean="0"/>
              <a:t>Development team pulls highest priority task when slot opens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(sub-teams) work on WIP tasks</a:t>
            </a:r>
          </a:p>
          <a:p>
            <a:r>
              <a:rPr lang="en-US" dirty="0" smtClean="0"/>
              <a:t>Development </a:t>
            </a:r>
            <a:r>
              <a:rPr lang="en-US" dirty="0" smtClean="0">
                <a:sym typeface="Wingdings" pitchFamily="2" charset="2"/>
              </a:rPr>
              <a:t>&gt;&gt; QA</a:t>
            </a:r>
          </a:p>
          <a:p>
            <a:r>
              <a:rPr lang="en-US" dirty="0" smtClean="0">
                <a:sym typeface="Wingdings" pitchFamily="2" charset="2"/>
              </a:rPr>
              <a:t>QA &gt;&gt; Merge &amp; Deploy</a:t>
            </a:r>
          </a:p>
          <a:p>
            <a:r>
              <a:rPr lang="en-US" dirty="0" smtClean="0">
                <a:sym typeface="Wingdings" pitchFamily="2" charset="2"/>
              </a:rPr>
              <a:t>Engineering swarms to resolve bottlenecks</a:t>
            </a:r>
          </a:p>
          <a:p>
            <a:r>
              <a:rPr lang="en-US" dirty="0" smtClean="0">
                <a:sym typeface="Wingdings" pitchFamily="2" charset="2"/>
              </a:rPr>
              <a:t>As Tasks near completion Product Owners ready next task for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mean  “Flow?”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 is processed in small chunks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Work items have defined conditions of acceptance</a:t>
            </a:r>
          </a:p>
          <a:p>
            <a:r>
              <a:rPr lang="en-US" dirty="0" smtClean="0"/>
              <a:t>Work items have priority</a:t>
            </a:r>
          </a:p>
          <a:p>
            <a:r>
              <a:rPr lang="en-US" dirty="0" smtClean="0"/>
              <a:t>Work items have specifications or sources of information to begin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Teams limited to a few items in progress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Teams do less context-switching</a:t>
            </a:r>
          </a:p>
          <a:p>
            <a:r>
              <a:rPr lang="en-US" dirty="0" smtClean="0"/>
              <a:t>Team members work on 1-2 tasks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Game Board Layout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025769"/>
              </p:ext>
            </p:extLst>
          </p:nvPr>
        </p:nvGraphicFramePr>
        <p:xfrm>
          <a:off x="304801" y="1981201"/>
          <a:ext cx="8077198" cy="2762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101"/>
                <a:gridCol w="973915"/>
                <a:gridCol w="625050"/>
                <a:gridCol w="799483"/>
                <a:gridCol w="799483"/>
                <a:gridCol w="809767"/>
                <a:gridCol w="914400"/>
                <a:gridCol w="914400"/>
                <a:gridCol w="871081"/>
                <a:gridCol w="119518"/>
              </a:tblGrid>
              <a:tr h="99059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BUSINESS </a:t>
                      </a:r>
                      <a:r>
                        <a:rPr lang="en-US" sz="2000" dirty="0" smtClean="0">
                          <a:effectLst/>
                        </a:rPr>
                        <a:t>&amp; ANALYSIS </a:t>
                      </a:r>
                      <a:r>
                        <a:rPr lang="en-US" sz="2000" dirty="0">
                          <a:effectLst/>
                        </a:rPr>
                        <a:t>TEAM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DEVELOPMENT TEAM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 TEAM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MERGE AND DEPLOY TEAM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1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WIP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FEATURES&amp; RELEASE</a:t>
                      </a:r>
                      <a:r>
                        <a:rPr lang="en-US" sz="1400" b="1" baseline="0" dirty="0" smtClean="0">
                          <a:effectLst/>
                        </a:rPr>
                        <a:t> BUGS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PLANNED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PILE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WIP  </a:t>
                      </a:r>
                      <a:r>
                        <a:rPr lang="en-US" sz="1400" b="1" dirty="0" smtClean="0">
                          <a:effectLst/>
                        </a:rPr>
                        <a:t>DEV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PILE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WIP </a:t>
                      </a:r>
                      <a:r>
                        <a:rPr lang="en-US" sz="1400" b="1" dirty="0" smtClean="0">
                          <a:effectLst/>
                        </a:rPr>
                        <a:t>BUGS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PILE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CODED PILE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WIP TEST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PILE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PASSED PILE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WIP </a:t>
                      </a:r>
                      <a:r>
                        <a:rPr lang="en-US" sz="1400" b="1" dirty="0" smtClean="0">
                          <a:effectLst/>
                        </a:rPr>
                        <a:t>MERGE PILE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DONE PILE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685800"/>
            <a:ext cx="7696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		DEFINITIONS</a:t>
            </a:r>
          </a:p>
          <a:p>
            <a:r>
              <a:rPr lang="en-US" sz="2000" dirty="0" smtClean="0"/>
              <a:t>BACKLOG</a:t>
            </a:r>
            <a:r>
              <a:rPr lang="en-US" sz="2000" dirty="0"/>
              <a:t>	</a:t>
            </a:r>
            <a:r>
              <a:rPr lang="en-US" sz="2000" dirty="0" smtClean="0"/>
              <a:t>Features</a:t>
            </a:r>
            <a:r>
              <a:rPr lang="en-US" sz="2000" dirty="0"/>
              <a:t>, special projects, </a:t>
            </a:r>
            <a:r>
              <a:rPr lang="en-US" sz="2000" dirty="0" smtClean="0"/>
              <a:t>bugs</a:t>
            </a:r>
            <a:r>
              <a:rPr lang="en-US" sz="2000" dirty="0"/>
              <a:t> </a:t>
            </a:r>
          </a:p>
          <a:p>
            <a:r>
              <a:rPr lang="en-US" sz="2000" dirty="0"/>
              <a:t>Production Bugs	</a:t>
            </a:r>
            <a:r>
              <a:rPr lang="en-US" sz="2000" dirty="0" smtClean="0"/>
              <a:t>Not from WIP</a:t>
            </a:r>
          </a:p>
          <a:p>
            <a:r>
              <a:rPr lang="en-US" sz="2000" dirty="0" smtClean="0"/>
              <a:t>WIP DEFINE </a:t>
            </a:r>
            <a:r>
              <a:rPr lang="en-US" sz="2000" dirty="0"/>
              <a:t>	</a:t>
            </a:r>
            <a:r>
              <a:rPr lang="en-US" sz="2000" dirty="0" smtClean="0"/>
              <a:t>Stories </a:t>
            </a:r>
            <a:r>
              <a:rPr lang="en-US" sz="2000" dirty="0"/>
              <a:t>and bugs being defined and analyzed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PLANNED </a:t>
            </a:r>
            <a:r>
              <a:rPr lang="en-US" sz="2000" dirty="0"/>
              <a:t>	</a:t>
            </a:r>
            <a:r>
              <a:rPr lang="en-US" sz="2000" dirty="0" smtClean="0"/>
              <a:t>Developer ready, </a:t>
            </a:r>
            <a:r>
              <a:rPr lang="en-US" sz="2000" dirty="0"/>
              <a:t>with priority, specifications, COA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DEVELOPMENT</a:t>
            </a:r>
            <a:r>
              <a:rPr lang="en-US" sz="2000" dirty="0"/>
              <a:t>	</a:t>
            </a:r>
            <a:r>
              <a:rPr lang="en-US" sz="2000" dirty="0" smtClean="0"/>
              <a:t>Programmers</a:t>
            </a:r>
            <a:r>
              <a:rPr lang="en-US" sz="2000" dirty="0"/>
              <a:t>, architects, coders, builders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WIP TASKS </a:t>
            </a:r>
            <a:r>
              <a:rPr lang="en-US" sz="2000" dirty="0"/>
              <a:t>	</a:t>
            </a:r>
            <a:r>
              <a:rPr lang="en-US" sz="2000" dirty="0" smtClean="0"/>
              <a:t>Features </a:t>
            </a:r>
            <a:r>
              <a:rPr lang="en-US" sz="2000" dirty="0"/>
              <a:t>under Development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WIP BUGS </a:t>
            </a:r>
            <a:r>
              <a:rPr lang="en-US" sz="2000" dirty="0"/>
              <a:t>	</a:t>
            </a:r>
            <a:r>
              <a:rPr lang="en-US" sz="2000" dirty="0" smtClean="0"/>
              <a:t>WIP bugs from </a:t>
            </a:r>
            <a:r>
              <a:rPr lang="en-US" sz="2000" dirty="0"/>
              <a:t>QA or Merge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CODED </a:t>
            </a:r>
            <a:r>
              <a:rPr lang="en-US" sz="2000" dirty="0"/>
              <a:t>	</a:t>
            </a:r>
            <a:r>
              <a:rPr lang="en-US" sz="2000" dirty="0" smtClean="0"/>
              <a:t>Queue </a:t>
            </a:r>
            <a:r>
              <a:rPr lang="en-US" sz="2000" dirty="0"/>
              <a:t>for testers to pull from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TESTING</a:t>
            </a:r>
            <a:r>
              <a:rPr lang="en-US" sz="2000" dirty="0"/>
              <a:t>	</a:t>
            </a:r>
            <a:r>
              <a:rPr lang="en-US" sz="2000" dirty="0" smtClean="0"/>
              <a:t>Testers </a:t>
            </a:r>
            <a:r>
              <a:rPr lang="en-US" sz="2000" dirty="0"/>
              <a:t>and test </a:t>
            </a:r>
            <a:r>
              <a:rPr lang="en-US" sz="2000" dirty="0" smtClean="0"/>
              <a:t>architect resources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WIP </a:t>
            </a:r>
            <a:r>
              <a:rPr lang="en-US" sz="2000" dirty="0"/>
              <a:t>TEST	</a:t>
            </a:r>
            <a:r>
              <a:rPr lang="en-US" sz="2000" dirty="0" smtClean="0"/>
              <a:t>features </a:t>
            </a:r>
            <a:r>
              <a:rPr lang="en-US" sz="2000" dirty="0"/>
              <a:t>and bugs </a:t>
            </a:r>
            <a:r>
              <a:rPr lang="en-US" sz="2000" dirty="0" smtClean="0"/>
              <a:t>under test</a:t>
            </a:r>
            <a:endParaRPr lang="en-US" sz="2000" dirty="0"/>
          </a:p>
          <a:p>
            <a:r>
              <a:rPr lang="en-US" sz="2000" dirty="0"/>
              <a:t> </a:t>
            </a:r>
            <a:r>
              <a:rPr lang="en-US" sz="2000" dirty="0" smtClean="0"/>
              <a:t>PASSED</a:t>
            </a:r>
            <a:r>
              <a:rPr lang="en-US" sz="2000" dirty="0"/>
              <a:t>		QA has completed testing of task or bug fix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MERGE-DEPLOY	Put code </a:t>
            </a:r>
            <a:r>
              <a:rPr lang="en-US" sz="2000" dirty="0"/>
              <a:t>into next production release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WIP </a:t>
            </a:r>
            <a:r>
              <a:rPr lang="en-US" sz="2000" dirty="0"/>
              <a:t>Merge	Merge and deploy to </a:t>
            </a:r>
            <a:r>
              <a:rPr lang="en-US" sz="2000" dirty="0" smtClean="0"/>
              <a:t>consumer</a:t>
            </a:r>
            <a:endParaRPr lang="en-US" sz="2000" dirty="0"/>
          </a:p>
          <a:p>
            <a:r>
              <a:rPr lang="en-US" sz="2000" dirty="0"/>
              <a:t> </a:t>
            </a:r>
            <a:r>
              <a:rPr lang="en-US" sz="2000" dirty="0" smtClean="0"/>
              <a:t>DONE</a:t>
            </a:r>
            <a:r>
              <a:rPr lang="en-US" sz="2000" dirty="0"/>
              <a:t>		</a:t>
            </a:r>
            <a:r>
              <a:rPr lang="en-US" sz="2000" dirty="0" smtClean="0"/>
              <a:t>Task </a:t>
            </a:r>
            <a:r>
              <a:rPr lang="en-US" sz="2000" dirty="0"/>
              <a:t>released to production, out of factory</a:t>
            </a:r>
          </a:p>
        </p:txBody>
      </p:sp>
    </p:spTree>
    <p:extLst>
      <p:ext uri="{BB962C8B-B14F-4D97-AF65-F5344CB8AC3E}">
        <p14:creationId xmlns:p14="http://schemas.microsoft.com/office/powerpoint/2010/main" val="22660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Business &amp; Analysis Team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feature / Release Bug name and label with 2-3 random words</a:t>
            </a:r>
          </a:p>
          <a:p>
            <a:pPr lvl="1"/>
            <a:r>
              <a:rPr lang="en-US" dirty="0" smtClean="0"/>
              <a:t>Example “Joel’s Killer App”  or “DB Performance Issue”</a:t>
            </a:r>
          </a:p>
          <a:p>
            <a:pPr lvl="1"/>
            <a:r>
              <a:rPr lang="en-US" dirty="0" smtClean="0"/>
              <a:t> Write on feature sheet</a:t>
            </a:r>
          </a:p>
          <a:p>
            <a:r>
              <a:rPr lang="en-US" dirty="0" smtClean="0"/>
              <a:t>Log </a:t>
            </a:r>
            <a:r>
              <a:rPr lang="en-US" dirty="0"/>
              <a:t>time of </a:t>
            </a:r>
            <a:r>
              <a:rPr lang="en-US" dirty="0" smtClean="0"/>
              <a:t>day feature was ‘born’</a:t>
            </a:r>
            <a:endParaRPr lang="en-US" dirty="0"/>
          </a:p>
          <a:p>
            <a:r>
              <a:rPr lang="en-US" dirty="0" smtClean="0"/>
              <a:t>Roll dice 4 times and Sum total = # hours</a:t>
            </a:r>
          </a:p>
          <a:p>
            <a:pPr lvl="1"/>
            <a:r>
              <a:rPr lang="en-US" dirty="0" smtClean="0"/>
              <a:t>Write # hours on feature sheet</a:t>
            </a:r>
          </a:p>
          <a:p>
            <a:r>
              <a:rPr lang="en-US" dirty="0" smtClean="0"/>
              <a:t>Roll dice for priority (high=12)</a:t>
            </a:r>
          </a:p>
          <a:p>
            <a:pPr lvl="1"/>
            <a:r>
              <a:rPr lang="en-US" dirty="0" smtClean="0"/>
              <a:t>Write priority on feature sheet</a:t>
            </a:r>
          </a:p>
          <a:p>
            <a:r>
              <a:rPr lang="en-US" dirty="0" smtClean="0"/>
              <a:t>When feature sheet is filled put on </a:t>
            </a:r>
            <a:r>
              <a:rPr lang="en-US" i="1" u="sng" dirty="0" smtClean="0"/>
              <a:t>Planned</a:t>
            </a:r>
            <a:r>
              <a:rPr lang="en-US" dirty="0" smtClean="0"/>
              <a:t> pile sort by priority, highest on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Development team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Pull </a:t>
            </a:r>
            <a:r>
              <a:rPr lang="en-US" dirty="0" smtClean="0"/>
              <a:t>a task from </a:t>
            </a:r>
            <a:r>
              <a:rPr lang="en-US" b="1" i="1" u="sng" dirty="0" smtClean="0"/>
              <a:t>Planned</a:t>
            </a:r>
            <a:r>
              <a:rPr lang="en-US" dirty="0" smtClean="0"/>
              <a:t> or </a:t>
            </a:r>
            <a:r>
              <a:rPr lang="en-US" b="1" i="1" u="sng" dirty="0" smtClean="0"/>
              <a:t>WIP Bug </a:t>
            </a:r>
            <a:r>
              <a:rPr lang="en-US" i="1" u="sng" dirty="0" smtClean="0"/>
              <a:t>pile </a:t>
            </a:r>
            <a:r>
              <a:rPr lang="en-US" dirty="0" smtClean="0"/>
              <a:t>if you </a:t>
            </a:r>
            <a:r>
              <a:rPr lang="en-US" dirty="0"/>
              <a:t>have </a:t>
            </a:r>
            <a:r>
              <a:rPr lang="en-US" dirty="0" smtClean="0"/>
              <a:t>capacity -- Team Capacity </a:t>
            </a:r>
            <a:r>
              <a:rPr lang="en-US" dirty="0"/>
              <a:t>= # players x </a:t>
            </a:r>
            <a:r>
              <a:rPr lang="en-US" dirty="0" smtClean="0"/>
              <a:t>2</a:t>
            </a:r>
          </a:p>
          <a:p>
            <a:r>
              <a:rPr lang="en-US" dirty="0"/>
              <a:t>Lay </a:t>
            </a:r>
            <a:r>
              <a:rPr lang="en-US" dirty="0" smtClean="0"/>
              <a:t>WIP features </a:t>
            </a:r>
            <a:r>
              <a:rPr lang="en-US" dirty="0"/>
              <a:t>and bugs out before the team</a:t>
            </a:r>
          </a:p>
          <a:p>
            <a:r>
              <a:rPr lang="en-US" dirty="0"/>
              <a:t>Each team member chooses 1-2 tasks to work on for this roll</a:t>
            </a:r>
          </a:p>
          <a:p>
            <a:r>
              <a:rPr lang="en-US" dirty="0"/>
              <a:t>Each team member rolls one dice when called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If the team rolls a pair, place a “BUG” sheet on development team’s </a:t>
            </a:r>
            <a:r>
              <a:rPr lang="en-US" i="1" u="sng" dirty="0"/>
              <a:t>WIP Bugs </a:t>
            </a:r>
            <a:r>
              <a:rPr lang="en-US" dirty="0"/>
              <a:t>pile (Bug=6 hours)</a:t>
            </a:r>
          </a:p>
          <a:p>
            <a:r>
              <a:rPr lang="en-US" dirty="0"/>
              <a:t>Subtract your die # from your sheets (you may split)</a:t>
            </a:r>
          </a:p>
          <a:p>
            <a:r>
              <a:rPr lang="en-US" dirty="0" smtClean="0"/>
              <a:t>When </a:t>
            </a:r>
            <a:r>
              <a:rPr lang="en-US" dirty="0"/>
              <a:t>a feature or bug hours are counted down put sheet </a:t>
            </a:r>
            <a:r>
              <a:rPr lang="en-US" dirty="0" smtClean="0"/>
              <a:t>on “</a:t>
            </a:r>
            <a:r>
              <a:rPr lang="en-US" b="1" i="1" u="sng" dirty="0" smtClean="0"/>
              <a:t>CODED</a:t>
            </a:r>
            <a:r>
              <a:rPr lang="en-US" dirty="0" smtClean="0"/>
              <a:t>” </a:t>
            </a:r>
            <a:r>
              <a:rPr lang="en-US" dirty="0"/>
              <a:t>pile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Test Team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Pull feature/bug from </a:t>
            </a:r>
            <a:r>
              <a:rPr lang="en-US" b="1" i="1" u="sng" dirty="0" smtClean="0"/>
              <a:t>Coded</a:t>
            </a:r>
            <a:r>
              <a:rPr lang="en-US" dirty="0" smtClean="0"/>
              <a:t> pile if you have capacity -- Team </a:t>
            </a:r>
            <a:r>
              <a:rPr lang="en-US" dirty="0"/>
              <a:t>Capacity = # players </a:t>
            </a:r>
            <a:r>
              <a:rPr lang="en-US" dirty="0" smtClean="0"/>
              <a:t>x 2</a:t>
            </a:r>
            <a:endParaRPr lang="en-US" dirty="0"/>
          </a:p>
          <a:p>
            <a:r>
              <a:rPr lang="en-US" dirty="0"/>
              <a:t>Lay </a:t>
            </a:r>
            <a:r>
              <a:rPr lang="en-US" dirty="0" smtClean="0"/>
              <a:t>WIP features </a:t>
            </a:r>
            <a:r>
              <a:rPr lang="en-US" dirty="0"/>
              <a:t>and bugs out before the team</a:t>
            </a:r>
          </a:p>
          <a:p>
            <a:r>
              <a:rPr lang="en-US" dirty="0"/>
              <a:t>Each team member chooses </a:t>
            </a:r>
            <a:r>
              <a:rPr lang="en-US" dirty="0" smtClean="0"/>
              <a:t>1-2 tasks </a:t>
            </a:r>
            <a:r>
              <a:rPr lang="en-US" dirty="0"/>
              <a:t>to work on for this roll</a:t>
            </a:r>
          </a:p>
          <a:p>
            <a:r>
              <a:rPr lang="en-US" dirty="0"/>
              <a:t>Each team member rolls one dice when called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If the team rolls a pair, place a “BUG” sheet on development team’s </a:t>
            </a:r>
            <a:r>
              <a:rPr lang="en-US" b="1" i="1" u="sng" dirty="0"/>
              <a:t>WIP Bugs </a:t>
            </a:r>
            <a:r>
              <a:rPr lang="en-US" dirty="0"/>
              <a:t>pile (Bug=6 hours)</a:t>
            </a:r>
          </a:p>
          <a:p>
            <a:r>
              <a:rPr lang="en-US" dirty="0" smtClean="0"/>
              <a:t>Subtract your die # from your sheets (you may split)</a:t>
            </a:r>
          </a:p>
          <a:p>
            <a:r>
              <a:rPr lang="en-US" dirty="0" smtClean="0"/>
              <a:t>When a feature or bug hours are counted down put sheet on</a:t>
            </a:r>
            <a:r>
              <a:rPr lang="en-US" b="1" dirty="0" smtClean="0"/>
              <a:t> “</a:t>
            </a:r>
            <a:r>
              <a:rPr lang="en-US" b="1" i="1" u="sng" dirty="0" smtClean="0"/>
              <a:t>PASSED</a:t>
            </a:r>
            <a:r>
              <a:rPr lang="en-US" dirty="0" smtClean="0"/>
              <a:t>” pile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Merge/Deploy Team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Pull </a:t>
            </a:r>
            <a:r>
              <a:rPr lang="en-US" dirty="0" smtClean="0"/>
              <a:t>feature/bug </a:t>
            </a:r>
            <a:r>
              <a:rPr lang="en-US" dirty="0"/>
              <a:t>from </a:t>
            </a:r>
            <a:r>
              <a:rPr lang="en-US" dirty="0" smtClean="0"/>
              <a:t>“</a:t>
            </a:r>
            <a:r>
              <a:rPr lang="en-US" b="1" i="1" u="sng" dirty="0" smtClean="0"/>
              <a:t>Passed</a:t>
            </a:r>
            <a:r>
              <a:rPr lang="en-US" dirty="0" smtClean="0"/>
              <a:t>” pile </a:t>
            </a:r>
            <a:r>
              <a:rPr lang="en-US" dirty="0"/>
              <a:t>if you have </a:t>
            </a:r>
            <a:r>
              <a:rPr lang="en-US" dirty="0" smtClean="0"/>
              <a:t>capacity -- Team </a:t>
            </a:r>
            <a:r>
              <a:rPr lang="en-US" dirty="0"/>
              <a:t>Capacity = # players x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 smtClean="0"/>
              <a:t>Lay WIP features and bugs out before the team</a:t>
            </a:r>
          </a:p>
          <a:p>
            <a:r>
              <a:rPr lang="en-US" dirty="0" smtClean="0"/>
              <a:t>Each </a:t>
            </a:r>
            <a:r>
              <a:rPr lang="en-US" dirty="0"/>
              <a:t>team member chooses </a:t>
            </a:r>
            <a:r>
              <a:rPr lang="en-US" dirty="0" smtClean="0"/>
              <a:t>1-2 tasks to work on for this roll</a:t>
            </a:r>
            <a:endParaRPr lang="en-US" dirty="0"/>
          </a:p>
          <a:p>
            <a:r>
              <a:rPr lang="en-US" dirty="0" smtClean="0"/>
              <a:t>Each team member rolls one dice when called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If the team rolls a pair, place a </a:t>
            </a:r>
            <a:r>
              <a:rPr lang="en-US" dirty="0"/>
              <a:t>“BUG” sheet on </a:t>
            </a:r>
            <a:r>
              <a:rPr lang="en-US" dirty="0" smtClean="0"/>
              <a:t>development team’s </a:t>
            </a:r>
            <a:r>
              <a:rPr lang="en-US" b="1" i="1" u="sng" dirty="0" smtClean="0"/>
              <a:t>WIP </a:t>
            </a:r>
            <a:r>
              <a:rPr lang="en-US" b="1" i="1" u="sng" dirty="0"/>
              <a:t>Bugs </a:t>
            </a:r>
            <a:r>
              <a:rPr lang="en-US" dirty="0" smtClean="0"/>
              <a:t>pile (Bug=6 hours)</a:t>
            </a:r>
            <a:endParaRPr lang="en-US" dirty="0"/>
          </a:p>
          <a:p>
            <a:r>
              <a:rPr lang="en-US" dirty="0"/>
              <a:t>Subtract your die # from your sheets (you may split)</a:t>
            </a:r>
          </a:p>
          <a:p>
            <a:r>
              <a:rPr lang="en-US" dirty="0" smtClean="0"/>
              <a:t>When a feature or bug hours are counted down put sheet on “</a:t>
            </a:r>
            <a:r>
              <a:rPr lang="en-US" b="1" i="1" u="sng" dirty="0" smtClean="0"/>
              <a:t>Done</a:t>
            </a:r>
            <a:r>
              <a:rPr lang="en-US" dirty="0" smtClean="0"/>
              <a:t>” pile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Moderator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enough feature sheets and bug sheets</a:t>
            </a:r>
          </a:p>
          <a:p>
            <a:r>
              <a:rPr lang="en-US" dirty="0" smtClean="0"/>
              <a:t>Provide enough dice so each team member has one</a:t>
            </a:r>
          </a:p>
          <a:p>
            <a:r>
              <a:rPr lang="en-US" dirty="0" smtClean="0"/>
              <a:t>Label work piles and areas for teams</a:t>
            </a:r>
          </a:p>
          <a:p>
            <a:pPr lvl="1"/>
            <a:r>
              <a:rPr lang="en-US" dirty="0" smtClean="0"/>
              <a:t>Business Team  		WIP Define,  Planned</a:t>
            </a:r>
          </a:p>
          <a:p>
            <a:pPr lvl="1"/>
            <a:r>
              <a:rPr lang="en-US" dirty="0" smtClean="0"/>
              <a:t>Development Team	WIP DEV, WIP Bugs, Coded </a:t>
            </a:r>
          </a:p>
          <a:p>
            <a:pPr lvl="1"/>
            <a:r>
              <a:rPr lang="en-US" dirty="0" smtClean="0"/>
              <a:t>Test Team		WIP Test, Passed</a:t>
            </a:r>
          </a:p>
          <a:p>
            <a:pPr lvl="1"/>
            <a:r>
              <a:rPr lang="en-US" dirty="0" smtClean="0"/>
              <a:t>Merge Team		WIP Merge, Done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Call “Roll Dice” every 10/20 seconds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Process DONE features &amp; bugs</a:t>
            </a:r>
          </a:p>
          <a:p>
            <a:pPr marL="742950" lvl="2" indent="-342900"/>
            <a:r>
              <a:rPr lang="en-US" dirty="0" smtClean="0"/>
              <a:t>Pull feature/bugs </a:t>
            </a:r>
            <a:r>
              <a:rPr lang="en-US" dirty="0"/>
              <a:t>from </a:t>
            </a:r>
            <a:r>
              <a:rPr lang="en-US" dirty="0" smtClean="0"/>
              <a:t>DONE pile</a:t>
            </a:r>
            <a:endParaRPr lang="en-US" dirty="0"/>
          </a:p>
          <a:p>
            <a:pPr lvl="1"/>
            <a:r>
              <a:rPr lang="en-US" dirty="0" smtClean="0"/>
              <a:t>Log time of day on feature/bug</a:t>
            </a:r>
            <a:endParaRPr lang="en-US" dirty="0"/>
          </a:p>
          <a:p>
            <a:pPr lvl="1"/>
            <a:r>
              <a:rPr lang="en-US" dirty="0" smtClean="0"/>
              <a:t>Calculate time in process for each feature</a:t>
            </a:r>
          </a:p>
          <a:p>
            <a:pPr lvl="1"/>
            <a:r>
              <a:rPr lang="en-US" dirty="0" smtClean="0"/>
              <a:t>Create feature throughput statistics for team</a:t>
            </a:r>
          </a:p>
          <a:p>
            <a:pPr lvl="1"/>
            <a:r>
              <a:rPr lang="en-US" dirty="0" smtClean="0"/>
              <a:t>Hold retrospective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1400" b="1" dirty="0">
                <a:latin typeface="Georgia" charset="0"/>
                <a:ea typeface="ＭＳ Ｐゴシック" charset="-128"/>
              </a:rPr>
              <a:t>Cockburn’s Software Engineering in the 21</a:t>
            </a:r>
            <a:r>
              <a:rPr lang="en-US" sz="1400" b="1" baseline="30000" dirty="0">
                <a:latin typeface="Georgia" charset="0"/>
                <a:ea typeface="ＭＳ Ｐゴシック" charset="-128"/>
              </a:rPr>
              <a:t>st</a:t>
            </a:r>
            <a:r>
              <a:rPr lang="en-US" sz="1400" b="1" dirty="0">
                <a:latin typeface="Georgia" charset="0"/>
                <a:ea typeface="ＭＳ Ｐゴシック" charset="-128"/>
              </a:rPr>
              <a:t> Century: </a:t>
            </a:r>
            <a:br>
              <a:rPr lang="en-US" sz="1400" b="1" dirty="0">
                <a:latin typeface="Georgia" charset="0"/>
                <a:ea typeface="ＭＳ Ｐゴシック" charset="-128"/>
              </a:rPr>
            </a:br>
            <a:r>
              <a:rPr lang="en-US" sz="1400" b="1" dirty="0">
                <a:latin typeface="Georgia" charset="0"/>
                <a:ea typeface="ＭＳ Ｐゴシック" charset="-128"/>
              </a:rPr>
              <a:t>http://alistair.cockburn.us/Software+engineering+in+the+21st+century.ppt </a:t>
            </a:r>
            <a:r>
              <a:rPr lang="en-US" sz="1400" dirty="0">
                <a:solidFill>
                  <a:srgbClr val="D9D9D9"/>
                </a:solidFill>
                <a:latin typeface="Georgia" charset="0"/>
                <a:ea typeface="ＭＳ Ｐゴシック" charset="-128"/>
              </a:rPr>
              <a:t/>
            </a:r>
            <a:br>
              <a:rPr lang="en-US" sz="1400" dirty="0">
                <a:solidFill>
                  <a:srgbClr val="D9D9D9"/>
                </a:solidFill>
                <a:latin typeface="Georgia" charset="0"/>
                <a:ea typeface="ＭＳ Ｐゴシック" charset="-128"/>
              </a:rPr>
            </a:b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D9D9D9"/>
                </a:solidFill>
                <a:latin typeface="Georgia" charset="0"/>
                <a:ea typeface="ＭＳ Ｐゴシック" charset="-128"/>
              </a:rPr>
              <a:t>Cockburn’s Software Engineering in the 21</a:t>
            </a:r>
            <a:r>
              <a:rPr lang="en-US" sz="1400" baseline="30000" dirty="0">
                <a:solidFill>
                  <a:srgbClr val="D9D9D9"/>
                </a:solidFill>
                <a:latin typeface="Georgia" charset="0"/>
                <a:ea typeface="ＭＳ Ｐゴシック" charset="-128"/>
              </a:rPr>
              <a:t>st</a:t>
            </a:r>
            <a:r>
              <a:rPr lang="en-US" sz="1400" dirty="0">
                <a:solidFill>
                  <a:srgbClr val="D9D9D9"/>
                </a:solidFill>
                <a:latin typeface="Georgia" charset="0"/>
                <a:ea typeface="ＭＳ Ｐゴシック" charset="-128"/>
              </a:rPr>
              <a:t> Century: </a:t>
            </a:r>
          </a:p>
          <a:p>
            <a:r>
              <a:rPr lang="en-US" sz="1400" dirty="0">
                <a:solidFill>
                  <a:srgbClr val="D9D9D9"/>
                </a:solidFill>
                <a:latin typeface="Georgia" charset="0"/>
                <a:ea typeface="ＭＳ Ｐゴシック" charset="-128"/>
              </a:rPr>
              <a:t>http://alistair.cockburn.us/Software+engineering+in+the+21st+century.ppt </a:t>
            </a:r>
          </a:p>
          <a:p>
            <a:endParaRPr lang="en-US" sz="14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8388"/>
            <a:ext cx="6705600" cy="50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8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904999"/>
          </a:xfrm>
        </p:spPr>
        <p:txBody>
          <a:bodyPr>
            <a:normAutofit/>
          </a:bodyPr>
          <a:lstStyle/>
          <a:p>
            <a:r>
              <a:rPr lang="en-US" dirty="0" smtClean="0"/>
              <a:t>Kanban means limiting WIP</a:t>
            </a:r>
            <a:br>
              <a:rPr lang="en-US" dirty="0" smtClean="0"/>
            </a:br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4038600"/>
          </a:xfrm>
        </p:spPr>
        <p:txBody>
          <a:bodyPr>
            <a:noAutofit/>
          </a:bodyPr>
          <a:lstStyle/>
          <a:p>
            <a:pPr algn="l"/>
            <a:r>
              <a:rPr lang="en-US" sz="1800" b="1" i="1" u="sng" dirty="0" smtClean="0"/>
              <a:t>Kanban</a:t>
            </a:r>
            <a:r>
              <a:rPr lang="en-US" sz="1800" b="1" dirty="0" smtClean="0"/>
              <a:t> is Japanese, means visual card or signboard or billboard.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Kanban originated at Toyota and was applied to limiting inventory.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Every product (major components like cars) had a card stuck on a bulletin board tracking where it was.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New cards came in as new components arrived and old cards left the bulletin board as components left the factory.</a:t>
            </a:r>
          </a:p>
          <a:p>
            <a:pPr algn="l"/>
            <a:r>
              <a:rPr lang="en-US" sz="1800" b="1" dirty="0" smtClean="0"/>
              <a:t>	Goals:</a:t>
            </a:r>
          </a:p>
          <a:p>
            <a:pPr marL="514350" indent="-514350" algn="l">
              <a:buAutoNum type="arabicPeriod"/>
            </a:pPr>
            <a:r>
              <a:rPr lang="en-US" sz="1800" b="1" dirty="0" smtClean="0"/>
              <a:t>Keep # cars in the plant at a minimum</a:t>
            </a:r>
          </a:p>
          <a:p>
            <a:pPr marL="514350" indent="-514350" algn="l">
              <a:buAutoNum type="arabicPeriod"/>
            </a:pPr>
            <a:r>
              <a:rPr lang="en-US" sz="1800" b="1" dirty="0" smtClean="0"/>
              <a:t>Keep all cars moving, no bottlenecks</a:t>
            </a:r>
          </a:p>
          <a:p>
            <a:pPr marL="514350" indent="-514350" algn="l">
              <a:buAutoNum type="arabicPeriod"/>
            </a:pPr>
            <a:r>
              <a:rPr lang="en-US" sz="1800" b="1" dirty="0" smtClean="0"/>
              <a:t>Know where each car is at any moment in time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959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29" y="1600200"/>
            <a:ext cx="60293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6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not matter what the currency is, you can buy and sell anywhere in the world.</a:t>
            </a:r>
          </a:p>
          <a:p>
            <a:r>
              <a:rPr lang="en-US" dirty="0" smtClean="0"/>
              <a:t>Problems “car components” have in common with SW development and test:</a:t>
            </a:r>
          </a:p>
          <a:p>
            <a:pPr lvl="1"/>
            <a:r>
              <a:rPr lang="en-US" dirty="0" smtClean="0"/>
              <a:t>Time constraints 	-- Deadlines</a:t>
            </a:r>
          </a:p>
          <a:p>
            <a:pPr lvl="1"/>
            <a:r>
              <a:rPr lang="en-US" dirty="0" smtClean="0"/>
              <a:t>Bottlenecks		-- Inspections</a:t>
            </a:r>
          </a:p>
          <a:p>
            <a:pPr lvl="1"/>
            <a:r>
              <a:rPr lang="en-US" dirty="0" smtClean="0"/>
              <a:t>Re-work/rejections	--different sizes</a:t>
            </a:r>
          </a:p>
          <a:p>
            <a:pPr lvl="1"/>
            <a:r>
              <a:rPr lang="en-US" dirty="0" smtClean="0"/>
              <a:t>New projects compete with finishing old projects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8287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SCRUM uses calendar work cycles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3800" b="1" dirty="0" smtClean="0"/>
              <a:t>SCRUM cycles are calendar based.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800" b="1" dirty="0" smtClean="0"/>
              <a:t>Projects are estimated and broken into separate tasks prior to cycle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800" b="1" dirty="0" smtClean="0"/>
              <a:t>Teams take on “x” # tasks for an iteration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800" b="1" dirty="0"/>
              <a:t>Tasks are worked on start to finish in a cycle.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800" b="1" dirty="0" smtClean="0"/>
              <a:t>Tasks are finished when the estimated work is done.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800" b="1" dirty="0" smtClean="0"/>
              <a:t>Completed tasks are passed on to next group without consideration of their workloads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800" b="1" dirty="0" smtClean="0"/>
              <a:t>Swarms are the exception, when a team drops what they are doing to help a bottleneck elsewhere</a:t>
            </a:r>
          </a:p>
          <a:p>
            <a:pPr algn="l"/>
            <a:r>
              <a:rPr lang="en-US" b="1" dirty="0" smtClean="0"/>
              <a:t> 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3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a SCRUM iteration there are two waterfalls… QA and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Development 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Developers start early</a:t>
            </a:r>
          </a:p>
          <a:p>
            <a:r>
              <a:rPr lang="en-US" dirty="0" smtClean="0"/>
              <a:t>Development continues till code complete</a:t>
            </a:r>
          </a:p>
          <a:p>
            <a:r>
              <a:rPr lang="en-US" dirty="0" smtClean="0"/>
              <a:t>Developers may or may not do build testing</a:t>
            </a:r>
          </a:p>
          <a:p>
            <a:r>
              <a:rPr lang="en-US" dirty="0" smtClean="0"/>
              <a:t>Modifications continue while testing</a:t>
            </a:r>
          </a:p>
          <a:p>
            <a:r>
              <a:rPr lang="en-US" dirty="0" smtClean="0"/>
              <a:t>Developers pull new projects, get reassigned</a:t>
            </a:r>
          </a:p>
          <a:p>
            <a:r>
              <a:rPr lang="en-US" dirty="0" smtClean="0"/>
              <a:t>Bug fixes handed to QA for deployment and installation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QA starts later</a:t>
            </a:r>
          </a:p>
          <a:p>
            <a:r>
              <a:rPr lang="en-US" dirty="0" smtClean="0"/>
              <a:t>QA may be finishing task from last iteration</a:t>
            </a:r>
          </a:p>
          <a:p>
            <a:r>
              <a:rPr lang="en-US" dirty="0" smtClean="0"/>
              <a:t>QA gets project at code complete</a:t>
            </a:r>
          </a:p>
          <a:p>
            <a:r>
              <a:rPr lang="en-US" dirty="0" smtClean="0"/>
              <a:t>After </a:t>
            </a:r>
            <a:r>
              <a:rPr lang="en-US" dirty="0"/>
              <a:t>hand-off </a:t>
            </a:r>
            <a:r>
              <a:rPr lang="en-US" dirty="0" smtClean="0"/>
              <a:t>developers support diminishes </a:t>
            </a:r>
          </a:p>
          <a:p>
            <a:r>
              <a:rPr lang="en-US" dirty="0" smtClean="0"/>
              <a:t>QA handles deployment, </a:t>
            </a:r>
            <a:r>
              <a:rPr lang="en-US" dirty="0"/>
              <a:t>installation, and support problems</a:t>
            </a:r>
          </a:p>
          <a:p>
            <a:r>
              <a:rPr lang="en-US" dirty="0"/>
              <a:t>Bug fixes involve regression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http://www.kanban101.com/what-is-kanban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What is </a:t>
            </a:r>
            <a:r>
              <a:rPr lang="en-US" b="1" dirty="0" smtClean="0"/>
              <a:t>Kanban?</a:t>
            </a:r>
            <a:endParaRPr lang="en-US" b="1" dirty="0"/>
          </a:p>
          <a:p>
            <a:r>
              <a:rPr lang="en-US" dirty="0"/>
              <a:t>Kanban is a lean agile system that can be used to enhance any software development lifecycle including Scrum, XP, </a:t>
            </a:r>
            <a:r>
              <a:rPr lang="en-US" dirty="0" smtClean="0"/>
              <a:t>or Waterfall.  It is NOT EXCLUSIVE.</a:t>
            </a:r>
          </a:p>
          <a:p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goal is the efficient delivery of </a:t>
            </a:r>
            <a:r>
              <a:rPr lang="en-US" dirty="0" smtClean="0"/>
              <a:t>finished tasks</a:t>
            </a:r>
            <a:endParaRPr lang="en-US" dirty="0"/>
          </a:p>
          <a:p>
            <a:r>
              <a:rPr lang="en-US" dirty="0"/>
              <a:t>Kanban promotes the lean concept of </a:t>
            </a:r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continuously and predictably deliver value.</a:t>
            </a:r>
          </a:p>
          <a:p>
            <a:r>
              <a:rPr lang="en-US" dirty="0"/>
              <a:t>The work and the workflow </a:t>
            </a:r>
            <a:r>
              <a:rPr lang="en-US" dirty="0" smtClean="0"/>
              <a:t>is made visible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make activities and issues </a:t>
            </a:r>
            <a:r>
              <a:rPr lang="en-US" dirty="0" smtClean="0"/>
              <a:t> like backups obvious</a:t>
            </a:r>
            <a:r>
              <a:rPr lang="en-US" dirty="0"/>
              <a:t>.</a:t>
            </a:r>
          </a:p>
          <a:p>
            <a:r>
              <a:rPr lang="en-US" dirty="0"/>
              <a:t>Kanban limits work in </a:t>
            </a:r>
            <a:r>
              <a:rPr lang="en-US" dirty="0" smtClean="0"/>
              <a:t>progress to promote </a:t>
            </a:r>
            <a:r>
              <a:rPr lang="en-US" dirty="0"/>
              <a:t>focus and </a:t>
            </a:r>
            <a:r>
              <a:rPr lang="en-US" dirty="0" smtClean="0"/>
              <a:t>finishing, and indirectly, quality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r>
              <a:rPr lang="en-US" dirty="0"/>
              <a:t> </a:t>
            </a:r>
            <a:r>
              <a:rPr lang="en-US" dirty="0" smtClean="0"/>
              <a:t>vs. Kanban?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dirty="0"/>
              <a:t>SCRUM</a:t>
            </a:r>
            <a:r>
              <a:rPr lang="en-US" dirty="0"/>
              <a:t>: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Split </a:t>
            </a:r>
            <a:r>
              <a:rPr lang="en-US" dirty="0"/>
              <a:t>calendar into fixed </a:t>
            </a:r>
            <a:r>
              <a:rPr lang="en-US" dirty="0" smtClean="0"/>
              <a:t>cycles or sprints</a:t>
            </a:r>
            <a:endParaRPr lang="en-US" dirty="0"/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Split </a:t>
            </a:r>
            <a:r>
              <a:rPr lang="en-US" dirty="0"/>
              <a:t>organization into small self organizing teams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/>
              <a:t>Split work into </a:t>
            </a:r>
            <a:r>
              <a:rPr lang="en-US" dirty="0" smtClean="0"/>
              <a:t>deliverables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Estimate size &amp; priority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Initiate tasks </a:t>
            </a:r>
            <a:r>
              <a:rPr lang="en-US" dirty="0"/>
              <a:t>based on </a:t>
            </a:r>
            <a:r>
              <a:rPr lang="en-US" dirty="0" smtClean="0"/>
              <a:t>priority and resources</a:t>
            </a:r>
            <a:endParaRPr lang="en-US" dirty="0"/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Limit Work in Progress to sprint  tasks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Optimize # tasks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Optimize via </a:t>
            </a:r>
            <a:r>
              <a:rPr lang="en-US" dirty="0"/>
              <a:t>retrospectives </a:t>
            </a: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/>
              <a:t>Integrate to release </a:t>
            </a:r>
            <a:r>
              <a:rPr lang="en-US" dirty="0" smtClean="0"/>
              <a:t>at 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Kanban: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Visualize workflow and teams</a:t>
            </a:r>
            <a:endParaRPr lang="en-US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Split </a:t>
            </a:r>
            <a:r>
              <a:rPr lang="en-US" dirty="0"/>
              <a:t>organization into small self organizing teams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/>
              <a:t>Split work into </a:t>
            </a:r>
            <a:r>
              <a:rPr lang="en-US" dirty="0" smtClean="0"/>
              <a:t>deliverables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/>
              <a:t>Assign tasks </a:t>
            </a:r>
            <a:r>
              <a:rPr lang="en-US" dirty="0" smtClean="0"/>
              <a:t>a priority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Initiate tasks based </a:t>
            </a:r>
            <a:r>
              <a:rPr lang="en-US" dirty="0"/>
              <a:t>on priority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Limit Work in Progress for each team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Optimize cycle time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Optimize via retrospectives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/>
              <a:t>Integrate </a:t>
            </a:r>
            <a:r>
              <a:rPr lang="en-US" dirty="0" smtClean="0"/>
              <a:t>continually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Process Flow Responsibilities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Backlog</a:t>
            </a:r>
          </a:p>
          <a:p>
            <a:pPr lvl="1"/>
            <a:r>
              <a:rPr lang="en-US" dirty="0" smtClean="0"/>
              <a:t>Decide what to do</a:t>
            </a:r>
          </a:p>
          <a:p>
            <a:pPr lvl="1"/>
            <a:r>
              <a:rPr lang="en-US" dirty="0" smtClean="0"/>
              <a:t>Sales, Future Product management, business team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Specification and acceptance criteria </a:t>
            </a:r>
          </a:p>
          <a:p>
            <a:pPr lvl="1"/>
            <a:r>
              <a:rPr lang="en-US" dirty="0" smtClean="0"/>
              <a:t>Product Owners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Develop the code</a:t>
            </a:r>
          </a:p>
          <a:p>
            <a:pPr lvl="1"/>
            <a:r>
              <a:rPr lang="en-US" dirty="0" smtClean="0"/>
              <a:t>Engineering Team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Test the code</a:t>
            </a:r>
          </a:p>
          <a:p>
            <a:pPr lvl="1"/>
            <a:r>
              <a:rPr lang="en-US" dirty="0" smtClean="0"/>
              <a:t>QA Team</a:t>
            </a:r>
          </a:p>
          <a:p>
            <a:r>
              <a:rPr lang="en-US" dirty="0" smtClean="0"/>
              <a:t>Merge and Deploy</a:t>
            </a:r>
          </a:p>
          <a:p>
            <a:pPr lvl="1"/>
            <a:r>
              <a:rPr lang="en-US" dirty="0" smtClean="0"/>
              <a:t>Configuration and deploy  (release) the code to 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limit the WIP?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Arial" pitchFamily="34" charset="0"/>
              </a:rPr>
              <a:t>Limiting WIP Rules: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Product cycle time is how long it takes a work item to flow to completion.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Limiting WIP will reduce overall cycle time.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The chosen work is always the highest priority of any group.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Queues start backing up immediately at any blockage.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A blockage anywhere slows down the entire system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Blockages are resolved by reallocating resources to fix the problem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Limiting WIP reduces complexity of tasks (less switching)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Limiting WIP reduces lead times and increases quality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</a:rPr>
              <a:t>Quality is increased due to earlier addressing of issues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hlinkClick r:id="rId3"/>
              </a:rPr>
              <a:t>David Joyce</a:t>
            </a:r>
            <a:r>
              <a:rPr lang="en-US" dirty="0"/>
              <a:t> </a:t>
            </a:r>
            <a:r>
              <a:rPr lang="en-US" i="1" dirty="0"/>
              <a:t>on what happens when blocks occur in a limited workflow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1280</Words>
  <Application>Microsoft Office PowerPoint</Application>
  <PresentationFormat>On-screen Show (4:3)</PresentationFormat>
  <Paragraphs>242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Kanban vs. SCRUM Links</vt:lpstr>
      <vt:lpstr>Kanban means limiting WIP Work In Progress</vt:lpstr>
      <vt:lpstr>Currency</vt:lpstr>
      <vt:lpstr>SCRUM uses calendar work cycles </vt:lpstr>
      <vt:lpstr>Inside a SCRUM iteration there are two waterfalls… QA and Development</vt:lpstr>
      <vt:lpstr>http://www.kanban101.com/what-is-kanban/ </vt:lpstr>
      <vt:lpstr>Scrum vs. Kanban?</vt:lpstr>
      <vt:lpstr>Work Process Flow Responsibilities</vt:lpstr>
      <vt:lpstr>Why limit the WIP?</vt:lpstr>
      <vt:lpstr>Tasks Lifecycle</vt:lpstr>
      <vt:lpstr>What do you mean  “Flow?”</vt:lpstr>
      <vt:lpstr>Kanban Game Board Layout</vt:lpstr>
      <vt:lpstr>PowerPoint Presentation</vt:lpstr>
      <vt:lpstr>Rules for Business &amp; Analysis Team</vt:lpstr>
      <vt:lpstr>Rules for Development team</vt:lpstr>
      <vt:lpstr>Rules for Test Team</vt:lpstr>
      <vt:lpstr>Rules for Merge/Deploy Team</vt:lpstr>
      <vt:lpstr>Rules for Moderator</vt:lpstr>
      <vt:lpstr>Cockburn’s Software Engineering in the 21st Century:  http://alistair.cockburn.us/Software+engineering+in+the+21st+century.ppt 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vs SCRUM</dc:title>
  <dc:creator/>
  <cp:lastModifiedBy>Joel Robinson</cp:lastModifiedBy>
  <cp:revision>46</cp:revision>
  <dcterms:created xsi:type="dcterms:W3CDTF">2006-08-16T00:00:00Z</dcterms:created>
  <dcterms:modified xsi:type="dcterms:W3CDTF">2011-02-11T03:43:54Z</dcterms:modified>
</cp:coreProperties>
</file>