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94" r:id="rId4"/>
    <p:sldId id="284" r:id="rId5"/>
    <p:sldId id="292" r:id="rId6"/>
    <p:sldId id="278" r:id="rId7"/>
    <p:sldId id="279" r:id="rId8"/>
    <p:sldId id="269" r:id="rId9"/>
    <p:sldId id="305" r:id="rId10"/>
    <p:sldId id="270" r:id="rId11"/>
    <p:sldId id="268" r:id="rId12"/>
    <p:sldId id="302" r:id="rId13"/>
    <p:sldId id="276" r:id="rId14"/>
    <p:sldId id="306" r:id="rId15"/>
    <p:sldId id="271" r:id="rId16"/>
    <p:sldId id="304" r:id="rId17"/>
    <p:sldId id="290" r:id="rId18"/>
    <p:sldId id="282" r:id="rId19"/>
    <p:sldId id="307" r:id="rId20"/>
    <p:sldId id="283" r:id="rId21"/>
    <p:sldId id="287" r:id="rId22"/>
    <p:sldId id="264" r:id="rId23"/>
    <p:sldId id="300" r:id="rId24"/>
    <p:sldId id="310" r:id="rId25"/>
    <p:sldId id="308" r:id="rId26"/>
    <p:sldId id="263" r:id="rId27"/>
    <p:sldId id="309" r:id="rId28"/>
    <p:sldId id="293" r:id="rId29"/>
    <p:sldId id="291" r:id="rId30"/>
    <p:sldId id="261" r:id="rId31"/>
    <p:sldId id="272" r:id="rId32"/>
    <p:sldId id="275" r:id="rId33"/>
    <p:sldId id="295" r:id="rId34"/>
    <p:sldId id="29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701" autoAdjust="0"/>
  </p:normalViewPr>
  <p:slideViewPr>
    <p:cSldViewPr>
      <p:cViewPr varScale="1">
        <p:scale>
          <a:sx n="92" d="100"/>
          <a:sy n="92" d="100"/>
        </p:scale>
        <p:origin x="-7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elhrobinso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dgarden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o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itrainitleaders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2015/01/we-still-dont-know-the-difference-between-change-and-transform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linkedin.com/in/joelhenryrobins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Transformational Leadership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Joel Robinson</a:t>
            </a:r>
          </a:p>
          <a:p>
            <a:r>
              <a:rPr lang="en-US" dirty="0" smtClean="0">
                <a:hlinkClick r:id="rId2"/>
              </a:rPr>
              <a:t>joelhrobinson@gmail.com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PMI Lunch &amp; Learn </a:t>
            </a:r>
            <a:r>
              <a:rPr lang="en-US" dirty="0" smtClean="0">
                <a:solidFill>
                  <a:schemeClr val="tx1"/>
                </a:solidFill>
              </a:rPr>
              <a:t>October 9 </a:t>
            </a:r>
            <a:r>
              <a:rPr lang="en-US" dirty="0" smtClean="0">
                <a:solidFill>
                  <a:schemeClr val="tx1"/>
                </a:solidFill>
              </a:rPr>
              <a:t>2019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1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Not Servant </a:t>
            </a:r>
            <a:r>
              <a:rPr lang="en-US" b="1" dirty="0" smtClean="0"/>
              <a:t>Leader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PMBOK</a:t>
            </a:r>
            <a:r>
              <a:rPr lang="en-US" sz="2400" dirty="0">
                <a:solidFill>
                  <a:srgbClr val="0070C0"/>
                </a:solidFill>
              </a:rPr>
              <a:t>: 6</a:t>
            </a:r>
            <a:r>
              <a:rPr lang="en-US" sz="2400" baseline="30000" dirty="0">
                <a:solidFill>
                  <a:srgbClr val="0070C0"/>
                </a:solidFill>
              </a:rPr>
              <a:t>th</a:t>
            </a:r>
            <a:r>
              <a:rPr lang="en-US" sz="2400" dirty="0">
                <a:solidFill>
                  <a:srgbClr val="0070C0"/>
                </a:solidFill>
              </a:rPr>
              <a:t> edition Section 3.4.5.1 Leadership </a:t>
            </a:r>
            <a:r>
              <a:rPr lang="en-US" sz="2400" dirty="0" smtClean="0">
                <a:solidFill>
                  <a:srgbClr val="0070C0"/>
                </a:solidFill>
              </a:rPr>
              <a:t>Styles p.65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Servant Leader: </a:t>
            </a:r>
            <a:r>
              <a:rPr lang="en-US" dirty="0" smtClean="0"/>
              <a:t>commitment to serve and put other people first, focuses on employee growth, learning, development, autonomy, and well being;</a:t>
            </a:r>
          </a:p>
          <a:p>
            <a:pPr marL="0" indent="0">
              <a:buNone/>
            </a:pPr>
            <a:r>
              <a:rPr lang="en-US" dirty="0" smtClean="0"/>
              <a:t>Concentrates on relationships, community, collaboration; Leadership is secondary, emerges after service.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5898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Not Transactional </a:t>
            </a:r>
            <a:r>
              <a:rPr lang="en-US" b="1" dirty="0" smtClean="0"/>
              <a:t>Leadership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PMBOK</a:t>
            </a:r>
            <a:r>
              <a:rPr lang="en-US" sz="2400" dirty="0">
                <a:solidFill>
                  <a:srgbClr val="0070C0"/>
                </a:solidFill>
              </a:rPr>
              <a:t>: 6</a:t>
            </a:r>
            <a:r>
              <a:rPr lang="en-US" sz="2400" baseline="30000" dirty="0">
                <a:solidFill>
                  <a:srgbClr val="0070C0"/>
                </a:solidFill>
              </a:rPr>
              <a:t>th</a:t>
            </a:r>
            <a:r>
              <a:rPr lang="en-US" sz="2400" dirty="0">
                <a:solidFill>
                  <a:srgbClr val="0070C0"/>
                </a:solidFill>
              </a:rPr>
              <a:t> edition Section 3.4.5.1 Leadership Styles</a:t>
            </a:r>
          </a:p>
          <a:p>
            <a:pPr marL="0" indent="0">
              <a:buNone/>
            </a:pPr>
            <a:r>
              <a:rPr lang="en-US" sz="3600" dirty="0" smtClean="0"/>
              <a:t>…focuses </a:t>
            </a:r>
            <a:r>
              <a:rPr lang="en-US" sz="3600" dirty="0" smtClean="0"/>
              <a:t>on goals, feedback, </a:t>
            </a:r>
            <a:r>
              <a:rPr lang="en-US" sz="3600" dirty="0" smtClean="0"/>
              <a:t>and accomplishment </a:t>
            </a:r>
            <a:r>
              <a:rPr lang="en-US" sz="3600" dirty="0" smtClean="0"/>
              <a:t>in order to reward or manage by exception. </a:t>
            </a:r>
          </a:p>
        </p:txBody>
      </p:sp>
      <p:pic>
        <p:nvPicPr>
          <p:cNvPr id="4" name="Picture 2" descr="C:\Users\JOEL\Desktop\istockphoto-881341760-612x612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429000"/>
            <a:ext cx="2743200" cy="243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27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Not Predictive Manager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Linear planning, specific structure around a pre-determined end result within a specific timeframe.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7848600" cy="3459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 descr="C:\Users\JOEL\Desktop\waterfall-clipart-free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5600"/>
            <a:ext cx="5805487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42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63762"/>
          </a:xfrm>
        </p:spPr>
        <p:txBody>
          <a:bodyPr>
            <a:normAutofit/>
          </a:bodyPr>
          <a:lstStyle/>
          <a:p>
            <a:r>
              <a:rPr lang="en-US" b="1" dirty="0" smtClean="0"/>
              <a:t>Not Hands </a:t>
            </a:r>
            <a:r>
              <a:rPr lang="en-US" b="1" dirty="0" smtClean="0"/>
              <a:t>On </a:t>
            </a:r>
            <a:r>
              <a:rPr lang="en-US" b="1" dirty="0" smtClean="0"/>
              <a:t>Manager</a:t>
            </a:r>
            <a:endParaRPr lang="en-US" sz="2400" i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2286000"/>
            <a:ext cx="854349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103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en-US" b="1" dirty="0"/>
              <a:t>Transformational </a:t>
            </a:r>
            <a:r>
              <a:rPr lang="en-US" b="1" dirty="0" smtClean="0"/>
              <a:t>Leaders:</a:t>
            </a:r>
            <a:br>
              <a:rPr lang="en-US" b="1" dirty="0" smtClean="0"/>
            </a:br>
            <a:r>
              <a:rPr lang="en-US" b="1" dirty="0" smtClean="0"/>
              <a:t>Who </a:t>
            </a:r>
            <a:r>
              <a:rPr lang="en-US" b="1" dirty="0" smtClean="0"/>
              <a:t>are these people?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077200" cy="376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</p:txBody>
      </p:sp>
      <p:pic>
        <p:nvPicPr>
          <p:cNvPr id="4098" name="Picture 2" descr="L:\Downloads\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0"/>
            <a:ext cx="2855912" cy="28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26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Transformational Leaders</a:t>
            </a:r>
            <a:br>
              <a:rPr lang="en-US" b="1" dirty="0" smtClean="0"/>
            </a:b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rgbClr val="00B0F0"/>
                </a:solidFill>
              </a:rPr>
              <a:t>G</a:t>
            </a:r>
            <a:r>
              <a:rPr lang="en-US" sz="2800" b="1" dirty="0">
                <a:solidFill>
                  <a:srgbClr val="FF0000"/>
                </a:solidFill>
              </a:rPr>
              <a:t>o</a:t>
            </a:r>
            <a:r>
              <a:rPr lang="en-US" sz="2800" b="1" dirty="0">
                <a:solidFill>
                  <a:srgbClr val="FFC000"/>
                </a:solidFill>
              </a:rPr>
              <a:t>o</a:t>
            </a:r>
            <a:r>
              <a:rPr lang="en-US" sz="2800" b="1" dirty="0">
                <a:solidFill>
                  <a:srgbClr val="0070C0"/>
                </a:solidFill>
              </a:rPr>
              <a:t>g</a:t>
            </a:r>
            <a:r>
              <a:rPr lang="en-US" sz="2800" b="1" dirty="0">
                <a:solidFill>
                  <a:srgbClr val="00B050"/>
                </a:solidFill>
              </a:rPr>
              <a:t>l</a:t>
            </a:r>
            <a:r>
              <a:rPr lang="en-US" sz="2800" b="1" dirty="0">
                <a:solidFill>
                  <a:srgbClr val="FF0000"/>
                </a:solidFill>
              </a:rPr>
              <a:t>e</a:t>
            </a:r>
            <a:r>
              <a:rPr lang="en-US" sz="2800" b="1" dirty="0"/>
              <a:t> 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dirty="0" smtClean="0"/>
              <a:t>Jesus Christ			Martin Luther King Jr.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Walt Disney			George Washington</a:t>
            </a:r>
          </a:p>
          <a:p>
            <a:pPr marL="0" indent="0">
              <a:buNone/>
            </a:pPr>
            <a:r>
              <a:rPr lang="en-US" sz="2800" dirty="0" smtClean="0"/>
              <a:t>Nelson Mandela		</a:t>
            </a:r>
            <a:r>
              <a:rPr lang="en-US" sz="2800" dirty="0" smtClean="0"/>
              <a:t>Howard Schultz		</a:t>
            </a:r>
          </a:p>
          <a:p>
            <a:pPr marL="0" indent="0">
              <a:buNone/>
            </a:pPr>
            <a:r>
              <a:rPr lang="en-US" sz="2800" dirty="0" smtClean="0"/>
              <a:t>Ray Kroc			Sam Walton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i="1" dirty="0" smtClean="0"/>
              <a:t>(Harvard </a:t>
            </a:r>
            <a:r>
              <a:rPr lang="en-US" sz="2800" i="1" dirty="0"/>
              <a:t>Business Review)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Steve Jobs	</a:t>
            </a:r>
            <a:r>
              <a:rPr lang="en-US" sz="2800" dirty="0" smtClean="0"/>
              <a:t>(Apple)</a:t>
            </a:r>
            <a:r>
              <a:rPr lang="en-US" sz="2800" dirty="0"/>
              <a:t>	</a:t>
            </a:r>
            <a:r>
              <a:rPr lang="en-US" sz="2800" dirty="0" smtClean="0"/>
              <a:t>Bill Gates (Microsoft)</a:t>
            </a:r>
          </a:p>
          <a:p>
            <a:pPr marL="0" indent="0">
              <a:buNone/>
            </a:pPr>
            <a:r>
              <a:rPr lang="en-US" sz="2800" dirty="0" smtClean="0"/>
              <a:t>Reed </a:t>
            </a:r>
            <a:r>
              <a:rPr lang="en-US" sz="2800" dirty="0"/>
              <a:t>Hastings (Netflix</a:t>
            </a:r>
            <a:r>
              <a:rPr lang="en-US" sz="2800" dirty="0" smtClean="0"/>
              <a:t>)	</a:t>
            </a:r>
            <a:r>
              <a:rPr lang="en-US" sz="2800" dirty="0"/>
              <a:t>Jeff </a:t>
            </a:r>
            <a:r>
              <a:rPr lang="en-US" sz="2800" dirty="0" smtClean="0"/>
              <a:t>Bezos (Amazon)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2241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r>
              <a:rPr lang="en-US" dirty="0" smtClean="0"/>
              <a:t>Martin Luther King Jr.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Leadership Style:</a:t>
            </a:r>
          </a:p>
          <a:p>
            <a:pPr marL="0" indent="0">
              <a:buNone/>
            </a:pPr>
            <a:r>
              <a:rPr lang="en-US" sz="2800" dirty="0" smtClean="0"/>
              <a:t>Empower the powerless</a:t>
            </a:r>
            <a:endParaRPr lang="en-US" sz="2800" i="1" dirty="0" smtClean="0"/>
          </a:p>
          <a:p>
            <a:pPr marL="0" indent="0">
              <a:buNone/>
            </a:pPr>
            <a:r>
              <a:rPr lang="en-US" sz="2800" dirty="0" smtClean="0"/>
              <a:t>Find Opportunity in every situation</a:t>
            </a:r>
          </a:p>
          <a:p>
            <a:pPr marL="0" indent="0">
              <a:buNone/>
            </a:pPr>
            <a:r>
              <a:rPr lang="en-US" sz="2800" dirty="0" smtClean="0"/>
              <a:t>Enlist the best allies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Pursue the Impossible 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	</a:t>
            </a:r>
            <a:endParaRPr lang="en-US" sz="2800" i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38400"/>
            <a:ext cx="2981325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00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/>
              <a:t> </a:t>
            </a:r>
            <a:r>
              <a:rPr lang="en-US" b="1" dirty="0">
                <a:solidFill>
                  <a:srgbClr val="00B0F0"/>
                </a:solidFill>
              </a:rPr>
              <a:t>G</a:t>
            </a:r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b="1" dirty="0">
                <a:solidFill>
                  <a:srgbClr val="FFC000"/>
                </a:solidFill>
              </a:rPr>
              <a:t>o</a:t>
            </a:r>
            <a:r>
              <a:rPr lang="en-US" b="1" dirty="0">
                <a:solidFill>
                  <a:srgbClr val="0070C0"/>
                </a:solidFill>
              </a:rPr>
              <a:t>g</a:t>
            </a:r>
            <a:r>
              <a:rPr lang="en-US" b="1" dirty="0">
                <a:solidFill>
                  <a:srgbClr val="00B050"/>
                </a:solidFill>
              </a:rPr>
              <a:t>l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hlinkClick r:id="rId2"/>
              </a:rPr>
              <a:t> </a:t>
            </a:r>
            <a:endParaRPr lang="en-US" sz="2800" dirty="0">
              <a:hlinkClick r:id="rId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1"/>
            <a:ext cx="692863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34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Recent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J.V. Downton 1973 coined the term in </a:t>
            </a:r>
            <a:r>
              <a:rPr lang="en-US" i="1" u="sng" dirty="0" smtClean="0">
                <a:solidFill>
                  <a:srgbClr val="0070C0"/>
                </a:solidFill>
              </a:rPr>
              <a:t>“</a:t>
            </a:r>
            <a:r>
              <a:rPr lang="en-US" i="1" u="sng" dirty="0" smtClean="0">
                <a:solidFill>
                  <a:srgbClr val="0070C0"/>
                </a:solidFill>
              </a:rPr>
              <a:t>Rebel Leadership”</a:t>
            </a:r>
            <a:endParaRPr lang="en-US" sz="28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J.M</a:t>
            </a:r>
            <a:r>
              <a:rPr lang="en-US" sz="2800" dirty="0" smtClean="0"/>
              <a:t>. George </a:t>
            </a:r>
            <a:r>
              <a:rPr lang="en-US" sz="2800" dirty="0" smtClean="0"/>
              <a:t>said Transformation leadership is </a:t>
            </a:r>
            <a:r>
              <a:rPr lang="en-US" sz="2800" b="1" u="sng" dirty="0" smtClean="0"/>
              <a:t>“the creation </a:t>
            </a:r>
            <a:r>
              <a:rPr lang="en-US" sz="2800" b="1" u="sng" dirty="0"/>
              <a:t>of </a:t>
            </a:r>
            <a:r>
              <a:rPr lang="en-US" sz="2800" b="1" i="1" u="sng" dirty="0"/>
              <a:t>follower excitement and enthusiasm </a:t>
            </a:r>
            <a:r>
              <a:rPr lang="en-US" sz="2800" b="1" i="1" dirty="0" smtClean="0"/>
              <a:t>…</a:t>
            </a:r>
            <a:r>
              <a:rPr lang="en-US" sz="2800" dirty="0" smtClean="0"/>
              <a:t>stems </a:t>
            </a:r>
            <a:r>
              <a:rPr lang="en-US" sz="2800" dirty="0"/>
              <a:t>from appraisal of followers’ authentic </a:t>
            </a:r>
            <a:r>
              <a:rPr lang="en-US" sz="2800" dirty="0" smtClean="0"/>
              <a:t>feelings</a:t>
            </a:r>
            <a:r>
              <a:rPr lang="en-US" sz="2800" dirty="0" smtClean="0"/>
              <a:t>.”</a:t>
            </a:r>
          </a:p>
          <a:p>
            <a:pPr marL="0" indent="0">
              <a:buNone/>
            </a:pPr>
            <a:r>
              <a:rPr lang="en-US" sz="2800" b="1" i="1" u="sng" dirty="0" smtClean="0">
                <a:solidFill>
                  <a:srgbClr val="0070C0"/>
                </a:solidFill>
              </a:rPr>
              <a:t>The Leadership Quarterly</a:t>
            </a:r>
            <a:r>
              <a:rPr lang="en-US" sz="2800" dirty="0" smtClean="0"/>
              <a:t>, 2000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Is this you or your </a:t>
            </a:r>
            <a:r>
              <a:rPr lang="en-US" sz="2800" b="1" dirty="0" smtClean="0">
                <a:solidFill>
                  <a:srgbClr val="FF0000"/>
                </a:solidFill>
              </a:rPr>
              <a:t>manager?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36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Transformational </a:t>
            </a:r>
            <a:r>
              <a:rPr lang="en-US" b="1" dirty="0" smtClean="0"/>
              <a:t>leadership</a:t>
            </a:r>
            <a:r>
              <a:rPr lang="en-US" dirty="0" smtClean="0"/>
              <a:t> 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…a</a:t>
            </a:r>
            <a:r>
              <a:rPr lang="en-US" dirty="0"/>
              <a:t> </a:t>
            </a:r>
            <a:r>
              <a:rPr lang="en-US" b="1" dirty="0" smtClean="0"/>
              <a:t>theory of leadership </a:t>
            </a:r>
            <a:r>
              <a:rPr lang="en-US" dirty="0" smtClean="0"/>
              <a:t>where a leader works with teams to identify needed change, creating a vision to guide the change through inspiration, and executing the change in tandem with committed members of a group.</a:t>
            </a:r>
          </a:p>
          <a:p>
            <a:pPr marL="0" indent="0">
              <a:buNone/>
            </a:pPr>
            <a:r>
              <a:rPr lang="en-US" dirty="0" smtClean="0"/>
              <a:t>Involves greater ownership of work, connecting self to a project, and aligning self with the tasks.</a:t>
            </a:r>
          </a:p>
          <a:p>
            <a:pPr marL="0" indent="0">
              <a:buNone/>
            </a:pPr>
            <a:endParaRPr lang="en-US" sz="2800" dirty="0">
              <a:hlinkClick r:id="rId2"/>
            </a:endParaRPr>
          </a:p>
          <a:p>
            <a:pPr marL="0" indent="0">
              <a:buNone/>
            </a:pP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://en.wikipedia.org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6644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55986"/>
            <a:ext cx="5638800" cy="5516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measure Transformational Leadership?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	Idealized influence</a:t>
            </a:r>
          </a:p>
          <a:p>
            <a:r>
              <a:rPr lang="en-US" dirty="0" smtClean="0"/>
              <a:t> </a:t>
            </a:r>
            <a:r>
              <a:rPr lang="en-US" dirty="0" smtClean="0"/>
              <a:t>	Inspirational Motivation</a:t>
            </a:r>
          </a:p>
          <a:p>
            <a:r>
              <a:rPr lang="en-US" dirty="0" smtClean="0"/>
              <a:t>	Intellectual Stimulation</a:t>
            </a:r>
          </a:p>
          <a:p>
            <a:r>
              <a:rPr lang="en-US" dirty="0" smtClean="0"/>
              <a:t>	Individualized consideration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  <a:hlinkClick r:id="rId2"/>
              </a:rPr>
              <a:t>www.mindgarden.com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64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305799" cy="5350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86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Transformational </a:t>
            </a:r>
            <a:r>
              <a:rPr lang="en-US" b="1" dirty="0" smtClean="0"/>
              <a:t>leadership is: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…a</a:t>
            </a:r>
            <a:r>
              <a:rPr lang="en-US" dirty="0"/>
              <a:t> </a:t>
            </a:r>
            <a:r>
              <a:rPr lang="en-US" b="1" dirty="0"/>
              <a:t>leadership style </a:t>
            </a:r>
            <a:r>
              <a:rPr lang="en-US" dirty="0"/>
              <a:t>in which leaders encourage, inspire and motivate employees to innovate and create change that will help grow and shape the future success of the company</a:t>
            </a:r>
            <a:r>
              <a:rPr lang="en-US" dirty="0" smtClean="0"/>
              <a:t>.</a:t>
            </a:r>
          </a:p>
          <a:p>
            <a:r>
              <a:rPr lang="en-US" sz="2800" dirty="0" smtClean="0"/>
              <a:t>Sarah White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www.cio.com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Sarah </a:t>
            </a:r>
            <a:r>
              <a:rPr lang="en-US" sz="2800" dirty="0" smtClean="0"/>
              <a:t>also wrote an article on how to rewrite your resume to highlight </a:t>
            </a:r>
            <a:r>
              <a:rPr lang="en-US" sz="2800" dirty="0" smtClean="0"/>
              <a:t>your transformational leadership skills and experience.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5299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Bigger, radical changes 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Jeff Jensen </a:t>
            </a:r>
            <a:r>
              <a:rPr lang="en-US" sz="2700" dirty="0" smtClean="0">
                <a:hlinkClick r:id="rId2"/>
              </a:rPr>
              <a:t>www.itrainITLeaders.com</a:t>
            </a:r>
            <a:r>
              <a:rPr lang="en-US" sz="2700" dirty="0" smtClean="0"/>
              <a:t> 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50" name="Picture 2" descr="C:\Users\JOEL\Desktop\Transformational Leader\transformational change is RADIC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56" y="1981200"/>
            <a:ext cx="8839200" cy="394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56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1" y="1219201"/>
            <a:ext cx="9143772" cy="529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753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en-US" b="1" dirty="0" smtClean="0"/>
              <a:t>Results?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077200" cy="376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</p:txBody>
      </p:sp>
      <p:pic>
        <p:nvPicPr>
          <p:cNvPr id="4098" name="Picture 2" descr="L:\Downloads\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09800"/>
            <a:ext cx="2855912" cy="28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4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Over-Hyped &amp; Over-Sold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</a:t>
            </a:r>
            <a:r>
              <a:rPr lang="en-US" dirty="0"/>
              <a:t>transformational leadership behavior …is currently the most widely accepted leadership </a:t>
            </a:r>
            <a:r>
              <a:rPr lang="en-US" dirty="0" smtClean="0"/>
              <a:t>paradigm”</a:t>
            </a:r>
          </a:p>
          <a:p>
            <a:pPr marL="400050" lvl="1" indent="0">
              <a:buNone/>
            </a:pPr>
            <a:r>
              <a:rPr lang="en-US" sz="2400" u="sng" dirty="0" smtClean="0"/>
              <a:t>MLQ </a:t>
            </a:r>
            <a:r>
              <a:rPr lang="en-US" sz="2400" u="sng" dirty="0"/>
              <a:t>Revisited</a:t>
            </a:r>
            <a:r>
              <a:rPr lang="en-US" sz="2400" dirty="0"/>
              <a:t>, by H.J. Tejeda, 2001), quoted by </a:t>
            </a:r>
            <a:r>
              <a:rPr lang="en-US" sz="2400" dirty="0" err="1"/>
              <a:t>Manon</a:t>
            </a:r>
            <a:r>
              <a:rPr lang="en-US" sz="2400" dirty="0"/>
              <a:t> </a:t>
            </a:r>
            <a:r>
              <a:rPr lang="en-US" sz="2400" dirty="0" err="1" smtClean="0"/>
              <a:t>Deguire</a:t>
            </a:r>
            <a:endParaRPr lang="en-US" sz="2400" dirty="0" smtClean="0"/>
          </a:p>
          <a:p>
            <a:pPr marL="400050" lvl="1" indent="0">
              <a:buNone/>
            </a:pP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Accepted in theory, but not common in practice.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299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dirty="0" smtClean="0"/>
              <a:t>70% of major transformations fail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077200" cy="42973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1995 </a:t>
            </a:r>
            <a:r>
              <a:rPr lang="en-US" dirty="0" smtClean="0"/>
              <a:t>HBR published John Kotter article on 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“</a:t>
            </a:r>
            <a:r>
              <a:rPr lang="en-US" i="1" u="sng" dirty="0" smtClean="0">
                <a:solidFill>
                  <a:srgbClr val="0070C0"/>
                </a:solidFill>
              </a:rPr>
              <a:t>Why Transformations Fail</a:t>
            </a:r>
            <a:r>
              <a:rPr lang="en-US" dirty="0" smtClean="0"/>
              <a:t>” </a:t>
            </a:r>
            <a:r>
              <a:rPr lang="en-US" dirty="0" smtClean="0"/>
              <a:t>(</a:t>
            </a:r>
            <a:r>
              <a:rPr lang="en-US" i="1" dirty="0" smtClean="0">
                <a:solidFill>
                  <a:srgbClr val="0070C0"/>
                </a:solidFill>
              </a:rPr>
              <a:t>Hbr.org/1995/05)</a:t>
            </a:r>
            <a:r>
              <a:rPr lang="en-US" dirty="0" smtClean="0"/>
              <a:t> </a:t>
            </a:r>
            <a:endParaRPr lang="en-US" dirty="0"/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4000" dirty="0" smtClean="0">
                <a:solidFill>
                  <a:srgbClr val="FF0000"/>
                </a:solidFill>
              </a:rPr>
              <a:t>70% were failing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</a:p>
          <a:p>
            <a:pPr marL="0" lvl="1" indent="0">
              <a:buNone/>
            </a:pPr>
            <a:endParaRPr lang="en-US" sz="2400" dirty="0" smtClean="0"/>
          </a:p>
          <a:p>
            <a:pPr marL="0" lvl="1" indent="0">
              <a:buNone/>
            </a:pPr>
            <a:r>
              <a:rPr lang="en-US" sz="2400" dirty="0" smtClean="0"/>
              <a:t>2015 Follow up: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Harvard </a:t>
            </a:r>
            <a:r>
              <a:rPr lang="en-US" sz="2400" dirty="0"/>
              <a:t>Business </a:t>
            </a:r>
            <a:r>
              <a:rPr lang="en-US" sz="2400" dirty="0" smtClean="0"/>
              <a:t>Review 2015: “70</a:t>
            </a:r>
            <a:r>
              <a:rPr lang="en-US" sz="2400" dirty="0"/>
              <a:t>% of corporate major transformations still </a:t>
            </a:r>
            <a:r>
              <a:rPr lang="en-US" sz="2400" dirty="0" smtClean="0"/>
              <a:t>fail” </a:t>
            </a:r>
            <a:r>
              <a:rPr lang="en-US" sz="2400" dirty="0"/>
              <a:t>(</a:t>
            </a:r>
            <a:r>
              <a:rPr lang="en-US" sz="2400" i="1" dirty="0">
                <a:solidFill>
                  <a:srgbClr val="0070C0"/>
                </a:solidFill>
              </a:rPr>
              <a:t>Hbr.org/2015/01</a:t>
            </a:r>
            <a:r>
              <a:rPr lang="en-US" sz="2400" dirty="0"/>
              <a:t> </a:t>
            </a:r>
            <a:r>
              <a:rPr lang="en-US" sz="2400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34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b="1" dirty="0" smtClean="0"/>
              <a:t>It’s really hard!!!!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0772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218" name="Picture 2" descr="C:\Users\JOEL\Desktop\homework-clipart-difficult-12-23f3dl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30" y="2534981"/>
            <a:ext cx="5172869" cy="270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860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It’s High </a:t>
            </a:r>
            <a:r>
              <a:rPr lang="en-US" b="1" dirty="0" smtClean="0"/>
              <a:t>Risk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/>
          </a:bodyPr>
          <a:lstStyle/>
          <a:p>
            <a:r>
              <a:rPr lang="en-US" dirty="0"/>
              <a:t>Transformation is </a:t>
            </a:r>
            <a:r>
              <a:rPr lang="en-US" dirty="0" smtClean="0"/>
              <a:t>… </a:t>
            </a:r>
            <a:r>
              <a:rPr lang="en-US" dirty="0" smtClean="0"/>
              <a:t>“a </a:t>
            </a:r>
            <a:r>
              <a:rPr lang="en-US" dirty="0"/>
              <a:t>portfolio of initiatives, which are interdependent or intersecting. </a:t>
            </a:r>
            <a:r>
              <a:rPr lang="en-US" dirty="0" smtClean="0"/>
              <a:t>… </a:t>
            </a:r>
          </a:p>
          <a:p>
            <a:r>
              <a:rPr lang="en-US" dirty="0" smtClean="0"/>
              <a:t>The </a:t>
            </a:r>
            <a:r>
              <a:rPr lang="en-US" dirty="0"/>
              <a:t>overall goal of transformation is not just to execute a defined change — but </a:t>
            </a:r>
            <a:r>
              <a:rPr lang="en-US" b="1" dirty="0"/>
              <a:t>to </a:t>
            </a:r>
            <a:r>
              <a:rPr lang="en-US" b="1" dirty="0">
                <a:solidFill>
                  <a:srgbClr val="FF0000"/>
                </a:solidFill>
              </a:rPr>
              <a:t>reinvent the organization </a:t>
            </a:r>
            <a:r>
              <a:rPr lang="en-US" dirty="0"/>
              <a:t>and discover a new or revised business model based on a vision for the future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It’s much more unpredictable, iterative, and experimental. </a:t>
            </a:r>
            <a:r>
              <a:rPr lang="en-US" b="1" dirty="0">
                <a:solidFill>
                  <a:srgbClr val="FF0000"/>
                </a:solidFill>
              </a:rPr>
              <a:t>It entails much higher </a:t>
            </a:r>
            <a:r>
              <a:rPr lang="en-US" b="1" dirty="0" smtClean="0">
                <a:solidFill>
                  <a:srgbClr val="FF0000"/>
                </a:solidFill>
              </a:rPr>
              <a:t>risk</a:t>
            </a:r>
            <a:r>
              <a:rPr lang="en-US" b="1" dirty="0" smtClean="0">
                <a:solidFill>
                  <a:srgbClr val="FF0000"/>
                </a:solidFill>
              </a:rPr>
              <a:t>.”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sz="2600" dirty="0" smtClean="0">
                <a:hlinkClick r:id="rId2"/>
              </a:rPr>
              <a:t>hbr.org/2015/01/we-still-dont-know-the-difference-between-change-and-transformation</a:t>
            </a:r>
            <a:r>
              <a:rPr lang="en-US" sz="2600" dirty="0" smtClean="0"/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4594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/>
              <a:t>The Phoenix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i="1" dirty="0" smtClean="0"/>
              <a:t>By Gene Kim, Kevin Behr, George Spafford </a:t>
            </a:r>
            <a:endParaRPr lang="en-US" sz="2400" i="1" dirty="0"/>
          </a:p>
        </p:txBody>
      </p:sp>
      <p:pic>
        <p:nvPicPr>
          <p:cNvPr id="5122" name="Picture 2" descr="L:\Downloads\The Phoenix Proj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600202"/>
            <a:ext cx="4881994" cy="48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543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Joel’s </a:t>
            </a:r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/>
              <a:t>odds of any of us being an inspirational world class transformational leader are poor.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 smtClean="0"/>
              <a:t>we </a:t>
            </a:r>
            <a:r>
              <a:rPr lang="en-US" dirty="0" smtClean="0"/>
              <a:t>can do this…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Make one </a:t>
            </a:r>
            <a:r>
              <a:rPr lang="en-US" dirty="0" smtClean="0"/>
              <a:t>transition at a time, one process at a time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c</a:t>
            </a:r>
            <a:r>
              <a:rPr lang="en-US" dirty="0" smtClean="0"/>
              <a:t>onstant </a:t>
            </a:r>
            <a:r>
              <a:rPr lang="en-US" dirty="0" smtClean="0"/>
              <a:t>process improvement</a:t>
            </a:r>
          </a:p>
          <a:p>
            <a:pPr lvl="2"/>
            <a:r>
              <a:rPr lang="en-US" dirty="0" smtClean="0"/>
              <a:t>Deming </a:t>
            </a:r>
            <a:r>
              <a:rPr lang="en-US" dirty="0"/>
              <a:t>Plan Do Check Act</a:t>
            </a:r>
          </a:p>
          <a:p>
            <a:pPr lvl="1"/>
            <a:r>
              <a:rPr lang="en-US" dirty="0" smtClean="0"/>
              <a:t>Care </a:t>
            </a:r>
            <a:r>
              <a:rPr lang="en-US" dirty="0" smtClean="0"/>
              <a:t>for the people as well as the process</a:t>
            </a:r>
          </a:p>
          <a:p>
            <a:pPr lvl="1"/>
            <a:r>
              <a:rPr lang="en-US" dirty="0" smtClean="0"/>
              <a:t>Keep </a:t>
            </a:r>
            <a:r>
              <a:rPr lang="en-US" dirty="0" smtClean="0"/>
              <a:t>the </a:t>
            </a:r>
            <a:r>
              <a:rPr lang="en-US" dirty="0" smtClean="0"/>
              <a:t>important stuff first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It’s called “Agile”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58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2051" name="Picture 3" descr="L:\Downloads\Dilbert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156994" cy="25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195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/>
              <a:t>The Phoenix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i="1" dirty="0" smtClean="0"/>
              <a:t>By Gene Kim, Kevin Behr, George Spafford </a:t>
            </a:r>
            <a:endParaRPr lang="en-US" sz="2400" i="1" dirty="0"/>
          </a:p>
        </p:txBody>
      </p:sp>
      <p:pic>
        <p:nvPicPr>
          <p:cNvPr id="5122" name="Picture 2" descr="L:\Downloads\The Phoenix Proj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2"/>
            <a:ext cx="4881994" cy="48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9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Phoenix: “Three Ways”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Work flows left to right from Dev to </a:t>
            </a:r>
            <a:r>
              <a:rPr lang="en-US" b="1" dirty="0" smtClean="0"/>
              <a:t>Ops to customer:</a:t>
            </a:r>
            <a:endParaRPr lang="en-US" b="1" dirty="0" smtClean="0"/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Don’t pass defects down, optimize at each </a:t>
            </a:r>
            <a:r>
              <a:rPr lang="en-US" dirty="0" smtClean="0"/>
              <a:t>step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Fast </a:t>
            </a:r>
            <a:r>
              <a:rPr lang="en-US" b="1" dirty="0" smtClean="0"/>
              <a:t>Feedback flows back at all stages of </a:t>
            </a:r>
            <a:r>
              <a:rPr lang="en-US" b="1" dirty="0" smtClean="0"/>
              <a:t>work: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Prevent </a:t>
            </a:r>
            <a:r>
              <a:rPr lang="en-US" dirty="0" smtClean="0"/>
              <a:t>problems from occurring again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Create </a:t>
            </a:r>
            <a:r>
              <a:rPr lang="en-US" b="1" dirty="0" smtClean="0"/>
              <a:t>culture of continual experimentation, innovation, and risk-taking</a:t>
            </a:r>
            <a:r>
              <a:rPr lang="en-US" b="1" dirty="0" smtClean="0"/>
              <a:t>. 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High </a:t>
            </a:r>
            <a:r>
              <a:rPr lang="en-US" dirty="0"/>
              <a:t>t</a:t>
            </a:r>
            <a:r>
              <a:rPr lang="en-US" dirty="0" smtClean="0"/>
              <a:t>rust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48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I’m not a transformational </a:t>
            </a:r>
            <a:r>
              <a:rPr lang="en-US" dirty="0" smtClean="0"/>
              <a:t>leader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But if you need help with agile or software testing, let’s meet for coffee or lunch.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208-602 </a:t>
            </a:r>
            <a:r>
              <a:rPr lang="en-US" b="1" dirty="0" smtClean="0">
                <a:solidFill>
                  <a:srgbClr val="FF0000"/>
                </a:solidFill>
              </a:rPr>
              <a:t>8478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www.linkedin.com/in/joelhenryrobinson/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 descr="C:\Users\JOEL\Desktop\coffe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81450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JOEL\Desktop\lunch and lear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98145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82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en-US" b="1" dirty="0" smtClean="0"/>
              <a:t>Background Definitions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077200" cy="376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</p:txBody>
      </p:sp>
      <p:pic>
        <p:nvPicPr>
          <p:cNvPr id="4098" name="Picture 2" descr="L:\Downloads\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57400"/>
            <a:ext cx="2855912" cy="28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54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Change </a:t>
            </a:r>
            <a:r>
              <a:rPr lang="en-US" b="1" dirty="0" smtClean="0">
                <a:sym typeface="Wingdings" panose="05000000000000000000" pitchFamily="2" charset="2"/>
              </a:rPr>
              <a:t>Transformation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</a:t>
            </a:r>
            <a:r>
              <a:rPr lang="en-US" dirty="0" smtClean="0"/>
              <a:t> is a specific event, a calendar circle.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Change management </a:t>
            </a:r>
            <a:r>
              <a:rPr lang="en-US" dirty="0" smtClean="0"/>
              <a:t>is implementing finite initiatives </a:t>
            </a:r>
            <a:r>
              <a:rPr lang="en-US" sz="2400" i="1" dirty="0" smtClean="0">
                <a:solidFill>
                  <a:srgbClr val="0070C0"/>
                </a:solidFill>
              </a:rPr>
              <a:t>(Harvard Business Review 2015/10) </a:t>
            </a:r>
            <a:endParaRPr lang="en-US" sz="2400" i="1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Transition</a:t>
            </a:r>
            <a:r>
              <a:rPr lang="en-US" dirty="0" smtClean="0"/>
              <a:t> is a process we go through responding to a change… a constellation of thought, feeling and actions</a:t>
            </a:r>
            <a:r>
              <a:rPr lang="en-US" sz="2400" dirty="0" smtClean="0"/>
              <a:t>. </a:t>
            </a:r>
            <a:r>
              <a:rPr lang="en-US" sz="2400" i="1" dirty="0" smtClean="0">
                <a:solidFill>
                  <a:srgbClr val="0070C0"/>
                </a:solidFill>
              </a:rPr>
              <a:t>Lee </a:t>
            </a:r>
            <a:r>
              <a:rPr lang="en-US" sz="2400" i="1" dirty="0" err="1" smtClean="0">
                <a:solidFill>
                  <a:srgbClr val="0070C0"/>
                </a:solidFill>
              </a:rPr>
              <a:t>Chaix</a:t>
            </a:r>
            <a:r>
              <a:rPr lang="en-US" sz="2400" i="1" dirty="0" smtClean="0">
                <a:solidFill>
                  <a:srgbClr val="0070C0"/>
                </a:solidFill>
              </a:rPr>
              <a:t> McDonough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Transformation</a:t>
            </a:r>
            <a:r>
              <a:rPr lang="en-US" dirty="0" smtClean="0"/>
              <a:t> is reinventing the organization with new or revised business models based on a vision of the future. </a:t>
            </a:r>
            <a:r>
              <a:rPr lang="en-US" sz="1800" dirty="0" smtClean="0">
                <a:solidFill>
                  <a:srgbClr val="0070C0"/>
                </a:solidFill>
              </a:rPr>
              <a:t>(HBR 2015/10)</a:t>
            </a:r>
            <a:endParaRPr lang="en-US" sz="1800" dirty="0">
              <a:solidFill>
                <a:srgbClr val="0070C0"/>
              </a:solidFill>
            </a:endParaRPr>
          </a:p>
          <a:p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398115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en-US" b="1" i="1" dirty="0"/>
              <a:t>Project Management Body of Knowledge </a:t>
            </a:r>
            <a:r>
              <a:rPr lang="en-US" b="1" i="1" dirty="0" smtClean="0"/>
              <a:t>ver. 6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077200" cy="3763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 smtClean="0"/>
              <a:t>sentence for </a:t>
            </a:r>
            <a:r>
              <a:rPr lang="en-US" dirty="0" smtClean="0"/>
              <a:t>term in</a:t>
            </a:r>
          </a:p>
          <a:p>
            <a:pPr marL="0" indent="0">
              <a:buNone/>
            </a:pPr>
            <a:r>
              <a:rPr lang="en-US" dirty="0" smtClean="0"/>
              <a:t>756 pages.   </a:t>
            </a:r>
            <a:r>
              <a:rPr lang="en-US" sz="3000" dirty="0" smtClean="0">
                <a:solidFill>
                  <a:srgbClr val="FF0000"/>
                </a:solidFill>
              </a:rPr>
              <a:t>(</a:t>
            </a:r>
            <a:r>
              <a:rPr lang="en-US" sz="3000" dirty="0" smtClean="0">
                <a:solidFill>
                  <a:srgbClr val="FF0000"/>
                </a:solidFill>
              </a:rPr>
              <a:t>N</a:t>
            </a:r>
            <a:r>
              <a:rPr lang="en-US" sz="3000" dirty="0" smtClean="0">
                <a:solidFill>
                  <a:srgbClr val="FF0000"/>
                </a:solidFill>
              </a:rPr>
              <a:t>ext rev. </a:t>
            </a:r>
            <a:r>
              <a:rPr lang="en-US" sz="3000" dirty="0" smtClean="0">
                <a:solidFill>
                  <a:srgbClr val="FF0000"/>
                </a:solidFill>
              </a:rPr>
              <a:t>2023)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PMP exam changes July 1</a:t>
            </a:r>
            <a:r>
              <a:rPr lang="en-US" baseline="30000" dirty="0" smtClean="0"/>
              <a:t>st</a:t>
            </a:r>
            <a:r>
              <a:rPr lang="en-US" dirty="0" smtClean="0"/>
              <a:t> next year.  </a:t>
            </a:r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i="1" dirty="0" smtClean="0">
                <a:solidFill>
                  <a:srgbClr val="0070C0"/>
                </a:solidFill>
              </a:rPr>
              <a:t>About </a:t>
            </a:r>
            <a:r>
              <a:rPr lang="en-US" i="1" dirty="0">
                <a:solidFill>
                  <a:srgbClr val="0070C0"/>
                </a:solidFill>
              </a:rPr>
              <a:t>half of the </a:t>
            </a:r>
            <a:r>
              <a:rPr lang="en-US" i="1" dirty="0" smtClean="0">
                <a:solidFill>
                  <a:srgbClr val="0070C0"/>
                </a:solidFill>
              </a:rPr>
              <a:t>[2020] examination </a:t>
            </a:r>
            <a:r>
              <a:rPr lang="en-US" i="1" dirty="0">
                <a:solidFill>
                  <a:srgbClr val="0070C0"/>
                </a:solidFill>
              </a:rPr>
              <a:t>will represent predictive project management approaches and the other half will represent agile or hybrid approaches</a:t>
            </a:r>
            <a:r>
              <a:rPr lang="en-US" i="1" dirty="0" smtClean="0">
                <a:solidFill>
                  <a:srgbClr val="0070C0"/>
                </a:solidFill>
              </a:rPr>
              <a:t>.”</a:t>
            </a:r>
            <a:endParaRPr lang="en-US" dirty="0" smtClean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820265"/>
            <a:ext cx="1752600" cy="2254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45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4320"/>
            <a:ext cx="7545368" cy="564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42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Transformational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PMBOK</a:t>
            </a:r>
            <a:r>
              <a:rPr lang="en-US" sz="2400" dirty="0">
                <a:solidFill>
                  <a:srgbClr val="0070C0"/>
                </a:solidFill>
              </a:rPr>
              <a:t>: 6</a:t>
            </a:r>
            <a:r>
              <a:rPr lang="en-US" sz="2400" baseline="30000" dirty="0" smtClean="0">
                <a:solidFill>
                  <a:srgbClr val="0070C0"/>
                </a:solidFill>
              </a:rPr>
              <a:t>th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edition Section 3.4.5.1 Leadership Styles</a:t>
            </a:r>
          </a:p>
          <a:p>
            <a:pPr marL="0" indent="0">
              <a:buNone/>
            </a:pPr>
            <a:r>
              <a:rPr lang="en-US" sz="3600" b="1" dirty="0" smtClean="0"/>
              <a:t>Transformational</a:t>
            </a:r>
            <a:r>
              <a:rPr lang="en-US" sz="3600" dirty="0" smtClean="0"/>
              <a:t>: empowering followers through idealized attributes and behaviors, inspirational motivation, encouragement for innovation and creativity, and individual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81065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it’s Not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077200" cy="376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</p:txBody>
      </p:sp>
      <p:pic>
        <p:nvPicPr>
          <p:cNvPr id="4098" name="Picture 2" descr="L:\Downloads\5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2855912" cy="28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5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649</Words>
  <Application>Microsoft Office PowerPoint</Application>
  <PresentationFormat>On-screen Show (4:3)</PresentationFormat>
  <Paragraphs>131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Transformational Leadership:</vt:lpstr>
      <vt:lpstr>PowerPoint Presentation</vt:lpstr>
      <vt:lpstr>The Phoenix Project</vt:lpstr>
      <vt:lpstr>Background Definitions</vt:lpstr>
      <vt:lpstr>Change Transformation</vt:lpstr>
      <vt:lpstr>Project Management Body of Knowledge ver. 6</vt:lpstr>
      <vt:lpstr>PowerPoint Presentation</vt:lpstr>
      <vt:lpstr>Transformational</vt:lpstr>
      <vt:lpstr>What it’s Not</vt:lpstr>
      <vt:lpstr>Not Servant Leader</vt:lpstr>
      <vt:lpstr>Not Transactional Leadership</vt:lpstr>
      <vt:lpstr>Not Predictive Manager Linear planning, specific structure around a pre-determined end result within a specific timeframe.</vt:lpstr>
      <vt:lpstr>Not Hands On Manager</vt:lpstr>
      <vt:lpstr>Transformational Leaders: Who are these people?</vt:lpstr>
      <vt:lpstr>Transformational Leaders </vt:lpstr>
      <vt:lpstr>Martin Luther King Jr.  </vt:lpstr>
      <vt:lpstr> Google </vt:lpstr>
      <vt:lpstr>Recent History</vt:lpstr>
      <vt:lpstr>Transformational leadership is:</vt:lpstr>
      <vt:lpstr>How measure Transformational Leadership? </vt:lpstr>
      <vt:lpstr>PowerPoint Presentation</vt:lpstr>
      <vt:lpstr>Transformational leadership is:</vt:lpstr>
      <vt:lpstr>Bigger, radical changes  Jeff Jensen www.itrainITLeaders.com </vt:lpstr>
      <vt:lpstr>PowerPoint Presentation</vt:lpstr>
      <vt:lpstr>Results?</vt:lpstr>
      <vt:lpstr>Over-Hyped &amp; Over-Sold</vt:lpstr>
      <vt:lpstr>70% of major transformations fail </vt:lpstr>
      <vt:lpstr>It’s really hard!!!!</vt:lpstr>
      <vt:lpstr>It’s High Risk</vt:lpstr>
      <vt:lpstr>Joel’s Conclusion:</vt:lpstr>
      <vt:lpstr>Books</vt:lpstr>
      <vt:lpstr>The Phoenix Project</vt:lpstr>
      <vt:lpstr>Phoenix: “Three Ways”</vt:lpstr>
      <vt:lpstr>I’m not a transformational leader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Servant Leaders can be Transformational</dc:title>
  <dc:creator>JOEL ROBINSON</dc:creator>
  <cp:lastModifiedBy>JOEL ROBINSON</cp:lastModifiedBy>
  <cp:revision>64</cp:revision>
  <dcterms:created xsi:type="dcterms:W3CDTF">2006-08-16T00:00:00Z</dcterms:created>
  <dcterms:modified xsi:type="dcterms:W3CDTF">2019-10-09T04:33:16Z</dcterms:modified>
</cp:coreProperties>
</file>