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11"/>
  </p:notesMasterIdLst>
  <p:handoutMasterIdLst>
    <p:handoutMasterId r:id="rId12"/>
  </p:handoutMasterIdLst>
  <p:sldIdLst>
    <p:sldId id="2076136250" r:id="rId5"/>
    <p:sldId id="2076136297" r:id="rId6"/>
    <p:sldId id="2147469982" r:id="rId7"/>
    <p:sldId id="2147469983" r:id="rId8"/>
    <p:sldId id="2147469985" r:id="rId9"/>
    <p:sldId id="21474699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BD0250D-DE1F-42DD-AEC3-D0C858A85853}">
          <p14:sldIdLst>
            <p14:sldId id="2076136250"/>
            <p14:sldId id="2076136297"/>
            <p14:sldId id="2147469982"/>
            <p14:sldId id="2147469983"/>
            <p14:sldId id="2147469985"/>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81" autoAdjust="0"/>
  </p:normalViewPr>
  <p:slideViewPr>
    <p:cSldViewPr snapToGrid="0">
      <p:cViewPr varScale="1">
        <p:scale>
          <a:sx n="63" d="100"/>
          <a:sy n="63" d="100"/>
        </p:scale>
        <p:origin x="2394" y="48"/>
      </p:cViewPr>
      <p:guideLst>
        <p:guide orient="horz" pos="2160"/>
        <p:guide pos="3840"/>
        <p:guide/>
        <p:guide pos="36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ma Gadhiraju" userId="88469f7f-f401-455b-ae9e-a032f36d81fa" providerId="ADAL" clId="{024A94E0-0284-425C-A71C-E17E609475EB}"/>
    <pc:docChg chg="undo custSel delSld modSld modSection">
      <pc:chgData name="Varma Gadhiraju" userId="88469f7f-f401-455b-ae9e-a032f36d81fa" providerId="ADAL" clId="{024A94E0-0284-425C-A71C-E17E609475EB}" dt="2023-11-05T03:03:17.826" v="2425" actId="20577"/>
      <pc:docMkLst>
        <pc:docMk/>
      </pc:docMkLst>
      <pc:sldChg chg="modNotesTx">
        <pc:chgData name="Varma Gadhiraju" userId="88469f7f-f401-455b-ae9e-a032f36d81fa" providerId="ADAL" clId="{024A94E0-0284-425C-A71C-E17E609475EB}" dt="2023-11-05T02:46:18.321" v="905" actId="20577"/>
        <pc:sldMkLst>
          <pc:docMk/>
          <pc:sldMk cId="2189777577" sldId="2147469982"/>
        </pc:sldMkLst>
      </pc:sldChg>
      <pc:sldChg chg="modSp mod modNotesTx">
        <pc:chgData name="Varma Gadhiraju" userId="88469f7f-f401-455b-ae9e-a032f36d81fa" providerId="ADAL" clId="{024A94E0-0284-425C-A71C-E17E609475EB}" dt="2023-11-05T03:03:17.826" v="2425" actId="20577"/>
        <pc:sldMkLst>
          <pc:docMk/>
          <pc:sldMk cId="85133228" sldId="2147469983"/>
        </pc:sldMkLst>
        <pc:spChg chg="mod">
          <ac:chgData name="Varma Gadhiraju" userId="88469f7f-f401-455b-ae9e-a032f36d81fa" providerId="ADAL" clId="{024A94E0-0284-425C-A71C-E17E609475EB}" dt="2023-11-05T02:58:07.970" v="1646" actId="21"/>
          <ac:spMkLst>
            <pc:docMk/>
            <pc:sldMk cId="85133228" sldId="2147469983"/>
            <ac:spMk id="3" creationId="{5357802B-E9F4-A397-20D5-6E192C79263E}"/>
          </ac:spMkLst>
        </pc:spChg>
      </pc:sldChg>
      <pc:sldChg chg="del">
        <pc:chgData name="Varma Gadhiraju" userId="88469f7f-f401-455b-ae9e-a032f36d81fa" providerId="ADAL" clId="{024A94E0-0284-425C-A71C-E17E609475EB}" dt="2023-11-05T02:30:25.414" v="893" actId="47"/>
        <pc:sldMkLst>
          <pc:docMk/>
          <pc:sldMk cId="1720178716" sldId="21474699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11/5/2023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going to walk you through the Challenge-3 of the Build and Modernize AI Applications Hackathon for the Vector Search &amp; AI Assistant solution accelerator.</a:t>
            </a:r>
          </a:p>
          <a:p>
            <a:endParaRPr lang="en-US" dirty="0"/>
          </a:p>
          <a:p>
            <a:r>
              <a:rPr lang="en-US" dirty="0"/>
              <a:t>This is the train the trainer video for Challenge 3 : Now we’re Flying!</a:t>
            </a:r>
          </a:p>
          <a:p>
            <a:endParaRPr lang="en-US" dirty="0"/>
          </a:p>
          <a:p>
            <a:r>
              <a:rPr lang="en-US" dirty="0"/>
              <a:t>In this video, I’m going to walk you through the configuration and code changes required to solve the objectives of Challenge-3.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video is part of a series of train the trainer videos, power points and other assets provided as part of the training materials for delivering this hackathon.</a:t>
            </a:r>
          </a:p>
          <a:p>
            <a:endParaRPr lang="en-US" dirty="0"/>
          </a:p>
          <a:p>
            <a:r>
              <a:rPr lang="en-US" dirty="0"/>
              <a:t>The user assets for this hackathon with each of the seven challenges, plus the starter solution and deployment script and templates are available at github.com/azure/build-modern-ai-apps-hackathon.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73367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the objectives for challenge-3.</a:t>
            </a:r>
          </a:p>
          <a:p>
            <a:endParaRPr lang="en-US" dirty="0"/>
          </a:p>
          <a:p>
            <a:r>
              <a:rPr lang="en-GB" b="0" i="0" dirty="0">
                <a:solidFill>
                  <a:srgbClr val="ADBAC7"/>
                </a:solidFill>
                <a:effectLst/>
                <a:latin typeface="-apple-system"/>
              </a:rPr>
              <a:t>With the critical components in place, we're ready to tie everything into the chat interface. When a user types a question into the chat interface, we need to create a vector embedding for the question, then search for the most similar vector embeddings for products and accounts, and return the relevant documents that get sent to Azure OpenAI's completions endpoint.</a:t>
            </a:r>
          </a:p>
          <a:p>
            <a:endParaRPr lang="en-GB" b="0" i="0" dirty="0">
              <a:solidFill>
                <a:srgbClr val="ADBAC7"/>
              </a:solidFill>
              <a:effectLst/>
              <a:latin typeface="-apple-system"/>
            </a:endParaRPr>
          </a:p>
          <a:p>
            <a:r>
              <a:rPr lang="en-GB" b="0" i="0" dirty="0">
                <a:solidFill>
                  <a:srgbClr val="ADBAC7"/>
                </a:solidFill>
                <a:effectLst/>
                <a:latin typeface="-apple-system"/>
              </a:rPr>
              <a:t>We are going to use the completion endpoint of the Azure OpenAI Gpt-35-turbo model to generate conversational responses. We also need to store the chat interactions in </a:t>
            </a:r>
            <a:r>
              <a:rPr lang="en-GB" b="0" i="0" dirty="0" err="1">
                <a:solidFill>
                  <a:srgbClr val="ADBAC7"/>
                </a:solidFill>
                <a:effectLst/>
                <a:latin typeface="-apple-system"/>
              </a:rPr>
              <a:t>CosmosDB</a:t>
            </a:r>
            <a:r>
              <a:rPr lang="en-GB" b="0" i="0" dirty="0">
                <a:solidFill>
                  <a:srgbClr val="ADBAC7"/>
                </a:solidFill>
                <a:effectLst/>
                <a:latin typeface="-apple-system"/>
              </a:rPr>
              <a:t> so we can load them in the future.</a:t>
            </a:r>
          </a:p>
          <a:p>
            <a:endParaRPr lang="en-GB" b="0" i="0" dirty="0">
              <a:solidFill>
                <a:srgbClr val="ADBAC7"/>
              </a:solidFill>
              <a:effectLst/>
              <a:latin typeface="-apple-system"/>
            </a:endParaRPr>
          </a:p>
          <a:p>
            <a:r>
              <a:rPr lang="en-GB" b="0" i="0" dirty="0">
                <a:solidFill>
                  <a:srgbClr val="ADBAC7"/>
                </a:solidFill>
                <a:effectLst/>
                <a:latin typeface="-apple-system"/>
              </a:rPr>
              <a:t>Once we are done with stitching the necessary components together, we will experiment with prompt engineering to see how the responses vary based on the prompt instructions. This is the main objective of this challenge. </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123452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or an attendee gets started with this hackathon the following prerequisites are required. </a:t>
            </a:r>
          </a:p>
          <a:p>
            <a:r>
              <a:rPr lang="en-US" dirty="0"/>
              <a:t>As mentioned, the main learning objective of this challenge is to introduce you to prompt engineering, take a look at the resource provided to understand more about constructing effective prompts.</a:t>
            </a:r>
          </a:p>
          <a:p>
            <a:endParaRPr lang="en-US" dirty="0"/>
          </a:p>
          <a:p>
            <a:r>
              <a:rPr lang="en-US" dirty="0"/>
              <a:t>Memories, is an important topic to understand the flow of this solution – In this case we are using </a:t>
            </a:r>
            <a:r>
              <a:rPr lang="en-US" dirty="0" err="1"/>
              <a:t>CognitiveSearch</a:t>
            </a:r>
            <a:r>
              <a:rPr lang="en-US" dirty="0"/>
              <a:t> Index as a memory to store and retrieve our documents for context . </a:t>
            </a:r>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209785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at the Steps you need to perform to solve this challenge.</a:t>
            </a:r>
          </a:p>
          <a:p>
            <a:endParaRPr lang="en-US" dirty="0"/>
          </a:p>
          <a:p>
            <a:r>
              <a:rPr lang="en-US" sz="1200" i="1" dirty="0"/>
              <a:t>First, specify how the memory or context and System message needs to be formatted with the given instructions. Also, add the user and system messages to the chat history object with a specific role. You need to do this by completing the code in </a:t>
            </a:r>
            <a:r>
              <a:rPr lang="en-US" sz="1200" i="1" dirty="0" err="1"/>
              <a:t>ChatBuilder.cs</a:t>
            </a:r>
            <a:r>
              <a:rPr lang="en-US" sz="1200" i="1" dirty="0"/>
              <a:t> file located in the </a:t>
            </a:r>
            <a:r>
              <a:rPr lang="en-US" sz="1200" i="1" dirty="0" err="1"/>
              <a:t>SemanticKernel</a:t>
            </a:r>
            <a:r>
              <a:rPr lang="en-US" sz="1200" i="1" dirty="0"/>
              <a:t> project.</a:t>
            </a:r>
          </a:p>
          <a:p>
            <a:endParaRPr lang="en-US" sz="1200" i="1" dirty="0"/>
          </a:p>
          <a:p>
            <a:r>
              <a:rPr lang="en-US" sz="1200" i="1" dirty="0"/>
              <a:t>Next, Complete the code in </a:t>
            </a:r>
            <a:r>
              <a:rPr lang="en-US" sz="1200" i="1" dirty="0" err="1"/>
              <a:t>ChatService.cs</a:t>
            </a:r>
            <a:r>
              <a:rPr lang="en-US" sz="1200" i="1" dirty="0"/>
              <a:t> file in the Service project to receive a prompt from the user, vectorize it using OpenAI embedding model, retrieve the context from the Vector index and then get a completion from the chat model. You will also store the conversation as history in </a:t>
            </a:r>
            <a:r>
              <a:rPr lang="en-US" sz="1200" i="1" dirty="0" err="1"/>
              <a:t>comosdb</a:t>
            </a:r>
            <a:r>
              <a:rPr lang="en-US" sz="1200" i="1" dirty="0"/>
              <a:t> completions collection.</a:t>
            </a:r>
          </a:p>
          <a:p>
            <a:endParaRPr lang="en-US" sz="1200" i="1" dirty="0"/>
          </a:p>
          <a:p>
            <a:r>
              <a:rPr lang="en-US" sz="1200" i="1" dirty="0"/>
              <a:t>We will also complete the code in </a:t>
            </a:r>
            <a:r>
              <a:rPr lang="en-US" sz="1200" i="1" dirty="0" err="1"/>
              <a:t>SemanticKernelRAGService.cs</a:t>
            </a:r>
            <a:r>
              <a:rPr lang="en-US" sz="1200" i="1" dirty="0"/>
              <a:t> file in the same project to initiate the actions discussed earlier and then create a result to display in the user interface. </a:t>
            </a:r>
          </a:p>
          <a:p>
            <a:endParaRPr lang="en-US" sz="1200" i="1" dirty="0"/>
          </a:p>
          <a:p>
            <a:r>
              <a:rPr lang="en-US" sz="1200" i="1" dirty="0"/>
              <a:t>Finally, you will use the prompt template provided in the repo and modify it to meet the requirements of the challenge. You can experiment with different prompts to see how the quality or relevance of the responses change.</a:t>
            </a:r>
          </a:p>
          <a:p>
            <a:endParaRPr lang="en-US" sz="1200" i="1" dirty="0"/>
          </a:p>
          <a:p>
            <a:r>
              <a:rPr lang="en-US" sz="1200" i="1" dirty="0"/>
              <a:t>Let's see a demo of how to complete these steps to complete the challenge.</a:t>
            </a:r>
          </a:p>
          <a:p>
            <a:endParaRPr lang="en-US" sz="1200" i="1"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2100207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Users should now be able to F5 and run the solution locally on their machine so they can complete the other challenges for this hackathon.</a:t>
            </a:r>
          </a:p>
          <a:p>
            <a:endParaRPr lang="en-US" dirty="0"/>
          </a:p>
          <a:p>
            <a:r>
              <a:rPr lang="en-US" dirty="0"/>
              <a:t>Thank you for watching and enjoy your hackathon delivery!!!</a:t>
            </a:r>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3463314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11/5/2023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11/5/2023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Hackath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Build-Modern-AI-Apps-Hackathon/blob/main/03-challenge03.md"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ai-services/openai/concepts/prompt-engineerin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learn.microsoft.com/en-us/azure/search/vector-search-how-to-create-index" TargetMode="External"/><Relationship Id="rId4" Type="http://schemas.openxmlformats.org/officeDocument/2006/relationships/hyperlink" Target="https://learn.microsoft.com/en-us/semantic-kernel/memori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CosmosDB/hackathon-content/blob/main/hackathon-guides/build-modern-ai-apps/challenge-solutions/challenge-03/challenge-03.md"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6" name="Subtitle 5">
            <a:extLst>
              <a:ext uri="{FF2B5EF4-FFF2-40B4-BE49-F238E27FC236}">
                <a16:creationId xmlns:a16="http://schemas.microsoft.com/office/drawing/2014/main" id="{11A81E9A-39D7-FC6A-5253-E2C1E6177AF8}"/>
              </a:ext>
            </a:extLst>
          </p:cNvPr>
          <p:cNvSpPr>
            <a:spLocks noGrp="1"/>
          </p:cNvSpPr>
          <p:nvPr>
            <p:ph type="subTitle" idx="1"/>
          </p:nvPr>
        </p:nvSpPr>
        <p:spPr/>
        <p:txBody>
          <a:bodyPr/>
          <a:lstStyle/>
          <a:p>
            <a:r>
              <a:rPr lang="en-US" dirty="0"/>
              <a:t>Vector Search &amp; AI Assistant Hackathon</a:t>
            </a:r>
          </a:p>
        </p:txBody>
      </p:sp>
      <p:sp>
        <p:nvSpPr>
          <p:cNvPr id="9" name="TextBox 8">
            <a:extLst>
              <a:ext uri="{FF2B5EF4-FFF2-40B4-BE49-F238E27FC236}">
                <a16:creationId xmlns:a16="http://schemas.microsoft.com/office/drawing/2014/main" id="{9B601207-A802-791B-DE09-27F05A434A9C}"/>
              </a:ext>
            </a:extLst>
          </p:cNvPr>
          <p:cNvSpPr txBox="1"/>
          <p:nvPr/>
        </p:nvSpPr>
        <p:spPr>
          <a:xfrm>
            <a:off x="4851401" y="5837237"/>
            <a:ext cx="6482906" cy="369332"/>
          </a:xfrm>
          <a:prstGeom prst="rect">
            <a:avLst/>
          </a:prstGeom>
          <a:noFill/>
        </p:spPr>
        <p:txBody>
          <a:bodyPr wrap="square">
            <a:spAutoFit/>
          </a:bodyPr>
          <a:lstStyle/>
          <a:p>
            <a:r>
              <a:rPr lang="en-US" dirty="0">
                <a:hlinkClick r:id="rId3"/>
              </a:rPr>
              <a:t>https://github.com/Azure/Build-Modern-AI-Apps-Hackathon</a:t>
            </a:r>
            <a:r>
              <a:rPr lang="en-US" dirty="0"/>
              <a:t> </a:t>
            </a:r>
          </a:p>
        </p:txBody>
      </p:sp>
      <p:sp>
        <p:nvSpPr>
          <p:cNvPr id="3" name="Title 5">
            <a:extLst>
              <a:ext uri="{FF2B5EF4-FFF2-40B4-BE49-F238E27FC236}">
                <a16:creationId xmlns:a16="http://schemas.microsoft.com/office/drawing/2014/main" id="{4EA2CAD8-306C-54BD-8BB4-F31379605396}"/>
              </a:ext>
            </a:extLst>
          </p:cNvPr>
          <p:cNvSpPr txBox="1">
            <a:spLocks/>
          </p:cNvSpPr>
          <p:nvPr/>
        </p:nvSpPr>
        <p:spPr>
          <a:xfrm>
            <a:off x="585216" y="5400118"/>
            <a:ext cx="4529709" cy="1243570"/>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sz="3000" dirty="0"/>
              <a:t> </a:t>
            </a:r>
          </a:p>
        </p:txBody>
      </p:sp>
      <p:sp>
        <p:nvSpPr>
          <p:cNvPr id="4" name="Subtitle 5">
            <a:extLst>
              <a:ext uri="{FF2B5EF4-FFF2-40B4-BE49-F238E27FC236}">
                <a16:creationId xmlns:a16="http://schemas.microsoft.com/office/drawing/2014/main" id="{7512C31D-C592-FCF5-6E10-83314A77B034}"/>
              </a:ext>
            </a:extLst>
          </p:cNvPr>
          <p:cNvSpPr txBox="1">
            <a:spLocks/>
          </p:cNvSpPr>
          <p:nvPr/>
        </p:nvSpPr>
        <p:spPr>
          <a:xfrm>
            <a:off x="4851401" y="5280124"/>
            <a:ext cx="708443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2200" kern="1200" spc="0" baseline="0" dirty="0">
                <a:solidFill>
                  <a:schemeClr val="tx1"/>
                </a:solidFill>
                <a:latin typeface="+mn-lt"/>
                <a:ea typeface="+mn-ea"/>
                <a:cs typeface="Segoe UI" panose="020B0502040204020203" pitchFamily="34" charset="0"/>
              </a:defRPr>
            </a:lvl1pPr>
            <a:lvl2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9144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3pPr>
            <a:lvl4pPr marL="1371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18288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5pPr>
            <a:lvl6pPr marL="22860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dirty="0"/>
              <a:t>Challenge 3: Now we’re Flying</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Challenge Objectives</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5256824"/>
          </a:xfrm>
        </p:spPr>
        <p:txBody>
          <a:bodyPr/>
          <a:lstStyle/>
          <a:p>
            <a:r>
              <a:rPr lang="en-US" dirty="0"/>
              <a:t>Let’s integrate the chat components and prompt engineering</a:t>
            </a:r>
          </a:p>
          <a:p>
            <a:endParaRPr lang="en-US" dirty="0"/>
          </a:p>
          <a:p>
            <a:pPr marL="457200" indent="-457200">
              <a:buFont typeface="Arial" panose="020B0604020202020204" pitchFamily="34" charset="0"/>
              <a:buChar char="•"/>
            </a:pPr>
            <a:r>
              <a:rPr lang="en-US" dirty="0"/>
              <a:t>Complete the chat interface modules to - </a:t>
            </a:r>
          </a:p>
          <a:p>
            <a:pPr marL="685800" lvl="1" indent="-457200">
              <a:buFont typeface="Arial" panose="020B0604020202020204" pitchFamily="34" charset="0"/>
              <a:buChar char="•"/>
            </a:pPr>
            <a:r>
              <a:rPr lang="en-US" dirty="0"/>
              <a:t>generate embeddings for user messages</a:t>
            </a:r>
          </a:p>
          <a:p>
            <a:pPr marL="685800" lvl="1" indent="-457200">
              <a:buFont typeface="Arial" panose="020B0604020202020204" pitchFamily="34" charset="0"/>
              <a:buChar char="•"/>
            </a:pPr>
            <a:r>
              <a:rPr lang="en-US" dirty="0"/>
              <a:t>Look up the Vector Index to retrieve the most relevant documents</a:t>
            </a:r>
          </a:p>
          <a:p>
            <a:pPr marL="685800" lvl="1" indent="-457200">
              <a:buFont typeface="Arial" panose="020B0604020202020204" pitchFamily="34" charset="0"/>
              <a:buChar char="•"/>
            </a:pPr>
            <a:r>
              <a:rPr lang="en-US" dirty="0"/>
              <a:t>Construct the System message, context and completion </a:t>
            </a:r>
          </a:p>
          <a:p>
            <a:pPr marL="685800" lvl="1" indent="-457200">
              <a:buFont typeface="Arial" panose="020B0604020202020204" pitchFamily="34" charset="0"/>
              <a:buChar char="•"/>
            </a:pPr>
            <a:r>
              <a:rPr lang="en-US" dirty="0"/>
              <a:t>Store the chat history in </a:t>
            </a:r>
            <a:r>
              <a:rPr lang="en-US" dirty="0" err="1"/>
              <a:t>CosmosDB</a:t>
            </a:r>
            <a:endParaRPr lang="en-US" dirty="0"/>
          </a:p>
          <a:p>
            <a:pPr marL="457200" indent="-457200">
              <a:buFont typeface="Arial" panose="020B0604020202020204" pitchFamily="34" charset="0"/>
              <a:buChar char="•"/>
            </a:pPr>
            <a:r>
              <a:rPr lang="en-US" dirty="0"/>
              <a:t>And finally, experiment with different Prompts to improve the responses</a:t>
            </a:r>
          </a:p>
          <a:p>
            <a:endParaRPr lang="en-US" dirty="0"/>
          </a:p>
          <a:p>
            <a:r>
              <a:rPr lang="en-US" sz="1800" dirty="0">
                <a:hlinkClick r:id="rId3"/>
              </a:rPr>
              <a:t>https://github.com/Azure/Build-Modern-AI-Apps-Hackathon/blob/main/03-challenge03.md</a:t>
            </a:r>
            <a:endParaRPr lang="en-US" sz="1800" dirty="0"/>
          </a:p>
          <a:p>
            <a:endParaRPr lang="en-US" dirty="0"/>
          </a:p>
        </p:txBody>
      </p:sp>
    </p:spTree>
    <p:extLst>
      <p:ext uri="{BB962C8B-B14F-4D97-AF65-F5344CB8AC3E}">
        <p14:creationId xmlns:p14="http://schemas.microsoft.com/office/powerpoint/2010/main" val="1641401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777E-1E25-7E2B-494D-21837C16912B}"/>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46982CB1-256E-6CC5-294D-F1E6CA92938F}"/>
              </a:ext>
            </a:extLst>
          </p:cNvPr>
          <p:cNvSpPr>
            <a:spLocks noGrp="1"/>
          </p:cNvSpPr>
          <p:nvPr>
            <p:ph type="body" sz="quarter" idx="10"/>
          </p:nvPr>
        </p:nvSpPr>
        <p:spPr>
          <a:xfrm>
            <a:off x="586740" y="1513189"/>
            <a:ext cx="11018520" cy="4018931"/>
          </a:xfrm>
        </p:spPr>
        <p:txBody>
          <a:bodyPr/>
          <a:lstStyle/>
          <a:p>
            <a:pPr marL="457200" indent="-457200">
              <a:buFont typeface="Arial" panose="020B0604020202020204" pitchFamily="34" charset="0"/>
              <a:buChar char="•"/>
            </a:pPr>
            <a:r>
              <a:rPr lang="en-GB" sz="2400" dirty="0"/>
              <a:t>Intro to Prompt Engineering - </a:t>
            </a:r>
            <a:r>
              <a:rPr lang="en-GB" sz="2400" dirty="0">
                <a:hlinkClick r:id="rId3"/>
              </a:rPr>
              <a:t>https://learn.microsoft.com/en-us/azure/ai-services/openai/concepts/prompt-engineering</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Semantic Memory - </a:t>
            </a:r>
            <a:r>
              <a:rPr lang="en-GB" sz="2400" dirty="0">
                <a:hlinkClick r:id="rId4"/>
              </a:rPr>
              <a:t>https://learn.microsoft.com/en-us/semantic-kernel/memories/</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Cognitive Search Vector Index - </a:t>
            </a:r>
            <a:r>
              <a:rPr lang="en-GB" sz="2400" dirty="0">
                <a:hlinkClick r:id="rId5"/>
              </a:rPr>
              <a:t>https://learn.microsoft.com/en-us/azure/search/vector-search-how-to-create-index</a:t>
            </a:r>
            <a:endParaRPr lang="en-GB"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21897775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F318-FB58-F84F-D5AB-C0966D650B50}"/>
              </a:ext>
            </a:extLst>
          </p:cNvPr>
          <p:cNvSpPr>
            <a:spLocks noGrp="1"/>
          </p:cNvSpPr>
          <p:nvPr>
            <p:ph type="title"/>
          </p:nvPr>
        </p:nvSpPr>
        <p:spPr/>
        <p:txBody>
          <a:bodyPr/>
          <a:lstStyle/>
          <a:p>
            <a:r>
              <a:rPr lang="en-US" dirty="0"/>
              <a:t>Solution Steps</a:t>
            </a:r>
          </a:p>
        </p:txBody>
      </p:sp>
      <p:sp>
        <p:nvSpPr>
          <p:cNvPr id="3" name="Text Placeholder 2">
            <a:extLst>
              <a:ext uri="{FF2B5EF4-FFF2-40B4-BE49-F238E27FC236}">
                <a16:creationId xmlns:a16="http://schemas.microsoft.com/office/drawing/2014/main" id="{5357802B-E9F4-A397-20D5-6E192C79263E}"/>
              </a:ext>
            </a:extLst>
          </p:cNvPr>
          <p:cNvSpPr>
            <a:spLocks noGrp="1"/>
          </p:cNvSpPr>
          <p:nvPr>
            <p:ph type="body" sz="quarter" idx="10"/>
          </p:nvPr>
        </p:nvSpPr>
        <p:spPr>
          <a:xfrm>
            <a:off x="348647" y="1172750"/>
            <a:ext cx="11584273" cy="6457152"/>
          </a:xfrm>
        </p:spPr>
        <p:txBody>
          <a:bodyPr/>
          <a:lstStyle/>
          <a:p>
            <a:pPr marL="514350" indent="-514350">
              <a:buFont typeface="+mj-lt"/>
              <a:buAutoNum type="arabicPeriod"/>
            </a:pPr>
            <a:r>
              <a:rPr lang="en-GB" sz="2400" dirty="0"/>
              <a:t>Build the memories section of the prompt and the System Message</a:t>
            </a:r>
            <a:endParaRPr lang="en-US" sz="2400" dirty="0"/>
          </a:p>
          <a:p>
            <a:pPr marL="514350" lvl="1" indent="-285750">
              <a:buFont typeface="Wingdings" panose="05000000000000000000" pitchFamily="2" charset="2"/>
              <a:buChar char="ü"/>
            </a:pPr>
            <a:r>
              <a:rPr lang="en-US" sz="1600" dirty="0"/>
              <a:t>Format the System Message – “</a:t>
            </a:r>
            <a:r>
              <a:rPr lang="en-US" sz="1600" dirty="0" err="1"/>
              <a:t>systemMessage</a:t>
            </a:r>
            <a:r>
              <a:rPr lang="en-US" sz="1600" dirty="0"/>
              <a:t> newline </a:t>
            </a:r>
            <a:r>
              <a:rPr lang="en-US" sz="1600" dirty="0" err="1"/>
              <a:t>newline</a:t>
            </a:r>
            <a:r>
              <a:rPr lang="en-US" sz="1600" dirty="0"/>
              <a:t> </a:t>
            </a:r>
            <a:r>
              <a:rPr lang="en-US" sz="1600" dirty="0" err="1"/>
              <a:t>memoriesPrompt</a:t>
            </a:r>
            <a:r>
              <a:rPr lang="en-US" sz="1600" dirty="0"/>
              <a:t>”</a:t>
            </a:r>
          </a:p>
          <a:p>
            <a:pPr marL="514350" lvl="1" indent="-285750">
              <a:buFont typeface="Wingdings" panose="05000000000000000000" pitchFamily="2" charset="2"/>
              <a:buChar char="ü"/>
            </a:pPr>
            <a:r>
              <a:rPr lang="en-US" sz="1600" dirty="0"/>
              <a:t>Add the user and system messages to the chat history object with proper role</a:t>
            </a:r>
          </a:p>
          <a:p>
            <a:pPr marL="514350" lvl="1" indent="-285750">
              <a:buFont typeface="Wingdings" panose="05000000000000000000" pitchFamily="2" charset="2"/>
              <a:buChar char="ü"/>
            </a:pPr>
            <a:r>
              <a:rPr lang="en-US" sz="1600" dirty="0"/>
              <a:t>Complete the code in </a:t>
            </a:r>
            <a:r>
              <a:rPr lang="en-US" sz="1600" i="1" dirty="0" err="1"/>
              <a:t>ChatBuilder.cs</a:t>
            </a:r>
            <a:r>
              <a:rPr lang="en-US" sz="1600" dirty="0"/>
              <a:t> located in </a:t>
            </a:r>
            <a:r>
              <a:rPr lang="en-US" sz="1600" i="1" dirty="0" err="1"/>
              <a:t>VectorSearchAiAssistant.SemanticKernel</a:t>
            </a:r>
            <a:r>
              <a:rPr lang="en-US" sz="1600" i="1" dirty="0"/>
              <a:t> </a:t>
            </a:r>
            <a:r>
              <a:rPr lang="en-US" sz="1600" dirty="0"/>
              <a:t>project</a:t>
            </a:r>
          </a:p>
          <a:p>
            <a:pPr marL="514350" lvl="1" indent="-285750">
              <a:buFont typeface="Wingdings" panose="05000000000000000000" pitchFamily="2" charset="2"/>
              <a:buChar char="ü"/>
            </a:pPr>
            <a:endParaRPr lang="en-US" sz="1600" dirty="0"/>
          </a:p>
          <a:p>
            <a:pPr marL="514350" indent="-514350">
              <a:buFont typeface="+mj-lt"/>
              <a:buAutoNum type="arabicPeriod"/>
            </a:pPr>
            <a:r>
              <a:rPr lang="en-GB" sz="2400" dirty="0"/>
              <a:t>Receive a prompt from a user, vectorize it and get a completion from the OpenAI service</a:t>
            </a:r>
          </a:p>
          <a:p>
            <a:pPr marL="742950" lvl="1" indent="-514350">
              <a:buFont typeface="Wingdings" panose="05000000000000000000" pitchFamily="2" charset="2"/>
              <a:buChar char="ü"/>
            </a:pPr>
            <a:r>
              <a:rPr lang="en-GB" sz="1600" dirty="0"/>
              <a:t>Generate the completion to return to the user, and store the prompt and response history in </a:t>
            </a:r>
            <a:r>
              <a:rPr lang="en-GB" sz="1600" dirty="0" err="1"/>
              <a:t>CosmosDB</a:t>
            </a:r>
            <a:endParaRPr lang="en-GB" sz="1600" dirty="0"/>
          </a:p>
          <a:p>
            <a:pPr marL="742950" lvl="1" indent="-514350">
              <a:buFont typeface="Wingdings" panose="05000000000000000000" pitchFamily="2" charset="2"/>
              <a:buChar char="ü"/>
            </a:pPr>
            <a:r>
              <a:rPr lang="en-US" sz="1600" dirty="0"/>
              <a:t>Complete the code in </a:t>
            </a:r>
            <a:r>
              <a:rPr lang="en-US" sz="1600" i="1" dirty="0" err="1"/>
              <a:t>ChatService.cs</a:t>
            </a:r>
            <a:r>
              <a:rPr lang="en-US" sz="1600" dirty="0"/>
              <a:t> located in </a:t>
            </a:r>
            <a:r>
              <a:rPr lang="en-US" sz="1600" i="1" dirty="0" err="1"/>
              <a:t>VectorSearchAiAssistant.Service</a:t>
            </a:r>
            <a:r>
              <a:rPr lang="en-US" sz="1600" i="1" dirty="0"/>
              <a:t> </a:t>
            </a:r>
            <a:r>
              <a:rPr lang="en-US" sz="1600" dirty="0"/>
              <a:t>project</a:t>
            </a:r>
            <a:endParaRPr lang="en-GB" sz="1600" dirty="0"/>
          </a:p>
          <a:p>
            <a:pPr lvl="1"/>
            <a:endParaRPr lang="en-US" sz="1800" dirty="0"/>
          </a:p>
          <a:p>
            <a:pPr marL="342900" indent="-342900">
              <a:buFont typeface="+mj-lt"/>
              <a:buAutoNum type="arabicPeriod"/>
            </a:pPr>
            <a:r>
              <a:rPr lang="en-US" sz="2600" dirty="0"/>
              <a:t>Bring it all together!</a:t>
            </a:r>
          </a:p>
          <a:p>
            <a:pPr marL="571500" lvl="1" indent="-342900">
              <a:buFont typeface="Wingdings" panose="05000000000000000000" pitchFamily="2" charset="2"/>
              <a:buChar char="ü"/>
            </a:pPr>
            <a:r>
              <a:rPr lang="en-US" sz="1600" dirty="0"/>
              <a:t>Complete the code in </a:t>
            </a:r>
            <a:r>
              <a:rPr lang="en-US" sz="1600" dirty="0" err="1"/>
              <a:t>SemanticKernelRAGService</a:t>
            </a:r>
            <a:r>
              <a:rPr lang="en-US" sz="1600" i="1" dirty="0" err="1"/>
              <a:t>.cs</a:t>
            </a:r>
            <a:r>
              <a:rPr lang="en-US" sz="1600" dirty="0"/>
              <a:t> located in </a:t>
            </a:r>
            <a:r>
              <a:rPr lang="en-US" sz="1600" i="1" dirty="0" err="1"/>
              <a:t>VectorSearchAiAssistant.Service</a:t>
            </a:r>
            <a:r>
              <a:rPr lang="en-US" sz="1600" i="1" dirty="0"/>
              <a:t> </a:t>
            </a:r>
            <a:r>
              <a:rPr lang="en-US" sz="1600" dirty="0"/>
              <a:t>project</a:t>
            </a:r>
          </a:p>
          <a:p>
            <a:pPr marL="571500" lvl="1" indent="-342900">
              <a:buFont typeface="Wingdings" panose="05000000000000000000" pitchFamily="2" charset="2"/>
              <a:buChar char="ü"/>
            </a:pPr>
            <a:endParaRPr lang="en-US" sz="1800" dirty="0"/>
          </a:p>
          <a:p>
            <a:r>
              <a:rPr lang="en-US" sz="2600" dirty="0"/>
              <a:t>4. Prompt Engineering</a:t>
            </a:r>
          </a:p>
          <a:p>
            <a:pPr lvl="1"/>
            <a:r>
              <a:rPr lang="en-US" sz="1400" dirty="0"/>
              <a:t>Refer - </a:t>
            </a:r>
            <a:r>
              <a:rPr lang="en-US" sz="1400" dirty="0">
                <a:hlinkClick r:id="rId3"/>
              </a:rPr>
              <a:t>https://github.com/AzureCosmosDB/hackathon-content/blob/main/hackathon-guides/build-modern-ai-apps/challenge-solutions/challenge-03/challenge-03.md</a:t>
            </a:r>
            <a:endParaRPr lang="en-US" sz="1400" dirty="0"/>
          </a:p>
          <a:p>
            <a:pPr lvl="1"/>
            <a:endParaRPr lang="en-US" dirty="0"/>
          </a:p>
          <a:p>
            <a:pPr marL="685800" lvl="1" indent="-45720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851332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00D6-BA64-A10A-056B-A6BF61FC7DC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540589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0A9086BA-F6B1-41F0-8458-5D968EBBF04E}">
  <ds:schemaRefs>
    <ds:schemaRef ds:uri="http://schemas.microsoft.com/office/2006/documentManagement/types"/>
    <ds:schemaRef ds:uri="http://purl.org/dc/elements/1.1/"/>
    <ds:schemaRef ds:uri="http://schemas.microsoft.com/sharepoint/v3"/>
    <ds:schemaRef ds:uri="http://schemas.openxmlformats.org/package/2006/metadata/core-properties"/>
    <ds:schemaRef ds:uri="http://schemas.microsoft.com/office/infopath/2007/PartnerControls"/>
    <ds:schemaRef ds:uri="230e9df3-be65-4c73-a93b-d1236ebd677e"/>
    <ds:schemaRef ds:uri="675661ce-a921-4ef4-be83-dd19f3c4cc86"/>
    <ds:schemaRef ds:uri="http://purl.org/dc/terms/"/>
    <ds:schemaRef ds:uri="http://www.w3.org/XML/1998/namespace"/>
    <ds:schemaRef ds:uri="4343a8c8-d2d9-429e-8dd3-28f02b2ba4f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9046</TotalTime>
  <Words>943</Words>
  <Application>Microsoft Office PowerPoint</Application>
  <PresentationFormat>Widescreen</PresentationFormat>
  <Paragraphs>83</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Consolas</vt:lpstr>
      <vt:lpstr>Segoe UI</vt:lpstr>
      <vt:lpstr>Segoe UI Semibold</vt:lpstr>
      <vt:lpstr>Wingdings</vt:lpstr>
      <vt:lpstr>Black Template</vt:lpstr>
      <vt:lpstr>Build &amp; Modernize AI Applications</vt:lpstr>
      <vt:lpstr>Challenge Objectives</vt:lpstr>
      <vt:lpstr>Requirements</vt:lpstr>
      <vt:lpstr>Solution Steps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Varma Gadhiraju</cp:lastModifiedBy>
  <cp:revision>53</cp:revision>
  <dcterms:created xsi:type="dcterms:W3CDTF">2019-08-27T17:49:26Z</dcterms:created>
  <dcterms:modified xsi:type="dcterms:W3CDTF">2023-11-05T03:03:24Z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