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12"/>
  </p:notesMasterIdLst>
  <p:handoutMasterIdLst>
    <p:handoutMasterId r:id="rId13"/>
  </p:handoutMasterIdLst>
  <p:sldIdLst>
    <p:sldId id="2076136250" r:id="rId5"/>
    <p:sldId id="2076136297" r:id="rId6"/>
    <p:sldId id="2147469987" r:id="rId7"/>
    <p:sldId id="2147469983" r:id="rId8"/>
    <p:sldId id="2147469985" r:id="rId9"/>
    <p:sldId id="2147469986" r:id="rId10"/>
    <p:sldId id="21474699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BD0250D-DE1F-42DD-AEC3-D0C858A85853}">
          <p14:sldIdLst>
            <p14:sldId id="2076136250"/>
            <p14:sldId id="2076136297"/>
            <p14:sldId id="2147469987"/>
            <p14:sldId id="2147469983"/>
            <p14:sldId id="2147469985"/>
            <p14:sldId id="2147469986"/>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A3F46-526E-4062-8820-06A84EA44CDB}" v="2" dt="2023-11-05T04:50:33.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81" autoAdjust="0"/>
  </p:normalViewPr>
  <p:slideViewPr>
    <p:cSldViewPr snapToGrid="0">
      <p:cViewPr varScale="1">
        <p:scale>
          <a:sx n="66" d="100"/>
          <a:sy n="66" d="100"/>
        </p:scale>
        <p:origin x="2274" y="66"/>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Nair" userId="696b1cd6-e518-4d79-b445-2c9186d3f0ab" providerId="ADAL" clId="{36BA3F46-526E-4062-8820-06A84EA44CDB}"/>
    <pc:docChg chg="custSel modSld">
      <pc:chgData name="Sandeep Nair" userId="696b1cd6-e518-4d79-b445-2c9186d3f0ab" providerId="ADAL" clId="{36BA3F46-526E-4062-8820-06A84EA44CDB}" dt="2023-11-05T04:51:01.704" v="146" actId="20577"/>
      <pc:docMkLst>
        <pc:docMk/>
      </pc:docMkLst>
      <pc:sldChg chg="modSp mod modNotesTx">
        <pc:chgData name="Sandeep Nair" userId="696b1cd6-e518-4d79-b445-2c9186d3f0ab" providerId="ADAL" clId="{36BA3F46-526E-4062-8820-06A84EA44CDB}" dt="2023-11-05T03:16:56.228" v="23" actId="20577"/>
        <pc:sldMkLst>
          <pc:docMk/>
          <pc:sldMk cId="172670671" sldId="2076136250"/>
        </pc:sldMkLst>
        <pc:spChg chg="mod">
          <ac:chgData name="Sandeep Nair" userId="696b1cd6-e518-4d79-b445-2c9186d3f0ab" providerId="ADAL" clId="{36BA3F46-526E-4062-8820-06A84EA44CDB}" dt="2023-11-05T03:16:42.039" v="18" actId="1037"/>
          <ac:spMkLst>
            <pc:docMk/>
            <pc:sldMk cId="172670671" sldId="2076136250"/>
            <ac:spMk id="2" creationId="{A19B3745-E6EE-4A30-8C28-A11C12F5C6B6}"/>
          </ac:spMkLst>
        </pc:spChg>
        <pc:spChg chg="mod">
          <ac:chgData name="Sandeep Nair" userId="696b1cd6-e518-4d79-b445-2c9186d3f0ab" providerId="ADAL" clId="{36BA3F46-526E-4062-8820-06A84EA44CDB}" dt="2023-11-05T03:16:42.039" v="18" actId="1037"/>
          <ac:spMkLst>
            <pc:docMk/>
            <pc:sldMk cId="172670671" sldId="2076136250"/>
            <ac:spMk id="4" creationId="{7512C31D-C592-FCF5-6E10-83314A77B034}"/>
          </ac:spMkLst>
        </pc:spChg>
        <pc:spChg chg="mod">
          <ac:chgData name="Sandeep Nair" userId="696b1cd6-e518-4d79-b445-2c9186d3f0ab" providerId="ADAL" clId="{36BA3F46-526E-4062-8820-06A84EA44CDB}" dt="2023-11-05T03:16:42.039" v="18" actId="1037"/>
          <ac:spMkLst>
            <pc:docMk/>
            <pc:sldMk cId="172670671" sldId="2076136250"/>
            <ac:spMk id="6" creationId="{11A81E9A-39D7-FC6A-5253-E2C1E6177AF8}"/>
          </ac:spMkLst>
        </pc:spChg>
        <pc:spChg chg="mod">
          <ac:chgData name="Sandeep Nair" userId="696b1cd6-e518-4d79-b445-2c9186d3f0ab" providerId="ADAL" clId="{36BA3F46-526E-4062-8820-06A84EA44CDB}" dt="2023-11-05T03:16:42.039" v="18" actId="1037"/>
          <ac:spMkLst>
            <pc:docMk/>
            <pc:sldMk cId="172670671" sldId="2076136250"/>
            <ac:spMk id="9" creationId="{9B601207-A802-791B-DE09-27F05A434A9C}"/>
          </ac:spMkLst>
        </pc:spChg>
      </pc:sldChg>
      <pc:sldChg chg="modSp mod">
        <pc:chgData name="Sandeep Nair" userId="696b1cd6-e518-4d79-b445-2c9186d3f0ab" providerId="ADAL" clId="{36BA3F46-526E-4062-8820-06A84EA44CDB}" dt="2023-11-05T03:17:37.325" v="34" actId="6549"/>
        <pc:sldMkLst>
          <pc:docMk/>
          <pc:sldMk cId="1641401202" sldId="2076136297"/>
        </pc:sldMkLst>
        <pc:spChg chg="mod">
          <ac:chgData name="Sandeep Nair" userId="696b1cd6-e518-4d79-b445-2c9186d3f0ab" providerId="ADAL" clId="{36BA3F46-526E-4062-8820-06A84EA44CDB}" dt="2023-11-05T03:17:37.325" v="34" actId="6549"/>
          <ac:spMkLst>
            <pc:docMk/>
            <pc:sldMk cId="1641401202" sldId="2076136297"/>
            <ac:spMk id="5" creationId="{6F33E021-3047-07E5-4CC6-1F3BF72FAFB4}"/>
          </ac:spMkLst>
        </pc:spChg>
      </pc:sldChg>
      <pc:sldChg chg="modSp mod">
        <pc:chgData name="Sandeep Nair" userId="696b1cd6-e518-4d79-b445-2c9186d3f0ab" providerId="ADAL" clId="{36BA3F46-526E-4062-8820-06A84EA44CDB}" dt="2023-11-05T04:51:01.704" v="146" actId="20577"/>
        <pc:sldMkLst>
          <pc:docMk/>
          <pc:sldMk cId="85133228" sldId="2147469983"/>
        </pc:sldMkLst>
        <pc:spChg chg="mod">
          <ac:chgData name="Sandeep Nair" userId="696b1cd6-e518-4d79-b445-2c9186d3f0ab" providerId="ADAL" clId="{36BA3F46-526E-4062-8820-06A84EA44CDB}" dt="2023-11-05T04:51:01.704" v="146" actId="20577"/>
          <ac:spMkLst>
            <pc:docMk/>
            <pc:sldMk cId="85133228" sldId="2147469983"/>
            <ac:spMk id="3" creationId="{5357802B-E9F4-A397-20D5-6E192C7926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11/5/2023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the walk through for Challenge-5 of the Build and Modernize AI Applications Hackathon for the Vector Search &amp; AI Assistant solution accelerator.</a:t>
            </a:r>
          </a:p>
          <a:p>
            <a:endParaRPr lang="en-US" dirty="0"/>
          </a:p>
          <a:p>
            <a:r>
              <a:rPr lang="en-US" dirty="0"/>
              <a:t>This is the train the trainer video for Challenge 5 : </a:t>
            </a:r>
            <a:r>
              <a:rPr lang="en-US" b="1" dirty="0">
                <a:solidFill>
                  <a:srgbClr val="569CD6"/>
                </a:solidFill>
                <a:effectLst/>
                <a:latin typeface="Consolas" panose="020B0609020204030204" pitchFamily="49" charset="0"/>
              </a:rPr>
              <a:t>It's All About the Payload, The Sequel</a:t>
            </a:r>
            <a:endParaRPr lang="en-US" b="0" dirty="0">
              <a:solidFill>
                <a:srgbClr val="D4D4D4"/>
              </a:solidFill>
              <a:effectLst/>
              <a:latin typeface="Consolas" panose="020B0609020204030204" pitchFamily="49" charset="0"/>
            </a:endParaRPr>
          </a:p>
          <a:p>
            <a:endParaRPr lang="en-US" dirty="0"/>
          </a:p>
          <a:p>
            <a:r>
              <a:rPr lang="en-US" dirty="0"/>
              <a:t>This video is part of  the trainer videos series, and, in this video, I will highlight key pieces of knowledge that would you need to effectively coach the hackathon participants.</a:t>
            </a:r>
          </a:p>
          <a:p>
            <a:endParaRPr lang="en-US" dirty="0"/>
          </a:p>
          <a:p>
            <a:r>
              <a:rPr lang="en-US" dirty="0"/>
              <a:t>The user assets for this hackathon with each of the seven challenges, plus the starter solution and deployment script and templates are available at github.com/azure/build-modern-ai-apps-hackathon.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73367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3 challenges, We looked at how to configure the solution and  the various Azure services,  load data into Cosmos DB,  configure change feed. We also looked at how semantic kernel </a:t>
            </a:r>
          </a:p>
          <a:p>
            <a:r>
              <a:rPr lang="en-US" dirty="0"/>
              <a:t> used  vector index to find the relevant records to interact with  the LLM.</a:t>
            </a:r>
          </a:p>
          <a:p>
            <a:endParaRPr lang="en-US" dirty="0"/>
          </a:p>
          <a:p>
            <a:r>
              <a:rPr lang="en-US" dirty="0"/>
              <a:t>This challenge will focus on</a:t>
            </a:r>
          </a:p>
          <a:p>
            <a:pPr marL="228600" indent="-228600">
              <a:buFont typeface="+mj-lt"/>
              <a:buAutoNum type="arabicPeriod"/>
            </a:pPr>
            <a:r>
              <a:rPr lang="en-US" dirty="0"/>
              <a:t>Understanding  how new data becomes available to for interaction in the RAG pattern.</a:t>
            </a:r>
          </a:p>
          <a:p>
            <a:pPr marL="228600" indent="-228600">
              <a:buFont typeface="+mj-lt"/>
              <a:buAutoNum type="arabicPeriod"/>
            </a:pPr>
            <a:r>
              <a:rPr lang="en-US" dirty="0"/>
              <a:t>We will also explore different user prompt styles  when interacting with LLMs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1234527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assumes you  </a:t>
            </a:r>
            <a:r>
              <a:rPr lang="en-US" sz="1800" b="0" i="0" u="none" strike="noStrike" dirty="0">
                <a:solidFill>
                  <a:srgbClr val="000000"/>
                </a:solidFill>
                <a:effectLst/>
                <a:latin typeface="Calibri" panose="020F0502020204030204" pitchFamily="34" charset="0"/>
              </a:rPr>
              <a:t>the following prerequisites, these are  the same from challenge 2</a:t>
            </a:r>
            <a:endParaRPr lang="en-US" dirty="0"/>
          </a:p>
          <a:p>
            <a:endParaRPr lang="en-US" dirty="0"/>
          </a:p>
          <a:p>
            <a:r>
              <a:rPr lang="en-US" dirty="0" err="1"/>
              <a:t>Cosmosdb</a:t>
            </a:r>
            <a:r>
              <a:rPr lang="en-US" dirty="0"/>
              <a:t> Data Migration tool to load the data into </a:t>
            </a:r>
            <a:r>
              <a:rPr lang="en-US" dirty="0" err="1"/>
              <a:t>Cosmosdb</a:t>
            </a:r>
            <a:r>
              <a:rPr lang="en-US" dirty="0"/>
              <a:t>. </a:t>
            </a:r>
          </a:p>
          <a:p>
            <a:endParaRPr lang="en-US" dirty="0"/>
          </a:p>
          <a:p>
            <a:r>
              <a:rPr lang="en-US" dirty="0"/>
              <a:t>Semantic Kernel  to understand the flow of events  when  new data has to be vectorized and stored  for future interaction  with the LLM. </a:t>
            </a:r>
          </a:p>
          <a:p>
            <a:endParaRPr lang="en-US" dirty="0"/>
          </a:p>
          <a:p>
            <a:r>
              <a:rPr lang="en-US" dirty="0" err="1"/>
              <a:t>Changefeed</a:t>
            </a:r>
            <a:r>
              <a:rPr lang="en-US" dirty="0"/>
              <a:t> in </a:t>
            </a:r>
            <a:r>
              <a:rPr lang="en-US" dirty="0" err="1"/>
              <a:t>cosmosdb</a:t>
            </a:r>
            <a:r>
              <a:rPr lang="en-US" dirty="0"/>
              <a:t> to track updates to  the container , for further processing via Semantic Kernel to generate embedding for each updated record and store them in the Cognitive Search Index.</a:t>
            </a:r>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209785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complete this challenge, you need to perform 3 steps.</a:t>
            </a:r>
          </a:p>
          <a:p>
            <a:endParaRPr lang="en-US" dirty="0"/>
          </a:p>
          <a:p>
            <a:r>
              <a:rPr lang="en-US" dirty="0"/>
              <a:t>First, download and configure the Data Migration tool – Once downloaded, locate the </a:t>
            </a:r>
            <a:r>
              <a:rPr lang="en-US" dirty="0" err="1"/>
              <a:t>migrationsetting.template.json</a:t>
            </a:r>
            <a:r>
              <a:rPr lang="en-US" dirty="0"/>
              <a:t> file in the DMT folder. Replace the contents of this file with the sample file provided in the challenge repo. Before you run the tool, you need to replace the </a:t>
            </a:r>
            <a:r>
              <a:rPr lang="en-US" dirty="0" err="1"/>
              <a:t>Cosmosdb</a:t>
            </a:r>
            <a:r>
              <a:rPr lang="en-US" dirty="0"/>
              <a:t> connection string value with the connection string of the </a:t>
            </a:r>
            <a:r>
              <a:rPr lang="en-US" dirty="0" err="1"/>
              <a:t>Cosmosdb</a:t>
            </a:r>
            <a:r>
              <a:rPr lang="en-US" dirty="0"/>
              <a:t> service deployed as part of Challenge-1</a:t>
            </a:r>
          </a:p>
          <a:p>
            <a:endParaRPr lang="en-US" dirty="0"/>
          </a:p>
          <a:p>
            <a:r>
              <a:rPr lang="en-US" dirty="0"/>
              <a:t>Next, to create the cognitive search index, you need to complete the code sections in the </a:t>
            </a:r>
            <a:r>
              <a:rPr lang="en-US" sz="1200" i="1" dirty="0" err="1"/>
              <a:t>AzureCognitiveSearchVectorMemory.cs</a:t>
            </a:r>
            <a:r>
              <a:rPr lang="en-US" sz="1200" i="1" dirty="0"/>
              <a:t>, this is located in the </a:t>
            </a:r>
            <a:r>
              <a:rPr lang="en-US" sz="1200" i="1" dirty="0" err="1"/>
              <a:t>VectorSearchAiAssistant.SemanticKernel</a:t>
            </a:r>
            <a:r>
              <a:rPr lang="en-US" sz="1200" i="1" dirty="0"/>
              <a:t> project of the solution you have open in Visual Studio for debugging.</a:t>
            </a:r>
          </a:p>
          <a:p>
            <a:endParaRPr lang="en-US" sz="1200" i="1" dirty="0"/>
          </a:p>
          <a:p>
            <a:r>
              <a:rPr lang="en-US" sz="1200" i="1" dirty="0"/>
              <a:t>Finally, to enable change feed to read all the loaded documents in customer and product collections, you need to complete the code in </a:t>
            </a:r>
            <a:r>
              <a:rPr lang="en-US" sz="1200" i="1" dirty="0" err="1"/>
              <a:t>ComosDbService.cs</a:t>
            </a:r>
            <a:r>
              <a:rPr lang="en-US" sz="1200" i="1" dirty="0"/>
              <a:t> file located in the </a:t>
            </a:r>
            <a:r>
              <a:rPr lang="en-US" sz="1200" i="1" dirty="0" err="1"/>
              <a:t>VectorSearchAIAssistant.Service</a:t>
            </a:r>
            <a:r>
              <a:rPr lang="en-US" sz="1200" i="1" dirty="0"/>
              <a:t> project.</a:t>
            </a:r>
          </a:p>
          <a:p>
            <a:endParaRPr lang="en-US" sz="1200" i="1" dirty="0"/>
          </a:p>
          <a:p>
            <a:r>
              <a:rPr lang="en-US" sz="1200" i="1" dirty="0"/>
              <a:t>Let's see a demo of how to complete these 3 steps to complete the challenge.</a:t>
            </a:r>
          </a:p>
          <a:p>
            <a:endParaRPr lang="en-US" sz="1200" i="1"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2100207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Users should now be able to F5 and run the solution locally on their machine so they can complete the other challenges for this hackathon.</a:t>
            </a:r>
          </a:p>
          <a:p>
            <a:endParaRPr lang="en-US" dirty="0"/>
          </a:p>
          <a:p>
            <a:r>
              <a:rPr lang="en-US" dirty="0"/>
              <a:t>Thank you for watching and enjoy your hackathon delivery!!!</a:t>
            </a:r>
          </a:p>
        </p:txBody>
      </p:sp>
      <p:sp>
        <p:nvSpPr>
          <p:cNvPr id="4" name="Slide Number Placeholder 3"/>
          <p:cNvSpPr>
            <a:spLocks noGrp="1"/>
          </p:cNvSpPr>
          <p:nvPr>
            <p:ph type="sldNum" sz="quarter" idx="5"/>
          </p:nvPr>
        </p:nvSpPr>
        <p:spPr/>
        <p:txBody>
          <a:bodyPr/>
          <a:lstStyle/>
          <a:p>
            <a:fld id="{CCB0B7A7-645F-45EF-A82D-25C8E51FB344}" type="slidenum">
              <a:rPr lang="en-US" smtClean="0"/>
              <a:t>7</a:t>
            </a:fld>
            <a:endParaRPr lang="en-US"/>
          </a:p>
        </p:txBody>
      </p:sp>
    </p:spTree>
    <p:extLst>
      <p:ext uri="{BB962C8B-B14F-4D97-AF65-F5344CB8AC3E}">
        <p14:creationId xmlns:p14="http://schemas.microsoft.com/office/powerpoint/2010/main" val="3463314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11/5/2023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11/5/2023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Hackath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zure/Build-Modern-AI-Apps-Hackathon/blob/main/05-challenge05.md"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semantic-kernel/overview/"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learn.microsoft.com/en-us/azure/cosmos-db/change-feed" TargetMode="External"/><Relationship Id="rId4" Type="http://schemas.openxmlformats.org/officeDocument/2006/relationships/hyperlink" Target="https://learn.microsoft.com/en-us/azure/search/vector-search-how-to-create-index?tabs=config-2023-10-01-Preview%2Crest-2023-10-01-Preview%2Cpush%2Cportal-check-inde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CosmosDB/hackathon-content/blob/main/hackathon-guides/build-modern-ai-apps/challenge-solutions/challenge-05/challenge-05.md"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semantic-kernel/memories/vector-db" TargetMode="External"/><Relationship Id="rId2" Type="http://schemas.openxmlformats.org/officeDocument/2006/relationships/hyperlink" Target="https://learn.microsoft.com/en-us/semantic-kernel/memories/embeddings" TargetMode="External"/><Relationship Id="rId1" Type="http://schemas.openxmlformats.org/officeDocument/2006/relationships/slideLayout" Target="../slideLayouts/slideLayout12.xml"/><Relationship Id="rId4" Type="http://schemas.openxmlformats.org/officeDocument/2006/relationships/hyperlink" Target="https://learn.microsoft.com/en-us/azure/search/retrieval-augmented-generation-overview"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a:xfrm>
            <a:off x="4648205" y="3941660"/>
            <a:ext cx="7364590" cy="553998"/>
          </a:xfrm>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6" name="Subtitle 5">
            <a:extLst>
              <a:ext uri="{FF2B5EF4-FFF2-40B4-BE49-F238E27FC236}">
                <a16:creationId xmlns:a16="http://schemas.microsoft.com/office/drawing/2014/main" id="{11A81E9A-39D7-FC6A-5253-E2C1E6177AF8}"/>
              </a:ext>
            </a:extLst>
          </p:cNvPr>
          <p:cNvSpPr>
            <a:spLocks noGrp="1"/>
          </p:cNvSpPr>
          <p:nvPr>
            <p:ph type="subTitle" idx="1"/>
          </p:nvPr>
        </p:nvSpPr>
        <p:spPr>
          <a:xfrm>
            <a:off x="4648205" y="4624833"/>
            <a:ext cx="7364590" cy="338554"/>
          </a:xfrm>
        </p:spPr>
        <p:txBody>
          <a:bodyPr/>
          <a:lstStyle/>
          <a:p>
            <a:r>
              <a:rPr lang="en-US" dirty="0"/>
              <a:t>Vector Search &amp; AI Assistant Hackathon</a:t>
            </a:r>
          </a:p>
        </p:txBody>
      </p:sp>
      <p:sp>
        <p:nvSpPr>
          <p:cNvPr id="9" name="TextBox 8">
            <a:extLst>
              <a:ext uri="{FF2B5EF4-FFF2-40B4-BE49-F238E27FC236}">
                <a16:creationId xmlns:a16="http://schemas.microsoft.com/office/drawing/2014/main" id="{9B601207-A802-791B-DE09-27F05A434A9C}"/>
              </a:ext>
            </a:extLst>
          </p:cNvPr>
          <p:cNvSpPr txBox="1"/>
          <p:nvPr/>
        </p:nvSpPr>
        <p:spPr>
          <a:xfrm>
            <a:off x="4648204" y="5837237"/>
            <a:ext cx="6739273" cy="369332"/>
          </a:xfrm>
          <a:prstGeom prst="rect">
            <a:avLst/>
          </a:prstGeom>
          <a:noFill/>
        </p:spPr>
        <p:txBody>
          <a:bodyPr wrap="square">
            <a:spAutoFit/>
          </a:bodyPr>
          <a:lstStyle/>
          <a:p>
            <a:r>
              <a:rPr lang="en-US" dirty="0">
                <a:hlinkClick r:id="rId3"/>
              </a:rPr>
              <a:t>https://github.com/Azure/Build-Modern-AI-Apps-Hackathon</a:t>
            </a:r>
            <a:r>
              <a:rPr lang="en-US" dirty="0"/>
              <a:t> </a:t>
            </a:r>
          </a:p>
        </p:txBody>
      </p:sp>
      <p:sp>
        <p:nvSpPr>
          <p:cNvPr id="3" name="Title 5">
            <a:extLst>
              <a:ext uri="{FF2B5EF4-FFF2-40B4-BE49-F238E27FC236}">
                <a16:creationId xmlns:a16="http://schemas.microsoft.com/office/drawing/2014/main" id="{4EA2CAD8-306C-54BD-8BB4-F31379605396}"/>
              </a:ext>
            </a:extLst>
          </p:cNvPr>
          <p:cNvSpPr txBox="1">
            <a:spLocks/>
          </p:cNvSpPr>
          <p:nvPr/>
        </p:nvSpPr>
        <p:spPr>
          <a:xfrm>
            <a:off x="585216" y="5400118"/>
            <a:ext cx="4529709" cy="1243570"/>
          </a:xfrm>
          <a:prstGeom prst="rect">
            <a:avLst/>
          </a:prstGeom>
        </p:spPr>
        <p:txBody>
          <a:bodyPr vert="horz" wrap="square" lIns="0" tIns="0" rIns="0" bIns="0" rtlCol="0" anchor="t">
            <a:normAutofit/>
          </a:bodyPr>
          <a:lstStyle>
            <a:lvl1pPr algn="l" defTabSz="932742" rtl="0" eaLnBrk="1" latinLnBrk="0" hangingPunct="1">
              <a:lnSpc>
                <a:spcPct val="10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sz="3000" dirty="0"/>
              <a:t> </a:t>
            </a:r>
          </a:p>
        </p:txBody>
      </p:sp>
      <p:sp>
        <p:nvSpPr>
          <p:cNvPr id="4" name="Subtitle 5">
            <a:extLst>
              <a:ext uri="{FF2B5EF4-FFF2-40B4-BE49-F238E27FC236}">
                <a16:creationId xmlns:a16="http://schemas.microsoft.com/office/drawing/2014/main" id="{7512C31D-C592-FCF5-6E10-83314A77B034}"/>
              </a:ext>
            </a:extLst>
          </p:cNvPr>
          <p:cNvSpPr txBox="1">
            <a:spLocks/>
          </p:cNvSpPr>
          <p:nvPr/>
        </p:nvSpPr>
        <p:spPr>
          <a:xfrm>
            <a:off x="4648204" y="5280124"/>
            <a:ext cx="7630883"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2200" kern="1200" spc="0" baseline="0" dirty="0">
                <a:solidFill>
                  <a:schemeClr val="tx1"/>
                </a:solidFill>
                <a:latin typeface="+mn-lt"/>
                <a:ea typeface="+mn-ea"/>
                <a:cs typeface="Segoe UI" panose="020B0502040204020203" pitchFamily="34" charset="0"/>
              </a:defRPr>
            </a:lvl1pPr>
            <a:lvl2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9144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3pPr>
            <a:lvl4pPr marL="1371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18288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5pPr>
            <a:lvl6pPr marL="22860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32742"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dirty="0"/>
              <a:t>Challenge 5: </a:t>
            </a:r>
            <a:r>
              <a:rPr lang="en-US" b="1" dirty="0">
                <a:solidFill>
                  <a:srgbClr val="569CD6"/>
                </a:solidFill>
                <a:effectLst/>
                <a:latin typeface="Consolas" panose="020B0609020204030204" pitchFamily="49" charset="0"/>
              </a:rPr>
              <a:t>It's All About the Payload, The Sequel</a:t>
            </a:r>
            <a:endParaRPr lang="en-US" dirty="0"/>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Challenge Objectives</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3693319"/>
          </a:xfrm>
        </p:spPr>
        <p:txBody>
          <a:bodyPr/>
          <a:lstStyle/>
          <a:p>
            <a:pPr marL="457200" indent="-457200">
              <a:buFont typeface="Arial" panose="020B0604020202020204" pitchFamily="34" charset="0"/>
              <a:buChar char="•"/>
            </a:pPr>
            <a:r>
              <a:rPr lang="en-US" sz="2400" dirty="0"/>
              <a:t>Understand the steps involved is making new data type ready for LLM interaction.</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r>
              <a:rPr lang="en-US" sz="2000" dirty="0">
                <a:hlinkClick r:id="rId3"/>
              </a:rPr>
              <a:t>https://github.com/Azure/Build-Modern-AI-Apps-Hackathon/blob/main/05-challenge05.md</a:t>
            </a:r>
            <a:endParaRPr lang="en-US" sz="2000"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641401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777E-1E25-7E2B-494D-21837C16912B}"/>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46982CB1-256E-6CC5-294D-F1E6CA92938F}"/>
              </a:ext>
            </a:extLst>
          </p:cNvPr>
          <p:cNvSpPr>
            <a:spLocks noGrp="1"/>
          </p:cNvSpPr>
          <p:nvPr>
            <p:ph type="body" sz="quarter" idx="10"/>
          </p:nvPr>
        </p:nvSpPr>
        <p:spPr>
          <a:xfrm>
            <a:off x="586740" y="1513189"/>
            <a:ext cx="11018520" cy="3767185"/>
          </a:xfrm>
        </p:spPr>
        <p:txBody>
          <a:bodyPr/>
          <a:lstStyle/>
          <a:p>
            <a:pPr marL="457200" indent="-457200">
              <a:buFont typeface="Arial" panose="020B0604020202020204" pitchFamily="34" charset="0"/>
              <a:buChar char="•"/>
            </a:pPr>
            <a:r>
              <a:rPr lang="en-GB" sz="2400" dirty="0"/>
              <a:t>Semantic Kernel - </a:t>
            </a:r>
            <a:r>
              <a:rPr lang="en-GB" sz="2400" dirty="0">
                <a:hlinkClick r:id="rId3"/>
              </a:rPr>
              <a:t>Orchestrate your AI with Semantic Kernel | Microsoft Learn</a:t>
            </a: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Cognitive Search Vector Index - </a:t>
            </a:r>
            <a:r>
              <a:rPr lang="en-GB" sz="2400" dirty="0">
                <a:hlinkClick r:id="rId4"/>
              </a:rPr>
              <a:t>Add vector search - Azure Cognitive Search | Microsoft Learn</a:t>
            </a:r>
            <a:endParaRPr lang="en-GB"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Change Feed in </a:t>
            </a:r>
            <a:r>
              <a:rPr lang="en-US" sz="2400" dirty="0" err="1"/>
              <a:t>CosmosDB</a:t>
            </a:r>
            <a:r>
              <a:rPr lang="en-US" sz="2400" dirty="0"/>
              <a:t> - </a:t>
            </a:r>
            <a:r>
              <a:rPr lang="en-GB" sz="2400" dirty="0">
                <a:hlinkClick r:id="rId5"/>
              </a:rPr>
              <a:t>Working with the change feed - Azure Cosmos DB | Microsoft Learn</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p:txBody>
      </p:sp>
    </p:spTree>
    <p:extLst>
      <p:ext uri="{BB962C8B-B14F-4D97-AF65-F5344CB8AC3E}">
        <p14:creationId xmlns:p14="http://schemas.microsoft.com/office/powerpoint/2010/main" val="19180604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F318-FB58-F84F-D5AB-C0966D650B50}"/>
              </a:ext>
            </a:extLst>
          </p:cNvPr>
          <p:cNvSpPr>
            <a:spLocks noGrp="1"/>
          </p:cNvSpPr>
          <p:nvPr>
            <p:ph type="title"/>
          </p:nvPr>
        </p:nvSpPr>
        <p:spPr/>
        <p:txBody>
          <a:bodyPr/>
          <a:lstStyle/>
          <a:p>
            <a:r>
              <a:rPr lang="en-US" dirty="0"/>
              <a:t>Solution Steps</a:t>
            </a:r>
          </a:p>
        </p:txBody>
      </p:sp>
      <p:sp>
        <p:nvSpPr>
          <p:cNvPr id="3" name="Text Placeholder 2">
            <a:extLst>
              <a:ext uri="{FF2B5EF4-FFF2-40B4-BE49-F238E27FC236}">
                <a16:creationId xmlns:a16="http://schemas.microsoft.com/office/drawing/2014/main" id="{5357802B-E9F4-A397-20D5-6E192C79263E}"/>
              </a:ext>
            </a:extLst>
          </p:cNvPr>
          <p:cNvSpPr>
            <a:spLocks noGrp="1"/>
          </p:cNvSpPr>
          <p:nvPr>
            <p:ph type="body" sz="quarter" idx="10"/>
          </p:nvPr>
        </p:nvSpPr>
        <p:spPr>
          <a:xfrm>
            <a:off x="588263" y="1218470"/>
            <a:ext cx="11453210" cy="6032421"/>
          </a:xfrm>
        </p:spPr>
        <p:txBody>
          <a:bodyPr/>
          <a:lstStyle/>
          <a:p>
            <a:pPr marL="514350" indent="-514350">
              <a:buFont typeface="+mj-lt"/>
              <a:buAutoNum type="arabicPeriod"/>
            </a:pPr>
            <a:r>
              <a:rPr lang="en-US" sz="2400" dirty="0"/>
              <a:t>Understanding  the process  of creating a new data type  for embedding, storing it in Cognitive Search </a:t>
            </a:r>
          </a:p>
          <a:p>
            <a:pPr marL="742950" lvl="2" indent="-285750">
              <a:buFont typeface="Wingdings" panose="05000000000000000000" pitchFamily="2" charset="2"/>
              <a:buChar char="ü"/>
            </a:pPr>
            <a:r>
              <a:rPr lang="en-US" sz="2400" dirty="0">
                <a:cs typeface="Segoe UI" panose="020B0502040204020203" pitchFamily="34" charset="0"/>
              </a:rPr>
              <a:t>Create model class</a:t>
            </a:r>
          </a:p>
          <a:p>
            <a:pPr marL="742950" lvl="2" indent="-285750">
              <a:buFont typeface="Wingdings" panose="05000000000000000000" pitchFamily="2" charset="2"/>
              <a:buChar char="ü"/>
            </a:pPr>
            <a:r>
              <a:rPr lang="en-US" sz="2400" dirty="0">
                <a:cs typeface="Segoe UI" panose="020B0502040204020203" pitchFamily="34" charset="0"/>
              </a:rPr>
              <a:t>Update </a:t>
            </a:r>
            <a:r>
              <a:rPr lang="en-US" sz="2400" dirty="0" err="1">
                <a:cs typeface="Segoe UI" panose="020B0502040204020203" pitchFamily="34" charset="0"/>
              </a:rPr>
              <a:t>ModelRegistry</a:t>
            </a:r>
            <a:endParaRPr lang="en-US" sz="2400" dirty="0">
              <a:cs typeface="Segoe UI" panose="020B0502040204020203" pitchFamily="34" charset="0"/>
            </a:endParaRPr>
          </a:p>
          <a:p>
            <a:pPr marL="742950" lvl="2" indent="-285750">
              <a:buFont typeface="Wingdings" panose="05000000000000000000" pitchFamily="2" charset="2"/>
              <a:buChar char="ü"/>
            </a:pPr>
            <a:r>
              <a:rPr lang="en-US" sz="2400" dirty="0">
                <a:cs typeface="Segoe UI" panose="020B0502040204020203" pitchFamily="34" charset="0"/>
              </a:rPr>
              <a:t>Apply Breakpoint  in Cosmos DB change feed processor to study the flow.</a:t>
            </a:r>
          </a:p>
          <a:p>
            <a:pPr marL="742950" lvl="2" indent="-285750">
              <a:buFont typeface="Wingdings" panose="05000000000000000000" pitchFamily="2" charset="2"/>
              <a:buChar char="ü"/>
            </a:pPr>
            <a:r>
              <a:rPr lang="en-US" sz="2400" dirty="0">
                <a:cs typeface="Segoe UI" panose="020B0502040204020203" pitchFamily="34" charset="0"/>
              </a:rPr>
              <a:t>Add  new  data type in Cosmos DB</a:t>
            </a:r>
          </a:p>
          <a:p>
            <a:pPr marL="742950" lvl="2" indent="-285750">
              <a:buFont typeface="Wingdings" panose="05000000000000000000" pitchFamily="2" charset="2"/>
              <a:buChar char="ü"/>
            </a:pPr>
            <a:r>
              <a:rPr lang="en-US" sz="2400" dirty="0">
                <a:cs typeface="Segoe UI" panose="020B0502040204020203" pitchFamily="34" charset="0"/>
              </a:rPr>
              <a:t>Line by line debugging</a:t>
            </a:r>
          </a:p>
          <a:p>
            <a:pPr marL="514350" indent="-514350">
              <a:buFont typeface="+mj-lt"/>
              <a:buAutoNum type="arabicPeriod"/>
            </a:pPr>
            <a:endParaRPr lang="en-US" sz="1800" dirty="0"/>
          </a:p>
          <a:p>
            <a:pPr marL="457200" indent="-457200">
              <a:buFont typeface="+mj-lt"/>
              <a:buAutoNum type="arabicPeriod"/>
            </a:pPr>
            <a:endParaRPr lang="en-US" sz="2400" dirty="0"/>
          </a:p>
          <a:p>
            <a:pPr marL="457200" indent="-457200">
              <a:buFont typeface="+mj-lt"/>
              <a:buAutoNum type="arabicPeriod"/>
            </a:pPr>
            <a:endParaRPr lang="en-US" dirty="0"/>
          </a:p>
          <a:p>
            <a:pPr lvl="1"/>
            <a:r>
              <a:rPr lang="en-US" dirty="0"/>
              <a:t>Refer - </a:t>
            </a:r>
            <a:r>
              <a:rPr lang="en-US" dirty="0">
                <a:hlinkClick r:id="rId3"/>
              </a:rPr>
              <a:t>https://github.com/AzureCosmosDB/hackathon-content/blob/main/hackathon-guides/build-modern-ai-apps/challenge-solutions/challenge-05/challenge-05.md</a:t>
            </a:r>
            <a:endParaRPr lang="en-US" dirty="0"/>
          </a:p>
          <a:p>
            <a:pPr marL="685800" lvl="1" indent="-457200">
              <a:buFont typeface="Arial" panose="020B0604020202020204" pitchFamily="34" charset="0"/>
              <a:buChar char="•"/>
            </a:pPr>
            <a:endParaRPr lang="en-US" dirty="0"/>
          </a:p>
          <a:p>
            <a:pPr marL="685800" lvl="1" indent="-457200">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851332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00D6-BA64-A10A-056B-A6BF61FC7DC8}"/>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540589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856E-EA3A-69F8-8314-B6BA9F63A366}"/>
              </a:ext>
            </a:extLst>
          </p:cNvPr>
          <p:cNvSpPr>
            <a:spLocks noGrp="1"/>
          </p:cNvSpPr>
          <p:nvPr>
            <p:ph type="title"/>
          </p:nvPr>
        </p:nvSpPr>
        <p:spPr/>
        <p:txBody>
          <a:bodyPr/>
          <a:lstStyle/>
          <a:p>
            <a:r>
              <a:rPr lang="en-US"/>
              <a:t>Additional References</a:t>
            </a:r>
            <a:endParaRPr lang="en-US" dirty="0"/>
          </a:p>
        </p:txBody>
      </p:sp>
      <p:sp>
        <p:nvSpPr>
          <p:cNvPr id="3" name="Text Placeholder 2">
            <a:extLst>
              <a:ext uri="{FF2B5EF4-FFF2-40B4-BE49-F238E27FC236}">
                <a16:creationId xmlns:a16="http://schemas.microsoft.com/office/drawing/2014/main" id="{B6AD5848-BE06-4F51-059F-8680CA5E35E0}"/>
              </a:ext>
            </a:extLst>
          </p:cNvPr>
          <p:cNvSpPr>
            <a:spLocks noGrp="1"/>
          </p:cNvSpPr>
          <p:nvPr>
            <p:ph type="body" sz="quarter" idx="10"/>
          </p:nvPr>
        </p:nvSpPr>
        <p:spPr>
          <a:xfrm>
            <a:off x="586390" y="1434370"/>
            <a:ext cx="11018520" cy="2499146"/>
          </a:xfrm>
        </p:spPr>
        <p:txBody>
          <a:bodyPr/>
          <a:lstStyle/>
          <a:p>
            <a:r>
              <a:rPr lang="en-US" dirty="0">
                <a:hlinkClick r:id="rId2"/>
              </a:rPr>
              <a:t>LLM AI Embeddings | Microsoft Learn</a:t>
            </a:r>
            <a:endParaRPr lang="en-US" dirty="0"/>
          </a:p>
          <a:p>
            <a:endParaRPr lang="en-US" dirty="0"/>
          </a:p>
          <a:p>
            <a:r>
              <a:rPr lang="en-US" dirty="0">
                <a:hlinkClick r:id="rId3"/>
              </a:rPr>
              <a:t>Vector Database | Microsoft Learn</a:t>
            </a:r>
            <a:endParaRPr lang="en-US" dirty="0"/>
          </a:p>
          <a:p>
            <a:endParaRPr lang="en-US" dirty="0"/>
          </a:p>
          <a:p>
            <a:r>
              <a:rPr lang="en-US" dirty="0">
                <a:hlinkClick r:id="rId4"/>
              </a:rPr>
              <a:t>RAG and generative AI - Azure Cognitive Search | Microsoft Learn</a:t>
            </a:r>
            <a:endParaRPr lang="en-US" dirty="0"/>
          </a:p>
        </p:txBody>
      </p:sp>
    </p:spTree>
    <p:extLst>
      <p:ext uri="{BB962C8B-B14F-4D97-AF65-F5344CB8AC3E}">
        <p14:creationId xmlns:p14="http://schemas.microsoft.com/office/powerpoint/2010/main" val="17201787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2.xml><?xml version="1.0" encoding="utf-8"?>
<ds:datastoreItem xmlns:ds="http://schemas.openxmlformats.org/officeDocument/2006/customXml" ds:itemID="{0A9086BA-F6B1-41F0-8458-5D968EBBF04E}">
  <ds:schemaRefs>
    <ds:schemaRef ds:uri="http://schemas.microsoft.com/office/2006/documentManagement/types"/>
    <ds:schemaRef ds:uri="http://purl.org/dc/elements/1.1/"/>
    <ds:schemaRef ds:uri="http://schemas.microsoft.com/sharepoint/v3"/>
    <ds:schemaRef ds:uri="http://schemas.openxmlformats.org/package/2006/metadata/core-properties"/>
    <ds:schemaRef ds:uri="http://schemas.microsoft.com/office/infopath/2007/PartnerControls"/>
    <ds:schemaRef ds:uri="230e9df3-be65-4c73-a93b-d1236ebd677e"/>
    <ds:schemaRef ds:uri="675661ce-a921-4ef4-be83-dd19f3c4cc86"/>
    <ds:schemaRef ds:uri="http://purl.org/dc/terms/"/>
    <ds:schemaRef ds:uri="http://www.w3.org/XML/1998/namespace"/>
    <ds:schemaRef ds:uri="4343a8c8-d2d9-429e-8dd3-28f02b2ba4f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9013</TotalTime>
  <Words>713</Words>
  <Application>Microsoft Office PowerPoint</Application>
  <PresentationFormat>Widescreen</PresentationFormat>
  <Paragraphs>78</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Segoe UI</vt:lpstr>
      <vt:lpstr>Segoe UI Semibold</vt:lpstr>
      <vt:lpstr>Wingdings</vt:lpstr>
      <vt:lpstr>Black Template</vt:lpstr>
      <vt:lpstr>Build &amp; Modernize AI Applications</vt:lpstr>
      <vt:lpstr>Challenge Objectives</vt:lpstr>
      <vt:lpstr>Requirements</vt:lpstr>
      <vt:lpstr>Solution Steps</vt:lpstr>
      <vt:lpstr>Demo</vt:lpstr>
      <vt:lpstr>Additional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Sandeep Nair</cp:lastModifiedBy>
  <cp:revision>55</cp:revision>
  <dcterms:created xsi:type="dcterms:W3CDTF">2019-08-27T17:49:26Z</dcterms:created>
  <dcterms:modified xsi:type="dcterms:W3CDTF">2023-11-05T04:51:07Z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