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67" r:id="rId10"/>
    <p:sldId id="268" r:id="rId11"/>
    <p:sldId id="269" r:id="rId12"/>
    <p:sldId id="264" r:id="rId13"/>
    <p:sldId id="266" r:id="rId14"/>
    <p:sldId id="270" r:id="rId15"/>
    <p:sldId id="265" r:id="rId16"/>
    <p:sldId id="271" r:id="rId17"/>
    <p:sldId id="273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3678"/>
    <a:srgbClr val="48B4E4"/>
    <a:srgbClr val="1D6AB4"/>
    <a:srgbClr val="CA2000"/>
    <a:srgbClr val="FB764F"/>
    <a:srgbClr val="259A89"/>
    <a:srgbClr val="C3C3C3"/>
    <a:srgbClr val="F32D73"/>
    <a:srgbClr val="CF381C"/>
    <a:srgbClr val="2DB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7"/>
    <p:restoredTop sz="94748"/>
  </p:normalViewPr>
  <p:slideViewPr>
    <p:cSldViewPr snapToGrid="0">
      <p:cViewPr>
        <p:scale>
          <a:sx n="130" d="100"/>
          <a:sy n="130" d="100"/>
        </p:scale>
        <p:origin x="229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40DE7-5553-6841-AB22-10FEAA4347E1}" type="datetimeFigureOut">
              <a:rPr lang="es-ES_tradnl" smtClean="0"/>
              <a:t>26/7/25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AA62-72FD-9F40-A848-1A996D5DB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39538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EAA62-72FD-9F40-A848-1A996D5DBD8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89602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05EEE-E274-79BD-335D-7026D9AC6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31FEDA2-B083-6080-847A-B9636872A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8A3014B-EFF6-DA45-249B-F1B6038F0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8C97DE-54FA-C34C-6FA1-DA1514678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EAA62-72FD-9F40-A848-1A996D5DBD8C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9474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388D4-72D7-E7C1-5591-9B55CDE17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8EB274D-6ECF-5DD9-17B5-968BDFFDC6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CF20C72-8336-78B7-8DE1-26C477727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200BAD-9999-2852-EC70-63E3FF106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EAA62-72FD-9F40-A848-1A996D5DBD8C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9326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B41CF-99EE-9712-0328-DA38C1405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06CE912-430A-212E-D143-46979C68B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602C0EB-CE5B-9067-6844-F65981C88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E74875-8B76-6779-0E0D-D799EF1560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EAA62-72FD-9F40-A848-1A996D5DBD8C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7621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01ED1-3848-8F2B-D15A-1FD391000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19AF7D-1DAC-339F-90B3-CEB08260E8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773F171-FFC5-71C9-F616-4EB159690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B61B86-CDD7-13DF-6098-97FF8D3CB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EAA62-72FD-9F40-A848-1A996D5DBD8C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8553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1DCE2-49B6-454C-A21A-7E1560E1A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CB39FAE-11B8-F13B-EADD-9F3D7B3B98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C803525-D2BA-507B-D193-8FA44F81F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23E875-9B2F-0315-D97F-14575E59A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EAA62-72FD-9F40-A848-1A996D5DBD8C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58760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82845-A1FC-EC00-E9A2-4026557C1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C7DD6B9-8963-34E4-EB66-920CF3C15D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FE9CBA7-2D47-8D7D-1576-C40ACDF8A1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1E84ED-0CD5-1CA0-7DC9-C4B88E941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EAA62-72FD-9F40-A848-1A996D5DBD8C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7337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9AFE6-4EDB-9B22-DAF1-39857A0EB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CA2BFC0-1059-FC1C-8149-088B6AE37F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F80309C-09FD-3AD0-5478-96836D5BC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B6B46D-0DD7-C820-88A8-CFCF76C4BA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EAA62-72FD-9F40-A848-1A996D5DBD8C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9985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FF4BE-EA2E-337B-1D6B-7EDB691F3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8585798-53D6-1126-6B36-6CFD5F425A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83F9776-1383-8509-BCB8-68A4AE9FD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905835-7EE2-6BA1-8434-8FAADEEFC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EAA62-72FD-9F40-A848-1A996D5DBD8C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9260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6334E-7A73-B946-C81F-120C245A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6A4D729-91F6-FAA6-83FA-4AF9A0344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5E0000F-AF9A-3AC7-3E48-D4178DED2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D8C008-0DBC-3F0C-BAAB-F4CCAD82C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EAA62-72FD-9F40-A848-1A996D5DBD8C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8764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863E4-A4D4-6497-4377-78A32BEB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5AC0474-7C24-F07F-B707-AD5B1D8A48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4E5685B-DA6A-00E8-348F-BE767AA79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2DF7B0-24C1-6369-044A-5059336D5C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EAA62-72FD-9F40-A848-1A996D5DBD8C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8660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A8FF3-7CBB-9A7B-E2E8-F473D686F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62F075A-58B3-CFAF-660B-929DBECBDF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E37F764-B261-6BBF-0420-446C0EC1F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66070E-38F8-E233-4A31-F91281561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EAA62-72FD-9F40-A848-1A996D5DBD8C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8824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4885F-4703-A4B0-7B76-9CE8098CE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606C5BB-6BA9-BAAE-3D52-145EB9F955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C443248-A435-A7BB-0BF6-298D38586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9219B4-2981-97D9-0A8B-A2AA77CFCA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EAA62-72FD-9F40-A848-1A996D5DBD8C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0390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EE2AC-0E9A-630F-0204-B02DE63C4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B70D028-BA8A-E346-B837-086FFBCE1E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C084BC9-F79F-ED7B-DD08-1104195D8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CBA46-7F78-BDD9-8FD8-F5F6E63BC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EAA62-72FD-9F40-A848-1A996D5DBD8C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13419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79A49-87F9-C8FD-7E3E-4C92992CA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31FE2D4-09E7-3F4B-0367-83DF67C61A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B4C6D39-40B0-FE99-3DDE-DC82582A9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A6807D-99CB-3665-A679-7FCCFCE66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EAA62-72FD-9F40-A848-1A996D5DBD8C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8340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A4377-8A22-761C-940D-504CBD9D2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DC0DBEA-41A2-F6DE-6FAF-8EDF18349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9088E11-29B3-AF79-9502-FFA9CC99B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25CD17-8196-7282-10C6-112C06D670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EAA62-72FD-9F40-A848-1A996D5DBD8C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3755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50423-B8C4-3AAE-F6EF-E7F011AA8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4D01C44-4F1A-595E-B778-208F99D1E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6DE2CDD-0294-D704-3CF7-CE4E22648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C2EBF0-3DE3-4E4F-1C33-0921604D1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EAA62-72FD-9F40-A848-1A996D5DBD8C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185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C295-5BBB-E8BD-8E18-96E663485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05FB70-F641-BA36-3097-0B2120F3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4FA4FF-09BD-ECCB-7FA6-5068D4F8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22F-FB20-594C-9231-69A95945367F}" type="datetimeFigureOut">
              <a:rPr lang="es-ES_tradnl" smtClean="0"/>
              <a:t>26/7/25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97E2F9-E836-EE0F-A129-74134409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6AA7FF-509E-B48C-A75D-2B3D18DD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6C1F-688D-A64B-8832-2B0DACF2A1B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018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6F6CC-DEEA-7B00-A6B4-FB5C5F4C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8C69E6-978D-3AF4-2A90-D5998E829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CE74DF-ABB9-B3A3-C120-99F83914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22F-FB20-594C-9231-69A95945367F}" type="datetimeFigureOut">
              <a:rPr lang="es-ES_tradnl" smtClean="0"/>
              <a:t>26/7/25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225C59-5A80-C6F7-7E26-E941F56D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DDD711-AB0A-B74B-6133-5F98DBA7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6C1F-688D-A64B-8832-2B0DACF2A1B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659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40BAC5-7011-A1AB-91D5-FE929E926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44F4B4-C70E-56D6-0A01-FF0D2741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392F56-72E9-5B16-C923-D8DD4BF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22F-FB20-594C-9231-69A95945367F}" type="datetimeFigureOut">
              <a:rPr lang="es-ES_tradnl" smtClean="0"/>
              <a:t>26/7/25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5DF09E-BA1F-0A64-AFB2-057FBE34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F18ED4-2418-C2B6-52B6-D0717842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6C1F-688D-A64B-8832-2B0DACF2A1B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081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EB73E-4B49-D4CF-ED30-7B71229F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971DF1-EF7B-795C-DBCC-27BC12962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ECFF6A-F339-CDDB-C5D7-FB13F0DE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22F-FB20-594C-9231-69A95945367F}" type="datetimeFigureOut">
              <a:rPr lang="es-ES_tradnl" smtClean="0"/>
              <a:t>26/7/25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2C853E-A1D9-7125-7472-A5300144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792EA7-4C16-0447-19A9-653CB1EB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6C1F-688D-A64B-8832-2B0DACF2A1B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750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206FF-3B03-8816-F6CB-5FC571C0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5EB486-AB6E-36B2-E374-09B0F27E9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8220AC-E0C5-0EF3-2CAD-DB927690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22F-FB20-594C-9231-69A95945367F}" type="datetimeFigureOut">
              <a:rPr lang="es-ES_tradnl" smtClean="0"/>
              <a:t>26/7/25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1B7FCC-65B0-600B-F0BC-DB88DF54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A9DE5C-7CF4-50FD-0D63-DD928374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6C1F-688D-A64B-8832-2B0DACF2A1B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685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64B96-77C7-D76B-05A9-02FC511D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02C2B8-B9A6-13D7-716E-4A7EBB9D2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C4688E-B5B7-D1ED-BFB7-A0432B9CB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D5AC24-C6CF-2BE2-64CC-4F967BEC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22F-FB20-594C-9231-69A95945367F}" type="datetimeFigureOut">
              <a:rPr lang="es-ES_tradnl" smtClean="0"/>
              <a:t>26/7/25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179059-11B0-9BC6-9F83-353C115C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43D58D-B30A-FB65-AD68-E73AE37D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6C1F-688D-A64B-8832-2B0DACF2A1B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305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584F9-2EF0-47C1-93B5-A298DFA6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1054C3-3549-490F-ECE5-ED107A9D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8CAC7B-380A-88BD-4D33-ACD010E44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F2CCAE-8786-E6E2-03A8-D4FFE3AE8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3E3EF5-90DB-333D-1DB5-D3CA8738A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E04E6DE-4234-8DB2-DBCD-13F548ED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22F-FB20-594C-9231-69A95945367F}" type="datetimeFigureOut">
              <a:rPr lang="es-ES_tradnl" smtClean="0"/>
              <a:t>26/7/25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7ADB43-9673-8C8D-06B0-A97A4F89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61263D-DD27-1768-AC78-72595A34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6C1F-688D-A64B-8832-2B0DACF2A1B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1843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81715-4EC6-0A17-88C4-43928B9B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A3588D-0356-DE77-6D28-C1DE9E78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22F-FB20-594C-9231-69A95945367F}" type="datetimeFigureOut">
              <a:rPr lang="es-ES_tradnl" smtClean="0"/>
              <a:t>26/7/25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CCD117-52B8-0688-047C-683557EA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C8D8A6-A31D-5560-5385-B51D657D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6C1F-688D-A64B-8832-2B0DACF2A1B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876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21E420-9E96-974A-9085-14A7A982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22F-FB20-594C-9231-69A95945367F}" type="datetimeFigureOut">
              <a:rPr lang="es-ES_tradnl" smtClean="0"/>
              <a:t>26/7/25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D63D0B-BF2D-BC3F-6960-1C469251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523851-676C-EF65-C72B-005E104D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6C1F-688D-A64B-8832-2B0DACF2A1B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122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170BF-B2A9-0E88-9386-E60DD418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EC0340-5396-ED80-E156-0ED5ECB6E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0AAB05-DD5B-5B9D-8885-A55C2D07D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9BC9DF-A623-48D2-5FA7-E4890416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22F-FB20-594C-9231-69A95945367F}" type="datetimeFigureOut">
              <a:rPr lang="es-ES_tradnl" smtClean="0"/>
              <a:t>26/7/25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2A420C-11F2-5C94-45FD-BE3A8927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4BDAEE-B12D-5B4B-A280-6EDF89CD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6C1F-688D-A64B-8832-2B0DACF2A1B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226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5CABC-CE51-B138-6DA7-C6DB12C1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7DB8E8-AD12-EB0F-79A2-E9F1B18D3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46C7C8-7C20-3FF5-F538-949F62E21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136060-DFA0-3D4C-565F-90A9A79B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22F-FB20-594C-9231-69A95945367F}" type="datetimeFigureOut">
              <a:rPr lang="es-ES_tradnl" smtClean="0"/>
              <a:t>26/7/25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BCF87C-8C45-8B0C-C785-828FBC07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31AC86-9750-E01F-8583-5085369A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06C1F-688D-A64B-8832-2B0DACF2A1B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061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6435E1-845E-095D-D4D6-9DF840CF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4AF515-AF12-BCD3-C3B7-C3ACA3581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922EC1-13FE-6E1B-BEB7-2F83A7575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AB22F-FB20-594C-9231-69A95945367F}" type="datetimeFigureOut">
              <a:rPr lang="es-ES_tradnl" smtClean="0"/>
              <a:t>26/7/25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732E28-6484-8C5E-97A8-AD6697F69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55F6A0-ABDF-90EF-3379-3B1F6B1E6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206C1F-688D-A64B-8832-2B0DACF2A1B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6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gif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A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EF8FBF69-E593-FCE7-0C80-2D58D7E07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4808151"/>
            <a:ext cx="6134100" cy="13970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1287D8BC-C309-650F-B9EF-85F2BE738FD3}"/>
              </a:ext>
            </a:extLst>
          </p:cNvPr>
          <p:cNvSpPr/>
          <p:nvPr/>
        </p:nvSpPr>
        <p:spPr>
          <a:xfrm>
            <a:off x="8884508" y="3429000"/>
            <a:ext cx="2817341" cy="2077651"/>
          </a:xfrm>
          <a:prstGeom prst="rect">
            <a:avLst/>
          </a:prstGeom>
          <a:solidFill>
            <a:srgbClr val="DD591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A67DA4-90E4-77F0-2832-3F00D7D2A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1825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PE" sz="48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Proximal Policy Optimization en </a:t>
            </a:r>
            <a:br>
              <a:rPr lang="es-PE" sz="48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</a:br>
            <a:r>
              <a:rPr lang="es-PE" sz="48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Super Mario Bros NES</a:t>
            </a:r>
            <a:endParaRPr lang="es-ES_tradnl" sz="48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AF74F1-949E-5A01-A672-C594280FE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65" y="5126681"/>
            <a:ext cx="1078470" cy="107847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814D77E-D065-FF1E-6602-1E3057283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59771"/>
            <a:ext cx="7772400" cy="69822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F5DD8C6-7442-3AAB-4BB3-B59208A5A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6169002"/>
            <a:ext cx="7772400" cy="69822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C1692AF-448F-BA45-9231-9D508E56A1F8}"/>
              </a:ext>
            </a:extLst>
          </p:cNvPr>
          <p:cNvSpPr txBox="1">
            <a:spLocks/>
          </p:cNvSpPr>
          <p:nvPr/>
        </p:nvSpPr>
        <p:spPr>
          <a:xfrm>
            <a:off x="9187248" y="3730881"/>
            <a:ext cx="2211859" cy="14738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s-PE" sz="18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Joel Ibaceta</a:t>
            </a:r>
          </a:p>
          <a:p>
            <a:pPr algn="l">
              <a:lnSpc>
                <a:spcPct val="150000"/>
              </a:lnSpc>
            </a:pPr>
            <a:r>
              <a:rPr lang="es-ES_tradnl" sz="18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Marco Barrera</a:t>
            </a:r>
          </a:p>
          <a:p>
            <a:pPr algn="l">
              <a:lnSpc>
                <a:spcPct val="150000"/>
              </a:lnSpc>
            </a:pPr>
            <a:r>
              <a:rPr lang="es-ES_tradnl" sz="1800" b="1" dirty="0" err="1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Jesus</a:t>
            </a:r>
            <a:r>
              <a:rPr lang="es-ES_tradnl" sz="18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 Campos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9118632-76FE-03CD-D6E3-8ECD5FF462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2043" y="3730881"/>
            <a:ext cx="8509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7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AA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DBDA9C-F898-69EF-62CE-B909AB606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0DF5B-883F-55B4-7D08-DD4FF7EBF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310" y="-162011"/>
            <a:ext cx="828282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s-PE" sz="32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Mejoras</a:t>
            </a:r>
            <a:endParaRPr lang="es-ES_tradnl" sz="32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A1457B94-876F-2AD2-1665-BA41B4BF9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9771"/>
            <a:ext cx="7772400" cy="698229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57E6ECCA-D027-17D9-B074-2535F902B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6169002"/>
            <a:ext cx="7772400" cy="6982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F07B59B-346B-33C8-4F74-A8D70B3C4C9C}"/>
              </a:ext>
            </a:extLst>
          </p:cNvPr>
          <p:cNvSpPr txBox="1"/>
          <p:nvPr/>
        </p:nvSpPr>
        <p:spPr>
          <a:xfrm>
            <a:off x="758310" y="13580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dirty="0">
                <a:solidFill>
                  <a:schemeClr val="bg1"/>
                </a:solidFill>
              </a:rPr>
              <a:t>Entropía Dinámica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41E37E-5BDF-39B8-625B-638DE88F1552}"/>
              </a:ext>
            </a:extLst>
          </p:cNvPr>
          <p:cNvSpPr txBox="1"/>
          <p:nvPr/>
        </p:nvSpPr>
        <p:spPr>
          <a:xfrm>
            <a:off x="758310" y="1744595"/>
            <a:ext cx="39796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chemeClr val="bg1"/>
                </a:solidFill>
              </a:rPr>
              <a:t>Ajusta el coeficiente de entropía durante el entrenamiento: comienza alto para fomentar exploración y luego disminuye, promoviendo decisiones más estables y precisas.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E7DFEC14-1275-F718-8210-42DB2F7F6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2554" y="2958560"/>
            <a:ext cx="3226236" cy="37225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1C9DB09-6952-68A4-2989-4CA642074D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9319" y="2051321"/>
            <a:ext cx="4843418" cy="2387600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6879A74-D859-6F93-A98C-81D58CB8E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44994"/>
              </p:ext>
            </p:extLst>
          </p:nvPr>
        </p:nvGraphicFramePr>
        <p:xfrm>
          <a:off x="838815" y="3745627"/>
          <a:ext cx="3684024" cy="1874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804">
                  <a:extLst>
                    <a:ext uri="{9D8B030D-6E8A-4147-A177-3AD203B41FA5}">
                      <a16:colId xmlns:a16="http://schemas.microsoft.com/office/drawing/2014/main" val="1666916383"/>
                    </a:ext>
                  </a:extLst>
                </a:gridCol>
                <a:gridCol w="1641987">
                  <a:extLst>
                    <a:ext uri="{9D8B030D-6E8A-4147-A177-3AD203B41FA5}">
                      <a16:colId xmlns:a16="http://schemas.microsoft.com/office/drawing/2014/main" val="2381282409"/>
                    </a:ext>
                  </a:extLst>
                </a:gridCol>
                <a:gridCol w="924233">
                  <a:extLst>
                    <a:ext uri="{9D8B030D-6E8A-4147-A177-3AD203B41FA5}">
                      <a16:colId xmlns:a16="http://schemas.microsoft.com/office/drawing/2014/main" val="212315750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Símbolo</a:t>
                      </a:r>
                      <a:endParaRPr lang="es-PE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Significado</a:t>
                      </a:r>
                      <a:endParaRPr lang="es-PE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Rango / Valor</a:t>
                      </a:r>
                      <a:endParaRPr lang="es-PE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6917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coef_entropía</a:t>
                      </a:r>
                      <a:endParaRPr lang="es-PE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Coeficiente de entropía (exploración)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[0.01, 0.2]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248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</a:t>
                      </a:r>
                      <a:endParaRPr lang="es-PE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solidFill>
                            <a:schemeClr val="bg1"/>
                          </a:solidFill>
                          <a:effectLst/>
                        </a:rPr>
                        <a:t>Paso de entrenamiento actual</a:t>
                      </a:r>
                      <a:endParaRPr lang="es-PE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solidFill>
                            <a:schemeClr val="bg1"/>
                          </a:solidFill>
                          <a:effectLst/>
                        </a:rPr>
                        <a:t>[0, U]</a:t>
                      </a:r>
                      <a:endParaRPr lang="es-PE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675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</a:t>
                      </a:r>
                      <a:endParaRPr lang="es-PE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u="none" strike="noStrike">
                          <a:solidFill>
                            <a:schemeClr val="bg1"/>
                          </a:solidFill>
                          <a:effectLst/>
                        </a:rPr>
                        <a:t>Total de pasos de entrenamiento</a:t>
                      </a:r>
                      <a:endParaRPr lang="es-PE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Constante definida por el usuario</a:t>
                      </a:r>
                      <a:endParaRPr lang="es-PE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181783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54D24020-E179-8AE3-FF49-B82CEBB355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7045" y="5114902"/>
            <a:ext cx="3441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5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AA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079089-9D33-D54B-E5B6-85B459B53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id="{7D79EDD6-0A31-E8F7-7DAE-FA1D36F98551}"/>
              </a:ext>
            </a:extLst>
          </p:cNvPr>
          <p:cNvSpPr/>
          <p:nvPr/>
        </p:nvSpPr>
        <p:spPr>
          <a:xfrm>
            <a:off x="6083687" y="1706095"/>
            <a:ext cx="5844460" cy="2237470"/>
          </a:xfrm>
          <a:prstGeom prst="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77BE8A-75E1-82E3-EF3C-F92007F5F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310" y="-162011"/>
            <a:ext cx="828282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s-PE" sz="32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Mejoras</a:t>
            </a:r>
            <a:endParaRPr lang="es-ES_tradnl" sz="32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2B17073E-CD25-F51D-C47D-CB86484A4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9771"/>
            <a:ext cx="7772400" cy="698229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5F804096-3B73-AAB9-C9F3-A5696EDF2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6169002"/>
            <a:ext cx="7772400" cy="6982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E96FD90-6788-C0D1-4B23-46B39B8FFE6B}"/>
              </a:ext>
            </a:extLst>
          </p:cNvPr>
          <p:cNvSpPr txBox="1"/>
          <p:nvPr/>
        </p:nvSpPr>
        <p:spPr>
          <a:xfrm>
            <a:off x="758310" y="13580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dirty="0">
                <a:solidFill>
                  <a:schemeClr val="bg1"/>
                </a:solidFill>
              </a:rPr>
              <a:t>KL Adaptativo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8A0157E-E79A-D827-EDBE-B2E6239E8F3A}"/>
              </a:ext>
            </a:extLst>
          </p:cNvPr>
          <p:cNvSpPr txBox="1"/>
          <p:nvPr/>
        </p:nvSpPr>
        <p:spPr>
          <a:xfrm>
            <a:off x="758310" y="1744595"/>
            <a:ext cx="39796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chemeClr val="bg1"/>
                </a:solidFill>
              </a:rPr>
              <a:t>Penaliza los cambios grandes entre la nueva política y la anterior, utilizando la divergencia KL (Kullback-Leibler) como medida de cuánto ha cambiado la política.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DD37EFD-A46E-2079-DD1B-216AF2B50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045" y="5114902"/>
            <a:ext cx="3441700" cy="10541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DD57858F-8150-B414-1E92-C65C39239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6296" y="3429000"/>
            <a:ext cx="2391692" cy="20647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124F9EC-3CC1-BA24-B097-E044BFA2FE31}"/>
              </a:ext>
            </a:extLst>
          </p:cNvPr>
          <p:cNvSpPr txBox="1"/>
          <p:nvPr/>
        </p:nvSpPr>
        <p:spPr>
          <a:xfrm>
            <a:off x="838200" y="2947198"/>
            <a:ext cx="3581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chemeClr val="bg1"/>
                </a:solidFill>
              </a:rPr>
              <a:t>La pérdida se actualiza usando: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2A58B21-0C01-9564-478F-BB2AB2FF4B65}"/>
              </a:ext>
            </a:extLst>
          </p:cNvPr>
          <p:cNvSpPr txBox="1"/>
          <p:nvPr/>
        </p:nvSpPr>
        <p:spPr>
          <a:xfrm>
            <a:off x="838200" y="4159299"/>
            <a:ext cx="404843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400" dirty="0">
                <a:solidFill>
                  <a:schemeClr val="bg1"/>
                </a:solidFill>
              </a:rPr>
              <a:t>Si la KL </a:t>
            </a:r>
            <a:r>
              <a:rPr lang="es-ES_tradnl" sz="1400" dirty="0" err="1">
                <a:solidFill>
                  <a:schemeClr val="bg1"/>
                </a:solidFill>
              </a:rPr>
              <a:t>Divergence</a:t>
            </a:r>
            <a:r>
              <a:rPr lang="es-ES_tradnl" sz="1400" dirty="0">
                <a:solidFill>
                  <a:schemeClr val="bg1"/>
                </a:solidFill>
              </a:rPr>
              <a:t> actual supera un valor objetivo (</a:t>
            </a:r>
            <a:r>
              <a:rPr lang="es-ES_tradnl" sz="1400" dirty="0" err="1">
                <a:solidFill>
                  <a:schemeClr val="bg1"/>
                </a:solidFill>
              </a:rPr>
              <a:t>target_kl</a:t>
            </a:r>
            <a:r>
              <a:rPr lang="es-ES_tradnl" sz="1400" dirty="0">
                <a:solidFill>
                  <a:schemeClr val="bg1"/>
                </a:solidFill>
              </a:rPr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400" dirty="0">
                <a:solidFill>
                  <a:schemeClr val="bg1"/>
                </a:solidFill>
              </a:rPr>
              <a:t>β_KL aumenta → Se penalizan más los cambios futuros.</a:t>
            </a:r>
          </a:p>
          <a:p>
            <a:r>
              <a:rPr lang="es-ES_tradnl" sz="1400" dirty="0">
                <a:solidFill>
                  <a:schemeClr val="bg1"/>
                </a:solidFill>
              </a:rPr>
              <a:t>Si la KL actual es menor que el objetivo: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sz="1400" dirty="0">
                <a:solidFill>
                  <a:schemeClr val="bg1"/>
                </a:solidFill>
              </a:rPr>
              <a:t>β_KL disminuye → Se permite más libertad para explorar nuevas políticas.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3C3086E-5205-1AB2-9007-9F08B4151E3D}"/>
              </a:ext>
            </a:extLst>
          </p:cNvPr>
          <p:cNvSpPr txBox="1"/>
          <p:nvPr/>
        </p:nvSpPr>
        <p:spPr>
          <a:xfrm>
            <a:off x="6858205" y="4849874"/>
            <a:ext cx="4139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600" i="1" dirty="0">
                <a:solidFill>
                  <a:schemeClr val="bg1"/>
                </a:solidFill>
              </a:rPr>
              <a:t>“No te alejes mucho de lo que ya sabes”</a:t>
            </a:r>
            <a:endParaRPr lang="es-PE" sz="1600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A2A5636-06DE-E4E6-384A-8552C13F1039}"/>
              </a:ext>
            </a:extLst>
          </p:cNvPr>
          <p:cNvSpPr txBox="1"/>
          <p:nvPr/>
        </p:nvSpPr>
        <p:spPr>
          <a:xfrm>
            <a:off x="6279106" y="1935595"/>
            <a:ext cx="55507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PE" sz="1200" dirty="0">
                <a:solidFill>
                  <a:schemeClr val="bg1"/>
                </a:solidFill>
                <a:latin typeface="Monaco" pitchFamily="2" charset="77"/>
              </a:rPr>
              <a:t>approx_kl = (logprobs_tensor - new_logprobs).mean().item()</a:t>
            </a:r>
          </a:p>
          <a:p>
            <a:pPr>
              <a:buNone/>
            </a:pPr>
            <a:endParaRPr lang="es-PE" sz="1200" dirty="0">
              <a:solidFill>
                <a:schemeClr val="bg1"/>
              </a:solidFill>
              <a:latin typeface="Monaco" pitchFamily="2" charset="77"/>
            </a:endParaRPr>
          </a:p>
          <a:p>
            <a:pPr>
              <a:buNone/>
            </a:pPr>
            <a:r>
              <a:rPr lang="es-PE" sz="1200" dirty="0">
                <a:solidFill>
                  <a:schemeClr val="bg1"/>
                </a:solidFill>
                <a:latin typeface="Monaco" pitchFamily="2" charset="77"/>
              </a:rPr>
              <a:t>loss += self.kl_beta * approx_kl</a:t>
            </a:r>
          </a:p>
          <a:p>
            <a:pPr>
              <a:buNone/>
            </a:pPr>
            <a:endParaRPr lang="es-PE" sz="1200" dirty="0">
              <a:solidFill>
                <a:schemeClr val="bg1"/>
              </a:solidFill>
              <a:latin typeface="Monaco" pitchFamily="2" charset="77"/>
            </a:endParaRPr>
          </a:p>
          <a:p>
            <a:pPr>
              <a:buNone/>
            </a:pPr>
            <a:r>
              <a:rPr lang="es-PE" sz="1200" dirty="0">
                <a:solidFill>
                  <a:schemeClr val="bg1"/>
                </a:solidFill>
                <a:latin typeface="Monaco" pitchFamily="2" charset="77"/>
              </a:rPr>
              <a:t>if approx_kl &gt; target_kl:</a:t>
            </a:r>
          </a:p>
          <a:p>
            <a:pPr>
              <a:buNone/>
            </a:pPr>
            <a:r>
              <a:rPr lang="es-PE" sz="1200" dirty="0">
                <a:solidFill>
                  <a:schemeClr val="bg1"/>
                </a:solidFill>
                <a:latin typeface="Monaco" pitchFamily="2" charset="77"/>
              </a:rPr>
              <a:t>    self.kl_beta *= 1.5</a:t>
            </a:r>
          </a:p>
          <a:p>
            <a:pPr>
              <a:buNone/>
            </a:pPr>
            <a:r>
              <a:rPr lang="es-PE" sz="1200" dirty="0">
                <a:solidFill>
                  <a:schemeClr val="bg1"/>
                </a:solidFill>
                <a:latin typeface="Monaco" pitchFamily="2" charset="77"/>
              </a:rPr>
              <a:t>else:</a:t>
            </a:r>
          </a:p>
          <a:p>
            <a:pPr>
              <a:buNone/>
            </a:pPr>
            <a:r>
              <a:rPr lang="es-PE" sz="1200" dirty="0">
                <a:solidFill>
                  <a:schemeClr val="bg1"/>
                </a:solidFill>
                <a:latin typeface="Monaco" pitchFamily="2" charset="77"/>
              </a:rPr>
              <a:t>    self.kl_beta /= 1.5</a:t>
            </a:r>
          </a:p>
          <a:p>
            <a:r>
              <a:rPr lang="es-PE" sz="1200" dirty="0">
                <a:solidFill>
                  <a:schemeClr val="bg1"/>
                </a:solidFill>
                <a:latin typeface="Monaco" pitchFamily="2" charset="77"/>
              </a:rPr>
              <a:t>self.kl_beta = np.clip(self.kl_beta, 1e-4, 10.0)</a:t>
            </a:r>
          </a:p>
        </p:txBody>
      </p:sp>
    </p:spTree>
    <p:extLst>
      <p:ext uri="{BB962C8B-B14F-4D97-AF65-F5344CB8AC3E}">
        <p14:creationId xmlns:p14="http://schemas.microsoft.com/office/powerpoint/2010/main" val="3732656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AA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F26D08-2DA2-5335-70AA-B5F50D049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7B1BE09-CFD6-D188-9956-B9BFD0A77291}"/>
              </a:ext>
            </a:extLst>
          </p:cNvPr>
          <p:cNvSpPr/>
          <p:nvPr/>
        </p:nvSpPr>
        <p:spPr>
          <a:xfrm>
            <a:off x="5664607" y="834680"/>
            <a:ext cx="6242257" cy="5025345"/>
          </a:xfrm>
          <a:prstGeom prst="rect">
            <a:avLst/>
          </a:prstGeom>
          <a:solidFill>
            <a:srgbClr val="DD591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918797-EB19-9060-9614-2A7ECE200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014" y="567760"/>
            <a:ext cx="4521613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s-PE" sz="32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Hiperparametros </a:t>
            </a:r>
            <a:br>
              <a:rPr lang="es-PE" sz="32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</a:br>
            <a:r>
              <a:rPr lang="es-PE" sz="32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de Entrenamiento</a:t>
            </a:r>
            <a:endParaRPr lang="es-ES_tradnl" sz="32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277687CF-C047-7488-A3C7-33EFA7D45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9771"/>
            <a:ext cx="7772400" cy="698229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E75F41ED-04A4-A553-9226-1E8C8F7FE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6169002"/>
            <a:ext cx="7772400" cy="698229"/>
          </a:xfrm>
          <a:prstGeom prst="rect">
            <a:avLst/>
          </a:prstGeom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C42CA5A8-7C7E-38E3-1184-D69A110C5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37060"/>
              </p:ext>
            </p:extLst>
          </p:nvPr>
        </p:nvGraphicFramePr>
        <p:xfrm>
          <a:off x="5786233" y="926866"/>
          <a:ext cx="6012476" cy="4801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3305">
                  <a:extLst>
                    <a:ext uri="{9D8B030D-6E8A-4147-A177-3AD203B41FA5}">
                      <a16:colId xmlns:a16="http://schemas.microsoft.com/office/drawing/2014/main" val="3169896652"/>
                    </a:ext>
                  </a:extLst>
                </a:gridCol>
                <a:gridCol w="1205743">
                  <a:extLst>
                    <a:ext uri="{9D8B030D-6E8A-4147-A177-3AD203B41FA5}">
                      <a16:colId xmlns:a16="http://schemas.microsoft.com/office/drawing/2014/main" val="3733971097"/>
                    </a:ext>
                  </a:extLst>
                </a:gridCol>
                <a:gridCol w="3443428">
                  <a:extLst>
                    <a:ext uri="{9D8B030D-6E8A-4147-A177-3AD203B41FA5}">
                      <a16:colId xmlns:a16="http://schemas.microsoft.com/office/drawing/2014/main" val="3260401797"/>
                    </a:ext>
                  </a:extLst>
                </a:gridCol>
              </a:tblGrid>
              <a:tr h="456312">
                <a:tc>
                  <a:txBody>
                    <a:bodyPr/>
                    <a:lstStyle/>
                    <a:p>
                      <a:pPr algn="ctr" fontAlgn="t"/>
                      <a:r>
                        <a:rPr lang="es-PE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Parámetro</a:t>
                      </a:r>
                      <a:endParaRPr lang="es-PE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Valor por defecto</a:t>
                      </a:r>
                      <a:endParaRPr lang="es-PE" sz="12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Descripción</a:t>
                      </a:r>
                      <a:endParaRPr lang="es-PE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327013"/>
                  </a:ext>
                </a:extLst>
              </a:tr>
              <a:tr h="37671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total_timesteps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1000000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Número total de pasos de entrenamiento</a:t>
                      </a:r>
                      <a:endParaRPr lang="es-PE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025019"/>
                  </a:ext>
                </a:extLst>
              </a:tr>
              <a:tr h="273787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lr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0.00025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Tasa de aprendizaje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116254"/>
                  </a:ext>
                </a:extLst>
              </a:tr>
              <a:tr h="37671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gamma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0.99</a:t>
                      </a:r>
                      <a:endParaRPr lang="es-PE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Factor de descuento para el retorno futuro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377757"/>
                  </a:ext>
                </a:extLst>
              </a:tr>
              <a:tr h="600401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gae_lambda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0.95</a:t>
                      </a:r>
                      <a:endParaRPr lang="es-PE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Lambda para GAE (Generalized Advantage Estimation)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161996"/>
                  </a:ext>
                </a:extLst>
              </a:tr>
              <a:tr h="302151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clip_coef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0.2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Coeficiente de recorte para PPO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909327"/>
                  </a:ext>
                </a:extLst>
              </a:tr>
              <a:tr h="52583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update_epochs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Número de épocas de actualización por batch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812322"/>
                  </a:ext>
                </a:extLst>
              </a:tr>
              <a:tr h="37671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batch_size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512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Tamaño del batch para actualización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361265"/>
                  </a:ext>
                </a:extLst>
              </a:tr>
              <a:tr h="45631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num_envs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Número de entornos vectorizados en paralelo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774195"/>
                  </a:ext>
                </a:extLst>
              </a:tr>
              <a:tr h="302151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initial_kl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0.3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KL inicial para ajuste dinámico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01994"/>
                  </a:ext>
                </a:extLst>
              </a:tr>
              <a:tr h="45127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final_kl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0.05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KL final objetivo al final del entrenamiento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584292"/>
                  </a:ext>
                </a:extLst>
              </a:tr>
              <a:tr h="302151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kl_beta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PE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Peso del término KL en la pérdida</a:t>
                      </a:r>
                      <a:endParaRPr lang="es-PE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20409"/>
                  </a:ext>
                </a:extLst>
              </a:tr>
            </a:tbl>
          </a:graphicData>
        </a:graphic>
      </p:graphicFrame>
      <p:pic>
        <p:nvPicPr>
          <p:cNvPr id="12" name="Imagen 11">
            <a:extLst>
              <a:ext uri="{FF2B5EF4-FFF2-40B4-BE49-F238E27FC236}">
                <a16:creationId xmlns:a16="http://schemas.microsoft.com/office/drawing/2014/main" id="{7E18771D-934E-DA39-D011-4F7FB9BA2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22" y="3881088"/>
            <a:ext cx="2751599" cy="62318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4AC3316-04CA-4AD9-5DF3-E6DB99964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96440"/>
            <a:ext cx="3441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9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AA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A68DE6-9E6A-2262-1F02-27305970C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267F0-FBD5-ADA6-FB10-9921472EB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014" y="469437"/>
            <a:ext cx="4521613" cy="9365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s-PE" sz="32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Resultados</a:t>
            </a:r>
            <a:endParaRPr lang="es-ES_tradnl" sz="32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A0F70923-4FED-F4F0-B630-9B31826AB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9771"/>
            <a:ext cx="7772400" cy="698229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5E488B8A-4B9A-5BBC-2FFB-B88DD5686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6169002"/>
            <a:ext cx="7772400" cy="69822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1CDE4C2-FECF-555F-8393-F7BA265E0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96440"/>
            <a:ext cx="3441700" cy="10541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536F922-A194-380C-3F6E-E094EABB676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5237"/>
          <a:stretch>
            <a:fillRect/>
          </a:stretch>
        </p:blipFill>
        <p:spPr>
          <a:xfrm>
            <a:off x="5772762" y="1185540"/>
            <a:ext cx="5810865" cy="32913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692E75D-2E86-1088-79D3-DD7DA7F7E159}"/>
              </a:ext>
            </a:extLst>
          </p:cNvPr>
          <p:cNvSpPr txBox="1"/>
          <p:nvPr/>
        </p:nvSpPr>
        <p:spPr>
          <a:xfrm>
            <a:off x="5702709" y="4733226"/>
            <a:ext cx="58809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chemeClr val="bg1"/>
                </a:solidFill>
              </a:rPr>
              <a:t>Al inicio el agente explora ampliamente, pero con el tiempo converge hacia una política más enfocada, priorizando acciones más útiles como avanzar y saltar.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DA3CE1B-39FB-CB34-D734-5DF039DF6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005" y="1905000"/>
            <a:ext cx="3251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6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AA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FA03BB-4871-D0F0-9EBD-CB11E4DA6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993AF-9FA7-A17C-5AEB-1A1D2EC37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014" y="469437"/>
            <a:ext cx="4521613" cy="9365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s-PE" sz="32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Resultados</a:t>
            </a:r>
            <a:endParaRPr lang="es-ES_tradnl" sz="32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BBEEEFB9-E6BF-8F4B-0539-F43E54281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9771"/>
            <a:ext cx="7772400" cy="698229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74A468B-9B74-C7F4-DDB0-CE009B0E0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6169002"/>
            <a:ext cx="7772400" cy="69822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6014347-624E-2CFE-3865-AD6ACFDA3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96440"/>
            <a:ext cx="3441700" cy="10541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DAE925D-265E-2FF6-2D11-E5320E697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888" y="469437"/>
            <a:ext cx="2955149" cy="23675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6608FA1-34EC-203B-1C0D-89BAFF6AC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520" y="2051486"/>
            <a:ext cx="2955149" cy="239948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A843663-4A3B-1B9F-1894-596D55396E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1672" y="469437"/>
            <a:ext cx="3159808" cy="236752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A8BED7F-341B-12D4-0EF9-3B700D617C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1672" y="3205936"/>
            <a:ext cx="3159808" cy="246990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8F4A4F4-DAA1-28DF-2CB9-20FCB8F153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0888" y="3205936"/>
            <a:ext cx="2963886" cy="246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9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AA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09B6FE-62D6-5D44-AAB3-9FA50A9C6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5C9AA-7267-2DC6-B2C0-B9AC86A62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310" y="-162011"/>
            <a:ext cx="828282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s-PE" sz="32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Analisis de Hiperparametros</a:t>
            </a:r>
            <a:endParaRPr lang="es-ES_tradnl" sz="32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B817814D-4F72-8CBB-CB7E-3E9383BA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9771"/>
            <a:ext cx="7772400" cy="698229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94483E31-3992-6798-6E05-28F270641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6169002"/>
            <a:ext cx="7772400" cy="69822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845056BA-883B-8957-5710-41A6FE942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98970"/>
            <a:ext cx="2476500" cy="158750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762CD639-7FCB-677B-8313-DF0AD5627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2100" y="5307072"/>
            <a:ext cx="1739900" cy="8636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4E5676E-7728-52D1-BDCA-4F265DECF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5291" y="1761210"/>
            <a:ext cx="8480488" cy="19018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BAA73E9-4D54-A450-EF96-03A85824EC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8048" y="3972336"/>
            <a:ext cx="2279855" cy="18147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98B08AC-13F6-6643-0CDB-5FF330FA6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3203" y="3972336"/>
            <a:ext cx="2279855" cy="186895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B0A06812-396E-0F16-CC18-C05CDF3C3788}"/>
              </a:ext>
            </a:extLst>
          </p:cNvPr>
          <p:cNvSpPr/>
          <p:nvPr/>
        </p:nvSpPr>
        <p:spPr>
          <a:xfrm>
            <a:off x="570271" y="2359742"/>
            <a:ext cx="285135" cy="235974"/>
          </a:xfrm>
          <a:prstGeom prst="rect">
            <a:avLst/>
          </a:prstGeom>
          <a:solidFill>
            <a:srgbClr val="2DB8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1F00B80-6E99-FFE1-63E3-8E180DB8F1C5}"/>
              </a:ext>
            </a:extLst>
          </p:cNvPr>
          <p:cNvSpPr/>
          <p:nvPr/>
        </p:nvSpPr>
        <p:spPr>
          <a:xfrm>
            <a:off x="570270" y="2796213"/>
            <a:ext cx="285135" cy="235974"/>
          </a:xfrm>
          <a:prstGeom prst="rect">
            <a:avLst/>
          </a:prstGeom>
          <a:solidFill>
            <a:srgbClr val="CF381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85B5401-8A1B-CD02-A942-8F0EB7483E86}"/>
              </a:ext>
            </a:extLst>
          </p:cNvPr>
          <p:cNvSpPr txBox="1"/>
          <p:nvPr/>
        </p:nvSpPr>
        <p:spPr>
          <a:xfrm>
            <a:off x="855406" y="2323840"/>
            <a:ext cx="19562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b="1" dirty="0">
                <a:solidFill>
                  <a:schemeClr val="bg1"/>
                </a:solidFill>
              </a:rPr>
              <a:t>RIGHT ONLY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58C445F-0494-D4C3-3399-7C8D7131C22B}"/>
              </a:ext>
            </a:extLst>
          </p:cNvPr>
          <p:cNvSpPr txBox="1"/>
          <p:nvPr/>
        </p:nvSpPr>
        <p:spPr>
          <a:xfrm>
            <a:off x="855406" y="2760311"/>
            <a:ext cx="19562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b="1" dirty="0">
                <a:solidFill>
                  <a:schemeClr val="bg1"/>
                </a:solidFill>
              </a:rPr>
              <a:t>SIMPLE MOVEMENT</a:t>
            </a:r>
          </a:p>
        </p:txBody>
      </p:sp>
    </p:spTree>
    <p:extLst>
      <p:ext uri="{BB962C8B-B14F-4D97-AF65-F5344CB8AC3E}">
        <p14:creationId xmlns:p14="http://schemas.microsoft.com/office/powerpoint/2010/main" val="3251079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AA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A94052-3390-9AD6-543D-F3A7398E5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CDA9C-32C2-4556-6DBF-885FC5938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310" y="-162011"/>
            <a:ext cx="828282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s-PE" sz="32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Analisis de Hiperparametros</a:t>
            </a:r>
            <a:endParaRPr lang="es-ES_tradnl" sz="32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60D9AB6C-5667-36CD-360F-9E60A462F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9771"/>
            <a:ext cx="7772400" cy="698229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CF76444-F644-87FE-FB7F-130B0E04C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6169002"/>
            <a:ext cx="7772400" cy="69822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60C22D0B-E9A6-70E3-234C-41B234F9D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98970"/>
            <a:ext cx="2476500" cy="158750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D77B21A3-057B-F0B0-16BB-7C88A1FAA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2100" y="5307072"/>
            <a:ext cx="1739900" cy="8636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0288D0E-8A90-075A-F443-B4B1C442852C}"/>
              </a:ext>
            </a:extLst>
          </p:cNvPr>
          <p:cNvSpPr/>
          <p:nvPr/>
        </p:nvSpPr>
        <p:spPr>
          <a:xfrm>
            <a:off x="570271" y="1987155"/>
            <a:ext cx="285135" cy="235974"/>
          </a:xfrm>
          <a:prstGeom prst="rect">
            <a:avLst/>
          </a:prstGeom>
          <a:solidFill>
            <a:srgbClr val="CA2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B93784A-E357-D558-D00F-346E58C1A96D}"/>
              </a:ext>
            </a:extLst>
          </p:cNvPr>
          <p:cNvSpPr/>
          <p:nvPr/>
        </p:nvSpPr>
        <p:spPr>
          <a:xfrm>
            <a:off x="570270" y="2423626"/>
            <a:ext cx="285135" cy="235974"/>
          </a:xfrm>
          <a:prstGeom prst="rect">
            <a:avLst/>
          </a:prstGeom>
          <a:solidFill>
            <a:srgbClr val="FB76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9B0DE6-2BA4-8339-340B-D74A0C910D6A}"/>
              </a:ext>
            </a:extLst>
          </p:cNvPr>
          <p:cNvSpPr txBox="1"/>
          <p:nvPr/>
        </p:nvSpPr>
        <p:spPr>
          <a:xfrm>
            <a:off x="855406" y="1951253"/>
            <a:ext cx="19562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b="1" dirty="0">
                <a:solidFill>
                  <a:schemeClr val="bg1"/>
                </a:solidFill>
              </a:rPr>
              <a:t>Learning Rate 1e-5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545EFB1-3E3A-B9AE-142D-9FBD716AF7B2}"/>
              </a:ext>
            </a:extLst>
          </p:cNvPr>
          <p:cNvSpPr txBox="1"/>
          <p:nvPr/>
        </p:nvSpPr>
        <p:spPr>
          <a:xfrm>
            <a:off x="855406" y="2387724"/>
            <a:ext cx="19562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b="1" dirty="0">
                <a:solidFill>
                  <a:schemeClr val="bg1"/>
                </a:solidFill>
              </a:rPr>
              <a:t>Learning Rate 5e-4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C76B9AB-0867-E06D-3C92-32B946A3601F}"/>
              </a:ext>
            </a:extLst>
          </p:cNvPr>
          <p:cNvSpPr/>
          <p:nvPr/>
        </p:nvSpPr>
        <p:spPr>
          <a:xfrm>
            <a:off x="570269" y="2870583"/>
            <a:ext cx="285135" cy="235974"/>
          </a:xfrm>
          <a:prstGeom prst="rect">
            <a:avLst/>
          </a:prstGeom>
          <a:solidFill>
            <a:srgbClr val="1D6A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BDC77AD-B43A-564E-4417-7AD3F390B5B8}"/>
              </a:ext>
            </a:extLst>
          </p:cNvPr>
          <p:cNvSpPr txBox="1"/>
          <p:nvPr/>
        </p:nvSpPr>
        <p:spPr>
          <a:xfrm>
            <a:off x="855405" y="2834681"/>
            <a:ext cx="19562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b="1" dirty="0">
                <a:solidFill>
                  <a:schemeClr val="bg1"/>
                </a:solidFill>
              </a:rPr>
              <a:t>Learning Rate 1e-4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74029A2-9BBF-AAF6-C686-69A1F1D3E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0787" y="1811650"/>
            <a:ext cx="7772400" cy="170890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B2BC6FC-0566-975D-7784-BE427D8DA7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0956" y="3951521"/>
            <a:ext cx="2230409" cy="180222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C5E09C3-ADDD-B24A-698B-7C28CFDE2B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3059" y="3906610"/>
            <a:ext cx="2308006" cy="1832261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FA4211D5-BF6E-E44B-4880-B3B8990C51AF}"/>
              </a:ext>
            </a:extLst>
          </p:cNvPr>
          <p:cNvSpPr/>
          <p:nvPr/>
        </p:nvSpPr>
        <p:spPr>
          <a:xfrm>
            <a:off x="570269" y="3307059"/>
            <a:ext cx="285135" cy="235974"/>
          </a:xfrm>
          <a:prstGeom prst="rect">
            <a:avLst/>
          </a:prstGeom>
          <a:solidFill>
            <a:srgbClr val="48B4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F428A66-3570-A95D-16CF-F5F2AF1F7ABF}"/>
              </a:ext>
            </a:extLst>
          </p:cNvPr>
          <p:cNvSpPr txBox="1"/>
          <p:nvPr/>
        </p:nvSpPr>
        <p:spPr>
          <a:xfrm>
            <a:off x="855405" y="3271157"/>
            <a:ext cx="19562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b="1" dirty="0">
                <a:solidFill>
                  <a:schemeClr val="bg1"/>
                </a:solidFill>
              </a:rPr>
              <a:t>Learning Rate 2.5-e4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8669E17-EC65-3EF6-696C-EA4BEE3AF379}"/>
              </a:ext>
            </a:extLst>
          </p:cNvPr>
          <p:cNvSpPr/>
          <p:nvPr/>
        </p:nvSpPr>
        <p:spPr>
          <a:xfrm>
            <a:off x="570269" y="3713087"/>
            <a:ext cx="285135" cy="235974"/>
          </a:xfrm>
          <a:prstGeom prst="rect">
            <a:avLst/>
          </a:prstGeom>
          <a:solidFill>
            <a:srgbClr val="F5367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83FF829-8FE7-4665-DA74-BC2223B327F6}"/>
              </a:ext>
            </a:extLst>
          </p:cNvPr>
          <p:cNvSpPr txBox="1"/>
          <p:nvPr/>
        </p:nvSpPr>
        <p:spPr>
          <a:xfrm>
            <a:off x="855405" y="3677185"/>
            <a:ext cx="19562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b="1" dirty="0">
                <a:solidFill>
                  <a:schemeClr val="bg1"/>
                </a:solidFill>
              </a:rPr>
              <a:t>Learning Rate 5-e4</a:t>
            </a:r>
          </a:p>
        </p:txBody>
      </p:sp>
    </p:spTree>
    <p:extLst>
      <p:ext uri="{BB962C8B-B14F-4D97-AF65-F5344CB8AC3E}">
        <p14:creationId xmlns:p14="http://schemas.microsoft.com/office/powerpoint/2010/main" val="101948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AA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E33338-7420-EDD5-0CD6-3809A12A8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A903A-54F8-EB32-4676-CC4E83C41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310" y="-162011"/>
            <a:ext cx="828282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s-PE" sz="32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Analisis de Hiperparametros</a:t>
            </a:r>
            <a:endParaRPr lang="es-ES_tradnl" sz="32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AA426250-9962-5CC7-7709-2B12D06B8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9771"/>
            <a:ext cx="7772400" cy="698229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9AAAEA23-AB8B-3715-2958-95EEBA193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6169002"/>
            <a:ext cx="7772400" cy="69822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C9026FFF-80CF-0FFE-5B7C-A5E84C939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98970"/>
            <a:ext cx="2476500" cy="158750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4B07585-228E-7E35-C9D5-632C1B56F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2100" y="5307072"/>
            <a:ext cx="1739900" cy="8636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BEAA9E14-4358-F6AA-E737-75DD755F41C2}"/>
              </a:ext>
            </a:extLst>
          </p:cNvPr>
          <p:cNvSpPr/>
          <p:nvPr/>
        </p:nvSpPr>
        <p:spPr>
          <a:xfrm>
            <a:off x="570271" y="2359742"/>
            <a:ext cx="285135" cy="235974"/>
          </a:xfrm>
          <a:prstGeom prst="rect">
            <a:avLst/>
          </a:prstGeom>
          <a:solidFill>
            <a:srgbClr val="F32D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99EDACF-9343-757E-D55A-418CEB648BAE}"/>
              </a:ext>
            </a:extLst>
          </p:cNvPr>
          <p:cNvSpPr/>
          <p:nvPr/>
        </p:nvSpPr>
        <p:spPr>
          <a:xfrm>
            <a:off x="570270" y="2796213"/>
            <a:ext cx="285135" cy="235974"/>
          </a:xfrm>
          <a:prstGeom prst="rect">
            <a:avLst/>
          </a:prstGeom>
          <a:solidFill>
            <a:srgbClr val="C3C3C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86269C-E630-23C6-C9F3-8FB2F59194DD}"/>
              </a:ext>
            </a:extLst>
          </p:cNvPr>
          <p:cNvSpPr txBox="1"/>
          <p:nvPr/>
        </p:nvSpPr>
        <p:spPr>
          <a:xfrm>
            <a:off x="855406" y="2323840"/>
            <a:ext cx="19562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b="1" dirty="0">
                <a:solidFill>
                  <a:schemeClr val="bg1"/>
                </a:solidFill>
              </a:rPr>
              <a:t>CLIP COEF 0.1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5607AC-9211-984A-94C5-D4BFA5C8CF95}"/>
              </a:ext>
            </a:extLst>
          </p:cNvPr>
          <p:cNvSpPr txBox="1"/>
          <p:nvPr/>
        </p:nvSpPr>
        <p:spPr>
          <a:xfrm>
            <a:off x="855406" y="2760311"/>
            <a:ext cx="19562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b="1" dirty="0">
                <a:solidFill>
                  <a:schemeClr val="bg1"/>
                </a:solidFill>
              </a:rPr>
              <a:t>CLIP COEF 0.2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4070FB-68E7-30BF-1FE0-939666F18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0870" y="1681655"/>
            <a:ext cx="8478023" cy="189992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5807FDE-62E9-448E-D747-734F9027A1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7639" y="3999856"/>
            <a:ext cx="2154429" cy="175388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163951D-BCB6-9CC7-3399-E88C19306C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4381" y="3951521"/>
            <a:ext cx="2214703" cy="1802222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77D8D5F3-24C0-01B3-CE55-1490076DC7A5}"/>
              </a:ext>
            </a:extLst>
          </p:cNvPr>
          <p:cNvSpPr/>
          <p:nvPr/>
        </p:nvSpPr>
        <p:spPr>
          <a:xfrm>
            <a:off x="570269" y="3243170"/>
            <a:ext cx="285135" cy="235974"/>
          </a:xfrm>
          <a:prstGeom prst="rect">
            <a:avLst/>
          </a:prstGeom>
          <a:solidFill>
            <a:srgbClr val="259A8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D0E5ABD-13F5-4BFE-5BA9-1C8091E2B765}"/>
              </a:ext>
            </a:extLst>
          </p:cNvPr>
          <p:cNvSpPr txBox="1"/>
          <p:nvPr/>
        </p:nvSpPr>
        <p:spPr>
          <a:xfrm>
            <a:off x="855405" y="3207268"/>
            <a:ext cx="19562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b="1" dirty="0">
                <a:solidFill>
                  <a:schemeClr val="bg1"/>
                </a:solidFill>
              </a:rPr>
              <a:t>CLIP COEF 0.3</a:t>
            </a:r>
          </a:p>
        </p:txBody>
      </p:sp>
    </p:spTree>
    <p:extLst>
      <p:ext uri="{BB962C8B-B14F-4D97-AF65-F5344CB8AC3E}">
        <p14:creationId xmlns:p14="http://schemas.microsoft.com/office/powerpoint/2010/main" val="297135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AA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A65A1A-F6CA-D155-FA15-8ACC58132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09715-636E-2331-4EBC-2634FB078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310" y="-162011"/>
            <a:ext cx="2949145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s-PE" sz="48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Entorno</a:t>
            </a:r>
            <a:endParaRPr lang="es-ES_tradnl" sz="48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92447D-9386-8AFB-E25D-831A9F97E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73" y="2179037"/>
            <a:ext cx="32512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80E6A92-9CED-24FD-D048-265AF58A87EB}"/>
              </a:ext>
            </a:extLst>
          </p:cNvPr>
          <p:cNvSpPr txBox="1"/>
          <p:nvPr/>
        </p:nvSpPr>
        <p:spPr>
          <a:xfrm>
            <a:off x="226409" y="5233214"/>
            <a:ext cx="51651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600" dirty="0">
                <a:solidFill>
                  <a:schemeClr val="bg1"/>
                </a:solidFill>
              </a:rPr>
              <a:t>SuperMarioBros-&lt;world&gt;-&lt;stage&gt;-v&lt;version&gt;</a:t>
            </a:r>
            <a:endParaRPr lang="es-ES_tradnl" sz="1600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D1153FE-6B37-4132-9671-5E40FAD7A6E1}"/>
              </a:ext>
            </a:extLst>
          </p:cNvPr>
          <p:cNvSpPr txBox="1"/>
          <p:nvPr/>
        </p:nvSpPr>
        <p:spPr>
          <a:xfrm>
            <a:off x="1466721" y="1676747"/>
            <a:ext cx="2684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gym-super-mario-bros</a:t>
            </a:r>
            <a:endParaRPr lang="es-ES_tradnl" dirty="0">
              <a:solidFill>
                <a:schemeClr val="bg1"/>
              </a:solidFill>
            </a:endParaRP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9EB6BF33-4399-4CD3-A76A-C87D362D0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85475"/>
              </p:ext>
            </p:extLst>
          </p:nvPr>
        </p:nvGraphicFramePr>
        <p:xfrm>
          <a:off x="5782273" y="2179037"/>
          <a:ext cx="5751385" cy="3578722"/>
        </p:xfrm>
        <a:graphic>
          <a:graphicData uri="http://schemas.openxmlformats.org/drawingml/2006/table">
            <a:tbl>
              <a:tblPr/>
              <a:tblGrid>
                <a:gridCol w="1094496">
                  <a:extLst>
                    <a:ext uri="{9D8B030D-6E8A-4147-A177-3AD203B41FA5}">
                      <a16:colId xmlns:a16="http://schemas.microsoft.com/office/drawing/2014/main" val="3755475977"/>
                    </a:ext>
                  </a:extLst>
                </a:gridCol>
                <a:gridCol w="842054">
                  <a:extLst>
                    <a:ext uri="{9D8B030D-6E8A-4147-A177-3AD203B41FA5}">
                      <a16:colId xmlns:a16="http://schemas.microsoft.com/office/drawing/2014/main" val="1405917410"/>
                    </a:ext>
                  </a:extLst>
                </a:gridCol>
                <a:gridCol w="3814835">
                  <a:extLst>
                    <a:ext uri="{9D8B030D-6E8A-4147-A177-3AD203B41FA5}">
                      <a16:colId xmlns:a16="http://schemas.microsoft.com/office/drawing/2014/main" val="3329952016"/>
                    </a:ext>
                  </a:extLst>
                </a:gridCol>
              </a:tblGrid>
              <a:tr h="233898">
                <a:tc>
                  <a:txBody>
                    <a:bodyPr/>
                    <a:lstStyle/>
                    <a:p>
                      <a:pPr algn="l"/>
                      <a:r>
                        <a:rPr lang="es-PE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355431"/>
                  </a:ext>
                </a:extLst>
              </a:tr>
              <a:tr h="233898">
                <a:tc>
                  <a:txBody>
                    <a:bodyPr/>
                    <a:lstStyle/>
                    <a:p>
                      <a:pPr algn="l"/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coins 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number of collected coins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089516"/>
                  </a:ext>
                </a:extLst>
              </a:tr>
              <a:tr h="233898">
                <a:tc>
                  <a:txBody>
                    <a:bodyPr/>
                    <a:lstStyle/>
                    <a:p>
                      <a:pPr algn="l"/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flag_get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if Mario reached a flag or ax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119697"/>
                  </a:ext>
                </a:extLst>
              </a:tr>
              <a:tr h="233898">
                <a:tc>
                  <a:txBody>
                    <a:bodyPr/>
                    <a:lstStyle/>
                    <a:p>
                      <a:pPr algn="l"/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life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number of lives left, i.e., </a:t>
                      </a:r>
                      <a:r>
                        <a:rPr lang="es-PE" sz="1400" i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{3, 2, 1}</a:t>
                      </a:r>
                      <a:endParaRPr lang="es-PE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601740"/>
                  </a:ext>
                </a:extLst>
              </a:tr>
              <a:tr h="233898">
                <a:tc>
                  <a:txBody>
                    <a:bodyPr/>
                    <a:lstStyle/>
                    <a:p>
                      <a:pPr algn="l"/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cumulative in-game score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553401"/>
                  </a:ext>
                </a:extLst>
              </a:tr>
              <a:tr h="233898">
                <a:tc>
                  <a:txBody>
                    <a:bodyPr/>
                    <a:lstStyle/>
                    <a:p>
                      <a:pPr algn="l"/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stage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current stage, i.e., </a:t>
                      </a:r>
                      <a:r>
                        <a:rPr lang="es-PE" sz="1400" i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{1, ..., 4}</a:t>
                      </a:r>
                      <a:endParaRPr lang="es-PE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755651"/>
                  </a:ext>
                </a:extLst>
              </a:tr>
              <a:tr h="305292">
                <a:tc>
                  <a:txBody>
                    <a:bodyPr/>
                    <a:lstStyle/>
                    <a:p>
                      <a:pPr algn="l"/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Mario's status, i.e., </a:t>
                      </a:r>
                      <a:r>
                        <a:rPr lang="es-PE" sz="14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{'small', 'tall', 'fireball'}</a:t>
                      </a:r>
                      <a:endParaRPr lang="es-PE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174485"/>
                  </a:ext>
                </a:extLst>
              </a:tr>
              <a:tr h="233898">
                <a:tc>
                  <a:txBody>
                    <a:bodyPr/>
                    <a:lstStyle/>
                    <a:p>
                      <a:pPr algn="l"/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time left on the clock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572099"/>
                  </a:ext>
                </a:extLst>
              </a:tr>
              <a:tr h="233898">
                <a:tc>
                  <a:txBody>
                    <a:bodyPr/>
                    <a:lstStyle/>
                    <a:p>
                      <a:pPr algn="l"/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world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current world, i.e., </a:t>
                      </a:r>
                      <a:r>
                        <a:rPr lang="es-PE" sz="1400" i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{1, ..., 8}</a:t>
                      </a:r>
                      <a:endParaRPr lang="es-PE" sz="14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445997"/>
                  </a:ext>
                </a:extLst>
              </a:tr>
              <a:tr h="305292">
                <a:tc>
                  <a:txBody>
                    <a:bodyPr/>
                    <a:lstStyle/>
                    <a:p>
                      <a:pPr algn="l"/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x_pos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Mario's </a:t>
                      </a:r>
                      <a:r>
                        <a:rPr lang="es-PE" sz="1400" i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position in the stage (from the left)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7260"/>
                  </a:ext>
                </a:extLst>
              </a:tr>
              <a:tr h="363034">
                <a:tc>
                  <a:txBody>
                    <a:bodyPr/>
                    <a:lstStyle/>
                    <a:p>
                      <a:pPr algn="l"/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y_pos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Mario's </a:t>
                      </a:r>
                      <a:r>
                        <a:rPr lang="es-PE" sz="14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P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position in the stage (from the bottom)</a:t>
                      </a:r>
                    </a:p>
                  </a:txBody>
                  <a:tcPr marL="100297" marR="100297" marT="46291" marB="46291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34732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9C7FCBAB-38E3-2AAA-0804-41657C992288}"/>
              </a:ext>
            </a:extLst>
          </p:cNvPr>
          <p:cNvSpPr txBox="1"/>
          <p:nvPr/>
        </p:nvSpPr>
        <p:spPr>
          <a:xfrm>
            <a:off x="5782275" y="1627101"/>
            <a:ext cx="2465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Info Dictionary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2583AB8-6B90-5144-6514-255E54A58276}"/>
              </a:ext>
            </a:extLst>
          </p:cNvPr>
          <p:cNvSpPr txBox="1"/>
          <p:nvPr/>
        </p:nvSpPr>
        <p:spPr>
          <a:xfrm>
            <a:off x="226409" y="5602546"/>
            <a:ext cx="5165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dirty="0">
                <a:solidFill>
                  <a:schemeClr val="bg1"/>
                </a:solidFill>
              </a:rPr>
              <a:t>SuperMarioBros-v0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09B03A1-F198-5FCA-CAFD-4AE4A53B7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4058" y="314239"/>
            <a:ext cx="1879600" cy="14351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2F3901E-7FE9-68CC-25C7-BB30E2590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59771"/>
            <a:ext cx="7772400" cy="69822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639201F-B71B-BD34-A624-C03CB757E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6169002"/>
            <a:ext cx="7772400" cy="69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AA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F48175-B338-806F-C1D4-4369F5A15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62BB79A-0BAA-425C-9EF6-37F78BFF970B}"/>
              </a:ext>
            </a:extLst>
          </p:cNvPr>
          <p:cNvSpPr/>
          <p:nvPr/>
        </p:nvSpPr>
        <p:spPr>
          <a:xfrm>
            <a:off x="4481873" y="1542238"/>
            <a:ext cx="3522617" cy="2731168"/>
          </a:xfrm>
          <a:prstGeom prst="rect">
            <a:avLst/>
          </a:prstGeom>
          <a:solidFill>
            <a:srgbClr val="DD591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DE2294-E032-8F32-9E81-70EEC90AD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310" y="-162011"/>
            <a:ext cx="3672871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s-PE" sz="48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Acciones</a:t>
            </a:r>
            <a:endParaRPr lang="es-ES_tradnl" sz="48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B878767-8823-9618-92AB-AA9FC6857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476469"/>
              </p:ext>
            </p:extLst>
          </p:nvPr>
        </p:nvGraphicFramePr>
        <p:xfrm>
          <a:off x="4593891" y="1734489"/>
          <a:ext cx="3359907" cy="2346960"/>
        </p:xfrm>
        <a:graphic>
          <a:graphicData uri="http://schemas.openxmlformats.org/drawingml/2006/table">
            <a:tbl>
              <a:tblPr/>
              <a:tblGrid>
                <a:gridCol w="616707">
                  <a:extLst>
                    <a:ext uri="{9D8B030D-6E8A-4147-A177-3AD203B41FA5}">
                      <a16:colId xmlns:a16="http://schemas.microsoft.com/office/drawing/2014/main" val="281974062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096062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600" b="1" dirty="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 b="1" dirty="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[‘NOOP’]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2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600" b="1" dirty="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 b="1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[‘right’]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600" b="1" dirty="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 b="1" dirty="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[‘right’, ‘A’]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14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600" b="1" dirty="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 b="1" dirty="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[‘right’, ‘B’]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938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600" b="1" dirty="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 b="1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[‘right’, ‘A’, ‘B’]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519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600" b="1" dirty="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 b="1" dirty="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[‘A’]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58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600" b="1" dirty="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 b="1" dirty="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[‘left’]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645395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2ED015B0-3C6A-0ED0-1BD4-3F5262CF1F50}"/>
              </a:ext>
            </a:extLst>
          </p:cNvPr>
          <p:cNvSpPr/>
          <p:nvPr/>
        </p:nvSpPr>
        <p:spPr>
          <a:xfrm>
            <a:off x="805221" y="1542238"/>
            <a:ext cx="3522617" cy="2033844"/>
          </a:xfrm>
          <a:prstGeom prst="rect">
            <a:avLst/>
          </a:prstGeom>
          <a:solidFill>
            <a:srgbClr val="DD591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5B7E54F-82E6-FEF6-E114-86B3CFDEA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157978"/>
              </p:ext>
            </p:extLst>
          </p:nvPr>
        </p:nvGraphicFramePr>
        <p:xfrm>
          <a:off x="969818" y="1722711"/>
          <a:ext cx="3158393" cy="1676400"/>
        </p:xfrm>
        <a:graphic>
          <a:graphicData uri="http://schemas.openxmlformats.org/drawingml/2006/table">
            <a:tbl>
              <a:tblPr/>
              <a:tblGrid>
                <a:gridCol w="517997">
                  <a:extLst>
                    <a:ext uri="{9D8B030D-6E8A-4147-A177-3AD203B41FA5}">
                      <a16:colId xmlns:a16="http://schemas.microsoft.com/office/drawing/2014/main" val="2663689109"/>
                    </a:ext>
                  </a:extLst>
                </a:gridCol>
                <a:gridCol w="2640396">
                  <a:extLst>
                    <a:ext uri="{9D8B030D-6E8A-4147-A177-3AD203B41FA5}">
                      <a16:colId xmlns:a16="http://schemas.microsoft.com/office/drawing/2014/main" val="3441532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[‘NOOP’]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411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60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[‘right’]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348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60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[‘right’, ‘A’]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366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60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[‘right’, ‘B’]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99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[‘right’, ‘A’, ‘B’]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162479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0FB1D1AD-7422-6E2A-1406-F36E73004D4E}"/>
              </a:ext>
            </a:extLst>
          </p:cNvPr>
          <p:cNvSpPr/>
          <p:nvPr/>
        </p:nvSpPr>
        <p:spPr>
          <a:xfrm>
            <a:off x="8158525" y="1542238"/>
            <a:ext cx="3522617" cy="4752473"/>
          </a:xfrm>
          <a:prstGeom prst="rect">
            <a:avLst/>
          </a:prstGeom>
          <a:solidFill>
            <a:srgbClr val="DD591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3C115110-CC1F-8AA0-28C9-3457981DD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52956"/>
              </p:ext>
            </p:extLst>
          </p:nvPr>
        </p:nvGraphicFramePr>
        <p:xfrm>
          <a:off x="8282261" y="1728506"/>
          <a:ext cx="3275144" cy="4351332"/>
        </p:xfrm>
        <a:graphic>
          <a:graphicData uri="http://schemas.openxmlformats.org/drawingml/2006/table">
            <a:tbl>
              <a:tblPr/>
              <a:tblGrid>
                <a:gridCol w="441488">
                  <a:extLst>
                    <a:ext uri="{9D8B030D-6E8A-4147-A177-3AD203B41FA5}">
                      <a16:colId xmlns:a16="http://schemas.microsoft.com/office/drawing/2014/main" val="2279639997"/>
                    </a:ext>
                  </a:extLst>
                </a:gridCol>
                <a:gridCol w="2833656">
                  <a:extLst>
                    <a:ext uri="{9D8B030D-6E8A-4147-A177-3AD203B41FA5}">
                      <a16:colId xmlns:a16="http://schemas.microsoft.com/office/drawing/2014/main" val="2209059142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 dirty="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0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 dirty="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[‘NOOP’]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97561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1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[‘right’]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29442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2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[‘right’, ‘A’]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3774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[‘right’, ‘B’]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35870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4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[‘right’, ‘A’, ‘B’]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58240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5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 dirty="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[‘A’]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59187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6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[‘left’]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65203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7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[‘left’, ‘A’]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84316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8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[‘left’, ‘B’]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95233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9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 dirty="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[‘left’, ‘A’, ‘B’]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23065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10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[‘down’]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20914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11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600" dirty="0">
                          <a:solidFill>
                            <a:schemeClr val="bg1"/>
                          </a:solidFill>
                          <a:latin typeface="Monaco" pitchFamily="2" charset="77"/>
                        </a:rPr>
                        <a:t>[‘up’]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91014"/>
                  </a:ext>
                </a:extLst>
              </a:tr>
            </a:tbl>
          </a:graphicData>
        </a:graphic>
      </p:graphicFrame>
      <p:sp>
        <p:nvSpPr>
          <p:cNvPr id="12" name="Título 1">
            <a:extLst>
              <a:ext uri="{FF2B5EF4-FFF2-40B4-BE49-F238E27FC236}">
                <a16:creationId xmlns:a16="http://schemas.microsoft.com/office/drawing/2014/main" id="{EAE663CA-5F18-B323-4F68-8BA0CA52E152}"/>
              </a:ext>
            </a:extLst>
          </p:cNvPr>
          <p:cNvSpPr txBox="1">
            <a:spLocks/>
          </p:cNvSpPr>
          <p:nvPr/>
        </p:nvSpPr>
        <p:spPr>
          <a:xfrm>
            <a:off x="805221" y="3756555"/>
            <a:ext cx="2949145" cy="4023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14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RIGHT_ONLY</a:t>
            </a:r>
            <a:endParaRPr lang="es-ES_tradnl" sz="14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78D4361D-4A53-8FD7-EFA8-ED96AA62BE08}"/>
              </a:ext>
            </a:extLst>
          </p:cNvPr>
          <p:cNvSpPr txBox="1">
            <a:spLocks/>
          </p:cNvSpPr>
          <p:nvPr/>
        </p:nvSpPr>
        <p:spPr>
          <a:xfrm>
            <a:off x="4593891" y="4441087"/>
            <a:ext cx="2949145" cy="4023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14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SIMPLE_MOVEMENT</a:t>
            </a:r>
            <a:endParaRPr lang="es-ES_tradnl" sz="14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A1A69FFE-284D-636E-E474-B3555E6A53CB}"/>
              </a:ext>
            </a:extLst>
          </p:cNvPr>
          <p:cNvSpPr txBox="1">
            <a:spLocks/>
          </p:cNvSpPr>
          <p:nvPr/>
        </p:nvSpPr>
        <p:spPr>
          <a:xfrm>
            <a:off x="8158525" y="1031789"/>
            <a:ext cx="2949145" cy="4023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14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COMPLEX_MOVEMENT</a:t>
            </a:r>
            <a:endParaRPr lang="es-ES_tradnl" sz="14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ADA2E1-A211-3738-CBC1-82AD30538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10" y="5089764"/>
            <a:ext cx="3569528" cy="14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18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AA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FC80C6-C9B4-1285-FF55-25AE8A5BF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61D67-3108-357F-6797-8BAB189A1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310" y="-162011"/>
            <a:ext cx="6376416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s-PE" sz="40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Preprocesamiento</a:t>
            </a:r>
            <a:endParaRPr lang="es-ES_tradnl" sz="40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15C703A8-C4C1-1EC7-A75C-0C212EF3FD10}"/>
              </a:ext>
            </a:extLst>
          </p:cNvPr>
          <p:cNvSpPr txBox="1">
            <a:spLocks/>
          </p:cNvSpPr>
          <p:nvPr/>
        </p:nvSpPr>
        <p:spPr>
          <a:xfrm>
            <a:off x="269695" y="4716379"/>
            <a:ext cx="2949145" cy="4023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14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FrameSkipWrapper</a:t>
            </a:r>
            <a:endParaRPr lang="es-ES_tradnl" sz="14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21B70BC-320F-E69E-6F1A-65BC00E34D37}"/>
              </a:ext>
            </a:extLst>
          </p:cNvPr>
          <p:cNvSpPr txBox="1"/>
          <p:nvPr/>
        </p:nvSpPr>
        <p:spPr>
          <a:xfrm>
            <a:off x="678252" y="5118768"/>
            <a:ext cx="32377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Ejecuta la misma acción durante 4 frames seguidos.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Solo el último frame se muestra al agente.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3 anteriores se simulan, pero no se observan.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EBF17E9C-DAF7-B6DB-FD1B-D9DA8764E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1"/>
          <a:stretch>
            <a:fillRect/>
          </a:stretch>
        </p:blipFill>
        <p:spPr bwMode="auto">
          <a:xfrm>
            <a:off x="4720711" y="2225589"/>
            <a:ext cx="3066622" cy="229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A5047770-E757-9EC8-7056-21616784B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56"/>
          <a:stretch>
            <a:fillRect/>
          </a:stretch>
        </p:blipFill>
        <p:spPr bwMode="auto">
          <a:xfrm>
            <a:off x="4720711" y="1838909"/>
            <a:ext cx="3066622" cy="41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4D742B17-3F56-E4EC-50B3-4C6558BA7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2" r="26254"/>
          <a:stretch>
            <a:fillRect/>
          </a:stretch>
        </p:blipFill>
        <p:spPr bwMode="auto">
          <a:xfrm>
            <a:off x="4720712" y="2256004"/>
            <a:ext cx="2261936" cy="226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ítulo 1">
            <a:extLst>
              <a:ext uri="{FF2B5EF4-FFF2-40B4-BE49-F238E27FC236}">
                <a16:creationId xmlns:a16="http://schemas.microsoft.com/office/drawing/2014/main" id="{3916B247-8581-83AB-8DDC-F234859198E2}"/>
              </a:ext>
            </a:extLst>
          </p:cNvPr>
          <p:cNvSpPr txBox="1">
            <a:spLocks/>
          </p:cNvSpPr>
          <p:nvPr/>
        </p:nvSpPr>
        <p:spPr>
          <a:xfrm>
            <a:off x="5851680" y="3842084"/>
            <a:ext cx="1166142" cy="4023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14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200x200</a:t>
            </a:r>
            <a:endParaRPr lang="es-ES_tradnl" sz="14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5EF1B0A5-7406-A870-2EBE-F414972CAF8B}"/>
              </a:ext>
            </a:extLst>
          </p:cNvPr>
          <p:cNvSpPr txBox="1">
            <a:spLocks/>
          </p:cNvSpPr>
          <p:nvPr/>
        </p:nvSpPr>
        <p:spPr>
          <a:xfrm>
            <a:off x="4181177" y="4720389"/>
            <a:ext cx="2949145" cy="4023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14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FrameCropWrapper</a:t>
            </a:r>
            <a:endParaRPr lang="es-ES_tradnl" sz="14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01E7944-24C9-83B7-C8A2-229DCF1F77A4}"/>
              </a:ext>
            </a:extLst>
          </p:cNvPr>
          <p:cNvSpPr txBox="1"/>
          <p:nvPr/>
        </p:nvSpPr>
        <p:spPr>
          <a:xfrm>
            <a:off x="4589734" y="5122778"/>
            <a:ext cx="3237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Recorta la imagen para centrarla en el área de interés.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distracciones del entorno.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E6751FB0-1B81-48CF-7BF5-FC4CA29DE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1838908"/>
            <a:ext cx="1872595" cy="1872595"/>
          </a:xfrm>
          <a:prstGeom prst="rect">
            <a:avLst/>
          </a:prstGeom>
        </p:spPr>
      </p:pic>
      <p:sp>
        <p:nvSpPr>
          <p:cNvPr id="37" name="Título 1">
            <a:extLst>
              <a:ext uri="{FF2B5EF4-FFF2-40B4-BE49-F238E27FC236}">
                <a16:creationId xmlns:a16="http://schemas.microsoft.com/office/drawing/2014/main" id="{6AC039AD-EFA7-920B-98E8-58C0F2FD43EE}"/>
              </a:ext>
            </a:extLst>
          </p:cNvPr>
          <p:cNvSpPr txBox="1">
            <a:spLocks/>
          </p:cNvSpPr>
          <p:nvPr/>
        </p:nvSpPr>
        <p:spPr>
          <a:xfrm>
            <a:off x="9384695" y="2361947"/>
            <a:ext cx="1166142" cy="4023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14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84x84</a:t>
            </a:r>
            <a:endParaRPr lang="es-ES_tradnl" sz="14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902A578A-69E8-EA95-F532-A07B213C3F6F}"/>
              </a:ext>
            </a:extLst>
          </p:cNvPr>
          <p:cNvSpPr txBox="1">
            <a:spLocks/>
          </p:cNvSpPr>
          <p:nvPr/>
        </p:nvSpPr>
        <p:spPr>
          <a:xfrm>
            <a:off x="8092659" y="4716379"/>
            <a:ext cx="2949145" cy="4023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14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ResizeObservation</a:t>
            </a:r>
            <a:endParaRPr lang="es-ES_tradnl" sz="14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5A72D69-8EC8-777D-9C56-7303D4AB43FC}"/>
              </a:ext>
            </a:extLst>
          </p:cNvPr>
          <p:cNvSpPr txBox="1"/>
          <p:nvPr/>
        </p:nvSpPr>
        <p:spPr>
          <a:xfrm>
            <a:off x="8501216" y="5118768"/>
            <a:ext cx="32377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Redimensiona el frame a un tamaño fijo (84×84).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Estándar para entradas a la red neuronal.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D40127-3CC3-3E66-35AD-F5E9CD5CE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037" y="2775284"/>
            <a:ext cx="1066800" cy="10668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3B7A609-1A77-0AD7-3697-FE393CB012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0709" y="1991308"/>
            <a:ext cx="1872595" cy="187259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2C59B97-EE81-301A-B597-1245D5D75AF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3109" y="2143708"/>
            <a:ext cx="1872595" cy="18725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4CE7BA-D3FB-2F4D-D606-59F89809B95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15509" y="2296108"/>
            <a:ext cx="1872595" cy="18725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CD55970-5C32-6AEE-4163-E02AE179D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909" y="2448508"/>
            <a:ext cx="1872595" cy="18725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A9ED789-9EE9-EC8B-A9EE-951FFA66C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300" y="395467"/>
            <a:ext cx="34417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AA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F3226F-F2EE-730F-30BB-34A06EA9C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4B23C-7E18-C0C8-1A2F-38A3C4F44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310" y="-162011"/>
            <a:ext cx="6376416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s-PE" sz="40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Preprocesamiento</a:t>
            </a:r>
            <a:endParaRPr lang="es-ES_tradnl" sz="40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4BB25CC5-83B2-6325-1148-FBC003634473}"/>
              </a:ext>
            </a:extLst>
          </p:cNvPr>
          <p:cNvSpPr txBox="1">
            <a:spLocks/>
          </p:cNvSpPr>
          <p:nvPr/>
        </p:nvSpPr>
        <p:spPr>
          <a:xfrm>
            <a:off x="269695" y="4716379"/>
            <a:ext cx="2949145" cy="4023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14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GrayScaleObservation</a:t>
            </a:r>
            <a:endParaRPr lang="es-ES_tradnl" sz="14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36B8393-84F1-3074-6F7B-83703257B469}"/>
              </a:ext>
            </a:extLst>
          </p:cNvPr>
          <p:cNvSpPr txBox="1"/>
          <p:nvPr/>
        </p:nvSpPr>
        <p:spPr>
          <a:xfrm>
            <a:off x="678252" y="5118768"/>
            <a:ext cx="32377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Convierte la imagen a escala de grises.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canales y simplifica la observación.</a:t>
            </a: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4A82BB1F-71BB-A54B-8F0D-E5040E648EBD}"/>
              </a:ext>
            </a:extLst>
          </p:cNvPr>
          <p:cNvSpPr txBox="1">
            <a:spLocks/>
          </p:cNvSpPr>
          <p:nvPr/>
        </p:nvSpPr>
        <p:spPr>
          <a:xfrm>
            <a:off x="4181177" y="4720389"/>
            <a:ext cx="2949145" cy="4023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14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FrameStack</a:t>
            </a:r>
            <a:endParaRPr lang="es-ES_tradnl" sz="14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CFEC0AB-F090-3D27-513C-C6CA5F0B9A4F}"/>
              </a:ext>
            </a:extLst>
          </p:cNvPr>
          <p:cNvSpPr txBox="1"/>
          <p:nvPr/>
        </p:nvSpPr>
        <p:spPr>
          <a:xfrm>
            <a:off x="4589734" y="5122778"/>
            <a:ext cx="32377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Apila los últimos N frames (usualmente 4).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 al agente percibir el movimiento.</a:t>
            </a: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73FABB05-C63C-23DD-8DC3-E94206934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10" y="2563141"/>
            <a:ext cx="1421030" cy="1421030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EE4AC4E3-EA55-B216-5960-F71BE2C0422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455014" y="2563141"/>
            <a:ext cx="1421030" cy="1421030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3B98AE3A-8764-B99F-373F-16587EE40A4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283725" y="2354179"/>
            <a:ext cx="1066800" cy="1066800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D7597968-5958-1DAB-8950-A721D1C2BB3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436125" y="2506579"/>
            <a:ext cx="1066800" cy="1066800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C77F1F8C-7E7E-26C0-6E08-71914804F138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588525" y="2658979"/>
            <a:ext cx="1066800" cy="1066800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F3DB3082-1CF7-FB55-9469-B5DBF383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740925" y="2811379"/>
            <a:ext cx="1066800" cy="1066800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B6629A39-CA74-A6AF-7084-1263B6D0CCC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8367806" y="2963779"/>
            <a:ext cx="457200" cy="457200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80DCC313-63DE-5EE2-A05D-2A77504CC316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8444006" y="3039979"/>
            <a:ext cx="457200" cy="457200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CB98BB2B-739D-50A5-B579-0D513753A9D0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8520206" y="3117604"/>
            <a:ext cx="457200" cy="457200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1C762342-BE4C-EF3C-9B95-0AF8215FC97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8595589" y="3192379"/>
            <a:ext cx="457200" cy="457200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237206FC-22DC-80C2-F6B7-02404943BF76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9321251" y="2963779"/>
            <a:ext cx="457200" cy="45720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6DCAE393-503E-C0A3-007C-738648F226FC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9397451" y="3039979"/>
            <a:ext cx="457200" cy="457200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8A0EF0E0-F368-ED78-6615-08A66198D7C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9473651" y="3117604"/>
            <a:ext cx="457200" cy="457200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CDC707EC-4300-05A3-1334-070313648FD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9549034" y="3192379"/>
            <a:ext cx="457200" cy="457200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91AF813B-5101-65F4-A384-020A8205314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0802472" y="2957647"/>
            <a:ext cx="457200" cy="457200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CA85A1A0-0AA0-5EFD-DACA-D41EF4D08AB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0878672" y="3033847"/>
            <a:ext cx="457200" cy="457200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A425AD87-BABC-CE56-411A-6837ACB68F98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0954872" y="3111472"/>
            <a:ext cx="457200" cy="457200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26F103ED-BB20-3265-DE04-D84812E825C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1030255" y="3186247"/>
            <a:ext cx="457200" cy="457200"/>
          </a:xfrm>
          <a:prstGeom prst="rect">
            <a:avLst/>
          </a:prstGeom>
        </p:spPr>
      </p:pic>
      <p:sp>
        <p:nvSpPr>
          <p:cNvPr id="1024" name="CuadroTexto 1023">
            <a:extLst>
              <a:ext uri="{FF2B5EF4-FFF2-40B4-BE49-F238E27FC236}">
                <a16:creationId xmlns:a16="http://schemas.microsoft.com/office/drawing/2014/main" id="{801DCAEE-6B62-F782-D64B-22FB70E677AF}"/>
              </a:ext>
            </a:extLst>
          </p:cNvPr>
          <p:cNvSpPr txBox="1"/>
          <p:nvPr/>
        </p:nvSpPr>
        <p:spPr>
          <a:xfrm>
            <a:off x="10224436" y="3111472"/>
            <a:ext cx="350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25" name="Cerrar llave 1024">
            <a:extLst>
              <a:ext uri="{FF2B5EF4-FFF2-40B4-BE49-F238E27FC236}">
                <a16:creationId xmlns:a16="http://schemas.microsoft.com/office/drawing/2014/main" id="{B5E29CB4-88A3-A0F3-2DC3-4503A8F049B6}"/>
              </a:ext>
            </a:extLst>
          </p:cNvPr>
          <p:cNvSpPr/>
          <p:nvPr/>
        </p:nvSpPr>
        <p:spPr>
          <a:xfrm rot="16200000">
            <a:off x="9822333" y="1070463"/>
            <a:ext cx="172447" cy="31578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27" name="CuadroTexto 1026">
            <a:extLst>
              <a:ext uri="{FF2B5EF4-FFF2-40B4-BE49-F238E27FC236}">
                <a16:creationId xmlns:a16="http://schemas.microsoft.com/office/drawing/2014/main" id="{7CD7F7D3-8EA4-1580-F360-189083ACDB95}"/>
              </a:ext>
            </a:extLst>
          </p:cNvPr>
          <p:cNvSpPr txBox="1"/>
          <p:nvPr/>
        </p:nvSpPr>
        <p:spPr>
          <a:xfrm>
            <a:off x="9549034" y="2133944"/>
            <a:ext cx="819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n-envs</a:t>
            </a:r>
          </a:p>
        </p:txBody>
      </p:sp>
      <p:sp>
        <p:nvSpPr>
          <p:cNvPr id="1028" name="Título 1">
            <a:extLst>
              <a:ext uri="{FF2B5EF4-FFF2-40B4-BE49-F238E27FC236}">
                <a16:creationId xmlns:a16="http://schemas.microsoft.com/office/drawing/2014/main" id="{3D8B1D70-25A2-B3D2-6C90-3D3A2AFC6D39}"/>
              </a:ext>
            </a:extLst>
          </p:cNvPr>
          <p:cNvSpPr txBox="1">
            <a:spLocks/>
          </p:cNvSpPr>
          <p:nvPr/>
        </p:nvSpPr>
        <p:spPr>
          <a:xfrm>
            <a:off x="7426633" y="4716378"/>
            <a:ext cx="2949145" cy="4023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14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Vector Env</a:t>
            </a:r>
            <a:endParaRPr lang="es-ES_tradnl" sz="14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sp>
        <p:nvSpPr>
          <p:cNvPr id="1029" name="CuadroTexto 1028">
            <a:extLst>
              <a:ext uri="{FF2B5EF4-FFF2-40B4-BE49-F238E27FC236}">
                <a16:creationId xmlns:a16="http://schemas.microsoft.com/office/drawing/2014/main" id="{E6C37A21-287F-2E23-EE85-C012B8DC17D5}"/>
              </a:ext>
            </a:extLst>
          </p:cNvPr>
          <p:cNvSpPr txBox="1"/>
          <p:nvPr/>
        </p:nvSpPr>
        <p:spPr>
          <a:xfrm>
            <a:off x="8174298" y="5137637"/>
            <a:ext cx="32377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Ejecuta múltiples entornos en paralelo.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Acelera el entrenamiento y mejora la exploración.</a:t>
            </a:r>
          </a:p>
        </p:txBody>
      </p:sp>
    </p:spTree>
    <p:extLst>
      <p:ext uri="{BB962C8B-B14F-4D97-AF65-F5344CB8AC3E}">
        <p14:creationId xmlns:p14="http://schemas.microsoft.com/office/powerpoint/2010/main" val="197546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AA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514433-F7C7-9CF1-E824-F7D72E93F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>
            <a:extLst>
              <a:ext uri="{FF2B5EF4-FFF2-40B4-BE49-F238E27FC236}">
                <a16:creationId xmlns:a16="http://schemas.microsoft.com/office/drawing/2014/main" id="{C12D23FF-3E1C-BD40-B52A-5953F67797D3}"/>
              </a:ext>
            </a:extLst>
          </p:cNvPr>
          <p:cNvSpPr/>
          <p:nvPr/>
        </p:nvSpPr>
        <p:spPr>
          <a:xfrm>
            <a:off x="5368414" y="2094270"/>
            <a:ext cx="5869858" cy="3864077"/>
          </a:xfrm>
          <a:prstGeom prst="rect">
            <a:avLst/>
          </a:prstGeom>
          <a:solidFill>
            <a:srgbClr val="DD591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952312-FD4E-0B32-27E8-FE5A22187BFA}"/>
              </a:ext>
            </a:extLst>
          </p:cNvPr>
          <p:cNvSpPr/>
          <p:nvPr/>
        </p:nvSpPr>
        <p:spPr>
          <a:xfrm>
            <a:off x="758311" y="2722475"/>
            <a:ext cx="2909122" cy="2301810"/>
          </a:xfrm>
          <a:prstGeom prst="rect">
            <a:avLst/>
          </a:prstGeom>
          <a:solidFill>
            <a:srgbClr val="DD591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B31CBB-E25B-2973-7DE9-3CE7C9038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310" y="-162011"/>
            <a:ext cx="6497896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s-PE" sz="32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Función de </a:t>
            </a:r>
            <a:br>
              <a:rPr lang="es-PE" sz="32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</a:br>
            <a:r>
              <a:rPr lang="es-PE" sz="32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Recompensa</a:t>
            </a:r>
            <a:endParaRPr lang="es-ES_tradnl" sz="32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53757DA-A718-9961-A1E9-51FE260A7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9771"/>
            <a:ext cx="7772400" cy="69822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8922BAE-2C05-7ADF-4EB2-001CA1E71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6169002"/>
            <a:ext cx="7772400" cy="69822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DF0D752-4FEB-3A47-BE40-73F54AC37612}"/>
              </a:ext>
            </a:extLst>
          </p:cNvPr>
          <p:cNvSpPr txBox="1"/>
          <p:nvPr/>
        </p:nvSpPr>
        <p:spPr>
          <a:xfrm>
            <a:off x="838199" y="1950812"/>
            <a:ext cx="19639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</a:rPr>
              <a:t>r = v + c + d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9ACF6C0-2881-350F-7B2F-B567404CB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931913"/>
              </p:ext>
            </p:extLst>
          </p:nvPr>
        </p:nvGraphicFramePr>
        <p:xfrm>
          <a:off x="838199" y="2858294"/>
          <a:ext cx="2750575" cy="2072640"/>
        </p:xfrm>
        <a:graphic>
          <a:graphicData uri="http://schemas.openxmlformats.org/drawingml/2006/table">
            <a:tbl>
              <a:tblPr/>
              <a:tblGrid>
                <a:gridCol w="307563">
                  <a:extLst>
                    <a:ext uri="{9D8B030D-6E8A-4147-A177-3AD203B41FA5}">
                      <a16:colId xmlns:a16="http://schemas.microsoft.com/office/drawing/2014/main" val="2259905695"/>
                    </a:ext>
                  </a:extLst>
                </a:gridCol>
                <a:gridCol w="2443012">
                  <a:extLst>
                    <a:ext uri="{9D8B030D-6E8A-4147-A177-3AD203B41FA5}">
                      <a16:colId xmlns:a16="http://schemas.microsoft.com/office/drawing/2014/main" val="1910716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s-PE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400" b="1" dirty="0">
                          <a:solidFill>
                            <a:schemeClr val="bg1"/>
                          </a:solidFill>
                        </a:rPr>
                        <a:t>Significado</a:t>
                      </a:r>
                      <a:endParaRPr lang="es-PE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49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 b="1" dirty="0">
                          <a:solidFill>
                            <a:schemeClr val="bg1"/>
                          </a:solidFill>
                        </a:rPr>
                        <a:t>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400" dirty="0">
                          <a:solidFill>
                            <a:schemeClr val="bg1"/>
                          </a:solidFill>
                        </a:rPr>
                        <a:t>Avance horizontal (x₁ - x₀), recompensa si se mueve a la derecha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278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400" dirty="0">
                          <a:solidFill>
                            <a:schemeClr val="bg1"/>
                          </a:solidFill>
                        </a:rPr>
                        <a:t>Reducción del reloj (c₀ - c₁), penaliza quedarse quieto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7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4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sz="1400" dirty="0">
                          <a:solidFill>
                            <a:schemeClr val="bg1"/>
                          </a:solidFill>
                        </a:rPr>
                        <a:t>Penalización por muerte → -15 si muere, 0 si sigue vivo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427438"/>
                  </a:ext>
                </a:extLst>
              </a:tr>
            </a:tbl>
          </a:graphicData>
        </a:graphic>
      </p:graphicFrame>
      <p:sp>
        <p:nvSpPr>
          <p:cNvPr id="27" name="Título 1">
            <a:extLst>
              <a:ext uri="{FF2B5EF4-FFF2-40B4-BE49-F238E27FC236}">
                <a16:creationId xmlns:a16="http://schemas.microsoft.com/office/drawing/2014/main" id="{8748DCC0-E859-A676-5F2E-DCDDC966EE88}"/>
              </a:ext>
            </a:extLst>
          </p:cNvPr>
          <p:cNvSpPr txBox="1">
            <a:spLocks/>
          </p:cNvSpPr>
          <p:nvPr/>
        </p:nvSpPr>
        <p:spPr>
          <a:xfrm>
            <a:off x="718288" y="5272728"/>
            <a:ext cx="2949145" cy="4023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14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Recompenza Base</a:t>
            </a:r>
            <a:endParaRPr lang="es-ES_tradnl" sz="14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1AE35CFF-F359-357E-A503-5E4181936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15750"/>
              </p:ext>
            </p:extLst>
          </p:nvPr>
        </p:nvGraphicFramePr>
        <p:xfrm>
          <a:off x="5471677" y="2240955"/>
          <a:ext cx="5668245" cy="35057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7528">
                  <a:extLst>
                    <a:ext uri="{9D8B030D-6E8A-4147-A177-3AD203B41FA5}">
                      <a16:colId xmlns:a16="http://schemas.microsoft.com/office/drawing/2014/main" val="325697060"/>
                    </a:ext>
                  </a:extLst>
                </a:gridCol>
                <a:gridCol w="1720645">
                  <a:extLst>
                    <a:ext uri="{9D8B030D-6E8A-4147-A177-3AD203B41FA5}">
                      <a16:colId xmlns:a16="http://schemas.microsoft.com/office/drawing/2014/main" val="826618892"/>
                    </a:ext>
                  </a:extLst>
                </a:gridCol>
                <a:gridCol w="2780072">
                  <a:extLst>
                    <a:ext uri="{9D8B030D-6E8A-4147-A177-3AD203B41FA5}">
                      <a16:colId xmlns:a16="http://schemas.microsoft.com/office/drawing/2014/main" val="3690050999"/>
                    </a:ext>
                  </a:extLst>
                </a:gridCol>
              </a:tblGrid>
              <a:tr h="158327">
                <a:tc>
                  <a:txBody>
                    <a:bodyPr/>
                    <a:lstStyle/>
                    <a:p>
                      <a:pPr algn="ctr" fontAlgn="t"/>
                      <a:r>
                        <a:rPr lang="es-PE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Símbolo</a:t>
                      </a:r>
                      <a:endParaRPr lang="es-PE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Nombre</a:t>
                      </a:r>
                      <a:endParaRPr lang="es-PE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Descripción</a:t>
                      </a:r>
                      <a:endParaRPr lang="es-PE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279397"/>
                  </a:ext>
                </a:extLst>
              </a:tr>
              <a:tr h="768341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r_base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Recompensa base del entorno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Recompensa devuelta por env.step(), basada en x_pos, muerte y tiempo.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784576"/>
                  </a:ext>
                </a:extLst>
              </a:tr>
              <a:tr h="61583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𝑟̃ (norM)</a:t>
                      </a:r>
                      <a:endParaRPr lang="es-PE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Recompensa normalizada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((clip(r_base, -5, 5) − </a:t>
                      </a:r>
                      <a:r>
                        <a:rPr lang="el-GR" sz="1200" u="none" strike="noStrike">
                          <a:solidFill>
                            <a:schemeClr val="bg1"/>
                          </a:solidFill>
                          <a:effectLst/>
                        </a:rPr>
                        <a:t>μ) / √(σ² + ε)) </a:t>
                      </a:r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con media y varianza suavizadas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024131"/>
                  </a:ext>
                </a:extLst>
              </a:tr>
              <a:tr h="46333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r_check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Recompensa por superar récord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+0.01 × (x_curr − x_max) si se supera max_x_pos</a:t>
                      </a:r>
                      <a:endParaRPr lang="es-PE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297926"/>
                  </a:ext>
                </a:extLst>
              </a:tr>
              <a:tr h="46333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r_flag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Bonus por llegar al final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+5.0 si info['flag_get'] = True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755208"/>
                  </a:ext>
                </a:extLst>
              </a:tr>
              <a:tr h="38766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r_prog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Recompensa por avance incremental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+0.01 × Δ</a:t>
                      </a:r>
                      <a:r>
                        <a:rPr lang="es-PE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x si </a:t>
                      </a:r>
                      <a:r>
                        <a:rPr lang="el-GR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Δ</a:t>
                      </a:r>
                      <a:r>
                        <a:rPr lang="es-PE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x = x_{t+1} − x_t &gt; 0</a:t>
                      </a:r>
                      <a:endParaRPr lang="es-PE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85680"/>
                  </a:ext>
                </a:extLst>
              </a:tr>
              <a:tr h="46333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r_penal</a:t>
                      </a:r>
                      <a:endParaRPr lang="es-PE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>
                          <a:solidFill>
                            <a:schemeClr val="bg1"/>
                          </a:solidFill>
                          <a:effectLst/>
                        </a:rPr>
                        <a:t>Penalización por retroceso al morir</a:t>
                      </a:r>
                      <a:endParaRPr lang="es-PE" sz="12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−0.2 × (x_prev − x_curr) si muere y retrocede</a:t>
                      </a:r>
                      <a:endParaRPr lang="es-PE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869133"/>
                  </a:ext>
                </a:extLst>
              </a:tr>
            </a:tbl>
          </a:graphicData>
        </a:graphic>
      </p:graphicFrame>
      <p:pic>
        <p:nvPicPr>
          <p:cNvPr id="33" name="Gráfico 32">
            <a:extLst>
              <a:ext uri="{FF2B5EF4-FFF2-40B4-BE49-F238E27FC236}">
                <a16:creationId xmlns:a16="http://schemas.microsoft.com/office/drawing/2014/main" id="{7DAE69B9-C11A-DA1B-2338-7E5A1479F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8187" y="1553291"/>
            <a:ext cx="5143191" cy="298156"/>
          </a:xfrm>
          <a:prstGeom prst="rect">
            <a:avLst/>
          </a:prstGeom>
        </p:spPr>
      </p:pic>
      <p:sp>
        <p:nvSpPr>
          <p:cNvPr id="34" name="Título 1">
            <a:extLst>
              <a:ext uri="{FF2B5EF4-FFF2-40B4-BE49-F238E27FC236}">
                <a16:creationId xmlns:a16="http://schemas.microsoft.com/office/drawing/2014/main" id="{A5421154-5F53-9A87-E419-B4A27F4A16CD}"/>
              </a:ext>
            </a:extLst>
          </p:cNvPr>
          <p:cNvSpPr txBox="1">
            <a:spLocks/>
          </p:cNvSpPr>
          <p:nvPr/>
        </p:nvSpPr>
        <p:spPr>
          <a:xfrm>
            <a:off x="8484545" y="764935"/>
            <a:ext cx="2949145" cy="4023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14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Recompenza Personalizada</a:t>
            </a:r>
            <a:endParaRPr lang="es-ES_tradnl" sz="14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32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AA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CE4F16-511F-75E9-22C3-423971F61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5AF83CA8-DF4A-DFD7-B899-A7CFCBDD076A}"/>
              </a:ext>
            </a:extLst>
          </p:cNvPr>
          <p:cNvSpPr/>
          <p:nvPr/>
        </p:nvSpPr>
        <p:spPr>
          <a:xfrm>
            <a:off x="7513771" y="1243812"/>
            <a:ext cx="4137089" cy="4756938"/>
          </a:xfrm>
          <a:prstGeom prst="rect">
            <a:avLst/>
          </a:prstGeom>
          <a:solidFill>
            <a:srgbClr val="DD5917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D1F014-6E46-649B-5B24-FE2FCD497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310" y="-162011"/>
            <a:ext cx="6376416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s-PE" sz="40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Algoritmo PPO</a:t>
            </a:r>
            <a:endParaRPr lang="es-ES_tradnl" sz="40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F5B4D57-8289-727B-3E3D-169208A428EF}"/>
              </a:ext>
            </a:extLst>
          </p:cNvPr>
          <p:cNvSpPr/>
          <p:nvPr/>
        </p:nvSpPr>
        <p:spPr>
          <a:xfrm>
            <a:off x="736932" y="1815150"/>
            <a:ext cx="6329214" cy="1063801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09DF990-F664-A635-DB10-A0DFC5453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38" y="2132740"/>
            <a:ext cx="5830402" cy="42870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EA9B020-E0D4-C155-F1D6-83D245ADA01B}"/>
              </a:ext>
            </a:extLst>
          </p:cNvPr>
          <p:cNvSpPr txBox="1"/>
          <p:nvPr/>
        </p:nvSpPr>
        <p:spPr>
          <a:xfrm>
            <a:off x="7763177" y="1516125"/>
            <a:ext cx="36918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 dirty="0">
                <a:solidFill>
                  <a:schemeClr val="bg1"/>
                </a:solidFill>
              </a:rPr>
              <a:t>Queremos mejorar la política</a:t>
            </a:r>
            <a:r>
              <a:rPr lang="es-PE" sz="1600" dirty="0">
                <a:solidFill>
                  <a:schemeClr val="bg1"/>
                </a:solidFill>
              </a:rPr>
              <a:t> (</a:t>
            </a:r>
            <a:r>
              <a:rPr lang="es-PE" sz="1600" i="1" dirty="0">
                <a:solidFill>
                  <a:schemeClr val="bg1"/>
                </a:solidFill>
              </a:rPr>
              <a:t>La forma en que el agente elige acciones</a:t>
            </a:r>
            <a:r>
              <a:rPr lang="es-PE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CFE503E-2527-D2D7-FA68-3880A5D0649F}"/>
              </a:ext>
            </a:extLst>
          </p:cNvPr>
          <p:cNvSpPr txBox="1"/>
          <p:nvPr/>
        </p:nvSpPr>
        <p:spPr>
          <a:xfrm>
            <a:off x="7763177" y="2197864"/>
            <a:ext cx="369189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s-ES_tradnl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_tradnl" sz="1400" dirty="0">
                <a:solidFill>
                  <a:schemeClr val="bg1"/>
                </a:solidFill>
              </a:rPr>
              <a:t>Ejecutamos una acción y calculamos su ventaja </a:t>
            </a:r>
            <a:r>
              <a:rPr lang="es-ES_tradnl" sz="1400" b="1" dirty="0" err="1">
                <a:solidFill>
                  <a:schemeClr val="bg1"/>
                </a:solidFill>
              </a:rPr>
              <a:t>Â</a:t>
            </a:r>
            <a:r>
              <a:rPr lang="es-ES_tradnl" sz="1400" b="1" dirty="0">
                <a:solidFill>
                  <a:schemeClr val="bg1"/>
                </a:solidFill>
              </a:rPr>
              <a:t>ₜ </a:t>
            </a:r>
            <a:r>
              <a:rPr lang="es-ES_tradnl" sz="1400" dirty="0">
                <a:solidFill>
                  <a:schemeClr val="bg1"/>
                </a:solidFill>
              </a:rPr>
              <a:t>(qué tan buena fue).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1400" dirty="0">
                <a:solidFill>
                  <a:schemeClr val="bg1"/>
                </a:solidFill>
              </a:rPr>
              <a:t>Comparamos cuán probable era esa acción con la nueva política: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_tradnl" sz="1400" b="1" dirty="0">
                <a:solidFill>
                  <a:schemeClr val="bg1"/>
                </a:solidFill>
              </a:rPr>
              <a:t>rₜ(</a:t>
            </a:r>
            <a:r>
              <a:rPr lang="es-ES_tradnl" sz="1400" b="1" dirty="0" err="1">
                <a:solidFill>
                  <a:schemeClr val="bg1"/>
                </a:solidFill>
              </a:rPr>
              <a:t>θ</a:t>
            </a:r>
            <a:r>
              <a:rPr lang="es-ES_tradnl" sz="1400" b="1" dirty="0">
                <a:solidFill>
                  <a:schemeClr val="bg1"/>
                </a:solidFill>
              </a:rPr>
              <a:t>) = π_</a:t>
            </a:r>
            <a:r>
              <a:rPr lang="es-ES_tradnl" sz="1400" b="1" dirty="0" err="1">
                <a:solidFill>
                  <a:schemeClr val="bg1"/>
                </a:solidFill>
              </a:rPr>
              <a:t>θ</a:t>
            </a:r>
            <a:r>
              <a:rPr lang="es-ES_tradnl" sz="1400" b="1" dirty="0">
                <a:solidFill>
                  <a:schemeClr val="bg1"/>
                </a:solidFill>
              </a:rPr>
              <a:t>(aₜ | sₜ) / π_</a:t>
            </a:r>
            <a:r>
              <a:rPr lang="es-ES_tradnl" sz="1400" b="1" dirty="0" err="1">
                <a:solidFill>
                  <a:schemeClr val="bg1"/>
                </a:solidFill>
              </a:rPr>
              <a:t>θ_old</a:t>
            </a:r>
            <a:r>
              <a:rPr lang="es-ES_tradnl" sz="1400" b="1" dirty="0">
                <a:solidFill>
                  <a:schemeClr val="bg1"/>
                </a:solidFill>
              </a:rPr>
              <a:t>(aₜ | sₜ)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1400" dirty="0">
                <a:solidFill>
                  <a:schemeClr val="bg1"/>
                </a:solidFill>
              </a:rPr>
              <a:t>Si </a:t>
            </a:r>
            <a:r>
              <a:rPr lang="es-ES_tradnl" sz="1400" b="1" dirty="0">
                <a:solidFill>
                  <a:schemeClr val="bg1"/>
                </a:solidFill>
              </a:rPr>
              <a:t>rₜ</a:t>
            </a:r>
            <a:r>
              <a:rPr lang="es-ES_tradnl" sz="1400" dirty="0">
                <a:solidFill>
                  <a:schemeClr val="bg1"/>
                </a:solidFill>
              </a:rPr>
              <a:t> es mucho mayor o menor que 1, significa que la nueva política cambió mucho.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1400" dirty="0">
                <a:solidFill>
                  <a:schemeClr val="bg1"/>
                </a:solidFill>
              </a:rPr>
              <a:t>Usamos </a:t>
            </a:r>
            <a:r>
              <a:rPr lang="es-ES_tradnl" sz="1400" b="1" dirty="0">
                <a:solidFill>
                  <a:schemeClr val="bg1"/>
                </a:solidFill>
              </a:rPr>
              <a:t>clip(rₜ, 1 - </a:t>
            </a:r>
            <a:r>
              <a:rPr lang="es-ES_tradnl" sz="1400" b="1" dirty="0" err="1">
                <a:solidFill>
                  <a:schemeClr val="bg1"/>
                </a:solidFill>
              </a:rPr>
              <a:t>ε</a:t>
            </a:r>
            <a:r>
              <a:rPr lang="es-ES_tradnl" sz="1400" b="1" dirty="0">
                <a:solidFill>
                  <a:schemeClr val="bg1"/>
                </a:solidFill>
              </a:rPr>
              <a:t>, 1 + </a:t>
            </a:r>
            <a:r>
              <a:rPr lang="es-ES_tradnl" sz="1400" b="1" dirty="0" err="1">
                <a:solidFill>
                  <a:schemeClr val="bg1"/>
                </a:solidFill>
              </a:rPr>
              <a:t>ε</a:t>
            </a:r>
            <a:r>
              <a:rPr lang="es-ES_tradnl" sz="1400" b="1" dirty="0">
                <a:solidFill>
                  <a:schemeClr val="bg1"/>
                </a:solidFill>
              </a:rPr>
              <a:t>) </a:t>
            </a:r>
            <a:r>
              <a:rPr lang="es-ES_tradnl" sz="1400" dirty="0">
                <a:solidFill>
                  <a:schemeClr val="bg1"/>
                </a:solidFill>
              </a:rPr>
              <a:t>para limitar cuánto puede cambiar rₜ. (Esto evita que aprendamos demasiado rápido y cause inestabilidad)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1400" dirty="0">
                <a:solidFill>
                  <a:schemeClr val="bg1"/>
                </a:solidFill>
              </a:rPr>
              <a:t>Tomamos el mínimo entre: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_tradnl" sz="1400" dirty="0">
                <a:solidFill>
                  <a:schemeClr val="bg1"/>
                </a:solidFill>
              </a:rPr>
              <a:t>La ganancia sin recorte (rₜ × </a:t>
            </a:r>
            <a:r>
              <a:rPr lang="es-ES_tradnl" sz="1400" dirty="0" err="1">
                <a:solidFill>
                  <a:schemeClr val="bg1"/>
                </a:solidFill>
              </a:rPr>
              <a:t>Â</a:t>
            </a:r>
            <a:r>
              <a:rPr lang="es-ES_tradnl" sz="1400" dirty="0">
                <a:solidFill>
                  <a:schemeClr val="bg1"/>
                </a:solidFill>
              </a:rPr>
              <a:t>ₜ)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_tradnl" sz="1400" dirty="0">
                <a:solidFill>
                  <a:schemeClr val="bg1"/>
                </a:solidFill>
              </a:rPr>
              <a:t>La ganancia recortada (clip(rₜ) × </a:t>
            </a:r>
            <a:r>
              <a:rPr lang="es-ES_tradnl" sz="1400" dirty="0" err="1">
                <a:solidFill>
                  <a:schemeClr val="bg1"/>
                </a:solidFill>
              </a:rPr>
              <a:t>Â</a:t>
            </a:r>
            <a:r>
              <a:rPr lang="es-ES_tradnl" sz="1400" dirty="0">
                <a:solidFill>
                  <a:schemeClr val="bg1"/>
                </a:solidFill>
              </a:rPr>
              <a:t>ₜ)</a:t>
            </a: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F0478CAB-6090-3669-BDB6-1C785BBA2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83430"/>
              </p:ext>
            </p:extLst>
          </p:nvPr>
        </p:nvGraphicFramePr>
        <p:xfrm>
          <a:off x="758310" y="3143250"/>
          <a:ext cx="6307836" cy="21930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6674">
                  <a:extLst>
                    <a:ext uri="{9D8B030D-6E8A-4147-A177-3AD203B41FA5}">
                      <a16:colId xmlns:a16="http://schemas.microsoft.com/office/drawing/2014/main" val="840585555"/>
                    </a:ext>
                  </a:extLst>
                </a:gridCol>
                <a:gridCol w="4661162">
                  <a:extLst>
                    <a:ext uri="{9D8B030D-6E8A-4147-A177-3AD203B41FA5}">
                      <a16:colId xmlns:a16="http://schemas.microsoft.com/office/drawing/2014/main" val="1051815133"/>
                    </a:ext>
                  </a:extLst>
                </a:gridCol>
              </a:tblGrid>
              <a:tr h="607652"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rₜ(</a:t>
                      </a:r>
                      <a:r>
                        <a:rPr lang="el-GR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θ)</a:t>
                      </a:r>
                      <a:endParaRPr lang="el-GR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Razón entre la nueva y la vieja política: </a:t>
                      </a:r>
                      <a:br>
                        <a:rPr lang="es-PE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l-GR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π_θ</a:t>
                      </a:r>
                      <a:r>
                        <a:rPr lang="el-G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s-PE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aₜ | sₜ) / </a:t>
                      </a:r>
                      <a:r>
                        <a:rPr lang="el-GR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π_θ</a:t>
                      </a:r>
                      <a:r>
                        <a:rPr lang="el-G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_</a:t>
                      </a:r>
                      <a:r>
                        <a:rPr lang="es-PE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old(aₜ | sₜ)</a:t>
                      </a:r>
                      <a:endParaRPr lang="es-PE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854120"/>
                  </a:ext>
                </a:extLst>
              </a:tr>
              <a:tr h="272185"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Âₜ</a:t>
                      </a:r>
                      <a:endParaRPr lang="es-PE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Ventaja estimada en el tiempo t</a:t>
                      </a:r>
                      <a:endParaRPr lang="es-PE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904829"/>
                  </a:ext>
                </a:extLst>
              </a:tr>
              <a:tr h="339279"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ε</a:t>
                      </a:r>
                      <a:endParaRPr lang="el-GR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Margen de recorte (por ejemplo, 0.2)</a:t>
                      </a:r>
                      <a:endParaRPr lang="es-PE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60193"/>
                  </a:ext>
                </a:extLst>
              </a:tr>
              <a:tr h="400783"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clip(r, 1 - </a:t>
                      </a:r>
                      <a:r>
                        <a:rPr lang="el-G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ε, 1 + ε)</a:t>
                      </a:r>
                      <a:endParaRPr lang="el-GR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Limita cuánto puede crecer o reducirse rₜ</a:t>
                      </a:r>
                      <a:endParaRPr lang="es-PE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152458"/>
                  </a:ext>
                </a:extLst>
              </a:tr>
              <a:tr h="540559"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min(...)</a:t>
                      </a:r>
                      <a:endParaRPr lang="es-PE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Escoge el valor más conservador para evitar actualizaciones agresivas</a:t>
                      </a:r>
                      <a:endParaRPr lang="es-PE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44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40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AA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8A397F-F758-238F-F801-C7668D0DC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04981-0F6D-B3E6-B70B-A5B52B55B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310" y="-162011"/>
            <a:ext cx="828282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s-PE" sz="32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Deep Reinforcement Learning - CNN</a:t>
            </a:r>
            <a:endParaRPr lang="es-ES_tradnl" sz="32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5271D7-FD1C-A9B0-CE16-7F99BA8674F6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271089" y="2385794"/>
            <a:ext cx="1904675" cy="190467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isometricRightUp">
              <a:rot lat="1718648" lon="17814824" rev="21584508"/>
            </a:camera>
            <a:lightRig rig="threePt" dir="t"/>
          </a:scene3d>
        </p:spPr>
      </p:pic>
      <p:sp>
        <p:nvSpPr>
          <p:cNvPr id="5" name="Cubo 4">
            <a:extLst>
              <a:ext uri="{FF2B5EF4-FFF2-40B4-BE49-F238E27FC236}">
                <a16:creationId xmlns:a16="http://schemas.microsoft.com/office/drawing/2014/main" id="{3B367A85-7781-8314-B99B-F9078425447F}"/>
              </a:ext>
            </a:extLst>
          </p:cNvPr>
          <p:cNvSpPr/>
          <p:nvPr/>
        </p:nvSpPr>
        <p:spPr>
          <a:xfrm>
            <a:off x="3613260" y="2789685"/>
            <a:ext cx="560070" cy="1289683"/>
          </a:xfrm>
          <a:prstGeom prst="cube">
            <a:avLst>
              <a:gd name="adj" fmla="val 65541"/>
            </a:avLst>
          </a:prstGeom>
          <a:solidFill>
            <a:srgbClr val="DD59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8AA5D9BB-6ECA-2199-0FFF-22AE015A9406}"/>
              </a:ext>
            </a:extLst>
          </p:cNvPr>
          <p:cNvSpPr/>
          <p:nvPr/>
        </p:nvSpPr>
        <p:spPr>
          <a:xfrm>
            <a:off x="4695882" y="3080465"/>
            <a:ext cx="560070" cy="740510"/>
          </a:xfrm>
          <a:prstGeom prst="cube">
            <a:avLst>
              <a:gd name="adj" fmla="val 39010"/>
            </a:avLst>
          </a:prstGeom>
          <a:solidFill>
            <a:srgbClr val="DD59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6E388532-FD53-1E39-C205-51414B624BA3}"/>
              </a:ext>
            </a:extLst>
          </p:cNvPr>
          <p:cNvSpPr/>
          <p:nvPr/>
        </p:nvSpPr>
        <p:spPr>
          <a:xfrm>
            <a:off x="5745203" y="3292053"/>
            <a:ext cx="612205" cy="274320"/>
          </a:xfrm>
          <a:prstGeom prst="cube">
            <a:avLst>
              <a:gd name="adj" fmla="val 31950"/>
            </a:avLst>
          </a:prstGeom>
          <a:solidFill>
            <a:srgbClr val="DD59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4F2EA7F4-93BE-A693-156A-8BC3D20C1AD2}"/>
              </a:ext>
            </a:extLst>
          </p:cNvPr>
          <p:cNvSpPr/>
          <p:nvPr/>
        </p:nvSpPr>
        <p:spPr>
          <a:xfrm>
            <a:off x="6516993" y="3011995"/>
            <a:ext cx="1068340" cy="1087220"/>
          </a:xfrm>
          <a:prstGeom prst="cube">
            <a:avLst>
              <a:gd name="adj" fmla="val 9167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DED801C-C24D-379A-CE0B-625EBF516513}"/>
              </a:ext>
            </a:extLst>
          </p:cNvPr>
          <p:cNvSpPr/>
          <p:nvPr/>
        </p:nvSpPr>
        <p:spPr>
          <a:xfrm>
            <a:off x="9027044" y="2874629"/>
            <a:ext cx="1502740" cy="3696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Logits (</a:t>
            </a:r>
            <a:r>
              <a:rPr lang="el-GR" sz="1400" dirty="0"/>
              <a:t>π(</a:t>
            </a:r>
            <a:r>
              <a:rPr lang="es-PE" sz="1400" dirty="0"/>
              <a:t>a|s))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00918D3-4CE5-8C0C-7A42-5B7247CB9D41}"/>
              </a:ext>
            </a:extLst>
          </p:cNvPr>
          <p:cNvSpPr/>
          <p:nvPr/>
        </p:nvSpPr>
        <p:spPr>
          <a:xfrm>
            <a:off x="9027044" y="3712935"/>
            <a:ext cx="1502740" cy="3696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Value (V(s))</a:t>
            </a:r>
          </a:p>
        </p:txBody>
      </p:sp>
      <p:cxnSp>
        <p:nvCxnSpPr>
          <p:cNvPr id="21" name="Conector angular 20">
            <a:extLst>
              <a:ext uri="{FF2B5EF4-FFF2-40B4-BE49-F238E27FC236}">
                <a16:creationId xmlns:a16="http://schemas.microsoft.com/office/drawing/2014/main" id="{0DDDF874-51E7-4A8B-968F-CAE8C648D5CC}"/>
              </a:ext>
            </a:extLst>
          </p:cNvPr>
          <p:cNvCxnSpPr>
            <a:endCxn id="13" idx="1"/>
          </p:cNvCxnSpPr>
          <p:nvPr/>
        </p:nvCxnSpPr>
        <p:spPr>
          <a:xfrm flipV="1">
            <a:off x="7888190" y="3059458"/>
            <a:ext cx="1138854" cy="4387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>
            <a:extLst>
              <a:ext uri="{FF2B5EF4-FFF2-40B4-BE49-F238E27FC236}">
                <a16:creationId xmlns:a16="http://schemas.microsoft.com/office/drawing/2014/main" id="{C01E7843-9131-44A0-84D1-4591909C48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888190" y="3498180"/>
            <a:ext cx="1138854" cy="39958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799408E-A0AC-4E83-2A95-A126321A875D}"/>
              </a:ext>
            </a:extLst>
          </p:cNvPr>
          <p:cNvSpPr txBox="1"/>
          <p:nvPr/>
        </p:nvSpPr>
        <p:spPr>
          <a:xfrm>
            <a:off x="3070884" y="4355513"/>
            <a:ext cx="1376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200" dirty="0">
                <a:solidFill>
                  <a:schemeClr val="bg1"/>
                </a:solidFill>
              </a:rPr>
              <a:t>Conv2d </a:t>
            </a:r>
          </a:p>
          <a:p>
            <a:pPr algn="ctr"/>
            <a:r>
              <a:rPr lang="es-PE" sz="1200" dirty="0">
                <a:solidFill>
                  <a:schemeClr val="bg1"/>
                </a:solidFill>
              </a:rPr>
              <a:t>(8x8, s4)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A7BE1BC-D8D8-24CC-47EB-D5B109565A7F}"/>
              </a:ext>
            </a:extLst>
          </p:cNvPr>
          <p:cNvSpPr txBox="1"/>
          <p:nvPr/>
        </p:nvSpPr>
        <p:spPr>
          <a:xfrm>
            <a:off x="4287572" y="4355512"/>
            <a:ext cx="1376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200" dirty="0">
                <a:solidFill>
                  <a:schemeClr val="bg1"/>
                </a:solidFill>
              </a:rPr>
              <a:t>Conv2d </a:t>
            </a:r>
            <a:br>
              <a:rPr lang="es-PE" sz="1200" dirty="0">
                <a:solidFill>
                  <a:schemeClr val="bg1"/>
                </a:solidFill>
              </a:rPr>
            </a:br>
            <a:r>
              <a:rPr lang="es-PE" sz="1200" dirty="0">
                <a:solidFill>
                  <a:schemeClr val="bg1"/>
                </a:solidFill>
              </a:rPr>
              <a:t>(4x4, s2)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6C9DCE1-EF35-27D4-CF42-E737E54D5E81}"/>
              </a:ext>
            </a:extLst>
          </p:cNvPr>
          <p:cNvSpPr txBox="1"/>
          <p:nvPr/>
        </p:nvSpPr>
        <p:spPr>
          <a:xfrm>
            <a:off x="5345565" y="4355511"/>
            <a:ext cx="1376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200" dirty="0">
                <a:solidFill>
                  <a:schemeClr val="bg1"/>
                </a:solidFill>
              </a:rPr>
              <a:t>Conv2d</a:t>
            </a:r>
          </a:p>
          <a:p>
            <a:pPr algn="ctr"/>
            <a:r>
              <a:rPr lang="es-PE" sz="1200" dirty="0">
                <a:solidFill>
                  <a:schemeClr val="bg1"/>
                </a:solidFill>
              </a:rPr>
              <a:t>(3x3, s1)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A8D7663-7403-0344-3090-6DCF9D180C56}"/>
              </a:ext>
            </a:extLst>
          </p:cNvPr>
          <p:cNvSpPr txBox="1"/>
          <p:nvPr/>
        </p:nvSpPr>
        <p:spPr>
          <a:xfrm>
            <a:off x="6403558" y="4431395"/>
            <a:ext cx="13766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200" dirty="0">
                <a:solidFill>
                  <a:schemeClr val="bg1"/>
                </a:solidFill>
              </a:rPr>
              <a:t>Flatten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2236E0D-13B5-B18B-82DC-600955BC3674}"/>
              </a:ext>
            </a:extLst>
          </p:cNvPr>
          <p:cNvSpPr txBox="1"/>
          <p:nvPr/>
        </p:nvSpPr>
        <p:spPr>
          <a:xfrm>
            <a:off x="9027044" y="2371000"/>
            <a:ext cx="13766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200" dirty="0">
                <a:solidFill>
                  <a:schemeClr val="bg1"/>
                </a:solidFill>
              </a:rPr>
              <a:t>Dense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9A7FF03-33F6-9052-E596-53DC594FA2DF}"/>
              </a:ext>
            </a:extLst>
          </p:cNvPr>
          <p:cNvSpPr txBox="1"/>
          <p:nvPr/>
        </p:nvSpPr>
        <p:spPr>
          <a:xfrm>
            <a:off x="9027044" y="4367566"/>
            <a:ext cx="13766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200" dirty="0">
                <a:solidFill>
                  <a:schemeClr val="bg1"/>
                </a:solidFill>
              </a:rPr>
              <a:t>Dense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C6287CD2-E55C-585B-102A-860E2D25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59771"/>
            <a:ext cx="7772400" cy="698229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18D99D89-6F5F-AB84-49C3-88C6EE42D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6169002"/>
            <a:ext cx="7772400" cy="69822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57E23AEB-FB26-496A-5C6A-66EE9DDFB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98970"/>
            <a:ext cx="2476500" cy="158750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027FBC22-687F-01F3-FF84-5B774FAC7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2100" y="5307072"/>
            <a:ext cx="1739900" cy="863600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5625938F-C86B-62B3-B1B0-ECD7B51B3736}"/>
              </a:ext>
            </a:extLst>
          </p:cNvPr>
          <p:cNvSpPr txBox="1"/>
          <p:nvPr/>
        </p:nvSpPr>
        <p:spPr>
          <a:xfrm>
            <a:off x="1788155" y="4893889"/>
            <a:ext cx="13766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1200" dirty="0">
                <a:solidFill>
                  <a:schemeClr val="bg1"/>
                </a:solidFill>
              </a:rPr>
              <a:t>84x84x4</a:t>
            </a: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85A30105-5FE6-B9EE-52C0-AA23D7587824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336584" y="2456417"/>
            <a:ext cx="1904675" cy="190467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isometricRightUp">
              <a:rot lat="1718648" lon="17814824" rev="21584508"/>
            </a:camera>
            <a:lightRig rig="threePt" dir="t"/>
          </a:scene3d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3CA35FE8-5FA6-992B-7431-D5E8F681F62E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416587" y="2523454"/>
            <a:ext cx="1904675" cy="190467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isometricRightUp">
              <a:rot lat="1718648" lon="17814824" rev="21584508"/>
            </a:camera>
            <a:lightRig rig="threePt" dir="t"/>
          </a:scene3d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A35B014C-1F4E-0329-D5FE-9D454158CDF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1516238" y="2590491"/>
            <a:ext cx="1904675" cy="190467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isometricRightUp">
              <a:rot lat="1718648" lon="17814824" rev="21584508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4742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AA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9E6648-5535-BCBA-976B-A1258182B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541A8-A5B2-6EE2-9D5B-537BC0297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310" y="-162011"/>
            <a:ext cx="828282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l"/>
            <a:r>
              <a:rPr lang="es-PE" sz="3200" b="1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77"/>
                <a:cs typeface="Arial Black" panose="020B0604020202020204" pitchFamily="34" charset="0"/>
              </a:rPr>
              <a:t>Mejoras</a:t>
            </a:r>
            <a:endParaRPr lang="es-ES_tradnl" sz="3200" b="1" dirty="0">
              <a:solidFill>
                <a:schemeClr val="bg1"/>
              </a:solidFill>
              <a:latin typeface="Arial Black" panose="020B0604020202020204" pitchFamily="34" charset="0"/>
              <a:ea typeface="ADLaM Display" panose="02010000000000000000" pitchFamily="2" charset="77"/>
              <a:cs typeface="Arial Black" panose="020B0604020202020204" pitchFamily="34" charset="0"/>
            </a:endParaRP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DA414F59-997E-9D2D-F0B9-427472CDB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9771"/>
            <a:ext cx="7772400" cy="698229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0AEFB7A1-7D6F-E399-1E62-30DF2E512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6169002"/>
            <a:ext cx="7772400" cy="6982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17A99CB-0D23-A564-F7D8-2E740084541B}"/>
              </a:ext>
            </a:extLst>
          </p:cNvPr>
          <p:cNvSpPr txBox="1"/>
          <p:nvPr/>
        </p:nvSpPr>
        <p:spPr>
          <a:xfrm>
            <a:off x="758310" y="13580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dirty="0">
                <a:solidFill>
                  <a:schemeClr val="bg1"/>
                </a:solidFill>
              </a:rPr>
              <a:t>Exploración epsilon-greedy híbrida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8BE671-EF17-D34B-FD4B-44F1688B229A}"/>
              </a:ext>
            </a:extLst>
          </p:cNvPr>
          <p:cNvSpPr txBox="1"/>
          <p:nvPr/>
        </p:nvSpPr>
        <p:spPr>
          <a:xfrm>
            <a:off x="758310" y="1744595"/>
            <a:ext cx="39796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dirty="0">
                <a:solidFill>
                  <a:schemeClr val="bg1"/>
                </a:solidFill>
              </a:rPr>
              <a:t>Durante el entrenamiento, se usa </a:t>
            </a:r>
            <a:r>
              <a:rPr lang="el-GR" sz="1400" dirty="0">
                <a:solidFill>
                  <a:schemeClr val="bg1"/>
                </a:solidFill>
              </a:rPr>
              <a:t>ε-</a:t>
            </a:r>
            <a:r>
              <a:rPr lang="es-PE" sz="1400" dirty="0">
                <a:solidFill>
                  <a:schemeClr val="bg1"/>
                </a:solidFill>
              </a:rPr>
              <a:t>greedy para combinar exploración aleatoria con la política aprendida, evitando que el agente se estanque en soluciones subóptimas. </a:t>
            </a: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C0B94030-7619-EA45-D8AC-CB4DC0AAD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0940" y="3025543"/>
            <a:ext cx="2295370" cy="346471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D0F194B5-311B-4A20-A9A0-C15E10068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8038" y="480246"/>
            <a:ext cx="4761408" cy="2948754"/>
          </a:xfrm>
          <a:prstGeom prst="rect">
            <a:avLst/>
          </a:prstGeom>
        </p:spPr>
      </p:pic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505CB2EB-F62A-0190-514F-D94A9BA88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188031"/>
              </p:ext>
            </p:extLst>
          </p:nvPr>
        </p:nvGraphicFramePr>
        <p:xfrm>
          <a:off x="821878" y="3698855"/>
          <a:ext cx="3823522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5262">
                  <a:extLst>
                    <a:ext uri="{9D8B030D-6E8A-4147-A177-3AD203B41FA5}">
                      <a16:colId xmlns:a16="http://schemas.microsoft.com/office/drawing/2014/main" val="3785994821"/>
                    </a:ext>
                  </a:extLst>
                </a:gridCol>
                <a:gridCol w="3068260">
                  <a:extLst>
                    <a:ext uri="{9D8B030D-6E8A-4147-A177-3AD203B41FA5}">
                      <a16:colId xmlns:a16="http://schemas.microsoft.com/office/drawing/2014/main" val="537600671"/>
                    </a:ext>
                  </a:extLst>
                </a:gridCol>
              </a:tblGrid>
              <a:tr h="214494">
                <a:tc>
                  <a:txBody>
                    <a:bodyPr/>
                    <a:lstStyle/>
                    <a:p>
                      <a:pPr algn="ctr" fontAlgn="t"/>
                      <a:r>
                        <a:rPr lang="es-PE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Símbolo</a:t>
                      </a:r>
                      <a:endParaRPr lang="es-PE" sz="105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PE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Descripción</a:t>
                      </a:r>
                      <a:endParaRPr lang="es-PE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89354"/>
                  </a:ext>
                </a:extLst>
              </a:tr>
              <a:tr h="325691">
                <a:tc>
                  <a:txBody>
                    <a:bodyPr/>
                    <a:lstStyle/>
                    <a:p>
                      <a:pPr algn="ctr" fontAlgn="b"/>
                      <a:r>
                        <a:rPr lang="el-GR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ε</a:t>
                      </a:r>
                      <a:endParaRPr lang="el-GR" sz="105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Probabilidad de ejecutar una acción aleatoria (exploración forzada)</a:t>
                      </a:r>
                      <a:endParaRPr lang="es-PE" sz="105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586752"/>
                  </a:ext>
                </a:extLst>
              </a:tr>
              <a:tr h="18185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u</a:t>
                      </a:r>
                      <a:endParaRPr lang="es-PE" sz="105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Índice de la actualización actual (epoch)</a:t>
                      </a:r>
                      <a:endParaRPr lang="es-PE" sz="105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024422"/>
                  </a:ext>
                </a:extLst>
              </a:tr>
              <a:tr h="18319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U</a:t>
                      </a:r>
                      <a:endParaRPr lang="es-PE" sz="105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solidFill>
                            <a:schemeClr val="bg1"/>
                          </a:solidFill>
                          <a:effectLst/>
                        </a:rPr>
                        <a:t>Número total de actualizaciones previstas</a:t>
                      </a:r>
                      <a:endParaRPr lang="es-PE" sz="105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820280"/>
                  </a:ext>
                </a:extLst>
              </a:tr>
              <a:tr h="146967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0.5</a:t>
                      </a:r>
                      <a:endParaRPr lang="es-PE" sz="105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Valor inicial de exploración</a:t>
                      </a:r>
                      <a:endParaRPr lang="es-PE" sz="105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038383"/>
                  </a:ext>
                </a:extLst>
              </a:tr>
              <a:tr h="219421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</a:t>
                      </a:r>
                      <a:endParaRPr lang="es-PE" sz="105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Valor mínimo de </a:t>
                      </a:r>
                      <a:r>
                        <a:rPr lang="el-GR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ε </a:t>
                      </a:r>
                      <a:r>
                        <a:rPr lang="es-PE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para mantener exploración residual</a:t>
                      </a:r>
                      <a:endParaRPr lang="es-PE" sz="105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893226"/>
                  </a:ext>
                </a:extLst>
              </a:tr>
            </a:tbl>
          </a:graphicData>
        </a:graphic>
      </p:graphicFrame>
      <p:pic>
        <p:nvPicPr>
          <p:cNvPr id="39" name="Imagen 38">
            <a:extLst>
              <a:ext uri="{FF2B5EF4-FFF2-40B4-BE49-F238E27FC236}">
                <a16:creationId xmlns:a16="http://schemas.microsoft.com/office/drawing/2014/main" id="{A202B204-EA25-C896-109D-2F7F48DD19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0931" y="3679627"/>
            <a:ext cx="4504009" cy="2220286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6D3D91FE-1B34-A6A7-2D60-D34E49EBF0C6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39995"/>
          <a:stretch>
            <a:fillRect/>
          </a:stretch>
        </p:blipFill>
        <p:spPr>
          <a:xfrm>
            <a:off x="10126816" y="0"/>
            <a:ext cx="2065184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80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1431</Words>
  <Application>Microsoft Macintosh PowerPoint</Application>
  <PresentationFormat>Panorámica</PresentationFormat>
  <Paragraphs>302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Arial Black</vt:lpstr>
      <vt:lpstr>Calibri</vt:lpstr>
      <vt:lpstr>Monaco</vt:lpstr>
      <vt:lpstr>Tema de Office</vt:lpstr>
      <vt:lpstr>Proximal Policy Optimization en  Super Mario Bros NES</vt:lpstr>
      <vt:lpstr>Entorno</vt:lpstr>
      <vt:lpstr>Acciones</vt:lpstr>
      <vt:lpstr>Preprocesamiento</vt:lpstr>
      <vt:lpstr>Preprocesamiento</vt:lpstr>
      <vt:lpstr>Función de  Recompensa</vt:lpstr>
      <vt:lpstr>Algoritmo PPO</vt:lpstr>
      <vt:lpstr>Deep Reinforcement Learning - CNN</vt:lpstr>
      <vt:lpstr>Mejoras</vt:lpstr>
      <vt:lpstr>Mejoras</vt:lpstr>
      <vt:lpstr>Mejoras</vt:lpstr>
      <vt:lpstr>Hiperparametros  de Entrenamiento</vt:lpstr>
      <vt:lpstr>Resultados</vt:lpstr>
      <vt:lpstr>Resultados</vt:lpstr>
      <vt:lpstr>Analisis de Hiperparametros</vt:lpstr>
      <vt:lpstr>Analisis de Hiperparametros</vt:lpstr>
      <vt:lpstr>Analisis de Hiperparametros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Ibaceta</dc:creator>
  <cp:lastModifiedBy>Joel Ibaceta</cp:lastModifiedBy>
  <cp:revision>3</cp:revision>
  <dcterms:created xsi:type="dcterms:W3CDTF">2025-07-26T17:56:48Z</dcterms:created>
  <dcterms:modified xsi:type="dcterms:W3CDTF">2025-07-26T23:16:00Z</dcterms:modified>
</cp:coreProperties>
</file>