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9"/>
  </p:notesMasterIdLst>
  <p:sldIdLst>
    <p:sldId id="256" r:id="rId2"/>
    <p:sldId id="260" r:id="rId3"/>
    <p:sldId id="264" r:id="rId4"/>
    <p:sldId id="261" r:id="rId5"/>
    <p:sldId id="262" r:id="rId6"/>
    <p:sldId id="270" r:id="rId7"/>
    <p:sldId id="271" r:id="rId8"/>
    <p:sldId id="272" r:id="rId9"/>
    <p:sldId id="263" r:id="rId10"/>
    <p:sldId id="265" r:id="rId11"/>
    <p:sldId id="267" r:id="rId12"/>
    <p:sldId id="266" r:id="rId13"/>
    <p:sldId id="268" r:id="rId14"/>
    <p:sldId id="274" r:id="rId15"/>
    <p:sldId id="275" r:id="rId16"/>
    <p:sldId id="269"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78" d="100"/>
          <a:sy n="78" d="100"/>
        </p:scale>
        <p:origin x="218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688BEF-4BC5-4312-9781-587BF5A11859}" type="datetimeFigureOut">
              <a:rPr lang="en-SG" smtClean="0"/>
              <a:t>17/4/2025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904F3B-4788-45B9-8712-6C047FDD456E}" type="slidenum">
              <a:rPr lang="en-SG" smtClean="0"/>
              <a:t>‹#›</a:t>
            </a:fld>
            <a:endParaRPr lang="en-SG"/>
          </a:p>
        </p:txBody>
      </p:sp>
    </p:spTree>
    <p:extLst>
      <p:ext uri="{BB962C8B-B14F-4D97-AF65-F5344CB8AC3E}">
        <p14:creationId xmlns:p14="http://schemas.microsoft.com/office/powerpoint/2010/main" val="949495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7904F3B-4788-45B9-8712-6C047FDD456E}" type="slidenum">
              <a:rPr lang="en-SG" smtClean="0"/>
              <a:t>2</a:t>
            </a:fld>
            <a:endParaRPr lang="en-SG"/>
          </a:p>
        </p:txBody>
      </p:sp>
    </p:spTree>
    <p:extLst>
      <p:ext uri="{BB962C8B-B14F-4D97-AF65-F5344CB8AC3E}">
        <p14:creationId xmlns:p14="http://schemas.microsoft.com/office/powerpoint/2010/main" val="2915547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49EFB-5908-FC97-D4C0-55EEFEE77E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3A87AE-6D4A-4786-FBCE-0DE6D9FB72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8EB102-2D52-E7E6-7D42-1B3E86C52730}"/>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8E7DCE43-8B25-8AFE-4427-D01E845EA32E}"/>
              </a:ext>
            </a:extLst>
          </p:cNvPr>
          <p:cNvSpPr>
            <a:spLocks noGrp="1"/>
          </p:cNvSpPr>
          <p:nvPr>
            <p:ph type="sldNum" sz="quarter" idx="5"/>
          </p:nvPr>
        </p:nvSpPr>
        <p:spPr/>
        <p:txBody>
          <a:bodyPr/>
          <a:lstStyle/>
          <a:p>
            <a:fld id="{77904F3B-4788-45B9-8712-6C047FDD456E}" type="slidenum">
              <a:rPr lang="en-SG" smtClean="0"/>
              <a:t>11</a:t>
            </a:fld>
            <a:endParaRPr lang="en-SG"/>
          </a:p>
        </p:txBody>
      </p:sp>
    </p:spTree>
    <p:extLst>
      <p:ext uri="{BB962C8B-B14F-4D97-AF65-F5344CB8AC3E}">
        <p14:creationId xmlns:p14="http://schemas.microsoft.com/office/powerpoint/2010/main" val="525178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6E274-2613-5E7D-8411-F2D95F0365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9F9342-ECAD-B47F-86B2-BCD01C38F1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DF48C0-B179-7D63-6314-CE5BBFC30C50}"/>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A272D625-9A77-2DF6-CE55-2C41C9BAB855}"/>
              </a:ext>
            </a:extLst>
          </p:cNvPr>
          <p:cNvSpPr>
            <a:spLocks noGrp="1"/>
          </p:cNvSpPr>
          <p:nvPr>
            <p:ph type="sldNum" sz="quarter" idx="5"/>
          </p:nvPr>
        </p:nvSpPr>
        <p:spPr/>
        <p:txBody>
          <a:bodyPr/>
          <a:lstStyle/>
          <a:p>
            <a:fld id="{77904F3B-4788-45B9-8712-6C047FDD456E}" type="slidenum">
              <a:rPr lang="en-SG" smtClean="0"/>
              <a:t>12</a:t>
            </a:fld>
            <a:endParaRPr lang="en-SG"/>
          </a:p>
        </p:txBody>
      </p:sp>
    </p:spTree>
    <p:extLst>
      <p:ext uri="{BB962C8B-B14F-4D97-AF65-F5344CB8AC3E}">
        <p14:creationId xmlns:p14="http://schemas.microsoft.com/office/powerpoint/2010/main" val="1095539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C1CE3-47CA-DEF4-CFA6-E65DB48FD4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E92FF6-0191-68F0-E5A4-9616D989DA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5EE515-F551-69E4-4089-1A2D64B844CB}"/>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2B359594-B575-54E4-D8C2-C26AE4F339CE}"/>
              </a:ext>
            </a:extLst>
          </p:cNvPr>
          <p:cNvSpPr>
            <a:spLocks noGrp="1"/>
          </p:cNvSpPr>
          <p:nvPr>
            <p:ph type="sldNum" sz="quarter" idx="5"/>
          </p:nvPr>
        </p:nvSpPr>
        <p:spPr/>
        <p:txBody>
          <a:bodyPr/>
          <a:lstStyle/>
          <a:p>
            <a:fld id="{77904F3B-4788-45B9-8712-6C047FDD456E}" type="slidenum">
              <a:rPr lang="en-SG" smtClean="0"/>
              <a:t>13</a:t>
            </a:fld>
            <a:endParaRPr lang="en-SG"/>
          </a:p>
        </p:txBody>
      </p:sp>
    </p:spTree>
    <p:extLst>
      <p:ext uri="{BB962C8B-B14F-4D97-AF65-F5344CB8AC3E}">
        <p14:creationId xmlns:p14="http://schemas.microsoft.com/office/powerpoint/2010/main" val="137598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71F1E-3450-D3CC-7CB2-5015CBE3A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19D415-C7CF-5654-B3A2-80E1C310E0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EB1E5D-3210-42D5-FAA7-363AF0FFB950}"/>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10B4679D-6755-641B-2398-8B5B8C5F8378}"/>
              </a:ext>
            </a:extLst>
          </p:cNvPr>
          <p:cNvSpPr>
            <a:spLocks noGrp="1"/>
          </p:cNvSpPr>
          <p:nvPr>
            <p:ph type="sldNum" sz="quarter" idx="5"/>
          </p:nvPr>
        </p:nvSpPr>
        <p:spPr/>
        <p:txBody>
          <a:bodyPr/>
          <a:lstStyle/>
          <a:p>
            <a:fld id="{77904F3B-4788-45B9-8712-6C047FDD456E}" type="slidenum">
              <a:rPr lang="en-SG" smtClean="0"/>
              <a:t>14</a:t>
            </a:fld>
            <a:endParaRPr lang="en-SG"/>
          </a:p>
        </p:txBody>
      </p:sp>
    </p:spTree>
    <p:extLst>
      <p:ext uri="{BB962C8B-B14F-4D97-AF65-F5344CB8AC3E}">
        <p14:creationId xmlns:p14="http://schemas.microsoft.com/office/powerpoint/2010/main" val="310010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EDA5C-7280-D586-7378-280E531EF7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A31C8C-6169-E681-098A-8803AC5699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DDCF38-D163-805C-FAB4-29BE2D232CE2}"/>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66F92BC4-9140-D8F5-7274-587B14A3E094}"/>
              </a:ext>
            </a:extLst>
          </p:cNvPr>
          <p:cNvSpPr>
            <a:spLocks noGrp="1"/>
          </p:cNvSpPr>
          <p:nvPr>
            <p:ph type="sldNum" sz="quarter" idx="5"/>
          </p:nvPr>
        </p:nvSpPr>
        <p:spPr/>
        <p:txBody>
          <a:bodyPr/>
          <a:lstStyle/>
          <a:p>
            <a:fld id="{77904F3B-4788-45B9-8712-6C047FDD456E}" type="slidenum">
              <a:rPr lang="en-SG" smtClean="0"/>
              <a:t>15</a:t>
            </a:fld>
            <a:endParaRPr lang="en-SG"/>
          </a:p>
        </p:txBody>
      </p:sp>
    </p:spTree>
    <p:extLst>
      <p:ext uri="{BB962C8B-B14F-4D97-AF65-F5344CB8AC3E}">
        <p14:creationId xmlns:p14="http://schemas.microsoft.com/office/powerpoint/2010/main" val="3672267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04C9E0-8275-5A64-67B7-BEF742779E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DEA84A-B26F-A568-751B-A7D4F3B2D4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488321-0C1A-1BB5-1999-B36A528EFCDC}"/>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756813DF-A5D7-FC46-96C1-57E8C8BC1EE5}"/>
              </a:ext>
            </a:extLst>
          </p:cNvPr>
          <p:cNvSpPr>
            <a:spLocks noGrp="1"/>
          </p:cNvSpPr>
          <p:nvPr>
            <p:ph type="sldNum" sz="quarter" idx="5"/>
          </p:nvPr>
        </p:nvSpPr>
        <p:spPr/>
        <p:txBody>
          <a:bodyPr/>
          <a:lstStyle/>
          <a:p>
            <a:fld id="{77904F3B-4788-45B9-8712-6C047FDD456E}" type="slidenum">
              <a:rPr lang="en-SG" smtClean="0"/>
              <a:t>16</a:t>
            </a:fld>
            <a:endParaRPr lang="en-SG"/>
          </a:p>
        </p:txBody>
      </p:sp>
    </p:spTree>
    <p:extLst>
      <p:ext uri="{BB962C8B-B14F-4D97-AF65-F5344CB8AC3E}">
        <p14:creationId xmlns:p14="http://schemas.microsoft.com/office/powerpoint/2010/main" val="1876385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D3004-EAF2-A5EF-94C1-146045A6D9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AE07CF-EB65-70C9-15CC-0954763BD8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14CCE1-A396-0E36-138C-E6758E5ACA1B}"/>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199FD751-1A22-BA28-92A2-8AA84B9FC447}"/>
              </a:ext>
            </a:extLst>
          </p:cNvPr>
          <p:cNvSpPr>
            <a:spLocks noGrp="1"/>
          </p:cNvSpPr>
          <p:nvPr>
            <p:ph type="sldNum" sz="quarter" idx="5"/>
          </p:nvPr>
        </p:nvSpPr>
        <p:spPr/>
        <p:txBody>
          <a:bodyPr/>
          <a:lstStyle/>
          <a:p>
            <a:fld id="{77904F3B-4788-45B9-8712-6C047FDD456E}" type="slidenum">
              <a:rPr lang="en-SG" smtClean="0"/>
              <a:t>17</a:t>
            </a:fld>
            <a:endParaRPr lang="en-SG"/>
          </a:p>
        </p:txBody>
      </p:sp>
    </p:spTree>
    <p:extLst>
      <p:ext uri="{BB962C8B-B14F-4D97-AF65-F5344CB8AC3E}">
        <p14:creationId xmlns:p14="http://schemas.microsoft.com/office/powerpoint/2010/main" val="2734043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7A9A98-F292-A149-08BB-547D3EC656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4114D4-1E06-A028-6CE1-CD2F5B8AD4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599EA3-BD16-B5C9-1B80-1C71FAB23124}"/>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865021EF-8E0D-C0C7-7912-8825852B308B}"/>
              </a:ext>
            </a:extLst>
          </p:cNvPr>
          <p:cNvSpPr>
            <a:spLocks noGrp="1"/>
          </p:cNvSpPr>
          <p:nvPr>
            <p:ph type="sldNum" sz="quarter" idx="5"/>
          </p:nvPr>
        </p:nvSpPr>
        <p:spPr/>
        <p:txBody>
          <a:bodyPr/>
          <a:lstStyle/>
          <a:p>
            <a:fld id="{77904F3B-4788-45B9-8712-6C047FDD456E}" type="slidenum">
              <a:rPr lang="en-SG" smtClean="0"/>
              <a:t>3</a:t>
            </a:fld>
            <a:endParaRPr lang="en-SG"/>
          </a:p>
        </p:txBody>
      </p:sp>
    </p:spTree>
    <p:extLst>
      <p:ext uri="{BB962C8B-B14F-4D97-AF65-F5344CB8AC3E}">
        <p14:creationId xmlns:p14="http://schemas.microsoft.com/office/powerpoint/2010/main" val="3959140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2FCBC-C4CE-8CE4-224E-1EBED2C941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F7B391-3D11-F14B-3078-4E41684BAF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7FE959-04C8-6914-EB3A-1000647A31FA}"/>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00710EA1-2169-5B01-8501-8A7033A5D6B5}"/>
              </a:ext>
            </a:extLst>
          </p:cNvPr>
          <p:cNvSpPr>
            <a:spLocks noGrp="1"/>
          </p:cNvSpPr>
          <p:nvPr>
            <p:ph type="sldNum" sz="quarter" idx="5"/>
          </p:nvPr>
        </p:nvSpPr>
        <p:spPr/>
        <p:txBody>
          <a:bodyPr/>
          <a:lstStyle/>
          <a:p>
            <a:fld id="{77904F3B-4788-45B9-8712-6C047FDD456E}" type="slidenum">
              <a:rPr lang="en-SG" smtClean="0"/>
              <a:t>4</a:t>
            </a:fld>
            <a:endParaRPr lang="en-SG"/>
          </a:p>
        </p:txBody>
      </p:sp>
    </p:spTree>
    <p:extLst>
      <p:ext uri="{BB962C8B-B14F-4D97-AF65-F5344CB8AC3E}">
        <p14:creationId xmlns:p14="http://schemas.microsoft.com/office/powerpoint/2010/main" val="3149482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57A79-83AD-6224-64C3-E8B848DF28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1D79BA-34E6-4BA3-F85C-ADB1640917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DC7313-C23C-2BD7-1730-7578B67BDFDB}"/>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8A8B04CC-5C08-F40C-4A24-0BC54094AD9C}"/>
              </a:ext>
            </a:extLst>
          </p:cNvPr>
          <p:cNvSpPr>
            <a:spLocks noGrp="1"/>
          </p:cNvSpPr>
          <p:nvPr>
            <p:ph type="sldNum" sz="quarter" idx="5"/>
          </p:nvPr>
        </p:nvSpPr>
        <p:spPr/>
        <p:txBody>
          <a:bodyPr/>
          <a:lstStyle/>
          <a:p>
            <a:fld id="{77904F3B-4788-45B9-8712-6C047FDD456E}" type="slidenum">
              <a:rPr lang="en-SG" smtClean="0"/>
              <a:t>5</a:t>
            </a:fld>
            <a:endParaRPr lang="en-SG"/>
          </a:p>
        </p:txBody>
      </p:sp>
    </p:spTree>
    <p:extLst>
      <p:ext uri="{BB962C8B-B14F-4D97-AF65-F5344CB8AC3E}">
        <p14:creationId xmlns:p14="http://schemas.microsoft.com/office/powerpoint/2010/main" val="1246320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4FF31-C55B-2A90-4D70-C585BC56CF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646EF9-D839-0C9D-46C7-9AC23D74AD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62AB68-9599-1ADD-5240-C25AEEB9A310}"/>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1F7916E9-0851-0F8A-49A0-38D954E76B15}"/>
              </a:ext>
            </a:extLst>
          </p:cNvPr>
          <p:cNvSpPr>
            <a:spLocks noGrp="1"/>
          </p:cNvSpPr>
          <p:nvPr>
            <p:ph type="sldNum" sz="quarter" idx="5"/>
          </p:nvPr>
        </p:nvSpPr>
        <p:spPr/>
        <p:txBody>
          <a:bodyPr/>
          <a:lstStyle/>
          <a:p>
            <a:fld id="{77904F3B-4788-45B9-8712-6C047FDD456E}" type="slidenum">
              <a:rPr lang="en-SG" smtClean="0"/>
              <a:t>6</a:t>
            </a:fld>
            <a:endParaRPr lang="en-SG"/>
          </a:p>
        </p:txBody>
      </p:sp>
    </p:spTree>
    <p:extLst>
      <p:ext uri="{BB962C8B-B14F-4D97-AF65-F5344CB8AC3E}">
        <p14:creationId xmlns:p14="http://schemas.microsoft.com/office/powerpoint/2010/main" val="3270779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24C290-BAD6-22DB-C2E0-B9BB6BF7AC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CD367C-DB73-F380-A561-CD793E99C0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4F0453-0499-0427-18A6-6D5BF6915DBA}"/>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80D956FB-4118-1101-74B0-54ADA7AE8F43}"/>
              </a:ext>
            </a:extLst>
          </p:cNvPr>
          <p:cNvSpPr>
            <a:spLocks noGrp="1"/>
          </p:cNvSpPr>
          <p:nvPr>
            <p:ph type="sldNum" sz="quarter" idx="5"/>
          </p:nvPr>
        </p:nvSpPr>
        <p:spPr/>
        <p:txBody>
          <a:bodyPr/>
          <a:lstStyle/>
          <a:p>
            <a:fld id="{77904F3B-4788-45B9-8712-6C047FDD456E}" type="slidenum">
              <a:rPr lang="en-SG" smtClean="0"/>
              <a:t>7</a:t>
            </a:fld>
            <a:endParaRPr lang="en-SG"/>
          </a:p>
        </p:txBody>
      </p:sp>
    </p:spTree>
    <p:extLst>
      <p:ext uri="{BB962C8B-B14F-4D97-AF65-F5344CB8AC3E}">
        <p14:creationId xmlns:p14="http://schemas.microsoft.com/office/powerpoint/2010/main" val="1501609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EE53D-D888-77D5-E4BF-5583165A39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B5BAF8-2304-524B-4699-C9B2FC9086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9EF9F9-4DB3-9E77-54C9-A8CC70BBF5EF}"/>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300832EB-41A0-02A6-66B5-6ABEC4C5324D}"/>
              </a:ext>
            </a:extLst>
          </p:cNvPr>
          <p:cNvSpPr>
            <a:spLocks noGrp="1"/>
          </p:cNvSpPr>
          <p:nvPr>
            <p:ph type="sldNum" sz="quarter" idx="5"/>
          </p:nvPr>
        </p:nvSpPr>
        <p:spPr/>
        <p:txBody>
          <a:bodyPr/>
          <a:lstStyle/>
          <a:p>
            <a:fld id="{77904F3B-4788-45B9-8712-6C047FDD456E}" type="slidenum">
              <a:rPr lang="en-SG" smtClean="0"/>
              <a:t>8</a:t>
            </a:fld>
            <a:endParaRPr lang="en-SG"/>
          </a:p>
        </p:txBody>
      </p:sp>
    </p:spTree>
    <p:extLst>
      <p:ext uri="{BB962C8B-B14F-4D97-AF65-F5344CB8AC3E}">
        <p14:creationId xmlns:p14="http://schemas.microsoft.com/office/powerpoint/2010/main" val="905435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00342-03F4-86E4-4979-0FA2357448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CDD6DE-CC7B-F4A5-8F2B-CB78EA54FC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75C779-58CC-2F13-B8B1-18AF69CEAD17}"/>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651F4363-D515-AFE4-EA7F-B858B5088C96}"/>
              </a:ext>
            </a:extLst>
          </p:cNvPr>
          <p:cNvSpPr>
            <a:spLocks noGrp="1"/>
          </p:cNvSpPr>
          <p:nvPr>
            <p:ph type="sldNum" sz="quarter" idx="5"/>
          </p:nvPr>
        </p:nvSpPr>
        <p:spPr/>
        <p:txBody>
          <a:bodyPr/>
          <a:lstStyle/>
          <a:p>
            <a:fld id="{77904F3B-4788-45B9-8712-6C047FDD456E}" type="slidenum">
              <a:rPr lang="en-SG" smtClean="0"/>
              <a:t>9</a:t>
            </a:fld>
            <a:endParaRPr lang="en-SG"/>
          </a:p>
        </p:txBody>
      </p:sp>
    </p:spTree>
    <p:extLst>
      <p:ext uri="{BB962C8B-B14F-4D97-AF65-F5344CB8AC3E}">
        <p14:creationId xmlns:p14="http://schemas.microsoft.com/office/powerpoint/2010/main" val="3835638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1CA01-66D0-DF56-D2F6-B9A8D7241E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5B1CE1-8849-701D-4AEF-283E1C2B2B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8A4172-9718-62E6-32FC-D30D9E01B6A1}"/>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E4A57493-D254-E8F6-8CDB-E4995FD7111F}"/>
              </a:ext>
            </a:extLst>
          </p:cNvPr>
          <p:cNvSpPr>
            <a:spLocks noGrp="1"/>
          </p:cNvSpPr>
          <p:nvPr>
            <p:ph type="sldNum" sz="quarter" idx="5"/>
          </p:nvPr>
        </p:nvSpPr>
        <p:spPr/>
        <p:txBody>
          <a:bodyPr/>
          <a:lstStyle/>
          <a:p>
            <a:fld id="{77904F3B-4788-45B9-8712-6C047FDD456E}" type="slidenum">
              <a:rPr lang="en-SG" smtClean="0"/>
              <a:t>10</a:t>
            </a:fld>
            <a:endParaRPr lang="en-SG"/>
          </a:p>
        </p:txBody>
      </p:sp>
    </p:spTree>
    <p:extLst>
      <p:ext uri="{BB962C8B-B14F-4D97-AF65-F5344CB8AC3E}">
        <p14:creationId xmlns:p14="http://schemas.microsoft.com/office/powerpoint/2010/main" val="4231347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4/17/2025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44839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4/17/2025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29444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4/17/2025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0644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4/17/2025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249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4/17/2025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18935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4/17/2025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5656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4/17/2025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36079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4/17/2025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954300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4/17/2025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07325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4/17/2025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799339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4/17/2025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22604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4/17/2025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209633395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81" r:id="rId6"/>
    <p:sldLayoutId id="2147483677" r:id="rId7"/>
    <p:sldLayoutId id="2147483678" r:id="rId8"/>
    <p:sldLayoutId id="2147483679" r:id="rId9"/>
    <p:sldLayoutId id="2147483680" r:id="rId10"/>
    <p:sldLayoutId id="2147483682"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26.sv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notesSlide" Target="../notesSlides/notesSlide1.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svg"/><Relationship Id="rId23" Type="http://schemas.openxmlformats.org/officeDocument/2006/relationships/image" Target="../media/image22.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s>
</file>

<file path=ppt/slides/_rels/slide3.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3.png"/><Relationship Id="rId18" Type="http://schemas.openxmlformats.org/officeDocument/2006/relationships/image" Target="../media/image14.svg"/><Relationship Id="rId26" Type="http://schemas.openxmlformats.org/officeDocument/2006/relationships/image" Target="../media/image38.png"/><Relationship Id="rId3" Type="http://schemas.openxmlformats.org/officeDocument/2006/relationships/image" Target="../media/image3.png"/><Relationship Id="rId21" Type="http://schemas.openxmlformats.org/officeDocument/2006/relationships/image" Target="../media/image17.png"/><Relationship Id="rId7" Type="http://schemas.openxmlformats.org/officeDocument/2006/relationships/image" Target="../media/image25.png"/><Relationship Id="rId12" Type="http://schemas.openxmlformats.org/officeDocument/2006/relationships/image" Target="../media/image32.png"/><Relationship Id="rId17" Type="http://schemas.openxmlformats.org/officeDocument/2006/relationships/image" Target="../media/image13.png"/><Relationship Id="rId25" Type="http://schemas.openxmlformats.org/officeDocument/2006/relationships/image" Target="../media/image37.png"/><Relationship Id="rId2" Type="http://schemas.openxmlformats.org/officeDocument/2006/relationships/notesSlide" Target="../notesSlides/notesSlide2.xml"/><Relationship Id="rId16" Type="http://schemas.openxmlformats.org/officeDocument/2006/relationships/image" Target="../media/image12.svg"/><Relationship Id="rId20" Type="http://schemas.openxmlformats.org/officeDocument/2006/relationships/image" Target="../media/image16.svg"/><Relationship Id="rId1" Type="http://schemas.openxmlformats.org/officeDocument/2006/relationships/slideLayout" Target="../slideLayouts/slideLayout2.xml"/><Relationship Id="rId6" Type="http://schemas.openxmlformats.org/officeDocument/2006/relationships/image" Target="../media/image28.svg"/><Relationship Id="rId11" Type="http://schemas.openxmlformats.org/officeDocument/2006/relationships/image" Target="../media/image31.png"/><Relationship Id="rId24" Type="http://schemas.openxmlformats.org/officeDocument/2006/relationships/image" Target="../media/image36.png"/><Relationship Id="rId5" Type="http://schemas.openxmlformats.org/officeDocument/2006/relationships/image" Target="../media/image27.png"/><Relationship Id="rId15" Type="http://schemas.openxmlformats.org/officeDocument/2006/relationships/image" Target="../media/image11.png"/><Relationship Id="rId23" Type="http://schemas.openxmlformats.org/officeDocument/2006/relationships/image" Target="../media/image35.png"/><Relationship Id="rId10" Type="http://schemas.openxmlformats.org/officeDocument/2006/relationships/image" Target="../media/image30.svg"/><Relationship Id="rId19" Type="http://schemas.openxmlformats.org/officeDocument/2006/relationships/image" Target="../media/image15.png"/><Relationship Id="rId4" Type="http://schemas.openxmlformats.org/officeDocument/2006/relationships/image" Target="../media/image4.png"/><Relationship Id="rId9" Type="http://schemas.openxmlformats.org/officeDocument/2006/relationships/image" Target="../media/image29.png"/><Relationship Id="rId14" Type="http://schemas.openxmlformats.org/officeDocument/2006/relationships/image" Target="../media/image34.png"/><Relationship Id="rId22" Type="http://schemas.openxmlformats.org/officeDocument/2006/relationships/image" Target="../media/image18.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hyperlink" Target="https://learn.microsoft.com/en-us/azure/event-hubs/private-link-service" TargetMode="External"/><Relationship Id="rId3" Type="http://schemas.openxmlformats.org/officeDocument/2006/relationships/image" Target="../media/image5.png"/><Relationship Id="rId7" Type="http://schemas.openxmlformats.org/officeDocument/2006/relationships/hyperlink" Target="https://learn.microsoft.com/en-us/azure/event-hubs/event-hubs-service-endpoint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learn.microsoft.com/en-us/azure/event-hubs/event-hubs-ip-filtering" TargetMode="External"/><Relationship Id="rId5" Type="http://schemas.openxmlformats.org/officeDocument/2006/relationships/image" Target="../media/image39.png"/><Relationship Id="rId4" Type="http://schemas.openxmlformats.org/officeDocument/2006/relationships/image" Target="../media/image6.svg"/><Relationship Id="rId9" Type="http://schemas.openxmlformats.org/officeDocument/2006/relationships/hyperlink" Target="https://learn.microsoft.com/en-us/azure/event-hubs/event-hubs-featur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1187F7A-920C-B377-65E8-1CF4CBCE3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8FE94B-67D3-FD80-CBBC-219FF53BFD5A}"/>
              </a:ext>
            </a:extLst>
          </p:cNvPr>
          <p:cNvSpPr>
            <a:spLocks noGrp="1"/>
          </p:cNvSpPr>
          <p:nvPr>
            <p:ph type="ctrTitle"/>
          </p:nvPr>
        </p:nvSpPr>
        <p:spPr>
          <a:xfrm>
            <a:off x="609599" y="5293849"/>
            <a:ext cx="7202558" cy="1178688"/>
          </a:xfrm>
        </p:spPr>
        <p:txBody>
          <a:bodyPr anchor="ctr">
            <a:normAutofit/>
          </a:bodyPr>
          <a:lstStyle/>
          <a:p>
            <a:pPr algn="l"/>
            <a:r>
              <a:rPr lang="en-SG" dirty="0"/>
              <a:t>Technical Test – Question 3</a:t>
            </a:r>
          </a:p>
        </p:txBody>
      </p:sp>
      <p:sp>
        <p:nvSpPr>
          <p:cNvPr id="3" name="Subtitle 2">
            <a:extLst>
              <a:ext uri="{FF2B5EF4-FFF2-40B4-BE49-F238E27FC236}">
                <a16:creationId xmlns:a16="http://schemas.microsoft.com/office/drawing/2014/main" id="{48E9F0A6-1ADF-B0B0-DF09-74A8C8041CEC}"/>
              </a:ext>
            </a:extLst>
          </p:cNvPr>
          <p:cNvSpPr>
            <a:spLocks noGrp="1"/>
          </p:cNvSpPr>
          <p:nvPr>
            <p:ph type="subTitle" idx="1"/>
          </p:nvPr>
        </p:nvSpPr>
        <p:spPr>
          <a:xfrm>
            <a:off x="7812157" y="5293850"/>
            <a:ext cx="3874124" cy="1178688"/>
          </a:xfrm>
        </p:spPr>
        <p:txBody>
          <a:bodyPr anchor="ctr">
            <a:normAutofit/>
          </a:bodyPr>
          <a:lstStyle/>
          <a:p>
            <a:pPr algn="r"/>
            <a:endParaRPr lang="en-SG" dirty="0"/>
          </a:p>
        </p:txBody>
      </p:sp>
      <p:pic>
        <p:nvPicPr>
          <p:cNvPr id="16" name="Picture 15" descr="Network connection abstract against a white background">
            <a:extLst>
              <a:ext uri="{FF2B5EF4-FFF2-40B4-BE49-F238E27FC236}">
                <a16:creationId xmlns:a16="http://schemas.microsoft.com/office/drawing/2014/main" id="{9F73FEE7-BB11-B78A-1D64-0E3A61A80182}"/>
              </a:ext>
            </a:extLst>
          </p:cNvPr>
          <p:cNvPicPr>
            <a:picLocks noChangeAspect="1"/>
          </p:cNvPicPr>
          <p:nvPr/>
        </p:nvPicPr>
        <p:blipFill>
          <a:blip r:embed="rId2"/>
          <a:srcRect t="39687"/>
          <a:stretch/>
        </p:blipFill>
        <p:spPr>
          <a:xfrm>
            <a:off x="20" y="10"/>
            <a:ext cx="12191980" cy="4908375"/>
          </a:xfrm>
          <a:prstGeom prst="rect">
            <a:avLst/>
          </a:prstGeom>
        </p:spPr>
      </p:pic>
    </p:spTree>
    <p:extLst>
      <p:ext uri="{BB962C8B-B14F-4D97-AF65-F5344CB8AC3E}">
        <p14:creationId xmlns:p14="http://schemas.microsoft.com/office/powerpoint/2010/main" val="1131309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C9DB0-1F4C-84DB-1F99-BC36225F42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ABAC76-1660-A25C-58F5-B4B77E6AE42A}"/>
              </a:ext>
            </a:extLst>
          </p:cNvPr>
          <p:cNvSpPr>
            <a:spLocks noGrp="1"/>
          </p:cNvSpPr>
          <p:nvPr>
            <p:ph type="title"/>
          </p:nvPr>
        </p:nvSpPr>
        <p:spPr/>
        <p:txBody>
          <a:bodyPr/>
          <a:lstStyle/>
          <a:p>
            <a:r>
              <a:rPr lang="en-SG" dirty="0"/>
              <a:t>Microsoft Fabric</a:t>
            </a:r>
          </a:p>
        </p:txBody>
      </p:sp>
      <p:sp>
        <p:nvSpPr>
          <p:cNvPr id="11" name="TextBox 10">
            <a:extLst>
              <a:ext uri="{FF2B5EF4-FFF2-40B4-BE49-F238E27FC236}">
                <a16:creationId xmlns:a16="http://schemas.microsoft.com/office/drawing/2014/main" id="{4C327929-4D63-0ACC-03C9-BB4C46A83705}"/>
              </a:ext>
            </a:extLst>
          </p:cNvPr>
          <p:cNvSpPr txBox="1"/>
          <p:nvPr/>
        </p:nvSpPr>
        <p:spPr>
          <a:xfrm>
            <a:off x="2255520" y="1225716"/>
            <a:ext cx="9225280" cy="1569660"/>
          </a:xfrm>
          <a:prstGeom prst="rect">
            <a:avLst/>
          </a:prstGeom>
          <a:noFill/>
        </p:spPr>
        <p:txBody>
          <a:bodyPr wrap="square">
            <a:spAutoFit/>
          </a:bodyPr>
          <a:lstStyle/>
          <a:p>
            <a:r>
              <a:rPr lang="en-US" sz="1600" b="0" i="0" dirty="0">
                <a:solidFill>
                  <a:srgbClr val="17253D"/>
                </a:solidFill>
                <a:effectLst/>
                <a:latin typeface="Segoe UI Variable Text" pitchFamily="2" charset="0"/>
              </a:rPr>
              <a:t>Microsoft Fabric is a unified enterprise-ready, end-to-end cloud-based analytics platform that delivers data management and analytics as a software as a service (SaaS).  </a:t>
            </a:r>
            <a:r>
              <a:rPr lang="en-US" sz="1600" b="0" i="0" dirty="0">
                <a:solidFill>
                  <a:srgbClr val="161616"/>
                </a:solidFill>
                <a:effectLst/>
                <a:latin typeface="Segoe UI" panose="020B0502040204020203" pitchFamily="34" charset="0"/>
              </a:rPr>
              <a:t>It unifies data movement, data processing, ingestion, transformation, real-time event routing, and report building.  The </a:t>
            </a:r>
            <a:r>
              <a:rPr lang="en-US" sz="1600" b="0" i="0" dirty="0">
                <a:solidFill>
                  <a:srgbClr val="17253D"/>
                </a:solidFill>
                <a:effectLst/>
                <a:latin typeface="Segoe UI Variable Text" pitchFamily="2" charset="0"/>
              </a:rPr>
              <a:t>cloud-native architecture handles increasing data volumes and complexities without compromising performance or security. </a:t>
            </a:r>
            <a:endParaRPr lang="en-US" sz="1600" b="0" i="0" dirty="0">
              <a:solidFill>
                <a:srgbClr val="161616"/>
              </a:solidFill>
              <a:effectLst/>
              <a:latin typeface="Segoe UI" panose="020B0502040204020203" pitchFamily="34" charset="0"/>
            </a:endParaRPr>
          </a:p>
          <a:p>
            <a:endParaRPr lang="en-US" sz="1600" b="0" i="0" dirty="0">
              <a:solidFill>
                <a:srgbClr val="161616"/>
              </a:solidFill>
              <a:effectLst/>
              <a:latin typeface="Segoe UI" panose="020B0502040204020203" pitchFamily="34" charset="0"/>
            </a:endParaRPr>
          </a:p>
        </p:txBody>
      </p:sp>
      <p:pic>
        <p:nvPicPr>
          <p:cNvPr id="4098" name="Picture 2" descr="Microsoft Fabric">
            <a:extLst>
              <a:ext uri="{FF2B5EF4-FFF2-40B4-BE49-F238E27FC236}">
                <a16:creationId xmlns:a16="http://schemas.microsoft.com/office/drawing/2014/main" id="{9D45AAEA-A5E5-84BB-2F08-896284C6B8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82" y="1114769"/>
            <a:ext cx="1614004" cy="161400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iagram of the software as a service foundation beneath the different experiences of Fabric.">
            <a:extLst>
              <a:ext uri="{FF2B5EF4-FFF2-40B4-BE49-F238E27FC236}">
                <a16:creationId xmlns:a16="http://schemas.microsoft.com/office/drawing/2014/main" id="{BBBB3B50-086A-64E4-9868-31370C1D4E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368" y="2795376"/>
            <a:ext cx="6492240" cy="35382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E0718B8-821A-64EE-E211-D2FA7F4ED8BE}"/>
              </a:ext>
            </a:extLst>
          </p:cNvPr>
          <p:cNvSpPr txBox="1"/>
          <p:nvPr/>
        </p:nvSpPr>
        <p:spPr>
          <a:xfrm>
            <a:off x="7094728" y="3755557"/>
            <a:ext cx="4802632" cy="2062103"/>
          </a:xfrm>
          <a:prstGeom prst="rect">
            <a:avLst/>
          </a:prstGeom>
          <a:noFill/>
        </p:spPr>
        <p:txBody>
          <a:bodyPr wrap="square">
            <a:spAutoFit/>
          </a:bodyPr>
          <a:lstStyle/>
          <a:p>
            <a:r>
              <a:rPr lang="en-US" sz="1600" dirty="0">
                <a:solidFill>
                  <a:srgbClr val="161616"/>
                </a:solidFill>
                <a:latin typeface="Segoe UI" panose="020B0502040204020203" pitchFamily="34" charset="0"/>
              </a:rPr>
              <a:t>Fabric integrates workloads like Data Engineering, Data Factory, Data Science, Data Warehouse, Real-Time Intelligence, Industry solutions, Databases, and Power BI into a SaaS platform. </a:t>
            </a:r>
          </a:p>
          <a:p>
            <a:endParaRPr lang="en-US" sz="1600" dirty="0">
              <a:solidFill>
                <a:srgbClr val="161616"/>
              </a:solidFill>
              <a:latin typeface="Segoe UI" panose="020B0502040204020203" pitchFamily="34" charset="0"/>
            </a:endParaRPr>
          </a:p>
          <a:p>
            <a:r>
              <a:rPr lang="en-US" sz="1600" b="0" i="0" dirty="0">
                <a:solidFill>
                  <a:srgbClr val="161616"/>
                </a:solidFill>
                <a:effectLst/>
                <a:latin typeface="Segoe UI" panose="020B0502040204020203" pitchFamily="34" charset="0"/>
              </a:rPr>
              <a:t>The </a:t>
            </a:r>
            <a:r>
              <a:rPr lang="en-US" sz="1600" b="1" i="0" dirty="0" err="1">
                <a:solidFill>
                  <a:srgbClr val="161616"/>
                </a:solidFill>
                <a:effectLst/>
                <a:latin typeface="Segoe UI" panose="020B0502040204020203" pitchFamily="34" charset="0"/>
              </a:rPr>
              <a:t>OneLake</a:t>
            </a:r>
            <a:r>
              <a:rPr lang="en-US" sz="1600" b="0" i="0" dirty="0">
                <a:solidFill>
                  <a:srgbClr val="161616"/>
                </a:solidFill>
                <a:effectLst/>
                <a:latin typeface="Segoe UI" panose="020B0502040204020203" pitchFamily="34" charset="0"/>
              </a:rPr>
              <a:t> is the foundation for all Fabric workloads.  It's built into the platform and serves as a single store for all organizational data.</a:t>
            </a:r>
            <a:endParaRPr lang="en-SG" sz="1600" dirty="0">
              <a:solidFill>
                <a:srgbClr val="161616"/>
              </a:solidFill>
              <a:latin typeface="Segoe UI" panose="020B0502040204020203" pitchFamily="34" charset="0"/>
            </a:endParaRPr>
          </a:p>
        </p:txBody>
      </p:sp>
    </p:spTree>
    <p:extLst>
      <p:ext uri="{BB962C8B-B14F-4D97-AF65-F5344CB8AC3E}">
        <p14:creationId xmlns:p14="http://schemas.microsoft.com/office/powerpoint/2010/main" val="1968327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E7475-0FC7-03AE-9207-05311B3D3C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54B2D8-6BA2-5EB3-1AF4-23961393436A}"/>
              </a:ext>
            </a:extLst>
          </p:cNvPr>
          <p:cNvSpPr>
            <a:spLocks noGrp="1"/>
          </p:cNvSpPr>
          <p:nvPr>
            <p:ph type="title"/>
          </p:nvPr>
        </p:nvSpPr>
        <p:spPr/>
        <p:txBody>
          <a:bodyPr/>
          <a:lstStyle/>
          <a:p>
            <a:r>
              <a:rPr lang="en-SG" dirty="0"/>
              <a:t>Microsoft Fabric : Real-Time Intelligence</a:t>
            </a:r>
          </a:p>
        </p:txBody>
      </p:sp>
      <p:sp>
        <p:nvSpPr>
          <p:cNvPr id="11" name="TextBox 10">
            <a:extLst>
              <a:ext uri="{FF2B5EF4-FFF2-40B4-BE49-F238E27FC236}">
                <a16:creationId xmlns:a16="http://schemas.microsoft.com/office/drawing/2014/main" id="{03040386-83AA-20ED-7089-2E9F5E4D49DC}"/>
              </a:ext>
            </a:extLst>
          </p:cNvPr>
          <p:cNvSpPr txBox="1"/>
          <p:nvPr/>
        </p:nvSpPr>
        <p:spPr>
          <a:xfrm>
            <a:off x="4621919" y="1833585"/>
            <a:ext cx="6644307" cy="3170099"/>
          </a:xfrm>
          <a:prstGeom prst="rect">
            <a:avLst/>
          </a:prstGeom>
          <a:noFill/>
        </p:spPr>
        <p:txBody>
          <a:bodyPr wrap="square">
            <a:spAutoFit/>
          </a:bodyPr>
          <a:lstStyle/>
          <a:p>
            <a:r>
              <a:rPr lang="en-US" sz="2000" b="0" i="0" dirty="0">
                <a:solidFill>
                  <a:srgbClr val="161616"/>
                </a:solidFill>
                <a:effectLst/>
                <a:latin typeface="Segoe UI" panose="020B0502040204020203" pitchFamily="34" charset="0"/>
              </a:rPr>
              <a:t>Real-Time Intelligence can be used for data analysis, immediate visual insights, centralization of data in motion for an organization, actions on data, efficient querying, transformation, and storage of large volumes of structured or unstructured data.  </a:t>
            </a:r>
            <a:r>
              <a:rPr lang="en-US" sz="2000" dirty="0">
                <a:solidFill>
                  <a:srgbClr val="161616"/>
                </a:solidFill>
                <a:latin typeface="Segoe UI" panose="020B0502040204020203" pitchFamily="34" charset="0"/>
              </a:rPr>
              <a:t>The </a:t>
            </a:r>
            <a:r>
              <a:rPr lang="en-SG" sz="2000" b="0" i="0" dirty="0">
                <a:solidFill>
                  <a:srgbClr val="161616"/>
                </a:solidFill>
                <a:effectLst/>
                <a:latin typeface="Segoe UI" panose="020B0502040204020203" pitchFamily="34" charset="0"/>
              </a:rPr>
              <a:t>Real-Time Hub</a:t>
            </a:r>
            <a:r>
              <a:rPr lang="en-US" sz="2000" dirty="0">
                <a:solidFill>
                  <a:srgbClr val="161616"/>
                </a:solidFill>
                <a:latin typeface="Segoe UI" panose="020B0502040204020203" pitchFamily="34" charset="0"/>
              </a:rPr>
              <a:t> </a:t>
            </a:r>
            <a:r>
              <a:rPr lang="en-US" sz="2000" b="0" i="0" dirty="0">
                <a:solidFill>
                  <a:srgbClr val="161616"/>
                </a:solidFill>
                <a:effectLst/>
                <a:latin typeface="Segoe UI" panose="020B0502040204020203" pitchFamily="34" charset="0"/>
              </a:rPr>
              <a:t>seamlessly connects time-based data from various sources using no-code connectors, enabling immediate visual insights, geospatial analysis, and trigger-based reactions that are all part of an organization-wide data catalog</a:t>
            </a:r>
          </a:p>
        </p:txBody>
      </p:sp>
      <p:pic>
        <p:nvPicPr>
          <p:cNvPr id="5122" name="Picture 2" descr="Microsoft Fabric Services: Streamline Your Data Analytics">
            <a:extLst>
              <a:ext uri="{FF2B5EF4-FFF2-40B4-BE49-F238E27FC236}">
                <a16:creationId xmlns:a16="http://schemas.microsoft.com/office/drawing/2014/main" id="{4ED54BFA-8DAF-A057-5891-E761ECB58B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380" y="1680898"/>
            <a:ext cx="3468700" cy="347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996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E793D-1AFC-4D83-1FA8-920D26D395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4BCA1C-1711-8691-7C24-DC83F7A768F9}"/>
              </a:ext>
            </a:extLst>
          </p:cNvPr>
          <p:cNvSpPr>
            <a:spLocks noGrp="1"/>
          </p:cNvSpPr>
          <p:nvPr>
            <p:ph type="title"/>
          </p:nvPr>
        </p:nvSpPr>
        <p:spPr/>
        <p:txBody>
          <a:bodyPr/>
          <a:lstStyle/>
          <a:p>
            <a:r>
              <a:rPr lang="en-SG" dirty="0"/>
              <a:t>Microsoft Fabric : Real-Time Intelligence</a:t>
            </a:r>
          </a:p>
        </p:txBody>
      </p:sp>
      <p:sp>
        <p:nvSpPr>
          <p:cNvPr id="4" name="TextBox 3">
            <a:extLst>
              <a:ext uri="{FF2B5EF4-FFF2-40B4-BE49-F238E27FC236}">
                <a16:creationId xmlns:a16="http://schemas.microsoft.com/office/drawing/2014/main" id="{73024C59-64C4-0B61-9014-05A6D8EE721A}"/>
              </a:ext>
            </a:extLst>
          </p:cNvPr>
          <p:cNvSpPr txBox="1"/>
          <p:nvPr/>
        </p:nvSpPr>
        <p:spPr>
          <a:xfrm>
            <a:off x="2346961" y="1264920"/>
            <a:ext cx="9438640" cy="2475037"/>
          </a:xfrm>
          <a:prstGeom prst="rect">
            <a:avLst/>
          </a:prstGeom>
          <a:noFill/>
        </p:spPr>
        <p:txBody>
          <a:bodyPr wrap="square">
            <a:spAutoFit/>
          </a:bodyPr>
          <a:lstStyle/>
          <a:p>
            <a:pPr algn="l">
              <a:spcBef>
                <a:spcPts val="450"/>
              </a:spcBef>
              <a:spcAft>
                <a:spcPts val="750"/>
              </a:spcAft>
              <a:buNone/>
            </a:pPr>
            <a:r>
              <a:rPr lang="en-US" sz="1600" b="0" i="0" dirty="0" err="1">
                <a:solidFill>
                  <a:srgbClr val="424242"/>
                </a:solidFill>
                <a:effectLst/>
                <a:latin typeface="Segoe Sans"/>
              </a:rPr>
              <a:t>Eventstreams</a:t>
            </a:r>
            <a:r>
              <a:rPr lang="en-US" sz="1600" b="0" i="0" dirty="0">
                <a:solidFill>
                  <a:srgbClr val="424242"/>
                </a:solidFill>
                <a:effectLst/>
                <a:latin typeface="Segoe Sans"/>
              </a:rPr>
              <a:t> in Microsoft Fabric provide a no-code solution for capturing, transforming, and routing large volumes of real-time events to various destinations. They support multiple data sources and destinations, including connectors to external sources like Apache Kafka, database change data capture feeds, AWS Kinesis, and Google Pub/Sub.</a:t>
            </a:r>
          </a:p>
          <a:p>
            <a:pPr algn="l">
              <a:spcBef>
                <a:spcPts val="450"/>
              </a:spcBef>
              <a:spcAft>
                <a:spcPts val="750"/>
              </a:spcAft>
            </a:pPr>
            <a:r>
              <a:rPr lang="en-US" sz="1600" b="0" i="0" dirty="0">
                <a:solidFill>
                  <a:srgbClr val="424242"/>
                </a:solidFill>
                <a:effectLst/>
                <a:latin typeface="Segoe Sans"/>
              </a:rPr>
              <a:t>With </a:t>
            </a:r>
            <a:r>
              <a:rPr lang="en-US" sz="1600" b="0" i="0" dirty="0" err="1">
                <a:solidFill>
                  <a:srgbClr val="424242"/>
                </a:solidFill>
                <a:effectLst/>
                <a:latin typeface="Segoe Sans"/>
              </a:rPr>
              <a:t>Eventstreams</a:t>
            </a:r>
            <a:r>
              <a:rPr lang="en-US" sz="1600" b="0" i="0" dirty="0">
                <a:solidFill>
                  <a:srgbClr val="424242"/>
                </a:solidFill>
                <a:effectLst/>
                <a:latin typeface="Segoe Sans"/>
              </a:rPr>
              <a:t>, you can perform filtering, data cleansing, transformation, windowed aggregations, and duplicate detection to shape the data as needed. Additionally, content-based routing allows you to send data to different destinations based on filters. The derived </a:t>
            </a:r>
            <a:r>
              <a:rPr lang="en-US" sz="1600" b="0" i="0" dirty="0" err="1">
                <a:solidFill>
                  <a:srgbClr val="424242"/>
                </a:solidFill>
                <a:effectLst/>
                <a:latin typeface="Segoe Sans"/>
              </a:rPr>
              <a:t>eventstreams</a:t>
            </a:r>
            <a:r>
              <a:rPr lang="en-US" sz="1600" b="0" i="0" dirty="0">
                <a:solidFill>
                  <a:srgbClr val="424242"/>
                </a:solidFill>
                <a:effectLst/>
                <a:latin typeface="Segoe Sans"/>
              </a:rPr>
              <a:t> feature enables the creation of new streams from transformations and aggregations, which can be shared with consumers in the Real-Time hub.</a:t>
            </a:r>
          </a:p>
        </p:txBody>
      </p:sp>
      <p:pic>
        <p:nvPicPr>
          <p:cNvPr id="5124" name="Picture 4" descr="Brasoftware - Microsoft Fabric">
            <a:extLst>
              <a:ext uri="{FF2B5EF4-FFF2-40B4-BE49-F238E27FC236}">
                <a16:creationId xmlns:a16="http://schemas.microsoft.com/office/drawing/2014/main" id="{B43931C1-2943-A247-8852-32A541B229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13" y="1264920"/>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0A2EF12-E2D5-4A4F-3838-140E3B6DAF4A}"/>
              </a:ext>
            </a:extLst>
          </p:cNvPr>
          <p:cNvSpPr txBox="1"/>
          <p:nvPr/>
        </p:nvSpPr>
        <p:spPr>
          <a:xfrm>
            <a:off x="2346961" y="4001036"/>
            <a:ext cx="9530079" cy="2308324"/>
          </a:xfrm>
          <a:prstGeom prst="rect">
            <a:avLst/>
          </a:prstGeom>
          <a:noFill/>
        </p:spPr>
        <p:txBody>
          <a:bodyPr wrap="square">
            <a:spAutoFit/>
          </a:bodyPr>
          <a:lstStyle/>
          <a:p>
            <a:pPr algn="l">
              <a:buNone/>
            </a:pPr>
            <a:r>
              <a:rPr lang="en-US" sz="1600" dirty="0" err="1">
                <a:solidFill>
                  <a:srgbClr val="424242"/>
                </a:solidFill>
                <a:latin typeface="Segoe Sans"/>
              </a:rPr>
              <a:t>Eventhouses</a:t>
            </a:r>
            <a:r>
              <a:rPr lang="en-US" sz="1600" dirty="0">
                <a:solidFill>
                  <a:srgbClr val="424242"/>
                </a:solidFill>
                <a:latin typeface="Segoe Sans"/>
              </a:rPr>
              <a:t> provide a solution for handling and analyzing large volumes of data, particularly in scenarios requiring real-time analytics and exploration. They're designed to handle real-time data streams efficiently, which lets organizations ingest, process, and analyze data in near real-time.  </a:t>
            </a:r>
            <a:r>
              <a:rPr lang="en-US" sz="1600" dirty="0" err="1">
                <a:solidFill>
                  <a:srgbClr val="424242"/>
                </a:solidFill>
                <a:latin typeface="Segoe Sans"/>
              </a:rPr>
              <a:t>Eventhouses</a:t>
            </a:r>
            <a:r>
              <a:rPr lang="en-US" sz="1600" dirty="0">
                <a:solidFill>
                  <a:srgbClr val="424242"/>
                </a:solidFill>
                <a:latin typeface="Segoe Sans"/>
              </a:rPr>
              <a:t> provide a scalable infrastructure that allows organizations to handle growing volumes of data, ensuring optimal performance and resource use.  </a:t>
            </a:r>
            <a:r>
              <a:rPr lang="en-US" sz="1600" dirty="0" err="1">
                <a:solidFill>
                  <a:srgbClr val="424242"/>
                </a:solidFill>
                <a:latin typeface="Segoe Sans"/>
              </a:rPr>
              <a:t>Eventhouses</a:t>
            </a:r>
            <a:r>
              <a:rPr lang="en-US" sz="1600" dirty="0">
                <a:solidFill>
                  <a:srgbClr val="424242"/>
                </a:solidFill>
                <a:latin typeface="Segoe Sans"/>
              </a:rPr>
              <a:t> provide unified monitoring and management across all databases and per database.  </a:t>
            </a:r>
            <a:r>
              <a:rPr lang="en-US" sz="1600" dirty="0" err="1">
                <a:solidFill>
                  <a:srgbClr val="424242"/>
                </a:solidFill>
                <a:latin typeface="Segoe Sans"/>
              </a:rPr>
              <a:t>Eventhouses</a:t>
            </a:r>
            <a:r>
              <a:rPr lang="en-US" sz="1600" dirty="0">
                <a:solidFill>
                  <a:srgbClr val="424242"/>
                </a:solidFill>
                <a:latin typeface="Segoe Sans"/>
              </a:rPr>
              <a:t> are tailored to time-based, streaming events with structured, </a:t>
            </a:r>
            <a:r>
              <a:rPr lang="en-US" sz="1600" dirty="0" err="1">
                <a:solidFill>
                  <a:srgbClr val="424242"/>
                </a:solidFill>
                <a:latin typeface="Segoe Sans"/>
              </a:rPr>
              <a:t>semistructured</a:t>
            </a:r>
            <a:r>
              <a:rPr lang="en-US" sz="1600" dirty="0">
                <a:solidFill>
                  <a:srgbClr val="424242"/>
                </a:solidFill>
                <a:latin typeface="Segoe Sans"/>
              </a:rPr>
              <a:t>, and unstructured data. You can get data from multiple sources, in multiple pipelines (For example, </a:t>
            </a:r>
            <a:r>
              <a:rPr lang="en-US" sz="1600" dirty="0" err="1">
                <a:solidFill>
                  <a:srgbClr val="424242"/>
                </a:solidFill>
                <a:latin typeface="Segoe Sans"/>
              </a:rPr>
              <a:t>Eventstream</a:t>
            </a:r>
            <a:r>
              <a:rPr lang="en-US" sz="1600" dirty="0">
                <a:solidFill>
                  <a:srgbClr val="424242"/>
                </a:solidFill>
                <a:latin typeface="Segoe Sans"/>
              </a:rPr>
              <a:t>, SDKs, Kafka, Logstash, data flows, and more) and multiple data formats. This data is automatically indexed and partitioned based on ingestion time.</a:t>
            </a:r>
          </a:p>
        </p:txBody>
      </p:sp>
      <p:pic>
        <p:nvPicPr>
          <p:cNvPr id="5126" name="Picture 6" descr="Event House">
            <a:extLst>
              <a:ext uri="{FF2B5EF4-FFF2-40B4-BE49-F238E27FC236}">
                <a16:creationId xmlns:a16="http://schemas.microsoft.com/office/drawing/2014/main" id="{5FF7C679-F769-1C79-98FB-C9D222737E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870960"/>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523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669721-CBBF-2195-C59A-5EE3D9AC2B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858C05-7184-83A1-F49C-6093AAE0CE8D}"/>
              </a:ext>
            </a:extLst>
          </p:cNvPr>
          <p:cNvSpPr>
            <a:spLocks noGrp="1"/>
          </p:cNvSpPr>
          <p:nvPr>
            <p:ph type="title"/>
          </p:nvPr>
        </p:nvSpPr>
        <p:spPr/>
        <p:txBody>
          <a:bodyPr/>
          <a:lstStyle/>
          <a:p>
            <a:r>
              <a:rPr lang="en-SG" dirty="0"/>
              <a:t>Microsoft Fabric : Lakehouse</a:t>
            </a:r>
          </a:p>
        </p:txBody>
      </p:sp>
      <p:sp>
        <p:nvSpPr>
          <p:cNvPr id="4" name="TextBox 3">
            <a:extLst>
              <a:ext uri="{FF2B5EF4-FFF2-40B4-BE49-F238E27FC236}">
                <a16:creationId xmlns:a16="http://schemas.microsoft.com/office/drawing/2014/main" id="{0C68A87A-FF32-75A0-9327-DE2757C8B9FB}"/>
              </a:ext>
            </a:extLst>
          </p:cNvPr>
          <p:cNvSpPr txBox="1"/>
          <p:nvPr/>
        </p:nvSpPr>
        <p:spPr>
          <a:xfrm>
            <a:off x="2634994" y="1299898"/>
            <a:ext cx="9296401" cy="5101397"/>
          </a:xfrm>
          <a:prstGeom prst="rect">
            <a:avLst/>
          </a:prstGeom>
          <a:noFill/>
        </p:spPr>
        <p:txBody>
          <a:bodyPr wrap="square">
            <a:spAutoFit/>
          </a:bodyPr>
          <a:lstStyle/>
          <a:p>
            <a:pPr algn="l">
              <a:spcBef>
                <a:spcPts val="450"/>
              </a:spcBef>
              <a:spcAft>
                <a:spcPts val="750"/>
              </a:spcAft>
              <a:buNone/>
            </a:pPr>
            <a:r>
              <a:rPr lang="en-US" sz="1600" b="0" i="0" dirty="0">
                <a:solidFill>
                  <a:srgbClr val="161616"/>
                </a:solidFill>
                <a:effectLst/>
                <a:latin typeface="Segoe UI" panose="020B0502040204020203" pitchFamily="34" charset="0"/>
              </a:rPr>
              <a:t>Microsoft Fabric Lakehouse is a data architecture platform for storing, managing, and analyzing structured and unstructured data in a single location. It's a flexible and scalable solution that allows organizations to handle large volumes of data using various tools and frameworks to process and analyze that data. It integrates with other data management and analytics tools to provide a comprehensive solution for data engineering and analytics. A </a:t>
            </a:r>
            <a:r>
              <a:rPr lang="en-US" sz="1600" b="0" i="0" dirty="0" err="1">
                <a:solidFill>
                  <a:srgbClr val="161616"/>
                </a:solidFill>
                <a:effectLst/>
                <a:latin typeface="Segoe UI" panose="020B0502040204020203" pitchFamily="34" charset="0"/>
              </a:rPr>
              <a:t>lakehouse</a:t>
            </a:r>
            <a:r>
              <a:rPr lang="en-US" sz="1600" b="0" i="0" dirty="0">
                <a:solidFill>
                  <a:srgbClr val="161616"/>
                </a:solidFill>
                <a:effectLst/>
                <a:latin typeface="Segoe UI" panose="020B0502040204020203" pitchFamily="34" charset="0"/>
              </a:rPr>
              <a:t> combines the scalability of a data lake with the performance and structure of a data warehouse, providing a unified platform for data storage, management, and analytics.</a:t>
            </a:r>
          </a:p>
          <a:p>
            <a:pPr algn="l">
              <a:spcBef>
                <a:spcPts val="450"/>
              </a:spcBef>
              <a:spcAft>
                <a:spcPts val="750"/>
              </a:spcAft>
              <a:buNone/>
            </a:pPr>
            <a:r>
              <a:rPr lang="en-US" sz="1600" b="0" i="0" dirty="0">
                <a:solidFill>
                  <a:srgbClr val="161616"/>
                </a:solidFill>
                <a:effectLst/>
                <a:latin typeface="Segoe UI" panose="020B0502040204020203" pitchFamily="34" charset="0"/>
              </a:rPr>
              <a:t>There are several ways to interact with the Lakehouse and the data within:</a:t>
            </a:r>
            <a:endParaRPr lang="en-US" sz="1200" b="0" i="0" dirty="0">
              <a:solidFill>
                <a:srgbClr val="161616"/>
              </a:solidFill>
              <a:effectLst/>
              <a:latin typeface="Segoe UI" panose="020B0502040204020203" pitchFamily="34" charset="0"/>
            </a:endParaRPr>
          </a:p>
          <a:p>
            <a:pPr marL="171450" indent="-171450">
              <a:spcAft>
                <a:spcPts val="600"/>
              </a:spcAft>
              <a:buFont typeface="Arial" panose="020B0604020202020204" pitchFamily="34" charset="0"/>
              <a:buChar char="•"/>
            </a:pPr>
            <a:r>
              <a:rPr lang="en-US" sz="1200" b="1" i="0" dirty="0">
                <a:solidFill>
                  <a:srgbClr val="161616"/>
                </a:solidFill>
                <a:effectLst/>
                <a:latin typeface="Segoe UI" panose="020B0502040204020203" pitchFamily="34" charset="0"/>
              </a:rPr>
              <a:t>The Lakehouse explorer</a:t>
            </a:r>
            <a:r>
              <a:rPr lang="en-US" sz="1200" b="0" i="0" dirty="0">
                <a:solidFill>
                  <a:srgbClr val="161616"/>
                </a:solidFill>
                <a:effectLst/>
                <a:latin typeface="Segoe UI" panose="020B0502040204020203" pitchFamily="34" charset="0"/>
              </a:rPr>
              <a:t>: The explorer is the main Lakehouse interaction page. You can load data in your Lakehouse, explore data in the Lakehouse using the object explorer, set MIP labels &amp; various other things. </a:t>
            </a:r>
            <a:endParaRPr lang="en-US" sz="1200" b="1" dirty="0">
              <a:solidFill>
                <a:srgbClr val="161616"/>
              </a:solidFill>
              <a:latin typeface="Segoe UI" panose="020B0502040204020203" pitchFamily="34" charset="0"/>
            </a:endParaRPr>
          </a:p>
          <a:p>
            <a:pPr marL="171450" indent="-171450">
              <a:spcBef>
                <a:spcPts val="1200"/>
              </a:spcBef>
              <a:spcAft>
                <a:spcPts val="600"/>
              </a:spcAft>
              <a:buFont typeface="Arial" panose="020B0604020202020204" pitchFamily="34" charset="0"/>
              <a:buChar char="•"/>
            </a:pPr>
            <a:r>
              <a:rPr lang="en-US" sz="1200" b="1" dirty="0">
                <a:solidFill>
                  <a:srgbClr val="161616"/>
                </a:solidFill>
                <a:latin typeface="Segoe UI" panose="020B0502040204020203" pitchFamily="34" charset="0"/>
              </a:rPr>
              <a:t>Notebooks: </a:t>
            </a:r>
            <a:r>
              <a:rPr lang="en-US" sz="1200" dirty="0">
                <a:solidFill>
                  <a:srgbClr val="161616"/>
                </a:solidFill>
                <a:latin typeface="Segoe UI" panose="020B0502040204020203" pitchFamily="34" charset="0"/>
              </a:rPr>
              <a:t>Data engineers can use the notebook to write code to read, transform and write directly to Lakehouse as tables and/or folders.  </a:t>
            </a:r>
          </a:p>
          <a:p>
            <a:pPr marL="171450" indent="-171450">
              <a:spcBef>
                <a:spcPts val="1200"/>
              </a:spcBef>
              <a:spcAft>
                <a:spcPts val="600"/>
              </a:spcAft>
              <a:buFont typeface="Arial" panose="020B0604020202020204" pitchFamily="34" charset="0"/>
              <a:buChar char="•"/>
            </a:pPr>
            <a:r>
              <a:rPr lang="en-US" sz="1200" b="1" dirty="0">
                <a:solidFill>
                  <a:srgbClr val="161616"/>
                </a:solidFill>
                <a:latin typeface="Segoe UI" panose="020B0502040204020203" pitchFamily="34" charset="0"/>
              </a:rPr>
              <a:t>Pipelines</a:t>
            </a:r>
            <a:r>
              <a:rPr lang="en-US" sz="1200" dirty="0">
                <a:solidFill>
                  <a:srgbClr val="161616"/>
                </a:solidFill>
                <a:latin typeface="Segoe UI" panose="020B0502040204020203" pitchFamily="34" charset="0"/>
              </a:rPr>
              <a:t>: Data engineers can use data integration tools such as pipeline copy tool to pull data from other sources and land into the Lakehouse.  </a:t>
            </a:r>
          </a:p>
          <a:p>
            <a:pPr marL="171450" indent="-171450">
              <a:spcBef>
                <a:spcPts val="1200"/>
              </a:spcBef>
              <a:spcAft>
                <a:spcPts val="600"/>
              </a:spcAft>
              <a:buFont typeface="Arial" panose="020B0604020202020204" pitchFamily="34" charset="0"/>
              <a:buChar char="•"/>
            </a:pPr>
            <a:r>
              <a:rPr lang="en-US" sz="1200" b="1" dirty="0">
                <a:solidFill>
                  <a:srgbClr val="161616"/>
                </a:solidFill>
                <a:latin typeface="Segoe UI" panose="020B0502040204020203" pitchFamily="34" charset="0"/>
              </a:rPr>
              <a:t>Apache Spark job definitions: </a:t>
            </a:r>
            <a:r>
              <a:rPr lang="en-US" sz="1200" dirty="0">
                <a:solidFill>
                  <a:srgbClr val="161616"/>
                </a:solidFill>
                <a:latin typeface="Segoe UI" panose="020B0502040204020203" pitchFamily="34" charset="0"/>
              </a:rPr>
              <a:t>Data engineers can develop robust applications and orchestrate the execution of compiled Spark jobs in Java, Scala, and Python.</a:t>
            </a:r>
          </a:p>
          <a:p>
            <a:pPr marL="171450" indent="-171450">
              <a:spcBef>
                <a:spcPts val="1200"/>
              </a:spcBef>
              <a:spcAft>
                <a:spcPts val="600"/>
              </a:spcAft>
              <a:buFont typeface="Arial" panose="020B0604020202020204" pitchFamily="34" charset="0"/>
              <a:buChar char="•"/>
            </a:pPr>
            <a:r>
              <a:rPr lang="en-US" sz="1200" b="1" dirty="0">
                <a:solidFill>
                  <a:srgbClr val="161616"/>
                </a:solidFill>
                <a:latin typeface="Segoe UI" panose="020B0502040204020203" pitchFamily="34" charset="0"/>
              </a:rPr>
              <a:t>Dataflows Gen 2: </a:t>
            </a:r>
            <a:r>
              <a:rPr lang="en-US" sz="1200" dirty="0">
                <a:solidFill>
                  <a:srgbClr val="161616"/>
                </a:solidFill>
                <a:latin typeface="Segoe UI" panose="020B0502040204020203" pitchFamily="34" charset="0"/>
              </a:rPr>
              <a:t>Data engineers can use Dataflows Gen 2 to ingest and prepare their data </a:t>
            </a:r>
          </a:p>
        </p:txBody>
      </p:sp>
      <p:pic>
        <p:nvPicPr>
          <p:cNvPr id="6148" name="Picture 4" descr="Lakehouse">
            <a:extLst>
              <a:ext uri="{FF2B5EF4-FFF2-40B4-BE49-F238E27FC236}">
                <a16:creationId xmlns:a16="http://schemas.microsoft.com/office/drawing/2014/main" id="{D59020F2-49CD-9CFA-73D3-63849A9D8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605" y="2432156"/>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33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8B442-5CE7-5CD6-FD71-AB409D4F63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F3E261-6306-024A-9CDD-28C7597CC589}"/>
              </a:ext>
            </a:extLst>
          </p:cNvPr>
          <p:cNvSpPr>
            <a:spLocks noGrp="1"/>
          </p:cNvSpPr>
          <p:nvPr>
            <p:ph type="title"/>
          </p:nvPr>
        </p:nvSpPr>
        <p:spPr/>
        <p:txBody>
          <a:bodyPr/>
          <a:lstStyle/>
          <a:p>
            <a:r>
              <a:rPr lang="en-SG" dirty="0"/>
              <a:t>Lakehouse - </a:t>
            </a:r>
            <a:r>
              <a:rPr lang="en-SG" i="0" dirty="0">
                <a:solidFill>
                  <a:srgbClr val="424242"/>
                </a:solidFill>
                <a:effectLst/>
                <a:latin typeface="Segoe Sans"/>
              </a:rPr>
              <a:t>Medallion Architecture</a:t>
            </a:r>
            <a:endParaRPr lang="en-SG" dirty="0"/>
          </a:p>
        </p:txBody>
      </p:sp>
      <p:sp>
        <p:nvSpPr>
          <p:cNvPr id="4" name="TextBox 3">
            <a:extLst>
              <a:ext uri="{FF2B5EF4-FFF2-40B4-BE49-F238E27FC236}">
                <a16:creationId xmlns:a16="http://schemas.microsoft.com/office/drawing/2014/main" id="{D92F2F6B-F680-6526-75D3-3CD8DF3A989A}"/>
              </a:ext>
            </a:extLst>
          </p:cNvPr>
          <p:cNvSpPr txBox="1"/>
          <p:nvPr/>
        </p:nvSpPr>
        <p:spPr>
          <a:xfrm>
            <a:off x="2634994" y="1299898"/>
            <a:ext cx="9296401" cy="4039567"/>
          </a:xfrm>
          <a:prstGeom prst="rect">
            <a:avLst/>
          </a:prstGeom>
          <a:noFill/>
        </p:spPr>
        <p:txBody>
          <a:bodyPr wrap="square">
            <a:spAutoFit/>
          </a:bodyPr>
          <a:lstStyle/>
          <a:p>
            <a:pPr algn="l">
              <a:spcBef>
                <a:spcPts val="450"/>
              </a:spcBef>
              <a:spcAft>
                <a:spcPts val="750"/>
              </a:spcAft>
              <a:buNone/>
            </a:pPr>
            <a:r>
              <a:rPr lang="en-US" sz="1600" b="0" i="0" dirty="0">
                <a:solidFill>
                  <a:srgbClr val="424242"/>
                </a:solidFill>
                <a:effectLst/>
                <a:latin typeface="Segoe Sans"/>
              </a:rPr>
              <a:t>Medallion Architecture is a data design pattern used to logically organize data in a </a:t>
            </a:r>
            <a:r>
              <a:rPr lang="en-US" sz="1600" b="0" i="0" dirty="0" err="1">
                <a:solidFill>
                  <a:srgbClr val="424242"/>
                </a:solidFill>
                <a:effectLst/>
                <a:latin typeface="Segoe Sans"/>
              </a:rPr>
              <a:t>lakehouse</a:t>
            </a:r>
            <a:r>
              <a:rPr lang="en-US" sz="1600" b="0" i="0" dirty="0">
                <a:solidFill>
                  <a:srgbClr val="424242"/>
                </a:solidFill>
                <a:effectLst/>
                <a:latin typeface="Segoe Sans"/>
              </a:rPr>
              <a:t>, aiming to incrementally and progressively enhance the structure and quality of data as it moves through each layer. This approach is similar to the different staging areas used in a typical ETL </a:t>
            </a:r>
            <a:r>
              <a:rPr lang="en-US" sz="1600" b="0" i="0" dirty="0" err="1">
                <a:solidFill>
                  <a:srgbClr val="424242"/>
                </a:solidFill>
                <a:effectLst/>
                <a:latin typeface="Segoe Sans"/>
              </a:rPr>
              <a:t>design.</a:t>
            </a:r>
            <a:r>
              <a:rPr lang="en-US" sz="1600" b="0" i="0" dirty="0" err="1">
                <a:solidFill>
                  <a:srgbClr val="111111"/>
                </a:solidFill>
                <a:effectLst/>
                <a:latin typeface="Roboto" panose="02000000000000000000" pitchFamily="2" charset="0"/>
              </a:rPr>
              <a:t>The</a:t>
            </a:r>
            <a:r>
              <a:rPr lang="en-US" sz="1600" b="0" i="0" dirty="0">
                <a:solidFill>
                  <a:srgbClr val="111111"/>
                </a:solidFill>
                <a:effectLst/>
                <a:latin typeface="Roboto" panose="02000000000000000000" pitchFamily="2" charset="0"/>
              </a:rPr>
              <a:t> typical design includes </a:t>
            </a:r>
          </a:p>
          <a:p>
            <a:pPr marL="285750" indent="-285750" algn="l">
              <a:spcBef>
                <a:spcPts val="450"/>
              </a:spcBef>
              <a:spcAft>
                <a:spcPts val="750"/>
              </a:spcAft>
              <a:buFont typeface="Arial" panose="020B0604020202020204" pitchFamily="34" charset="0"/>
              <a:buChar char="•"/>
            </a:pPr>
            <a:r>
              <a:rPr lang="en-US" sz="1600" b="1" dirty="0">
                <a:solidFill>
                  <a:srgbClr val="111111"/>
                </a:solidFill>
                <a:latin typeface="Roboto" panose="02000000000000000000" pitchFamily="2" charset="0"/>
              </a:rPr>
              <a:t>Bronze Zone</a:t>
            </a:r>
            <a:r>
              <a:rPr lang="en-US" sz="1600" dirty="0">
                <a:solidFill>
                  <a:srgbClr val="111111"/>
                </a:solidFill>
                <a:latin typeface="Roboto" panose="02000000000000000000" pitchFamily="2" charset="0"/>
              </a:rPr>
              <a:t> – This is the zone that stores raw data from external source systems. </a:t>
            </a:r>
            <a:r>
              <a:rPr lang="en-US" sz="1600" b="0" i="0" dirty="0">
                <a:solidFill>
                  <a:srgbClr val="424242"/>
                </a:solidFill>
                <a:effectLst/>
                <a:latin typeface="Segoe Sans"/>
              </a:rPr>
              <a:t>Data is ingested in its original form without any cleaning or validation. It serves as the initial landing zone for all incoming data.  Data retention will be based on requirements and typically should not exceed more than latest 6 months where old data shall be archived into cold data zone.</a:t>
            </a:r>
          </a:p>
          <a:p>
            <a:pPr marL="285750" indent="-285750" algn="l">
              <a:spcBef>
                <a:spcPts val="450"/>
              </a:spcBef>
              <a:spcAft>
                <a:spcPts val="750"/>
              </a:spcAft>
              <a:buFont typeface="Arial" panose="020B0604020202020204" pitchFamily="34" charset="0"/>
              <a:buChar char="•"/>
            </a:pPr>
            <a:r>
              <a:rPr lang="en-US" sz="1600" b="1" dirty="0">
                <a:solidFill>
                  <a:srgbClr val="424242"/>
                </a:solidFill>
                <a:latin typeface="Segoe Sans"/>
              </a:rPr>
              <a:t>Silver Zone </a:t>
            </a:r>
            <a:r>
              <a:rPr lang="en-US" sz="1600" dirty="0">
                <a:solidFill>
                  <a:srgbClr val="424242"/>
                </a:solidFill>
                <a:latin typeface="Segoe Sans"/>
              </a:rPr>
              <a:t>– This is the zone that stores data that undergoes cleaning and validation processes to ensure its accuracy and consistency.  Data retention will be depending on transformation requirements and typically only stores latest copy if assist with having performance efficiency.</a:t>
            </a:r>
          </a:p>
          <a:p>
            <a:pPr marL="285750" indent="-285750" algn="l">
              <a:spcBef>
                <a:spcPts val="450"/>
              </a:spcBef>
              <a:spcAft>
                <a:spcPts val="750"/>
              </a:spcAft>
              <a:buFont typeface="Arial" panose="020B0604020202020204" pitchFamily="34" charset="0"/>
              <a:buChar char="•"/>
            </a:pPr>
            <a:r>
              <a:rPr lang="en-US" sz="1600" b="1" dirty="0">
                <a:solidFill>
                  <a:srgbClr val="424242"/>
                </a:solidFill>
                <a:latin typeface="Segoe Sans"/>
              </a:rPr>
              <a:t>Gold Zone </a:t>
            </a:r>
            <a:r>
              <a:rPr lang="en-US" sz="1600" dirty="0">
                <a:solidFill>
                  <a:srgbClr val="424242"/>
                </a:solidFill>
                <a:latin typeface="Segoe Sans"/>
              </a:rPr>
              <a:t>– This is the zone that stores Aggregated data, Enriched data, Business Intelligence data and Master data. Data retention will be dependent on business needs and analysis requirements.  </a:t>
            </a:r>
          </a:p>
        </p:txBody>
      </p:sp>
      <p:pic>
        <p:nvPicPr>
          <p:cNvPr id="6148" name="Picture 4" descr="Lakehouse">
            <a:extLst>
              <a:ext uri="{FF2B5EF4-FFF2-40B4-BE49-F238E27FC236}">
                <a16:creationId xmlns:a16="http://schemas.microsoft.com/office/drawing/2014/main" id="{5F12691C-E166-7F37-AE6E-FA21B7A72E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94" y="1930711"/>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295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73FC5-4244-EDF7-B94A-69DAD5CF8D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5066DC-CAC4-22AF-EF29-123CD50CBAE7}"/>
              </a:ext>
            </a:extLst>
          </p:cNvPr>
          <p:cNvSpPr>
            <a:spLocks noGrp="1"/>
          </p:cNvSpPr>
          <p:nvPr>
            <p:ph type="title"/>
          </p:nvPr>
        </p:nvSpPr>
        <p:spPr/>
        <p:txBody>
          <a:bodyPr/>
          <a:lstStyle/>
          <a:p>
            <a:r>
              <a:rPr lang="en-SG" dirty="0"/>
              <a:t>Lakehouse – Ingestion &amp; </a:t>
            </a:r>
            <a:r>
              <a:rPr lang="en-SG" i="0" dirty="0">
                <a:solidFill>
                  <a:srgbClr val="424242"/>
                </a:solidFill>
                <a:effectLst/>
                <a:latin typeface="Segoe Sans"/>
              </a:rPr>
              <a:t>Data Storage Framework</a:t>
            </a:r>
            <a:endParaRPr lang="en-SG" dirty="0"/>
          </a:p>
        </p:txBody>
      </p:sp>
      <p:sp>
        <p:nvSpPr>
          <p:cNvPr id="4" name="TextBox 3">
            <a:extLst>
              <a:ext uri="{FF2B5EF4-FFF2-40B4-BE49-F238E27FC236}">
                <a16:creationId xmlns:a16="http://schemas.microsoft.com/office/drawing/2014/main" id="{4576A4BB-48A2-604E-7712-679A8D7E541C}"/>
              </a:ext>
            </a:extLst>
          </p:cNvPr>
          <p:cNvSpPr txBox="1"/>
          <p:nvPr/>
        </p:nvSpPr>
        <p:spPr>
          <a:xfrm>
            <a:off x="2634994" y="1739268"/>
            <a:ext cx="9296401" cy="4206280"/>
          </a:xfrm>
          <a:prstGeom prst="rect">
            <a:avLst/>
          </a:prstGeom>
          <a:noFill/>
        </p:spPr>
        <p:txBody>
          <a:bodyPr wrap="square">
            <a:spAutoFit/>
          </a:bodyPr>
          <a:lstStyle/>
          <a:p>
            <a:pPr algn="l">
              <a:spcBef>
                <a:spcPts val="450"/>
              </a:spcBef>
              <a:spcAft>
                <a:spcPts val="750"/>
              </a:spcAft>
              <a:buNone/>
            </a:pPr>
            <a:r>
              <a:rPr lang="en-US" sz="1600" b="0" i="0" dirty="0">
                <a:solidFill>
                  <a:srgbClr val="424242"/>
                </a:solidFill>
                <a:effectLst/>
                <a:latin typeface="Segoe Sans"/>
              </a:rPr>
              <a:t>All data stored in each zones are organized accordingly to ensure Performance, Accuracy &amp; Auditability, Maintainability of ingestion.  Data shall be encrypted in transit and at rest at all zone.4</a:t>
            </a:r>
          </a:p>
          <a:p>
            <a:pPr algn="l">
              <a:spcBef>
                <a:spcPts val="450"/>
              </a:spcBef>
              <a:spcAft>
                <a:spcPts val="750"/>
              </a:spcAft>
              <a:buNone/>
            </a:pPr>
            <a:r>
              <a:rPr lang="en-US" sz="1600" dirty="0">
                <a:solidFill>
                  <a:srgbClr val="424242"/>
                </a:solidFill>
                <a:latin typeface="Segoe Sans"/>
              </a:rPr>
              <a:t>Consideration:</a:t>
            </a:r>
          </a:p>
          <a:p>
            <a:pPr algn="l">
              <a:spcBef>
                <a:spcPts val="450"/>
              </a:spcBef>
              <a:spcAft>
                <a:spcPts val="750"/>
              </a:spcAft>
              <a:buNone/>
            </a:pPr>
            <a:r>
              <a:rPr lang="en-US" sz="1600" b="1" i="0" dirty="0">
                <a:solidFill>
                  <a:srgbClr val="424242"/>
                </a:solidFill>
                <a:effectLst/>
                <a:latin typeface="Segoe Sans"/>
              </a:rPr>
              <a:t>Performance</a:t>
            </a:r>
            <a:r>
              <a:rPr lang="en-US" sz="1600" b="0" i="0" dirty="0">
                <a:solidFill>
                  <a:srgbClr val="424242"/>
                </a:solidFill>
                <a:effectLst/>
                <a:latin typeface="Segoe Sans"/>
              </a:rPr>
              <a:t> – Ensure that data is appended rather than frequently updated. Data retention can impact performance, so it should be planned and designed for an optimal timeframe. Avoid per record processing and use batch record processing for large data processing whenever possible.  Data partitioning </a:t>
            </a:r>
            <a:r>
              <a:rPr lang="en-US" sz="1600" dirty="0">
                <a:solidFill>
                  <a:srgbClr val="424242"/>
                </a:solidFill>
                <a:latin typeface="Segoe Sans"/>
              </a:rPr>
              <a:t>shall be implemented to efficiently improve performance.</a:t>
            </a:r>
            <a:endParaRPr lang="en-US" sz="1600" b="0" i="0" dirty="0">
              <a:solidFill>
                <a:srgbClr val="424242"/>
              </a:solidFill>
              <a:effectLst/>
              <a:latin typeface="Segoe Sans"/>
            </a:endParaRPr>
          </a:p>
          <a:p>
            <a:pPr algn="l">
              <a:spcBef>
                <a:spcPts val="450"/>
              </a:spcBef>
              <a:spcAft>
                <a:spcPts val="750"/>
              </a:spcAft>
              <a:buNone/>
            </a:pPr>
            <a:r>
              <a:rPr lang="en-US" sz="1600" b="1" dirty="0">
                <a:solidFill>
                  <a:srgbClr val="424242"/>
                </a:solidFill>
                <a:latin typeface="Segoe Sans"/>
              </a:rPr>
              <a:t>Accuracy &amp; Auditability </a:t>
            </a:r>
            <a:r>
              <a:rPr lang="en-US" sz="1600" dirty="0">
                <a:solidFill>
                  <a:srgbClr val="424242"/>
                </a:solidFill>
                <a:latin typeface="Segoe Sans"/>
              </a:rPr>
              <a:t>– Data stored should be accurate.  Data validation rules shall be implemented during data ingestion at different stages to ensure accuracy.  Source and Source record identity is recommended to be stored at each record to trace back to original stage of data.  Data ingestion timestamp shall be </a:t>
            </a:r>
          </a:p>
          <a:p>
            <a:pPr algn="l">
              <a:spcBef>
                <a:spcPts val="450"/>
              </a:spcBef>
              <a:spcAft>
                <a:spcPts val="750"/>
              </a:spcAft>
              <a:buNone/>
            </a:pPr>
            <a:r>
              <a:rPr lang="en-US" sz="1600" b="1" i="0" dirty="0">
                <a:solidFill>
                  <a:srgbClr val="424242"/>
                </a:solidFill>
                <a:effectLst/>
                <a:latin typeface="Segoe Sans"/>
              </a:rPr>
              <a:t>Maintainability</a:t>
            </a:r>
            <a:r>
              <a:rPr lang="en-US" sz="1600" i="0" dirty="0">
                <a:solidFill>
                  <a:srgbClr val="424242"/>
                </a:solidFill>
                <a:effectLst/>
                <a:latin typeface="Segoe Sans"/>
              </a:rPr>
              <a:t> – Data storage should be designed such that it can be maintained easily.  Maintainability includes scaling up and out minimizing changes &amp; migration.  </a:t>
            </a:r>
            <a:r>
              <a:rPr lang="en-US" sz="1600" dirty="0">
                <a:solidFill>
                  <a:srgbClr val="424242"/>
                </a:solidFill>
                <a:latin typeface="Segoe Sans"/>
              </a:rPr>
              <a:t>Data Ingestion logic should be designed to minimize rework and stackable for any enhancement.</a:t>
            </a:r>
            <a:endParaRPr lang="en-US" sz="1600" i="0" dirty="0">
              <a:solidFill>
                <a:srgbClr val="424242"/>
              </a:solidFill>
              <a:effectLst/>
              <a:latin typeface="Segoe Sans"/>
            </a:endParaRPr>
          </a:p>
        </p:txBody>
      </p:sp>
      <p:pic>
        <p:nvPicPr>
          <p:cNvPr id="6148" name="Picture 4" descr="Lakehouse">
            <a:extLst>
              <a:ext uri="{FF2B5EF4-FFF2-40B4-BE49-F238E27FC236}">
                <a16:creationId xmlns:a16="http://schemas.microsoft.com/office/drawing/2014/main" id="{1C8C0393-C8EE-C0E4-0415-263309C04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605" y="2530479"/>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112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5D652-5FB2-F57B-6AD6-95CE56B0DB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67E71A-591E-BDFD-6ADE-8F6DB089C3C6}"/>
              </a:ext>
            </a:extLst>
          </p:cNvPr>
          <p:cNvSpPr>
            <a:spLocks noGrp="1"/>
          </p:cNvSpPr>
          <p:nvPr>
            <p:ph type="title"/>
          </p:nvPr>
        </p:nvSpPr>
        <p:spPr/>
        <p:txBody>
          <a:bodyPr/>
          <a:lstStyle/>
          <a:p>
            <a:r>
              <a:rPr lang="en-SG"/>
              <a:t>Microsoft Fabric : End-Users Tools</a:t>
            </a:r>
            <a:endParaRPr lang="en-SG" dirty="0"/>
          </a:p>
        </p:txBody>
      </p:sp>
      <p:pic>
        <p:nvPicPr>
          <p:cNvPr id="5" name="Picture 12" descr="Real Time Dashboard">
            <a:extLst>
              <a:ext uri="{FF2B5EF4-FFF2-40B4-BE49-F238E27FC236}">
                <a16:creationId xmlns:a16="http://schemas.microsoft.com/office/drawing/2014/main" id="{FDE3FAD0-1D2F-37D3-20D7-864247EFF3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657" y="1285263"/>
            <a:ext cx="791269" cy="79126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EF2E1AC-ACCB-9410-D4DF-18AB712D186A}"/>
              </a:ext>
            </a:extLst>
          </p:cNvPr>
          <p:cNvSpPr txBox="1"/>
          <p:nvPr/>
        </p:nvSpPr>
        <p:spPr>
          <a:xfrm>
            <a:off x="1703934" y="1219232"/>
            <a:ext cx="9634625" cy="2369880"/>
          </a:xfrm>
          <a:prstGeom prst="rect">
            <a:avLst/>
          </a:prstGeom>
          <a:noFill/>
        </p:spPr>
        <p:txBody>
          <a:bodyPr wrap="square">
            <a:spAutoFit/>
          </a:bodyPr>
          <a:lstStyle/>
          <a:p>
            <a:r>
              <a:rPr lang="en-US" sz="1600" b="0" i="0" dirty="0">
                <a:solidFill>
                  <a:srgbClr val="424242"/>
                </a:solidFill>
                <a:effectLst/>
                <a:latin typeface="Segoe Sans"/>
              </a:rPr>
              <a:t>A real-time dashboard in Microsoft Fabric is a dynamic tool that allows you to visualize and monitor data as it flows through your system. </a:t>
            </a:r>
          </a:p>
          <a:p>
            <a:pPr marL="171450" indent="-171450">
              <a:spcAft>
                <a:spcPts val="600"/>
              </a:spcAft>
              <a:buFont typeface="Arial" panose="020B0604020202020204" pitchFamily="34" charset="0"/>
              <a:buChar char="•"/>
            </a:pPr>
            <a:r>
              <a:rPr lang="en-US" sz="1200" b="1" dirty="0">
                <a:solidFill>
                  <a:srgbClr val="161616"/>
                </a:solidFill>
                <a:latin typeface="Segoe UI" panose="020B0502040204020203" pitchFamily="34" charset="0"/>
              </a:rPr>
              <a:t>Interactive Visuals: </a:t>
            </a:r>
            <a:r>
              <a:rPr lang="en-US" sz="1200" dirty="0">
                <a:solidFill>
                  <a:srgbClr val="161616"/>
                </a:solidFill>
                <a:latin typeface="Segoe UI" panose="020B0502040204020203" pitchFamily="34" charset="0"/>
              </a:rPr>
              <a:t>Real-time dashboards consist of tiles, each representing a visual based on a Kusto Query Language (KQL) query. These visuals update automatically to reflect the latest data</a:t>
            </a:r>
          </a:p>
          <a:p>
            <a:pPr marL="171450" indent="-171450">
              <a:spcAft>
                <a:spcPts val="600"/>
              </a:spcAft>
              <a:buFont typeface="Arial" panose="020B0604020202020204" pitchFamily="34" charset="0"/>
              <a:buChar char="•"/>
            </a:pPr>
            <a:r>
              <a:rPr lang="en-US" sz="1200" b="1" dirty="0">
                <a:solidFill>
                  <a:srgbClr val="161616"/>
                </a:solidFill>
                <a:latin typeface="Segoe UI" panose="020B0502040204020203" pitchFamily="34" charset="0"/>
              </a:rPr>
              <a:t>Data Sources: </a:t>
            </a:r>
            <a:r>
              <a:rPr lang="en-US" sz="1200" dirty="0">
                <a:solidFill>
                  <a:srgbClr val="161616"/>
                </a:solidFill>
                <a:latin typeface="Segoe UI" panose="020B0502040204020203" pitchFamily="34" charset="0"/>
              </a:rPr>
              <a:t>Connect to various data sources within your workspace, enabling you to pull in data from different databases and services</a:t>
            </a:r>
          </a:p>
          <a:p>
            <a:pPr marL="171450" indent="-171450">
              <a:spcAft>
                <a:spcPts val="600"/>
              </a:spcAft>
              <a:buFont typeface="Arial" panose="020B0604020202020204" pitchFamily="34" charset="0"/>
              <a:buChar char="•"/>
            </a:pPr>
            <a:r>
              <a:rPr lang="en-US" sz="1200" b="1" dirty="0">
                <a:solidFill>
                  <a:srgbClr val="161616"/>
                </a:solidFill>
                <a:latin typeface="Segoe UI" panose="020B0502040204020203" pitchFamily="34" charset="0"/>
              </a:rPr>
              <a:t>Customization: </a:t>
            </a:r>
            <a:r>
              <a:rPr lang="en-US" sz="1200" dirty="0">
                <a:solidFill>
                  <a:srgbClr val="161616"/>
                </a:solidFill>
                <a:latin typeface="Segoe UI" panose="020B0502040204020203" pitchFamily="34" charset="0"/>
              </a:rPr>
              <a:t>Customize the appearance and behavior of your dashboard tiles to suit your needs. This includes selecting different visual types and formatting options</a:t>
            </a:r>
          </a:p>
          <a:p>
            <a:pPr marL="171450" indent="-171450">
              <a:spcAft>
                <a:spcPts val="600"/>
              </a:spcAft>
              <a:buFont typeface="Arial" panose="020B0604020202020204" pitchFamily="34" charset="0"/>
              <a:buChar char="•"/>
            </a:pPr>
            <a:r>
              <a:rPr lang="en-US" sz="1200" b="1" dirty="0">
                <a:solidFill>
                  <a:srgbClr val="161616"/>
                </a:solidFill>
                <a:latin typeface="Segoe UI" panose="020B0502040204020203" pitchFamily="34" charset="0"/>
              </a:rPr>
              <a:t>Auto Refresh: </a:t>
            </a:r>
            <a:r>
              <a:rPr lang="en-US" sz="1200" dirty="0">
                <a:solidFill>
                  <a:srgbClr val="161616"/>
                </a:solidFill>
                <a:latin typeface="Segoe UI" panose="020B0502040204020203" pitchFamily="34" charset="0"/>
              </a:rPr>
              <a:t>Dashboards can be set to auto-refresh, ensuring that the data displayed is always up-to-date</a:t>
            </a:r>
          </a:p>
          <a:p>
            <a:pPr marL="171450" indent="-171450">
              <a:spcAft>
                <a:spcPts val="600"/>
              </a:spcAft>
              <a:buFont typeface="Arial" panose="020B0604020202020204" pitchFamily="34" charset="0"/>
              <a:buChar char="•"/>
            </a:pPr>
            <a:r>
              <a:rPr lang="en-US" sz="1200" b="1" dirty="0">
                <a:solidFill>
                  <a:srgbClr val="161616"/>
                </a:solidFill>
                <a:latin typeface="Segoe UI" panose="020B0502040204020203" pitchFamily="34" charset="0"/>
              </a:rPr>
              <a:t>Real-Time Insights: </a:t>
            </a:r>
            <a:r>
              <a:rPr lang="en-US" sz="1200" dirty="0">
                <a:solidFill>
                  <a:srgbClr val="161616"/>
                </a:solidFill>
                <a:latin typeface="Segoe UI" panose="020B0502040204020203" pitchFamily="34" charset="0"/>
              </a:rPr>
              <a:t>Designed for event-driven scenarios, real-time dashboards provide immediate visual insights into your data, helping you make quick, informed decisions</a:t>
            </a:r>
            <a:endParaRPr lang="en-SG" sz="1200" dirty="0">
              <a:solidFill>
                <a:srgbClr val="161616"/>
              </a:solidFill>
              <a:latin typeface="Segoe UI" panose="020B0502040204020203" pitchFamily="34" charset="0"/>
            </a:endParaRPr>
          </a:p>
        </p:txBody>
      </p:sp>
      <p:pic>
        <p:nvPicPr>
          <p:cNvPr id="9" name="Picture 18" descr="KQL Script">
            <a:extLst>
              <a:ext uri="{FF2B5EF4-FFF2-40B4-BE49-F238E27FC236}">
                <a16:creationId xmlns:a16="http://schemas.microsoft.com/office/drawing/2014/main" id="{36FC8C8D-CB30-A2E2-20F1-B491458808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809" y="4848628"/>
            <a:ext cx="962964" cy="96296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A85F0A1-6CB7-9B18-003E-0DC8FC5E1471}"/>
              </a:ext>
            </a:extLst>
          </p:cNvPr>
          <p:cNvSpPr txBox="1"/>
          <p:nvPr/>
        </p:nvSpPr>
        <p:spPr>
          <a:xfrm>
            <a:off x="1703934" y="4391357"/>
            <a:ext cx="9990226" cy="1738938"/>
          </a:xfrm>
          <a:prstGeom prst="rect">
            <a:avLst/>
          </a:prstGeom>
          <a:noFill/>
        </p:spPr>
        <p:txBody>
          <a:bodyPr wrap="square">
            <a:spAutoFit/>
          </a:bodyPr>
          <a:lstStyle/>
          <a:p>
            <a:r>
              <a:rPr lang="en-US" sz="1600" dirty="0">
                <a:solidFill>
                  <a:srgbClr val="424242"/>
                </a:solidFill>
                <a:latin typeface="Segoe Sans"/>
              </a:rPr>
              <a:t>KQL </a:t>
            </a:r>
            <a:r>
              <a:rPr lang="en-US" sz="1600" dirty="0" err="1">
                <a:solidFill>
                  <a:srgbClr val="424242"/>
                </a:solidFill>
                <a:latin typeface="Segoe Sans"/>
              </a:rPr>
              <a:t>Queryset</a:t>
            </a:r>
            <a:r>
              <a:rPr lang="en-US" sz="1600" dirty="0">
                <a:solidFill>
                  <a:srgbClr val="424242"/>
                </a:solidFill>
                <a:latin typeface="Segoe Sans"/>
              </a:rPr>
              <a:t> in Microsoft Fabric is a tool used to run, view, and customize query results on data from various sources, such as </a:t>
            </a:r>
            <a:r>
              <a:rPr lang="en-US" sz="1600" dirty="0" err="1">
                <a:solidFill>
                  <a:srgbClr val="424242"/>
                </a:solidFill>
                <a:latin typeface="Segoe Sans"/>
              </a:rPr>
              <a:t>Eventhouse</a:t>
            </a:r>
            <a:r>
              <a:rPr lang="en-US" sz="1600" dirty="0">
                <a:solidFill>
                  <a:srgbClr val="424242"/>
                </a:solidFill>
                <a:latin typeface="Segoe Sans"/>
              </a:rPr>
              <a:t>, KQL databases, and Azure Data Explorer clusters.</a:t>
            </a:r>
          </a:p>
          <a:p>
            <a:pPr marL="171450" indent="-171450">
              <a:spcAft>
                <a:spcPts val="600"/>
              </a:spcAft>
              <a:buFont typeface="Arial" panose="020B0604020202020204" pitchFamily="34" charset="0"/>
              <a:buChar char="•"/>
            </a:pPr>
            <a:r>
              <a:rPr lang="en-US" sz="1200" b="1" dirty="0">
                <a:solidFill>
                  <a:srgbClr val="161616"/>
                </a:solidFill>
                <a:latin typeface="Segoe UI" panose="020B0502040204020203" pitchFamily="34" charset="0"/>
              </a:rPr>
              <a:t>Data Exploration: </a:t>
            </a:r>
            <a:r>
              <a:rPr lang="en-US" sz="1200" dirty="0">
                <a:solidFill>
                  <a:srgbClr val="161616"/>
                </a:solidFill>
                <a:latin typeface="Segoe UI" panose="020B0502040204020203" pitchFamily="34" charset="0"/>
              </a:rPr>
              <a:t>Explore data from different sources like </a:t>
            </a:r>
            <a:r>
              <a:rPr lang="en-US" sz="1200" dirty="0" err="1">
                <a:solidFill>
                  <a:srgbClr val="161616"/>
                </a:solidFill>
                <a:latin typeface="Segoe UI" panose="020B0502040204020203" pitchFamily="34" charset="0"/>
              </a:rPr>
              <a:t>Eventhouse</a:t>
            </a:r>
            <a:r>
              <a:rPr lang="en-US" sz="1200" dirty="0">
                <a:solidFill>
                  <a:srgbClr val="161616"/>
                </a:solidFill>
                <a:latin typeface="Segoe UI" panose="020B0502040204020203" pitchFamily="34" charset="0"/>
              </a:rPr>
              <a:t>, KQL databases, and Azure Data Explorer clusters using Kusto Query Language (KQL) </a:t>
            </a:r>
          </a:p>
          <a:p>
            <a:pPr marL="171450" indent="-171450">
              <a:spcAft>
                <a:spcPts val="600"/>
              </a:spcAft>
              <a:buFont typeface="Arial" panose="020B0604020202020204" pitchFamily="34" charset="0"/>
              <a:buChar char="•"/>
            </a:pPr>
            <a:r>
              <a:rPr lang="en-US" sz="1200" b="1" dirty="0">
                <a:solidFill>
                  <a:srgbClr val="161616"/>
                </a:solidFill>
                <a:latin typeface="Segoe UI" panose="020B0502040204020203" pitchFamily="34" charset="0"/>
              </a:rPr>
              <a:t>Custom Queries: </a:t>
            </a:r>
            <a:r>
              <a:rPr lang="en-US" sz="1200" dirty="0">
                <a:solidFill>
                  <a:srgbClr val="161616"/>
                </a:solidFill>
                <a:latin typeface="Segoe UI" panose="020B0502040204020203" pitchFamily="34" charset="0"/>
              </a:rPr>
              <a:t>Write and run custom KQL queries to retrieve specific data, perform aggregations, and analyze trends</a:t>
            </a:r>
          </a:p>
          <a:p>
            <a:pPr marL="171450" indent="-171450">
              <a:spcAft>
                <a:spcPts val="600"/>
              </a:spcAft>
              <a:buFont typeface="Arial" panose="020B0604020202020204" pitchFamily="34" charset="0"/>
              <a:buChar char="•"/>
            </a:pPr>
            <a:r>
              <a:rPr lang="en-US" sz="1200" b="1" dirty="0">
                <a:solidFill>
                  <a:srgbClr val="161616"/>
                </a:solidFill>
                <a:latin typeface="Segoe UI" panose="020B0502040204020203" pitchFamily="34" charset="0"/>
              </a:rPr>
              <a:t>Multi-Source Analysis: </a:t>
            </a:r>
            <a:r>
              <a:rPr lang="en-US" sz="1200" dirty="0">
                <a:solidFill>
                  <a:srgbClr val="161616"/>
                </a:solidFill>
                <a:latin typeface="Segoe UI" panose="020B0502040204020203" pitchFamily="34" charset="0"/>
              </a:rPr>
              <a:t>Supports querying across multiple data sources, enabling comprehensive data analysis and correlation</a:t>
            </a:r>
          </a:p>
          <a:p>
            <a:pPr marL="171450" indent="-171450">
              <a:spcAft>
                <a:spcPts val="600"/>
              </a:spcAft>
              <a:buFont typeface="Arial" panose="020B0604020202020204" pitchFamily="34" charset="0"/>
              <a:buChar char="•"/>
            </a:pPr>
            <a:r>
              <a:rPr lang="en-US" sz="1200" b="1" dirty="0">
                <a:solidFill>
                  <a:srgbClr val="161616"/>
                </a:solidFill>
                <a:latin typeface="Segoe UI" panose="020B0502040204020203" pitchFamily="34" charset="0"/>
              </a:rPr>
              <a:t>Interactive Results: </a:t>
            </a:r>
            <a:r>
              <a:rPr lang="en-US" sz="1200" dirty="0">
                <a:solidFill>
                  <a:srgbClr val="161616"/>
                </a:solidFill>
                <a:latin typeface="Segoe UI" panose="020B0502040204020203" pitchFamily="34" charset="0"/>
              </a:rPr>
              <a:t>Provides an interactive results grid to view and customize the output of queries</a:t>
            </a:r>
            <a:endParaRPr lang="en-SG" sz="1200" dirty="0">
              <a:solidFill>
                <a:srgbClr val="161616"/>
              </a:solidFill>
              <a:latin typeface="Segoe UI" panose="020B0502040204020203" pitchFamily="34" charset="0"/>
            </a:endParaRPr>
          </a:p>
        </p:txBody>
      </p:sp>
    </p:spTree>
    <p:extLst>
      <p:ext uri="{BB962C8B-B14F-4D97-AF65-F5344CB8AC3E}">
        <p14:creationId xmlns:p14="http://schemas.microsoft.com/office/powerpoint/2010/main" val="2724587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A2D2B7-AC99-AC21-9E96-69ABCBAC20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6E7D5C-7B82-A159-D5E3-B9ED3DD41D2A}"/>
              </a:ext>
            </a:extLst>
          </p:cNvPr>
          <p:cNvSpPr>
            <a:spLocks noGrp="1"/>
          </p:cNvSpPr>
          <p:nvPr>
            <p:ph type="title"/>
          </p:nvPr>
        </p:nvSpPr>
        <p:spPr/>
        <p:txBody>
          <a:bodyPr/>
          <a:lstStyle/>
          <a:p>
            <a:r>
              <a:rPr lang="en-SG"/>
              <a:t>Microsoft Fabric : End-Users Tools</a:t>
            </a:r>
            <a:endParaRPr lang="en-SG" dirty="0"/>
          </a:p>
        </p:txBody>
      </p:sp>
      <p:sp>
        <p:nvSpPr>
          <p:cNvPr id="8" name="TextBox 7">
            <a:extLst>
              <a:ext uri="{FF2B5EF4-FFF2-40B4-BE49-F238E27FC236}">
                <a16:creationId xmlns:a16="http://schemas.microsoft.com/office/drawing/2014/main" id="{22449153-FF66-91FB-3F71-7E52384DFACE}"/>
              </a:ext>
            </a:extLst>
          </p:cNvPr>
          <p:cNvSpPr txBox="1"/>
          <p:nvPr/>
        </p:nvSpPr>
        <p:spPr>
          <a:xfrm>
            <a:off x="1703934" y="1219232"/>
            <a:ext cx="9634625" cy="2739211"/>
          </a:xfrm>
          <a:prstGeom prst="rect">
            <a:avLst/>
          </a:prstGeom>
          <a:noFill/>
        </p:spPr>
        <p:txBody>
          <a:bodyPr wrap="square">
            <a:spAutoFit/>
          </a:bodyPr>
          <a:lstStyle/>
          <a:p>
            <a:r>
              <a:rPr lang="en-US" sz="1600" b="0" i="0" dirty="0">
                <a:solidFill>
                  <a:srgbClr val="424242"/>
                </a:solidFill>
                <a:effectLst/>
                <a:latin typeface="Segoe Sans"/>
              </a:rPr>
              <a:t>A notebook in Microsoft Fabric is a web-based interactive environment used primarily for developing Apache Spark jobs and machine learning experiments</a:t>
            </a:r>
          </a:p>
          <a:p>
            <a:pPr marL="171450" indent="-171450">
              <a:spcAft>
                <a:spcPts val="600"/>
              </a:spcAft>
              <a:buFont typeface="Arial" panose="020B0604020202020204" pitchFamily="34" charset="0"/>
              <a:buChar char="•"/>
            </a:pPr>
            <a:r>
              <a:rPr lang="en-US" sz="1200" b="1" dirty="0">
                <a:solidFill>
                  <a:srgbClr val="161616"/>
                </a:solidFill>
                <a:latin typeface="Segoe UI" panose="020B0502040204020203" pitchFamily="34" charset="0"/>
              </a:rPr>
              <a:t>Interactive Surface: </a:t>
            </a:r>
            <a:r>
              <a:rPr lang="en-US" sz="1200" dirty="0">
                <a:solidFill>
                  <a:srgbClr val="161616"/>
                </a:solidFill>
                <a:latin typeface="Segoe UI" panose="020B0502040204020203" pitchFamily="34" charset="0"/>
              </a:rPr>
              <a:t>A rich, interactive surface where data scientists and engineers can write code, visualize data, and document their work using Markdown</a:t>
            </a:r>
          </a:p>
          <a:p>
            <a:pPr marL="171450" indent="-171450">
              <a:spcAft>
                <a:spcPts val="600"/>
              </a:spcAft>
              <a:buFont typeface="Arial" panose="020B0604020202020204" pitchFamily="34" charset="0"/>
              <a:buChar char="•"/>
            </a:pPr>
            <a:r>
              <a:rPr lang="en-US" sz="1200" b="1" i="0" dirty="0">
                <a:solidFill>
                  <a:srgbClr val="424242"/>
                </a:solidFill>
                <a:effectLst/>
                <a:latin typeface="Segoe Sans"/>
              </a:rPr>
              <a:t>Multi-language Support</a:t>
            </a:r>
            <a:r>
              <a:rPr lang="en-US" sz="1200" b="0" i="0" dirty="0">
                <a:solidFill>
                  <a:srgbClr val="424242"/>
                </a:solidFill>
                <a:effectLst/>
                <a:latin typeface="Segoe Sans"/>
              </a:rPr>
              <a:t>: You can use multiple languages within a single notebook, including </a:t>
            </a:r>
            <a:r>
              <a:rPr lang="en-US" sz="1200" b="0" i="0" dirty="0" err="1">
                <a:solidFill>
                  <a:srgbClr val="424242"/>
                </a:solidFill>
                <a:effectLst/>
                <a:latin typeface="Segoe Sans"/>
              </a:rPr>
              <a:t>PySpark</a:t>
            </a:r>
            <a:r>
              <a:rPr lang="en-US" sz="1200" b="0" i="0" dirty="0">
                <a:solidFill>
                  <a:srgbClr val="424242"/>
                </a:solidFill>
                <a:effectLst/>
                <a:latin typeface="Segoe Sans"/>
              </a:rPr>
              <a:t> (Python), Spark (Scala), Spark SQL, and </a:t>
            </a:r>
            <a:r>
              <a:rPr lang="en-US" sz="1200" b="0" i="0" dirty="0" err="1">
                <a:solidFill>
                  <a:srgbClr val="424242"/>
                </a:solidFill>
                <a:effectLst/>
                <a:latin typeface="Segoe Sans"/>
              </a:rPr>
              <a:t>SparkR</a:t>
            </a:r>
            <a:endParaRPr lang="en-US" sz="1200" b="0" i="0" dirty="0">
              <a:solidFill>
                <a:srgbClr val="161616"/>
              </a:solidFill>
              <a:effectLst/>
              <a:latin typeface="Segoe UI" panose="020B0502040204020203" pitchFamily="34" charset="0"/>
            </a:endParaRPr>
          </a:p>
          <a:p>
            <a:pPr marL="171450" indent="-171450">
              <a:spcAft>
                <a:spcPts val="600"/>
              </a:spcAft>
              <a:buFont typeface="Arial" panose="020B0604020202020204" pitchFamily="34" charset="0"/>
              <a:buChar char="•"/>
            </a:pPr>
            <a:r>
              <a:rPr lang="en-US" sz="1200" b="1" i="0" dirty="0">
                <a:solidFill>
                  <a:srgbClr val="424242"/>
                </a:solidFill>
                <a:effectLst/>
                <a:latin typeface="Segoe Sans"/>
              </a:rPr>
              <a:t>Enhanced Authoring: </a:t>
            </a:r>
            <a:r>
              <a:rPr lang="en-US" sz="1200" b="0" i="0" dirty="0">
                <a:solidFill>
                  <a:srgbClr val="424242"/>
                </a:solidFill>
                <a:effectLst/>
                <a:latin typeface="Segoe Sans"/>
              </a:rPr>
              <a:t>Notebooks come with IDE-style IntelliSense, syntax highlighting, error markers, and code completions to help you write code efficiently</a:t>
            </a:r>
            <a:endParaRPr lang="en-US" sz="1200" dirty="0">
              <a:solidFill>
                <a:srgbClr val="161616"/>
              </a:solidFill>
              <a:latin typeface="Segoe UI" panose="020B0502040204020203" pitchFamily="34" charset="0"/>
            </a:endParaRPr>
          </a:p>
          <a:p>
            <a:pPr marL="171450" indent="-171450">
              <a:spcAft>
                <a:spcPts val="600"/>
              </a:spcAft>
              <a:buFont typeface="Arial" panose="020B0604020202020204" pitchFamily="34" charset="0"/>
              <a:buChar char="•"/>
            </a:pPr>
            <a:r>
              <a:rPr lang="en-US" sz="1200" b="1" i="0" dirty="0">
                <a:solidFill>
                  <a:srgbClr val="424242"/>
                </a:solidFill>
                <a:effectLst/>
                <a:latin typeface="Segoe Sans"/>
              </a:rPr>
              <a:t>Data Exploration and Processing</a:t>
            </a:r>
            <a:r>
              <a:rPr lang="en-US" sz="1200" b="0" i="0" dirty="0">
                <a:solidFill>
                  <a:srgbClr val="424242"/>
                </a:solidFill>
                <a:effectLst/>
                <a:latin typeface="Segoe Sans"/>
              </a:rPr>
              <a:t>: Easily explore and process data with intuitive low-code experiences. You can analyze data across various formats like CSV, JSON, Parquet, and Delta Lake</a:t>
            </a:r>
            <a:endParaRPr lang="en-US" sz="1200" b="0" i="0" dirty="0">
              <a:solidFill>
                <a:srgbClr val="161616"/>
              </a:solidFill>
              <a:effectLst/>
              <a:latin typeface="Segoe UI" panose="020B0502040204020203" pitchFamily="34" charset="0"/>
            </a:endParaRPr>
          </a:p>
          <a:p>
            <a:pPr marL="171450" indent="-171450">
              <a:spcAft>
                <a:spcPts val="600"/>
              </a:spcAft>
              <a:buFont typeface="Arial" panose="020B0604020202020204" pitchFamily="34" charset="0"/>
              <a:buChar char="•"/>
            </a:pPr>
            <a:r>
              <a:rPr lang="en-US" sz="1200" b="1" i="0" dirty="0">
                <a:solidFill>
                  <a:srgbClr val="424242"/>
                </a:solidFill>
                <a:effectLst/>
                <a:latin typeface="Segoe Sans"/>
              </a:rPr>
              <a:t>Security and Execution</a:t>
            </a:r>
            <a:r>
              <a:rPr lang="en-US" sz="1200" b="0" i="0" dirty="0">
                <a:solidFill>
                  <a:srgbClr val="424242"/>
                </a:solidFill>
                <a:effectLst/>
                <a:latin typeface="Segoe Sans"/>
              </a:rPr>
              <a:t>: Notebooks can be executed interactively, as part of a pipeline, or via a scheduler, each running under different security contexts</a:t>
            </a:r>
            <a:endParaRPr lang="en-SG" sz="1200" dirty="0">
              <a:solidFill>
                <a:srgbClr val="161616"/>
              </a:solidFill>
              <a:latin typeface="Segoe UI" panose="020B0502040204020203" pitchFamily="34" charset="0"/>
            </a:endParaRPr>
          </a:p>
        </p:txBody>
      </p:sp>
      <p:sp>
        <p:nvSpPr>
          <p:cNvPr id="11" name="TextBox 10">
            <a:extLst>
              <a:ext uri="{FF2B5EF4-FFF2-40B4-BE49-F238E27FC236}">
                <a16:creationId xmlns:a16="http://schemas.microsoft.com/office/drawing/2014/main" id="{3A9EDAD5-8DBC-5F0D-9218-CC4D0F8205D2}"/>
              </a:ext>
            </a:extLst>
          </p:cNvPr>
          <p:cNvSpPr txBox="1"/>
          <p:nvPr/>
        </p:nvSpPr>
        <p:spPr>
          <a:xfrm>
            <a:off x="1703934" y="4373160"/>
            <a:ext cx="9990226" cy="584775"/>
          </a:xfrm>
          <a:prstGeom prst="rect">
            <a:avLst/>
          </a:prstGeom>
          <a:noFill/>
        </p:spPr>
        <p:txBody>
          <a:bodyPr wrap="square">
            <a:spAutoFit/>
          </a:bodyPr>
          <a:lstStyle/>
          <a:p>
            <a:r>
              <a:rPr lang="en-SG" sz="1600" dirty="0">
                <a:solidFill>
                  <a:srgbClr val="424242"/>
                </a:solidFill>
                <a:latin typeface="Segoe Sans"/>
              </a:rPr>
              <a:t>Power BI is the primary visualization layer in Microsoft Fabric. </a:t>
            </a:r>
            <a:r>
              <a:rPr lang="en-US" sz="1600" b="0" i="0" dirty="0">
                <a:effectLst/>
                <a:latin typeface="Roboto" panose="02000000000000000000" pitchFamily="2" charset="0"/>
              </a:rPr>
              <a:t>It allows users to quickly transform data from a lake into stunning visuals embedded</a:t>
            </a:r>
            <a:endParaRPr lang="en-SG" sz="1600" dirty="0">
              <a:solidFill>
                <a:srgbClr val="424242"/>
              </a:solidFill>
              <a:latin typeface="Segoe Sans"/>
            </a:endParaRPr>
          </a:p>
        </p:txBody>
      </p:sp>
      <p:pic>
        <p:nvPicPr>
          <p:cNvPr id="3" name="Picture 16" descr="Notebook">
            <a:extLst>
              <a:ext uri="{FF2B5EF4-FFF2-40B4-BE49-F238E27FC236}">
                <a16:creationId xmlns:a16="http://schemas.microsoft.com/office/drawing/2014/main" id="{681F93CF-B87A-3115-5718-3D54EC4BFA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809" y="1389193"/>
            <a:ext cx="620179" cy="620179"/>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EAA1EC5A-869B-4DFE-CCF4-3D4C3AE22E3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6809" y="4373160"/>
            <a:ext cx="546989" cy="546989"/>
          </a:xfrm>
          <a:prstGeom prst="rect">
            <a:avLst/>
          </a:prstGeom>
        </p:spPr>
      </p:pic>
      <p:grpSp>
        <p:nvGrpSpPr>
          <p:cNvPr id="10" name="Group 9">
            <a:extLst>
              <a:ext uri="{FF2B5EF4-FFF2-40B4-BE49-F238E27FC236}">
                <a16:creationId xmlns:a16="http://schemas.microsoft.com/office/drawing/2014/main" id="{0ABE01EE-C875-6CEF-63D7-5C1555A3D66E}"/>
              </a:ext>
            </a:extLst>
          </p:cNvPr>
          <p:cNvGrpSpPr/>
          <p:nvPr/>
        </p:nvGrpSpPr>
        <p:grpSpPr>
          <a:xfrm>
            <a:off x="9788895" y="2960645"/>
            <a:ext cx="971442" cy="830215"/>
            <a:chOff x="8939648" y="3331235"/>
            <a:chExt cx="971442" cy="830215"/>
          </a:xfrm>
        </p:grpSpPr>
        <p:pic>
          <p:nvPicPr>
            <p:cNvPr id="12" name="Picture 14" descr="Paginated Report">
              <a:extLst>
                <a:ext uri="{FF2B5EF4-FFF2-40B4-BE49-F238E27FC236}">
                  <a16:creationId xmlns:a16="http://schemas.microsoft.com/office/drawing/2014/main" id="{BEB19CA6-F329-55CB-E10F-99E19E89CE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94090" y="3331235"/>
              <a:ext cx="462558" cy="46255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ADAE7F6-A58A-0697-715A-0F7D19F950FD}"/>
                </a:ext>
              </a:extLst>
            </p:cNvPr>
            <p:cNvSpPr txBox="1"/>
            <p:nvPr/>
          </p:nvSpPr>
          <p:spPr>
            <a:xfrm>
              <a:off x="8939648" y="3745952"/>
              <a:ext cx="971442" cy="415498"/>
            </a:xfrm>
            <a:prstGeom prst="rect">
              <a:avLst/>
            </a:prstGeom>
            <a:noFill/>
          </p:spPr>
          <p:txBody>
            <a:bodyPr wrap="square" rtlCol="0">
              <a:spAutoFit/>
            </a:bodyPr>
            <a:lstStyle/>
            <a:p>
              <a:pPr algn="ctr"/>
              <a:r>
                <a:rPr lang="en-SG" sz="1050" dirty="0"/>
                <a:t>Operational Reports</a:t>
              </a:r>
            </a:p>
          </p:txBody>
        </p:sp>
      </p:grpSp>
      <p:pic>
        <p:nvPicPr>
          <p:cNvPr id="14" name="Picture 14" descr="Paginated Report">
            <a:extLst>
              <a:ext uri="{FF2B5EF4-FFF2-40B4-BE49-F238E27FC236}">
                <a16:creationId xmlns:a16="http://schemas.microsoft.com/office/drawing/2014/main" id="{3200B394-C37D-0377-78F9-35D6718673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19" y="5660687"/>
            <a:ext cx="546988" cy="54698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F7F187D-2BDA-B02F-1458-1AC005936B4A}"/>
              </a:ext>
            </a:extLst>
          </p:cNvPr>
          <p:cNvSpPr txBox="1"/>
          <p:nvPr/>
        </p:nvSpPr>
        <p:spPr>
          <a:xfrm>
            <a:off x="1703934" y="5622900"/>
            <a:ext cx="9990226" cy="584775"/>
          </a:xfrm>
          <a:prstGeom prst="rect">
            <a:avLst/>
          </a:prstGeom>
          <a:noFill/>
        </p:spPr>
        <p:txBody>
          <a:bodyPr wrap="square">
            <a:spAutoFit/>
          </a:bodyPr>
          <a:lstStyle/>
          <a:p>
            <a:r>
              <a:rPr lang="en-SG" sz="1600" dirty="0">
                <a:solidFill>
                  <a:srgbClr val="424242"/>
                </a:solidFill>
                <a:latin typeface="Segoe Sans"/>
              </a:rPr>
              <a:t>Paginated reports are useful when performing Operational reporting. </a:t>
            </a:r>
            <a:r>
              <a:rPr lang="en-US" sz="1600" b="0" i="0" dirty="0">
                <a:solidFill>
                  <a:srgbClr val="424242"/>
                </a:solidFill>
                <a:effectLst/>
                <a:latin typeface="Segoe Sans"/>
              </a:rPr>
              <a:t>Designed for creating highly formatted, pixel-perfect reports that are ideal for printing or sharing as PDFs</a:t>
            </a:r>
            <a:endParaRPr lang="en-SG" sz="1600" dirty="0">
              <a:solidFill>
                <a:srgbClr val="424242"/>
              </a:solidFill>
              <a:latin typeface="Segoe Sans"/>
            </a:endParaRPr>
          </a:p>
        </p:txBody>
      </p:sp>
    </p:spTree>
    <p:extLst>
      <p:ext uri="{BB962C8B-B14F-4D97-AF65-F5344CB8AC3E}">
        <p14:creationId xmlns:p14="http://schemas.microsoft.com/office/powerpoint/2010/main" val="1386432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76125-7D1B-FB08-DA6C-EF77B20FD361}"/>
            </a:ext>
          </a:extLst>
        </p:cNvPr>
        <p:cNvGrpSpPr/>
        <p:nvPr/>
      </p:nvGrpSpPr>
      <p:grpSpPr>
        <a:xfrm>
          <a:off x="0" y="0"/>
          <a:ext cx="0" cy="0"/>
          <a:chOff x="0" y="0"/>
          <a:chExt cx="0" cy="0"/>
        </a:xfrm>
      </p:grpSpPr>
      <p:sp>
        <p:nvSpPr>
          <p:cNvPr id="2086" name="Rectangle: Rounded Corners 2085">
            <a:extLst>
              <a:ext uri="{FF2B5EF4-FFF2-40B4-BE49-F238E27FC236}">
                <a16:creationId xmlns:a16="http://schemas.microsoft.com/office/drawing/2014/main" id="{0A2BC8B3-774B-87E0-80F6-94BE4B0EB01A}"/>
              </a:ext>
            </a:extLst>
          </p:cNvPr>
          <p:cNvSpPr/>
          <p:nvPr/>
        </p:nvSpPr>
        <p:spPr>
          <a:xfrm>
            <a:off x="8721868" y="1322833"/>
            <a:ext cx="1927889" cy="1284959"/>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SG"/>
          </a:p>
        </p:txBody>
      </p:sp>
      <p:sp>
        <p:nvSpPr>
          <p:cNvPr id="1039" name="Rectangle: Rounded Corners 1038">
            <a:extLst>
              <a:ext uri="{FF2B5EF4-FFF2-40B4-BE49-F238E27FC236}">
                <a16:creationId xmlns:a16="http://schemas.microsoft.com/office/drawing/2014/main" id="{94B1920F-8C80-A668-0CD7-7A279A853AAC}"/>
              </a:ext>
            </a:extLst>
          </p:cNvPr>
          <p:cNvSpPr/>
          <p:nvPr/>
        </p:nvSpPr>
        <p:spPr>
          <a:xfrm>
            <a:off x="2340078" y="1155347"/>
            <a:ext cx="6071122" cy="5420911"/>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nchorCtr="0"/>
          <a:lstStyle/>
          <a:p>
            <a:r>
              <a:rPr lang="en-SG" b="1" dirty="0"/>
              <a:t>Microsoft Azure</a:t>
            </a:r>
          </a:p>
        </p:txBody>
      </p:sp>
      <p:sp>
        <p:nvSpPr>
          <p:cNvPr id="2" name="Title 1">
            <a:extLst>
              <a:ext uri="{FF2B5EF4-FFF2-40B4-BE49-F238E27FC236}">
                <a16:creationId xmlns:a16="http://schemas.microsoft.com/office/drawing/2014/main" id="{A459BC15-EE0D-1E1A-F8BD-698B12E2219E}"/>
              </a:ext>
            </a:extLst>
          </p:cNvPr>
          <p:cNvSpPr>
            <a:spLocks noGrp="1"/>
          </p:cNvSpPr>
          <p:nvPr>
            <p:ph type="title"/>
          </p:nvPr>
        </p:nvSpPr>
        <p:spPr/>
        <p:txBody>
          <a:bodyPr/>
          <a:lstStyle/>
          <a:p>
            <a:r>
              <a:rPr lang="en-SG" dirty="0"/>
              <a:t>Architecture Diagram </a:t>
            </a:r>
          </a:p>
        </p:txBody>
      </p:sp>
      <p:sp>
        <p:nvSpPr>
          <p:cNvPr id="8" name="TextBox 7">
            <a:extLst>
              <a:ext uri="{FF2B5EF4-FFF2-40B4-BE49-F238E27FC236}">
                <a16:creationId xmlns:a16="http://schemas.microsoft.com/office/drawing/2014/main" id="{43B90FB5-DC63-FE70-57B4-A81BA1E07729}"/>
              </a:ext>
            </a:extLst>
          </p:cNvPr>
          <p:cNvSpPr txBox="1"/>
          <p:nvPr/>
        </p:nvSpPr>
        <p:spPr>
          <a:xfrm>
            <a:off x="2623583" y="3623892"/>
            <a:ext cx="1233030" cy="253916"/>
          </a:xfrm>
          <a:prstGeom prst="rect">
            <a:avLst/>
          </a:prstGeom>
          <a:noFill/>
        </p:spPr>
        <p:txBody>
          <a:bodyPr wrap="none" rtlCol="0">
            <a:spAutoFit/>
          </a:bodyPr>
          <a:lstStyle/>
          <a:p>
            <a:r>
              <a:rPr lang="en-SG" sz="1050" dirty="0"/>
              <a:t>Azure Event Hub</a:t>
            </a:r>
          </a:p>
        </p:txBody>
      </p:sp>
      <p:sp>
        <p:nvSpPr>
          <p:cNvPr id="11" name="TextBox 10">
            <a:extLst>
              <a:ext uri="{FF2B5EF4-FFF2-40B4-BE49-F238E27FC236}">
                <a16:creationId xmlns:a16="http://schemas.microsoft.com/office/drawing/2014/main" id="{DFA76AB6-B04E-03F1-E605-E501AE3741D2}"/>
              </a:ext>
            </a:extLst>
          </p:cNvPr>
          <p:cNvSpPr txBox="1"/>
          <p:nvPr/>
        </p:nvSpPr>
        <p:spPr>
          <a:xfrm>
            <a:off x="4404852" y="3547827"/>
            <a:ext cx="1208482" cy="430887"/>
          </a:xfrm>
          <a:prstGeom prst="rect">
            <a:avLst/>
          </a:prstGeom>
          <a:noFill/>
        </p:spPr>
        <p:txBody>
          <a:bodyPr wrap="square" rtlCol="0">
            <a:spAutoFit/>
          </a:bodyPr>
          <a:lstStyle/>
          <a:p>
            <a:pPr algn="ctr"/>
            <a:r>
              <a:rPr lang="en-SG" sz="1050" dirty="0"/>
              <a:t>Azure Stream Analytics</a:t>
            </a:r>
          </a:p>
        </p:txBody>
      </p:sp>
      <p:grpSp>
        <p:nvGrpSpPr>
          <p:cNvPr id="17" name="Group 16">
            <a:extLst>
              <a:ext uri="{FF2B5EF4-FFF2-40B4-BE49-F238E27FC236}">
                <a16:creationId xmlns:a16="http://schemas.microsoft.com/office/drawing/2014/main" id="{64192FE6-C056-919C-4D27-EA8FAE3F8E51}"/>
              </a:ext>
            </a:extLst>
          </p:cNvPr>
          <p:cNvGrpSpPr/>
          <p:nvPr/>
        </p:nvGrpSpPr>
        <p:grpSpPr>
          <a:xfrm>
            <a:off x="5804552" y="1608367"/>
            <a:ext cx="1458117" cy="966461"/>
            <a:chOff x="5763047" y="1749379"/>
            <a:chExt cx="1458117" cy="966461"/>
          </a:xfrm>
        </p:grpSpPr>
        <p:pic>
          <p:nvPicPr>
            <p:cNvPr id="1034" name="Picture 10" descr="Azure Data Lake PNG Images, Photos | Mungfali">
              <a:extLst>
                <a:ext uri="{FF2B5EF4-FFF2-40B4-BE49-F238E27FC236}">
                  <a16:creationId xmlns:a16="http://schemas.microsoft.com/office/drawing/2014/main" id="{0B8E8ECB-328F-551F-4D8B-3191EE1BC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3047" y="2114368"/>
              <a:ext cx="668302" cy="60147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D3C46F9-1C2F-6E32-2AA2-94A783309414}"/>
                </a:ext>
              </a:extLst>
            </p:cNvPr>
            <p:cNvSpPr txBox="1"/>
            <p:nvPr/>
          </p:nvSpPr>
          <p:spPr>
            <a:xfrm>
              <a:off x="6226678" y="1749379"/>
              <a:ext cx="994486" cy="430887"/>
            </a:xfrm>
            <a:prstGeom prst="rect">
              <a:avLst/>
            </a:prstGeom>
            <a:noFill/>
          </p:spPr>
          <p:txBody>
            <a:bodyPr wrap="square" rtlCol="0">
              <a:spAutoFit/>
            </a:bodyPr>
            <a:lstStyle/>
            <a:p>
              <a:pPr algn="ctr"/>
              <a:r>
                <a:rPr lang="en-SG" sz="1050" dirty="0"/>
                <a:t>Azure Data Lake</a:t>
              </a:r>
            </a:p>
          </p:txBody>
        </p:sp>
      </p:grpSp>
      <p:grpSp>
        <p:nvGrpSpPr>
          <p:cNvPr id="3" name="Group 2">
            <a:extLst>
              <a:ext uri="{FF2B5EF4-FFF2-40B4-BE49-F238E27FC236}">
                <a16:creationId xmlns:a16="http://schemas.microsoft.com/office/drawing/2014/main" id="{6B851AA8-7898-B0BB-C06B-4B8248C4DDEB}"/>
              </a:ext>
            </a:extLst>
          </p:cNvPr>
          <p:cNvGrpSpPr/>
          <p:nvPr/>
        </p:nvGrpSpPr>
        <p:grpSpPr>
          <a:xfrm>
            <a:off x="376095" y="1115390"/>
            <a:ext cx="1366409" cy="4080951"/>
            <a:chOff x="460243" y="1388524"/>
            <a:chExt cx="1366409" cy="4080951"/>
          </a:xfrm>
        </p:grpSpPr>
        <p:sp>
          <p:nvSpPr>
            <p:cNvPr id="20" name="Rectangle: Rounded Corners 19">
              <a:extLst>
                <a:ext uri="{FF2B5EF4-FFF2-40B4-BE49-F238E27FC236}">
                  <a16:creationId xmlns:a16="http://schemas.microsoft.com/office/drawing/2014/main" id="{447E536C-118D-775D-10F9-5B6F025D5E92}"/>
                </a:ext>
              </a:extLst>
            </p:cNvPr>
            <p:cNvSpPr/>
            <p:nvPr/>
          </p:nvSpPr>
          <p:spPr>
            <a:xfrm>
              <a:off x="460243" y="1388524"/>
              <a:ext cx="1366409" cy="4080951"/>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SG"/>
            </a:p>
          </p:txBody>
        </p:sp>
        <p:grpSp>
          <p:nvGrpSpPr>
            <p:cNvPr id="24" name="Group 23">
              <a:extLst>
                <a:ext uri="{FF2B5EF4-FFF2-40B4-BE49-F238E27FC236}">
                  <a16:creationId xmlns:a16="http://schemas.microsoft.com/office/drawing/2014/main" id="{35FAC64B-63A2-E155-4BB0-D4573966E1BD}"/>
                </a:ext>
              </a:extLst>
            </p:cNvPr>
            <p:cNvGrpSpPr/>
            <p:nvPr/>
          </p:nvGrpSpPr>
          <p:grpSpPr>
            <a:xfrm>
              <a:off x="734622" y="1704890"/>
              <a:ext cx="817651" cy="1008716"/>
              <a:chOff x="633112" y="1928292"/>
              <a:chExt cx="817651" cy="1008716"/>
            </a:xfrm>
          </p:grpSpPr>
          <p:pic>
            <p:nvPicPr>
              <p:cNvPr id="5" name="Picture 4">
                <a:extLst>
                  <a:ext uri="{FF2B5EF4-FFF2-40B4-BE49-F238E27FC236}">
                    <a16:creationId xmlns:a16="http://schemas.microsoft.com/office/drawing/2014/main" id="{8C202889-C4B7-A021-D223-AE6B5BC2E886}"/>
                  </a:ext>
                </a:extLst>
              </p:cNvPr>
              <p:cNvPicPr>
                <a:picLocks noChangeAspect="1"/>
              </p:cNvPicPr>
              <p:nvPr/>
            </p:nvPicPr>
            <p:blipFill>
              <a:blip r:embed="rId4"/>
              <a:stretch>
                <a:fillRect/>
              </a:stretch>
            </p:blipFill>
            <p:spPr>
              <a:xfrm>
                <a:off x="666124" y="1928292"/>
                <a:ext cx="751626" cy="751626"/>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pic>
          <p:sp>
            <p:nvSpPr>
              <p:cNvPr id="21" name="TextBox 20">
                <a:extLst>
                  <a:ext uri="{FF2B5EF4-FFF2-40B4-BE49-F238E27FC236}">
                    <a16:creationId xmlns:a16="http://schemas.microsoft.com/office/drawing/2014/main" id="{B119CB7D-8A5E-75D7-7D29-91D5406C44D4}"/>
                  </a:ext>
                </a:extLst>
              </p:cNvPr>
              <p:cNvSpPr txBox="1"/>
              <p:nvPr/>
            </p:nvSpPr>
            <p:spPr>
              <a:xfrm>
                <a:off x="633112" y="2706176"/>
                <a:ext cx="817651" cy="230832"/>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SG" sz="900" dirty="0"/>
                  <a:t>Camera001</a:t>
                </a:r>
              </a:p>
            </p:txBody>
          </p:sp>
        </p:grpSp>
        <p:grpSp>
          <p:nvGrpSpPr>
            <p:cNvPr id="25" name="Group 24">
              <a:extLst>
                <a:ext uri="{FF2B5EF4-FFF2-40B4-BE49-F238E27FC236}">
                  <a16:creationId xmlns:a16="http://schemas.microsoft.com/office/drawing/2014/main" id="{BB8170BE-D2D5-44EA-834A-81C6A1B726D3}"/>
                </a:ext>
              </a:extLst>
            </p:cNvPr>
            <p:cNvGrpSpPr/>
            <p:nvPr/>
          </p:nvGrpSpPr>
          <p:grpSpPr>
            <a:xfrm>
              <a:off x="691461" y="3075811"/>
              <a:ext cx="903972" cy="960594"/>
              <a:chOff x="589951" y="3275152"/>
              <a:chExt cx="903972" cy="960594"/>
            </a:xfrm>
          </p:grpSpPr>
          <p:pic>
            <p:nvPicPr>
              <p:cNvPr id="6" name="Picture 5">
                <a:extLst>
                  <a:ext uri="{FF2B5EF4-FFF2-40B4-BE49-F238E27FC236}">
                    <a16:creationId xmlns:a16="http://schemas.microsoft.com/office/drawing/2014/main" id="{DD6EBE71-8A1B-2AF8-6155-479EBB3928E0}"/>
                  </a:ext>
                </a:extLst>
              </p:cNvPr>
              <p:cNvPicPr>
                <a:picLocks noChangeAspect="1"/>
              </p:cNvPicPr>
              <p:nvPr/>
            </p:nvPicPr>
            <p:blipFill>
              <a:blip r:embed="rId4"/>
              <a:stretch>
                <a:fillRect/>
              </a:stretch>
            </p:blipFill>
            <p:spPr>
              <a:xfrm>
                <a:off x="666124" y="3275152"/>
                <a:ext cx="751626" cy="751626"/>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pic>
          <p:sp>
            <p:nvSpPr>
              <p:cNvPr id="22" name="TextBox 21">
                <a:extLst>
                  <a:ext uri="{FF2B5EF4-FFF2-40B4-BE49-F238E27FC236}">
                    <a16:creationId xmlns:a16="http://schemas.microsoft.com/office/drawing/2014/main" id="{83EE5EF1-1F30-93DA-DFB3-15CFC368A712}"/>
                  </a:ext>
                </a:extLst>
              </p:cNvPr>
              <p:cNvSpPr txBox="1"/>
              <p:nvPr/>
            </p:nvSpPr>
            <p:spPr>
              <a:xfrm>
                <a:off x="589951" y="4004914"/>
                <a:ext cx="903972" cy="230832"/>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SG" sz="900" dirty="0"/>
                  <a:t>Camera002</a:t>
                </a:r>
              </a:p>
            </p:txBody>
          </p:sp>
        </p:grpSp>
        <p:grpSp>
          <p:nvGrpSpPr>
            <p:cNvPr id="26" name="Group 25">
              <a:extLst>
                <a:ext uri="{FF2B5EF4-FFF2-40B4-BE49-F238E27FC236}">
                  <a16:creationId xmlns:a16="http://schemas.microsoft.com/office/drawing/2014/main" id="{9152841D-B5B6-D158-29CC-11F9AD50FF25}"/>
                </a:ext>
              </a:extLst>
            </p:cNvPr>
            <p:cNvGrpSpPr/>
            <p:nvPr/>
          </p:nvGrpSpPr>
          <p:grpSpPr>
            <a:xfrm>
              <a:off x="691461" y="4398610"/>
              <a:ext cx="903972" cy="968578"/>
              <a:chOff x="589951" y="4622012"/>
              <a:chExt cx="903972" cy="968578"/>
            </a:xfrm>
          </p:grpSpPr>
          <p:pic>
            <p:nvPicPr>
              <p:cNvPr id="7" name="Picture 6">
                <a:extLst>
                  <a:ext uri="{FF2B5EF4-FFF2-40B4-BE49-F238E27FC236}">
                    <a16:creationId xmlns:a16="http://schemas.microsoft.com/office/drawing/2014/main" id="{E8A86A2C-81E7-1175-E903-4A98CF4444BC}"/>
                  </a:ext>
                </a:extLst>
              </p:cNvPr>
              <p:cNvPicPr>
                <a:picLocks noChangeAspect="1"/>
              </p:cNvPicPr>
              <p:nvPr/>
            </p:nvPicPr>
            <p:blipFill>
              <a:blip r:embed="rId4"/>
              <a:stretch>
                <a:fillRect/>
              </a:stretch>
            </p:blipFill>
            <p:spPr>
              <a:xfrm>
                <a:off x="666124" y="4622012"/>
                <a:ext cx="751626" cy="751626"/>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pic>
          <p:sp>
            <p:nvSpPr>
              <p:cNvPr id="23" name="TextBox 22">
                <a:extLst>
                  <a:ext uri="{FF2B5EF4-FFF2-40B4-BE49-F238E27FC236}">
                    <a16:creationId xmlns:a16="http://schemas.microsoft.com/office/drawing/2014/main" id="{C42C214B-921E-BFD2-9E3E-97A58CD7AAD6}"/>
                  </a:ext>
                </a:extLst>
              </p:cNvPr>
              <p:cNvSpPr txBox="1"/>
              <p:nvPr/>
            </p:nvSpPr>
            <p:spPr>
              <a:xfrm>
                <a:off x="589951" y="5359758"/>
                <a:ext cx="903972" cy="230832"/>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SG" sz="900" dirty="0"/>
                  <a:t>Camera00n</a:t>
                </a:r>
              </a:p>
            </p:txBody>
          </p:sp>
        </p:grpSp>
      </p:grpSp>
      <p:sp>
        <p:nvSpPr>
          <p:cNvPr id="4" name="TextBox 3">
            <a:extLst>
              <a:ext uri="{FF2B5EF4-FFF2-40B4-BE49-F238E27FC236}">
                <a16:creationId xmlns:a16="http://schemas.microsoft.com/office/drawing/2014/main" id="{FAEE651F-F9ED-EF1E-E578-18F5B72F58D4}"/>
              </a:ext>
            </a:extLst>
          </p:cNvPr>
          <p:cNvSpPr txBox="1"/>
          <p:nvPr/>
        </p:nvSpPr>
        <p:spPr>
          <a:xfrm>
            <a:off x="439516" y="1216918"/>
            <a:ext cx="417102" cy="276999"/>
          </a:xfrm>
          <a:prstGeom prst="rect">
            <a:avLst/>
          </a:prstGeom>
          <a:noFill/>
        </p:spPr>
        <p:txBody>
          <a:bodyPr wrap="none" rtlCol="0">
            <a:spAutoFit/>
          </a:bodyPr>
          <a:lstStyle/>
          <a:p>
            <a:r>
              <a:rPr lang="en-SG" sz="1200" dirty="0"/>
              <a:t>IoT</a:t>
            </a:r>
          </a:p>
        </p:txBody>
      </p:sp>
      <p:pic>
        <p:nvPicPr>
          <p:cNvPr id="2064" name="Picture 16" descr="The best free Json icon images. Download from 80 free icons of Json at ...">
            <a:extLst>
              <a:ext uri="{FF2B5EF4-FFF2-40B4-BE49-F238E27FC236}">
                <a16:creationId xmlns:a16="http://schemas.microsoft.com/office/drawing/2014/main" id="{C8CCE5B2-3446-3420-BB21-B8627B5BE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8394" y="1659379"/>
            <a:ext cx="296379" cy="29637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6" descr="The best free Json icon images. Download from 80 free icons of Json at ...">
            <a:extLst>
              <a:ext uri="{FF2B5EF4-FFF2-40B4-BE49-F238E27FC236}">
                <a16:creationId xmlns:a16="http://schemas.microsoft.com/office/drawing/2014/main" id="{21DBE712-2A0E-B683-EDDC-3DD5088C5C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5655" y="3033215"/>
            <a:ext cx="296379" cy="29637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6" descr="The best free Json icon images. Download from 80 free icons of Json at ...">
            <a:extLst>
              <a:ext uri="{FF2B5EF4-FFF2-40B4-BE49-F238E27FC236}">
                <a16:creationId xmlns:a16="http://schemas.microsoft.com/office/drawing/2014/main" id="{4C23514F-4168-699C-DC7E-DEB3383265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8394" y="4355374"/>
            <a:ext cx="296379" cy="296379"/>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Arrow Connector 31">
            <a:extLst>
              <a:ext uri="{FF2B5EF4-FFF2-40B4-BE49-F238E27FC236}">
                <a16:creationId xmlns:a16="http://schemas.microsoft.com/office/drawing/2014/main" id="{9A4714F9-3AE7-A46D-71DD-FE9C57CE02AD}"/>
              </a:ext>
            </a:extLst>
          </p:cNvPr>
          <p:cNvCxnSpPr>
            <a:stCxn id="5" idx="3"/>
            <a:endCxn id="2064" idx="1"/>
          </p:cNvCxnSpPr>
          <p:nvPr/>
        </p:nvCxnSpPr>
        <p:spPr>
          <a:xfrm>
            <a:off x="1435112" y="1807569"/>
            <a:ext cx="5232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B9598C8F-9A89-D27C-0820-7FCEC255E7AB}"/>
              </a:ext>
            </a:extLst>
          </p:cNvPr>
          <p:cNvCxnSpPr>
            <a:cxnSpLocks/>
            <a:stCxn id="6" idx="3"/>
            <a:endCxn id="29" idx="1"/>
          </p:cNvCxnSpPr>
          <p:nvPr/>
        </p:nvCxnSpPr>
        <p:spPr>
          <a:xfrm>
            <a:off x="1435112" y="3178490"/>
            <a:ext cx="510543" cy="29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078E1B1C-C879-72DF-5893-C05E394E7740}"/>
              </a:ext>
            </a:extLst>
          </p:cNvPr>
          <p:cNvCxnSpPr>
            <a:cxnSpLocks/>
            <a:stCxn id="7" idx="3"/>
            <a:endCxn id="30" idx="1"/>
          </p:cNvCxnSpPr>
          <p:nvPr/>
        </p:nvCxnSpPr>
        <p:spPr>
          <a:xfrm>
            <a:off x="1435112" y="4501289"/>
            <a:ext cx="523282" cy="22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E8FCB66B-FBFA-D003-4DED-E76A311B0A38}"/>
              </a:ext>
            </a:extLst>
          </p:cNvPr>
          <p:cNvCxnSpPr>
            <a:cxnSpLocks/>
            <a:stCxn id="30" idx="3"/>
          </p:cNvCxnSpPr>
          <p:nvPr/>
        </p:nvCxnSpPr>
        <p:spPr>
          <a:xfrm flipV="1">
            <a:off x="2254773" y="3179979"/>
            <a:ext cx="585525" cy="132358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0">
            <a:extLst>
              <a:ext uri="{FF2B5EF4-FFF2-40B4-BE49-F238E27FC236}">
                <a16:creationId xmlns:a16="http://schemas.microsoft.com/office/drawing/2014/main" id="{1EA81F57-2669-BADC-3E41-85889DB8993F}"/>
              </a:ext>
            </a:extLst>
          </p:cNvPr>
          <p:cNvCxnSpPr>
            <a:cxnSpLocks/>
            <a:stCxn id="29" idx="3"/>
          </p:cNvCxnSpPr>
          <p:nvPr/>
        </p:nvCxnSpPr>
        <p:spPr>
          <a:xfrm flipV="1">
            <a:off x="2242034" y="3179979"/>
            <a:ext cx="598264" cy="142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0">
            <a:extLst>
              <a:ext uri="{FF2B5EF4-FFF2-40B4-BE49-F238E27FC236}">
                <a16:creationId xmlns:a16="http://schemas.microsoft.com/office/drawing/2014/main" id="{11776AC3-53A2-74F7-2A0F-949B88573B83}"/>
              </a:ext>
            </a:extLst>
          </p:cNvPr>
          <p:cNvCxnSpPr>
            <a:cxnSpLocks/>
            <a:stCxn id="2064" idx="3"/>
          </p:cNvCxnSpPr>
          <p:nvPr/>
        </p:nvCxnSpPr>
        <p:spPr>
          <a:xfrm>
            <a:off x="2254773" y="1807569"/>
            <a:ext cx="585525" cy="137241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40">
            <a:extLst>
              <a:ext uri="{FF2B5EF4-FFF2-40B4-BE49-F238E27FC236}">
                <a16:creationId xmlns:a16="http://schemas.microsoft.com/office/drawing/2014/main" id="{BE41D1CA-0409-1AE4-DE59-87AD0C583E56}"/>
              </a:ext>
            </a:extLst>
          </p:cNvPr>
          <p:cNvCxnSpPr>
            <a:cxnSpLocks/>
          </p:cNvCxnSpPr>
          <p:nvPr/>
        </p:nvCxnSpPr>
        <p:spPr>
          <a:xfrm>
            <a:off x="3591924" y="3172359"/>
            <a:ext cx="936296" cy="19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40">
            <a:extLst>
              <a:ext uri="{FF2B5EF4-FFF2-40B4-BE49-F238E27FC236}">
                <a16:creationId xmlns:a16="http://schemas.microsoft.com/office/drawing/2014/main" id="{6AC83F9E-CCFF-346C-439D-D26535041362}"/>
              </a:ext>
            </a:extLst>
          </p:cNvPr>
          <p:cNvCxnSpPr>
            <a:cxnSpLocks/>
            <a:stCxn id="33" idx="3"/>
            <a:endCxn id="1034" idx="1"/>
          </p:cNvCxnSpPr>
          <p:nvPr/>
        </p:nvCxnSpPr>
        <p:spPr>
          <a:xfrm flipV="1">
            <a:off x="5353253" y="2274092"/>
            <a:ext cx="451299" cy="887527"/>
          </a:xfrm>
          <a:prstGeom prst="bentConnector3">
            <a:avLst>
              <a:gd name="adj1" fmla="val 59455"/>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40">
            <a:extLst>
              <a:ext uri="{FF2B5EF4-FFF2-40B4-BE49-F238E27FC236}">
                <a16:creationId xmlns:a16="http://schemas.microsoft.com/office/drawing/2014/main" id="{7D8C9920-AE2F-1D35-D0CE-C300EEF57133}"/>
              </a:ext>
            </a:extLst>
          </p:cNvPr>
          <p:cNvCxnSpPr>
            <a:cxnSpLocks/>
            <a:stCxn id="33" idx="3"/>
            <a:endCxn id="45" idx="1"/>
          </p:cNvCxnSpPr>
          <p:nvPr/>
        </p:nvCxnSpPr>
        <p:spPr>
          <a:xfrm>
            <a:off x="5353253" y="3161619"/>
            <a:ext cx="536916" cy="23789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8" name="Graphic 27">
            <a:extLst>
              <a:ext uri="{FF2B5EF4-FFF2-40B4-BE49-F238E27FC236}">
                <a16:creationId xmlns:a16="http://schemas.microsoft.com/office/drawing/2014/main" id="{5C893ACD-8B48-DA8C-0B34-1124905D7B6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84627" y="2693284"/>
            <a:ext cx="936296" cy="936296"/>
          </a:xfrm>
          <a:prstGeom prst="rect">
            <a:avLst/>
          </a:prstGeom>
        </p:spPr>
      </p:pic>
      <p:pic>
        <p:nvPicPr>
          <p:cNvPr id="33" name="Graphic 32">
            <a:extLst>
              <a:ext uri="{FF2B5EF4-FFF2-40B4-BE49-F238E27FC236}">
                <a16:creationId xmlns:a16="http://schemas.microsoft.com/office/drawing/2014/main" id="{359AB495-A66D-8944-17CA-708924E4027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79205" y="2774595"/>
            <a:ext cx="774048" cy="774048"/>
          </a:xfrm>
          <a:prstGeom prst="rect">
            <a:avLst/>
          </a:prstGeom>
        </p:spPr>
      </p:pic>
      <p:grpSp>
        <p:nvGrpSpPr>
          <p:cNvPr id="2056" name="Group 2055">
            <a:extLst>
              <a:ext uri="{FF2B5EF4-FFF2-40B4-BE49-F238E27FC236}">
                <a16:creationId xmlns:a16="http://schemas.microsoft.com/office/drawing/2014/main" id="{43B59C70-8F01-FB44-1A84-A792E0400FB1}"/>
              </a:ext>
            </a:extLst>
          </p:cNvPr>
          <p:cNvGrpSpPr/>
          <p:nvPr/>
        </p:nvGrpSpPr>
        <p:grpSpPr>
          <a:xfrm>
            <a:off x="5680726" y="3143771"/>
            <a:ext cx="963097" cy="877626"/>
            <a:chOff x="5680726" y="3143771"/>
            <a:chExt cx="963097" cy="877626"/>
          </a:xfrm>
        </p:grpSpPr>
        <p:sp>
          <p:nvSpPr>
            <p:cNvPr id="13" name="TextBox 12">
              <a:extLst>
                <a:ext uri="{FF2B5EF4-FFF2-40B4-BE49-F238E27FC236}">
                  <a16:creationId xmlns:a16="http://schemas.microsoft.com/office/drawing/2014/main" id="{42D2D904-D68C-44D9-C258-99FA0A519870}"/>
                </a:ext>
              </a:extLst>
            </p:cNvPr>
            <p:cNvSpPr txBox="1"/>
            <p:nvPr/>
          </p:nvSpPr>
          <p:spPr>
            <a:xfrm>
              <a:off x="5680726" y="3590510"/>
              <a:ext cx="963097" cy="430887"/>
            </a:xfrm>
            <a:prstGeom prst="rect">
              <a:avLst/>
            </a:prstGeom>
            <a:noFill/>
          </p:spPr>
          <p:txBody>
            <a:bodyPr wrap="square" rtlCol="0">
              <a:spAutoFit/>
            </a:bodyPr>
            <a:lstStyle/>
            <a:p>
              <a:pPr algn="ctr"/>
              <a:r>
                <a:rPr lang="en-SG" sz="1050" dirty="0"/>
                <a:t>Azure Synapse</a:t>
              </a:r>
            </a:p>
          </p:txBody>
        </p:sp>
        <p:pic>
          <p:nvPicPr>
            <p:cNvPr id="45" name="Graphic 44">
              <a:extLst>
                <a:ext uri="{FF2B5EF4-FFF2-40B4-BE49-F238E27FC236}">
                  <a16:creationId xmlns:a16="http://schemas.microsoft.com/office/drawing/2014/main" id="{313AD764-5B62-F13E-B134-27327846AB4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890169" y="3143771"/>
              <a:ext cx="511476" cy="511476"/>
            </a:xfrm>
            <a:prstGeom prst="rect">
              <a:avLst/>
            </a:prstGeom>
          </p:spPr>
        </p:pic>
      </p:grpSp>
      <p:grpSp>
        <p:nvGrpSpPr>
          <p:cNvPr id="1046" name="Group 1045">
            <a:extLst>
              <a:ext uri="{FF2B5EF4-FFF2-40B4-BE49-F238E27FC236}">
                <a16:creationId xmlns:a16="http://schemas.microsoft.com/office/drawing/2014/main" id="{DBA67FC5-47DD-6259-3483-81FCF6B62A2F}"/>
              </a:ext>
            </a:extLst>
          </p:cNvPr>
          <p:cNvGrpSpPr/>
          <p:nvPr/>
        </p:nvGrpSpPr>
        <p:grpSpPr>
          <a:xfrm>
            <a:off x="5623814" y="5117846"/>
            <a:ext cx="971442" cy="943024"/>
            <a:chOff x="5835897" y="4664787"/>
            <a:chExt cx="971442" cy="943024"/>
          </a:xfrm>
        </p:grpSpPr>
        <p:sp>
          <p:nvSpPr>
            <p:cNvPr id="14" name="TextBox 13">
              <a:extLst>
                <a:ext uri="{FF2B5EF4-FFF2-40B4-BE49-F238E27FC236}">
                  <a16:creationId xmlns:a16="http://schemas.microsoft.com/office/drawing/2014/main" id="{24502D42-FEB5-AFCF-FE4F-836CEC5DB444}"/>
                </a:ext>
              </a:extLst>
            </p:cNvPr>
            <p:cNvSpPr txBox="1"/>
            <p:nvPr/>
          </p:nvSpPr>
          <p:spPr>
            <a:xfrm>
              <a:off x="5835897" y="5176924"/>
              <a:ext cx="971442" cy="430887"/>
            </a:xfrm>
            <a:prstGeom prst="rect">
              <a:avLst/>
            </a:prstGeom>
            <a:noFill/>
          </p:spPr>
          <p:txBody>
            <a:bodyPr wrap="square" rtlCol="0">
              <a:spAutoFit/>
            </a:bodyPr>
            <a:lstStyle/>
            <a:p>
              <a:pPr algn="ctr"/>
              <a:r>
                <a:rPr lang="en-SG" sz="1100" dirty="0"/>
                <a:t>Azure Key Vault</a:t>
              </a:r>
            </a:p>
          </p:txBody>
        </p:sp>
        <p:pic>
          <p:nvPicPr>
            <p:cNvPr id="59" name="Graphic 58">
              <a:extLst>
                <a:ext uri="{FF2B5EF4-FFF2-40B4-BE49-F238E27FC236}">
                  <a16:creationId xmlns:a16="http://schemas.microsoft.com/office/drawing/2014/main" id="{41DB2D2E-DD95-E0F1-C9FC-6BCF9CA1BB1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047649" y="4664787"/>
              <a:ext cx="547938" cy="547938"/>
            </a:xfrm>
            <a:prstGeom prst="rect">
              <a:avLst/>
            </a:prstGeom>
          </p:spPr>
        </p:pic>
      </p:grpSp>
      <p:grpSp>
        <p:nvGrpSpPr>
          <p:cNvPr id="1047" name="Group 1046">
            <a:extLst>
              <a:ext uri="{FF2B5EF4-FFF2-40B4-BE49-F238E27FC236}">
                <a16:creationId xmlns:a16="http://schemas.microsoft.com/office/drawing/2014/main" id="{0351FEE2-713B-ED59-6C90-EF26A5836FBE}"/>
              </a:ext>
            </a:extLst>
          </p:cNvPr>
          <p:cNvGrpSpPr/>
          <p:nvPr/>
        </p:nvGrpSpPr>
        <p:grpSpPr>
          <a:xfrm>
            <a:off x="2827427" y="5172390"/>
            <a:ext cx="853796" cy="888480"/>
            <a:chOff x="2895155" y="4596199"/>
            <a:chExt cx="853796" cy="888480"/>
          </a:xfrm>
        </p:grpSpPr>
        <p:sp>
          <p:nvSpPr>
            <p:cNvPr id="62" name="TextBox 61">
              <a:extLst>
                <a:ext uri="{FF2B5EF4-FFF2-40B4-BE49-F238E27FC236}">
                  <a16:creationId xmlns:a16="http://schemas.microsoft.com/office/drawing/2014/main" id="{13A94661-B6D2-2A35-7891-A19A4BEAA86B}"/>
                </a:ext>
              </a:extLst>
            </p:cNvPr>
            <p:cNvSpPr txBox="1"/>
            <p:nvPr/>
          </p:nvSpPr>
          <p:spPr>
            <a:xfrm>
              <a:off x="2895155" y="5053792"/>
              <a:ext cx="853796" cy="430887"/>
            </a:xfrm>
            <a:prstGeom prst="rect">
              <a:avLst/>
            </a:prstGeom>
            <a:noFill/>
          </p:spPr>
          <p:txBody>
            <a:bodyPr wrap="square" rtlCol="0">
              <a:spAutoFit/>
            </a:bodyPr>
            <a:lstStyle/>
            <a:p>
              <a:pPr algn="ctr"/>
              <a:r>
                <a:rPr lang="en-SG" sz="1100" dirty="0"/>
                <a:t>Azure Log Analytics</a:t>
              </a:r>
            </a:p>
          </p:txBody>
        </p:sp>
        <p:pic>
          <p:nvPicPr>
            <p:cNvPr id="1025" name="Graphic 1024">
              <a:extLst>
                <a:ext uri="{FF2B5EF4-FFF2-40B4-BE49-F238E27FC236}">
                  <a16:creationId xmlns:a16="http://schemas.microsoft.com/office/drawing/2014/main" id="{4FD5A8C7-B1E0-8744-23EC-759FDC648BB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074201" y="4596199"/>
              <a:ext cx="495705" cy="495705"/>
            </a:xfrm>
            <a:prstGeom prst="rect">
              <a:avLst/>
            </a:prstGeom>
          </p:spPr>
        </p:pic>
      </p:grpSp>
      <p:grpSp>
        <p:nvGrpSpPr>
          <p:cNvPr id="1045" name="Group 1044">
            <a:extLst>
              <a:ext uri="{FF2B5EF4-FFF2-40B4-BE49-F238E27FC236}">
                <a16:creationId xmlns:a16="http://schemas.microsoft.com/office/drawing/2014/main" id="{A6F01FB7-5F46-F123-EDFC-714FBAFCD2C1}"/>
              </a:ext>
            </a:extLst>
          </p:cNvPr>
          <p:cNvGrpSpPr/>
          <p:nvPr/>
        </p:nvGrpSpPr>
        <p:grpSpPr>
          <a:xfrm>
            <a:off x="3673255" y="5130530"/>
            <a:ext cx="837624" cy="930340"/>
            <a:chOff x="4479488" y="4592451"/>
            <a:chExt cx="837624" cy="930340"/>
          </a:xfrm>
        </p:grpSpPr>
        <p:sp>
          <p:nvSpPr>
            <p:cNvPr id="61" name="TextBox 60">
              <a:extLst>
                <a:ext uri="{FF2B5EF4-FFF2-40B4-BE49-F238E27FC236}">
                  <a16:creationId xmlns:a16="http://schemas.microsoft.com/office/drawing/2014/main" id="{DF8FBE5F-2EF4-4403-F442-E24DD435D169}"/>
                </a:ext>
              </a:extLst>
            </p:cNvPr>
            <p:cNvSpPr txBox="1"/>
            <p:nvPr/>
          </p:nvSpPr>
          <p:spPr>
            <a:xfrm>
              <a:off x="4479488" y="5091904"/>
              <a:ext cx="837624" cy="430887"/>
            </a:xfrm>
            <a:prstGeom prst="rect">
              <a:avLst/>
            </a:prstGeom>
            <a:noFill/>
          </p:spPr>
          <p:txBody>
            <a:bodyPr wrap="square" rtlCol="0">
              <a:spAutoFit/>
            </a:bodyPr>
            <a:lstStyle/>
            <a:p>
              <a:pPr algn="ctr"/>
              <a:r>
                <a:rPr lang="en-SG" sz="1100" dirty="0"/>
                <a:t>Azure Monitor</a:t>
              </a:r>
            </a:p>
          </p:txBody>
        </p:sp>
        <p:pic>
          <p:nvPicPr>
            <p:cNvPr id="1030" name="Graphic 1029">
              <a:extLst>
                <a:ext uri="{FF2B5EF4-FFF2-40B4-BE49-F238E27FC236}">
                  <a16:creationId xmlns:a16="http://schemas.microsoft.com/office/drawing/2014/main" id="{64CC71B0-AD0B-1F14-D298-774B101B036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630153" y="4592451"/>
              <a:ext cx="536294" cy="536294"/>
            </a:xfrm>
            <a:prstGeom prst="rect">
              <a:avLst/>
            </a:prstGeom>
          </p:spPr>
        </p:pic>
      </p:grpSp>
      <p:grpSp>
        <p:nvGrpSpPr>
          <p:cNvPr id="1043" name="Group 1042">
            <a:extLst>
              <a:ext uri="{FF2B5EF4-FFF2-40B4-BE49-F238E27FC236}">
                <a16:creationId xmlns:a16="http://schemas.microsoft.com/office/drawing/2014/main" id="{A5AC673C-4EB3-8FED-DC4D-52FE986FCF6E}"/>
              </a:ext>
            </a:extLst>
          </p:cNvPr>
          <p:cNvGrpSpPr/>
          <p:nvPr/>
        </p:nvGrpSpPr>
        <p:grpSpPr>
          <a:xfrm>
            <a:off x="6531786" y="5130530"/>
            <a:ext cx="971442" cy="941871"/>
            <a:chOff x="7146229" y="4689888"/>
            <a:chExt cx="971442" cy="941871"/>
          </a:xfrm>
        </p:grpSpPr>
        <p:pic>
          <p:nvPicPr>
            <p:cNvPr id="1037" name="Graphic 1036">
              <a:extLst>
                <a:ext uri="{FF2B5EF4-FFF2-40B4-BE49-F238E27FC236}">
                  <a16:creationId xmlns:a16="http://schemas.microsoft.com/office/drawing/2014/main" id="{C75D530D-7FB3-40BD-320A-9E42BA7F548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352319" y="4689888"/>
              <a:ext cx="559262" cy="559262"/>
            </a:xfrm>
            <a:prstGeom prst="rect">
              <a:avLst/>
            </a:prstGeom>
          </p:spPr>
        </p:pic>
        <p:sp>
          <p:nvSpPr>
            <p:cNvPr id="1042" name="TextBox 1041">
              <a:extLst>
                <a:ext uri="{FF2B5EF4-FFF2-40B4-BE49-F238E27FC236}">
                  <a16:creationId xmlns:a16="http://schemas.microsoft.com/office/drawing/2014/main" id="{736A49D5-A91B-3FA8-C2E4-3A622071DEDF}"/>
                </a:ext>
              </a:extLst>
            </p:cNvPr>
            <p:cNvSpPr txBox="1"/>
            <p:nvPr/>
          </p:nvSpPr>
          <p:spPr>
            <a:xfrm>
              <a:off x="7146229" y="5200872"/>
              <a:ext cx="971442" cy="430887"/>
            </a:xfrm>
            <a:prstGeom prst="rect">
              <a:avLst/>
            </a:prstGeom>
            <a:noFill/>
          </p:spPr>
          <p:txBody>
            <a:bodyPr wrap="square" rtlCol="0">
              <a:spAutoFit/>
            </a:bodyPr>
            <a:lstStyle/>
            <a:p>
              <a:pPr algn="ctr"/>
              <a:r>
                <a:rPr lang="en-SG" sz="1100" dirty="0"/>
                <a:t>Microsoft Defender</a:t>
              </a:r>
            </a:p>
          </p:txBody>
        </p:sp>
      </p:grpSp>
      <p:grpSp>
        <p:nvGrpSpPr>
          <p:cNvPr id="1049" name="Group 1048">
            <a:extLst>
              <a:ext uri="{FF2B5EF4-FFF2-40B4-BE49-F238E27FC236}">
                <a16:creationId xmlns:a16="http://schemas.microsoft.com/office/drawing/2014/main" id="{DD018949-1F6B-0E74-E137-3547332ACEF0}"/>
              </a:ext>
            </a:extLst>
          </p:cNvPr>
          <p:cNvGrpSpPr/>
          <p:nvPr/>
        </p:nvGrpSpPr>
        <p:grpSpPr>
          <a:xfrm>
            <a:off x="4629328" y="1254426"/>
            <a:ext cx="994486" cy="852943"/>
            <a:chOff x="6610916" y="769057"/>
            <a:chExt cx="994486" cy="852943"/>
          </a:xfrm>
        </p:grpSpPr>
        <p:pic>
          <p:nvPicPr>
            <p:cNvPr id="53" name="Graphic 52">
              <a:extLst>
                <a:ext uri="{FF2B5EF4-FFF2-40B4-BE49-F238E27FC236}">
                  <a16:creationId xmlns:a16="http://schemas.microsoft.com/office/drawing/2014/main" id="{40F62D8F-1640-614B-A774-08F5EEA7DC8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801805" y="769057"/>
              <a:ext cx="586360" cy="586360"/>
            </a:xfrm>
            <a:prstGeom prst="rect">
              <a:avLst/>
            </a:prstGeom>
          </p:spPr>
        </p:pic>
        <p:sp>
          <p:nvSpPr>
            <p:cNvPr id="1048" name="TextBox 1047">
              <a:extLst>
                <a:ext uri="{FF2B5EF4-FFF2-40B4-BE49-F238E27FC236}">
                  <a16:creationId xmlns:a16="http://schemas.microsoft.com/office/drawing/2014/main" id="{65DD476A-F50E-9FE3-F9AA-D3BF249465F2}"/>
                </a:ext>
              </a:extLst>
            </p:cNvPr>
            <p:cNvSpPr txBox="1"/>
            <p:nvPr/>
          </p:nvSpPr>
          <p:spPr>
            <a:xfrm>
              <a:off x="6610916" y="1360390"/>
              <a:ext cx="994486" cy="261610"/>
            </a:xfrm>
            <a:prstGeom prst="rect">
              <a:avLst/>
            </a:prstGeom>
            <a:noFill/>
          </p:spPr>
          <p:txBody>
            <a:bodyPr wrap="square" rtlCol="0">
              <a:spAutoFit/>
            </a:bodyPr>
            <a:lstStyle/>
            <a:p>
              <a:pPr algn="ctr"/>
              <a:r>
                <a:rPr lang="en-SG" sz="1050" dirty="0"/>
                <a:t>Databrick</a:t>
              </a:r>
            </a:p>
          </p:txBody>
        </p:sp>
      </p:grpSp>
      <p:pic>
        <p:nvPicPr>
          <p:cNvPr id="1056" name="Graphic 1055">
            <a:extLst>
              <a:ext uri="{FF2B5EF4-FFF2-40B4-BE49-F238E27FC236}">
                <a16:creationId xmlns:a16="http://schemas.microsoft.com/office/drawing/2014/main" id="{9A15E63F-070D-A114-4579-62FFA3E90A62}"/>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799798" y="1442254"/>
            <a:ext cx="665115" cy="665115"/>
          </a:xfrm>
          <a:prstGeom prst="rect">
            <a:avLst/>
          </a:prstGeom>
        </p:spPr>
      </p:pic>
      <p:grpSp>
        <p:nvGrpSpPr>
          <p:cNvPr id="1062" name="Group 1061">
            <a:extLst>
              <a:ext uri="{FF2B5EF4-FFF2-40B4-BE49-F238E27FC236}">
                <a16:creationId xmlns:a16="http://schemas.microsoft.com/office/drawing/2014/main" id="{97FB24BA-D99F-8E36-C774-FF8A593811B0}"/>
              </a:ext>
            </a:extLst>
          </p:cNvPr>
          <p:cNvGrpSpPr/>
          <p:nvPr/>
        </p:nvGrpSpPr>
        <p:grpSpPr>
          <a:xfrm>
            <a:off x="8731137" y="1482904"/>
            <a:ext cx="1163675" cy="984671"/>
            <a:chOff x="8731137" y="1364920"/>
            <a:chExt cx="1163675" cy="984671"/>
          </a:xfrm>
        </p:grpSpPr>
        <p:pic>
          <p:nvPicPr>
            <p:cNvPr id="1060" name="Graphic 1059">
              <a:extLst>
                <a:ext uri="{FF2B5EF4-FFF2-40B4-BE49-F238E27FC236}">
                  <a16:creationId xmlns:a16="http://schemas.microsoft.com/office/drawing/2014/main" id="{CBABD4DD-29CE-20E2-26CB-08766D614E45}"/>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9062704" y="1364920"/>
              <a:ext cx="500541" cy="500541"/>
            </a:xfrm>
            <a:prstGeom prst="rect">
              <a:avLst/>
            </a:prstGeom>
          </p:spPr>
        </p:pic>
        <p:sp>
          <p:nvSpPr>
            <p:cNvPr id="1061" name="TextBox 1060">
              <a:extLst>
                <a:ext uri="{FF2B5EF4-FFF2-40B4-BE49-F238E27FC236}">
                  <a16:creationId xmlns:a16="http://schemas.microsoft.com/office/drawing/2014/main" id="{38E332D4-C981-08F0-C5C6-BC01EBD5396A}"/>
                </a:ext>
              </a:extLst>
            </p:cNvPr>
            <p:cNvSpPr txBox="1"/>
            <p:nvPr/>
          </p:nvSpPr>
          <p:spPr>
            <a:xfrm>
              <a:off x="8731137" y="1918704"/>
              <a:ext cx="1163675" cy="430887"/>
            </a:xfrm>
            <a:prstGeom prst="rect">
              <a:avLst/>
            </a:prstGeom>
            <a:noFill/>
          </p:spPr>
          <p:txBody>
            <a:bodyPr wrap="square" rtlCol="0">
              <a:spAutoFit/>
            </a:bodyPr>
            <a:lstStyle/>
            <a:p>
              <a:pPr algn="ctr"/>
              <a:r>
                <a:rPr lang="en-SG" sz="1100" dirty="0"/>
                <a:t>Azure Machine Learning</a:t>
              </a:r>
            </a:p>
          </p:txBody>
        </p:sp>
      </p:grpSp>
      <p:sp>
        <p:nvSpPr>
          <p:cNvPr id="1063" name="TextBox 1062">
            <a:extLst>
              <a:ext uri="{FF2B5EF4-FFF2-40B4-BE49-F238E27FC236}">
                <a16:creationId xmlns:a16="http://schemas.microsoft.com/office/drawing/2014/main" id="{9E66D479-DB14-D34E-9CB7-F2C3A37C9C7A}"/>
              </a:ext>
            </a:extLst>
          </p:cNvPr>
          <p:cNvSpPr txBox="1"/>
          <p:nvPr/>
        </p:nvSpPr>
        <p:spPr>
          <a:xfrm>
            <a:off x="9921373" y="2107369"/>
            <a:ext cx="419984" cy="261610"/>
          </a:xfrm>
          <a:prstGeom prst="rect">
            <a:avLst/>
          </a:prstGeom>
          <a:noFill/>
        </p:spPr>
        <p:txBody>
          <a:bodyPr wrap="square" rtlCol="0">
            <a:spAutoFit/>
          </a:bodyPr>
          <a:lstStyle/>
          <a:p>
            <a:pPr algn="ctr"/>
            <a:r>
              <a:rPr lang="en-SG" sz="1100" dirty="0"/>
              <a:t>AI</a:t>
            </a:r>
          </a:p>
        </p:txBody>
      </p:sp>
      <p:grpSp>
        <p:nvGrpSpPr>
          <p:cNvPr id="1064" name="Group 1063">
            <a:extLst>
              <a:ext uri="{FF2B5EF4-FFF2-40B4-BE49-F238E27FC236}">
                <a16:creationId xmlns:a16="http://schemas.microsoft.com/office/drawing/2014/main" id="{3999391C-B211-6067-F6BC-9F7DD7764D77}"/>
              </a:ext>
            </a:extLst>
          </p:cNvPr>
          <p:cNvGrpSpPr/>
          <p:nvPr/>
        </p:nvGrpSpPr>
        <p:grpSpPr>
          <a:xfrm>
            <a:off x="8829986" y="3125671"/>
            <a:ext cx="971442" cy="915921"/>
            <a:chOff x="8415225" y="2792883"/>
            <a:chExt cx="971442" cy="915921"/>
          </a:xfrm>
        </p:grpSpPr>
        <p:pic>
          <p:nvPicPr>
            <p:cNvPr id="1065" name="Graphic 1064">
              <a:extLst>
                <a:ext uri="{FF2B5EF4-FFF2-40B4-BE49-F238E27FC236}">
                  <a16:creationId xmlns:a16="http://schemas.microsoft.com/office/drawing/2014/main" id="{9D118EAA-3E52-2C5E-7381-BEC5E17210EA}"/>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8567629" y="2792883"/>
              <a:ext cx="546989" cy="546989"/>
            </a:xfrm>
            <a:prstGeom prst="rect">
              <a:avLst/>
            </a:prstGeom>
          </p:spPr>
        </p:pic>
        <p:sp>
          <p:nvSpPr>
            <p:cNvPr id="1066" name="TextBox 1065">
              <a:extLst>
                <a:ext uri="{FF2B5EF4-FFF2-40B4-BE49-F238E27FC236}">
                  <a16:creationId xmlns:a16="http://schemas.microsoft.com/office/drawing/2014/main" id="{13A32B89-655C-CDA6-5633-DC9F0EB87A5E}"/>
                </a:ext>
              </a:extLst>
            </p:cNvPr>
            <p:cNvSpPr txBox="1"/>
            <p:nvPr/>
          </p:nvSpPr>
          <p:spPr>
            <a:xfrm>
              <a:off x="8415225" y="3293306"/>
              <a:ext cx="971442" cy="415498"/>
            </a:xfrm>
            <a:prstGeom prst="rect">
              <a:avLst/>
            </a:prstGeom>
            <a:noFill/>
          </p:spPr>
          <p:txBody>
            <a:bodyPr wrap="square" rtlCol="0">
              <a:spAutoFit/>
            </a:bodyPr>
            <a:lstStyle/>
            <a:p>
              <a:pPr algn="ctr"/>
              <a:r>
                <a:rPr lang="en-SG" sz="1050" dirty="0"/>
                <a:t>Power BI</a:t>
              </a:r>
            </a:p>
            <a:p>
              <a:pPr algn="ctr"/>
              <a:r>
                <a:rPr lang="en-SG" sz="1050" dirty="0"/>
                <a:t>(Analytics)</a:t>
              </a:r>
            </a:p>
          </p:txBody>
        </p:sp>
      </p:grpSp>
      <p:cxnSp>
        <p:nvCxnSpPr>
          <p:cNvPr id="1067" name="Straight Arrow Connector 40">
            <a:extLst>
              <a:ext uri="{FF2B5EF4-FFF2-40B4-BE49-F238E27FC236}">
                <a16:creationId xmlns:a16="http://schemas.microsoft.com/office/drawing/2014/main" id="{4F332090-7F23-33E7-8989-6AFCECD2D643}"/>
              </a:ext>
            </a:extLst>
          </p:cNvPr>
          <p:cNvCxnSpPr>
            <a:cxnSpLocks/>
            <a:stCxn id="45" idx="3"/>
            <a:endCxn id="1065" idx="1"/>
          </p:cNvCxnSpPr>
          <p:nvPr/>
        </p:nvCxnSpPr>
        <p:spPr>
          <a:xfrm flipV="1">
            <a:off x="6401645" y="3399166"/>
            <a:ext cx="2580745" cy="3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0" name="Straight Arrow Connector 40">
            <a:extLst>
              <a:ext uri="{FF2B5EF4-FFF2-40B4-BE49-F238E27FC236}">
                <a16:creationId xmlns:a16="http://schemas.microsoft.com/office/drawing/2014/main" id="{00879FEB-85DF-4762-D62B-F7821442E40C}"/>
              </a:ext>
            </a:extLst>
          </p:cNvPr>
          <p:cNvCxnSpPr>
            <a:cxnSpLocks/>
            <a:stCxn id="1034" idx="3"/>
            <a:endCxn id="1061" idx="1"/>
          </p:cNvCxnSpPr>
          <p:nvPr/>
        </p:nvCxnSpPr>
        <p:spPr>
          <a:xfrm flipV="1">
            <a:off x="6472854" y="2252132"/>
            <a:ext cx="2258283" cy="21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3" name="Straight Arrow Connector 40">
            <a:extLst>
              <a:ext uri="{FF2B5EF4-FFF2-40B4-BE49-F238E27FC236}">
                <a16:creationId xmlns:a16="http://schemas.microsoft.com/office/drawing/2014/main" id="{DE97754F-5C5A-316C-6605-2C6103896142}"/>
              </a:ext>
            </a:extLst>
          </p:cNvPr>
          <p:cNvCxnSpPr>
            <a:cxnSpLocks/>
            <a:stCxn id="1034" idx="0"/>
            <a:endCxn id="53" idx="3"/>
          </p:cNvCxnSpPr>
          <p:nvPr/>
        </p:nvCxnSpPr>
        <p:spPr>
          <a:xfrm rot="16200000" flipV="1">
            <a:off x="5559765" y="1394418"/>
            <a:ext cx="425750" cy="732126"/>
          </a:xfrm>
          <a:prstGeom prst="bentConnector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077" name="TextBox 1076">
            <a:extLst>
              <a:ext uri="{FF2B5EF4-FFF2-40B4-BE49-F238E27FC236}">
                <a16:creationId xmlns:a16="http://schemas.microsoft.com/office/drawing/2014/main" id="{7165E3F3-C2C0-1C62-7E0A-C03CA0B98C78}"/>
              </a:ext>
            </a:extLst>
          </p:cNvPr>
          <p:cNvSpPr txBox="1"/>
          <p:nvPr/>
        </p:nvSpPr>
        <p:spPr>
          <a:xfrm>
            <a:off x="1807505" y="1380122"/>
            <a:ext cx="615874" cy="338554"/>
          </a:xfrm>
          <a:prstGeom prst="rect">
            <a:avLst/>
          </a:prstGeom>
          <a:noFill/>
        </p:spPr>
        <p:txBody>
          <a:bodyPr wrap="none" rtlCol="0">
            <a:spAutoFit/>
          </a:bodyPr>
          <a:lstStyle/>
          <a:p>
            <a:pPr algn="ctr"/>
            <a:r>
              <a:rPr lang="en-SG" sz="800" dirty="0"/>
              <a:t>JSON</a:t>
            </a:r>
          </a:p>
          <a:p>
            <a:pPr algn="ctr"/>
            <a:r>
              <a:rPr lang="en-SG" sz="800" dirty="0"/>
              <a:t>message</a:t>
            </a:r>
          </a:p>
        </p:txBody>
      </p:sp>
      <p:sp>
        <p:nvSpPr>
          <p:cNvPr id="1078" name="TextBox 1077">
            <a:extLst>
              <a:ext uri="{FF2B5EF4-FFF2-40B4-BE49-F238E27FC236}">
                <a16:creationId xmlns:a16="http://schemas.microsoft.com/office/drawing/2014/main" id="{E00B1021-BF70-4866-59C0-5B9218C64DA9}"/>
              </a:ext>
            </a:extLst>
          </p:cNvPr>
          <p:cNvSpPr txBox="1"/>
          <p:nvPr/>
        </p:nvSpPr>
        <p:spPr>
          <a:xfrm>
            <a:off x="1785907" y="2748673"/>
            <a:ext cx="615874" cy="338554"/>
          </a:xfrm>
          <a:prstGeom prst="rect">
            <a:avLst/>
          </a:prstGeom>
          <a:noFill/>
        </p:spPr>
        <p:txBody>
          <a:bodyPr wrap="none" rtlCol="0">
            <a:spAutoFit/>
          </a:bodyPr>
          <a:lstStyle/>
          <a:p>
            <a:pPr algn="ctr"/>
            <a:r>
              <a:rPr lang="en-SG" sz="800" dirty="0"/>
              <a:t>JSON</a:t>
            </a:r>
          </a:p>
          <a:p>
            <a:pPr algn="ctr"/>
            <a:r>
              <a:rPr lang="en-SG" sz="800" dirty="0"/>
              <a:t>message</a:t>
            </a:r>
          </a:p>
        </p:txBody>
      </p:sp>
      <p:sp>
        <p:nvSpPr>
          <p:cNvPr id="1079" name="TextBox 1078">
            <a:extLst>
              <a:ext uri="{FF2B5EF4-FFF2-40B4-BE49-F238E27FC236}">
                <a16:creationId xmlns:a16="http://schemas.microsoft.com/office/drawing/2014/main" id="{4A27DA45-8FF4-96D3-75A4-A3D6E3CE9DA2}"/>
              </a:ext>
            </a:extLst>
          </p:cNvPr>
          <p:cNvSpPr txBox="1"/>
          <p:nvPr/>
        </p:nvSpPr>
        <p:spPr>
          <a:xfrm>
            <a:off x="1793741" y="4036482"/>
            <a:ext cx="615874" cy="338554"/>
          </a:xfrm>
          <a:prstGeom prst="rect">
            <a:avLst/>
          </a:prstGeom>
          <a:noFill/>
        </p:spPr>
        <p:txBody>
          <a:bodyPr wrap="none" rtlCol="0">
            <a:spAutoFit/>
          </a:bodyPr>
          <a:lstStyle/>
          <a:p>
            <a:pPr algn="ctr"/>
            <a:r>
              <a:rPr lang="en-SG" sz="800" dirty="0"/>
              <a:t>JSON</a:t>
            </a:r>
          </a:p>
          <a:p>
            <a:pPr algn="ctr"/>
            <a:r>
              <a:rPr lang="en-SG" sz="800" dirty="0"/>
              <a:t>message</a:t>
            </a:r>
          </a:p>
        </p:txBody>
      </p:sp>
      <p:sp>
        <p:nvSpPr>
          <p:cNvPr id="1080" name="Rectangle: Rounded Corners 1079">
            <a:extLst>
              <a:ext uri="{FF2B5EF4-FFF2-40B4-BE49-F238E27FC236}">
                <a16:creationId xmlns:a16="http://schemas.microsoft.com/office/drawing/2014/main" id="{C68589BA-0908-BAE3-1657-DF6EDF430526}"/>
              </a:ext>
            </a:extLst>
          </p:cNvPr>
          <p:cNvSpPr/>
          <p:nvPr/>
        </p:nvSpPr>
        <p:spPr>
          <a:xfrm>
            <a:off x="5486290" y="4761749"/>
            <a:ext cx="2016828" cy="1432258"/>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t" anchorCtr="0"/>
          <a:lstStyle/>
          <a:p>
            <a:r>
              <a:rPr lang="en-SG" sz="1050" b="1" dirty="0">
                <a:solidFill>
                  <a:schemeClr val="tx1"/>
                </a:solidFill>
              </a:rPr>
              <a:t>Security</a:t>
            </a:r>
          </a:p>
        </p:txBody>
      </p:sp>
      <p:sp>
        <p:nvSpPr>
          <p:cNvPr id="1082" name="Rectangle: Rounded Corners 1081">
            <a:extLst>
              <a:ext uri="{FF2B5EF4-FFF2-40B4-BE49-F238E27FC236}">
                <a16:creationId xmlns:a16="http://schemas.microsoft.com/office/drawing/2014/main" id="{D43D593A-170F-3406-ECB7-ABA7E2E62013}"/>
              </a:ext>
            </a:extLst>
          </p:cNvPr>
          <p:cNvSpPr/>
          <p:nvPr/>
        </p:nvSpPr>
        <p:spPr>
          <a:xfrm>
            <a:off x="2712509" y="4757460"/>
            <a:ext cx="2016828" cy="1432258"/>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t" anchorCtr="0"/>
          <a:lstStyle/>
          <a:p>
            <a:r>
              <a:rPr lang="en-SG" sz="1050" b="1" dirty="0">
                <a:solidFill>
                  <a:schemeClr val="tx1"/>
                </a:solidFill>
              </a:rPr>
              <a:t>Monitors</a:t>
            </a:r>
          </a:p>
        </p:txBody>
      </p:sp>
      <p:cxnSp>
        <p:nvCxnSpPr>
          <p:cNvPr id="2057" name="Straight Arrow Connector 40">
            <a:extLst>
              <a:ext uri="{FF2B5EF4-FFF2-40B4-BE49-F238E27FC236}">
                <a16:creationId xmlns:a16="http://schemas.microsoft.com/office/drawing/2014/main" id="{CAF81AB1-55FD-3C3C-BBF6-7DECC0C1A7E7}"/>
              </a:ext>
            </a:extLst>
          </p:cNvPr>
          <p:cNvCxnSpPr>
            <a:cxnSpLocks/>
            <a:stCxn id="1034" idx="2"/>
            <a:endCxn id="45" idx="0"/>
          </p:cNvCxnSpPr>
          <p:nvPr/>
        </p:nvCxnSpPr>
        <p:spPr>
          <a:xfrm>
            <a:off x="6138703" y="2574828"/>
            <a:ext cx="7204" cy="568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079" name="Group 2078">
            <a:extLst>
              <a:ext uri="{FF2B5EF4-FFF2-40B4-BE49-F238E27FC236}">
                <a16:creationId xmlns:a16="http://schemas.microsoft.com/office/drawing/2014/main" id="{3EFCF37D-A125-E81A-8C3F-7374CCA5C0A8}"/>
              </a:ext>
            </a:extLst>
          </p:cNvPr>
          <p:cNvGrpSpPr/>
          <p:nvPr/>
        </p:nvGrpSpPr>
        <p:grpSpPr>
          <a:xfrm>
            <a:off x="8864586" y="4173083"/>
            <a:ext cx="971442" cy="900533"/>
            <a:chOff x="8415225" y="2792883"/>
            <a:chExt cx="971442" cy="900533"/>
          </a:xfrm>
        </p:grpSpPr>
        <p:pic>
          <p:nvPicPr>
            <p:cNvPr id="2080" name="Graphic 2079">
              <a:extLst>
                <a:ext uri="{FF2B5EF4-FFF2-40B4-BE49-F238E27FC236}">
                  <a16:creationId xmlns:a16="http://schemas.microsoft.com/office/drawing/2014/main" id="{23A8E1C9-5B1A-A01B-4E5D-42B5C7030508}"/>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8567629" y="2792883"/>
              <a:ext cx="546989" cy="546989"/>
            </a:xfrm>
            <a:prstGeom prst="rect">
              <a:avLst/>
            </a:prstGeom>
          </p:spPr>
        </p:pic>
        <p:sp>
          <p:nvSpPr>
            <p:cNvPr id="2081" name="TextBox 2080">
              <a:extLst>
                <a:ext uri="{FF2B5EF4-FFF2-40B4-BE49-F238E27FC236}">
                  <a16:creationId xmlns:a16="http://schemas.microsoft.com/office/drawing/2014/main" id="{1681F8AA-8096-DBC3-BFE0-E90083CEA9DC}"/>
                </a:ext>
              </a:extLst>
            </p:cNvPr>
            <p:cNvSpPr txBox="1"/>
            <p:nvPr/>
          </p:nvSpPr>
          <p:spPr>
            <a:xfrm>
              <a:off x="8415225" y="3293306"/>
              <a:ext cx="971442" cy="400110"/>
            </a:xfrm>
            <a:prstGeom prst="rect">
              <a:avLst/>
            </a:prstGeom>
            <a:noFill/>
          </p:spPr>
          <p:txBody>
            <a:bodyPr wrap="square" rtlCol="0">
              <a:spAutoFit/>
            </a:bodyPr>
            <a:lstStyle/>
            <a:p>
              <a:pPr algn="ctr"/>
              <a:r>
                <a:rPr lang="en-SG" sz="1000" dirty="0"/>
                <a:t>Power BI</a:t>
              </a:r>
            </a:p>
            <a:p>
              <a:pPr algn="ctr"/>
              <a:r>
                <a:rPr lang="en-SG" sz="1000" dirty="0"/>
                <a:t>(Realtime)</a:t>
              </a:r>
            </a:p>
          </p:txBody>
        </p:sp>
      </p:grpSp>
      <p:cxnSp>
        <p:nvCxnSpPr>
          <p:cNvPr id="2082" name="Straight Arrow Connector 40">
            <a:extLst>
              <a:ext uri="{FF2B5EF4-FFF2-40B4-BE49-F238E27FC236}">
                <a16:creationId xmlns:a16="http://schemas.microsoft.com/office/drawing/2014/main" id="{7768C244-87F7-B4C9-A5A6-8CDB22E3774C}"/>
              </a:ext>
            </a:extLst>
          </p:cNvPr>
          <p:cNvCxnSpPr>
            <a:cxnSpLocks/>
            <a:stCxn id="33" idx="3"/>
            <a:endCxn id="2080" idx="1"/>
          </p:cNvCxnSpPr>
          <p:nvPr/>
        </p:nvCxnSpPr>
        <p:spPr>
          <a:xfrm>
            <a:off x="5353253" y="3161619"/>
            <a:ext cx="3663737" cy="1284959"/>
          </a:xfrm>
          <a:prstGeom prst="bentConnector3">
            <a:avLst>
              <a:gd name="adj1" fmla="val 7405"/>
            </a:avLst>
          </a:prstGeom>
          <a:ln>
            <a:tailEnd type="triangle"/>
          </a:ln>
        </p:spPr>
        <p:style>
          <a:lnRef idx="1">
            <a:schemeClr val="dk1"/>
          </a:lnRef>
          <a:fillRef idx="0">
            <a:schemeClr val="dk1"/>
          </a:fillRef>
          <a:effectRef idx="0">
            <a:schemeClr val="dk1"/>
          </a:effectRef>
          <a:fontRef idx="minor">
            <a:schemeClr val="tx1"/>
          </a:fontRef>
        </p:style>
      </p:cxnSp>
      <p:sp>
        <p:nvSpPr>
          <p:cNvPr id="2087" name="TextBox 2086">
            <a:extLst>
              <a:ext uri="{FF2B5EF4-FFF2-40B4-BE49-F238E27FC236}">
                <a16:creationId xmlns:a16="http://schemas.microsoft.com/office/drawing/2014/main" id="{6E9B78BD-D4A3-B547-DAAC-3CFCB14BE35A}"/>
              </a:ext>
            </a:extLst>
          </p:cNvPr>
          <p:cNvSpPr txBox="1"/>
          <p:nvPr/>
        </p:nvSpPr>
        <p:spPr>
          <a:xfrm>
            <a:off x="8506237" y="5395292"/>
            <a:ext cx="3663737" cy="1477328"/>
          </a:xfrm>
          <a:prstGeom prst="rect">
            <a:avLst/>
          </a:prstGeom>
          <a:noFill/>
        </p:spPr>
        <p:txBody>
          <a:bodyPr wrap="square" rtlCol="0">
            <a:spAutoFit/>
          </a:bodyPr>
          <a:lstStyle/>
          <a:p>
            <a:r>
              <a:rPr lang="en-SG" dirty="0">
                <a:solidFill>
                  <a:srgbClr val="FF0000"/>
                </a:solidFill>
              </a:rPr>
              <a:t>Realtime Power BI will be obsolete in 2027.  Moving towards Fabric.  Hence this architecture is not recommended.</a:t>
            </a:r>
          </a:p>
        </p:txBody>
      </p:sp>
    </p:spTree>
    <p:extLst>
      <p:ext uri="{BB962C8B-B14F-4D97-AF65-F5344CB8AC3E}">
        <p14:creationId xmlns:p14="http://schemas.microsoft.com/office/powerpoint/2010/main" val="1930394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5A9104-9903-6E11-DE3A-AA74D1D20E44}"/>
            </a:ext>
          </a:extLst>
        </p:cNvPr>
        <p:cNvGrpSpPr/>
        <p:nvPr/>
      </p:nvGrpSpPr>
      <p:grpSpPr>
        <a:xfrm>
          <a:off x="0" y="0"/>
          <a:ext cx="0" cy="0"/>
          <a:chOff x="0" y="0"/>
          <a:chExt cx="0" cy="0"/>
        </a:xfrm>
      </p:grpSpPr>
      <p:sp>
        <p:nvSpPr>
          <p:cNvPr id="1027" name="Rectangle 1026">
            <a:extLst>
              <a:ext uri="{FF2B5EF4-FFF2-40B4-BE49-F238E27FC236}">
                <a16:creationId xmlns:a16="http://schemas.microsoft.com/office/drawing/2014/main" id="{611C8F0C-959C-2B7A-273F-BD9D2AEC2A5A}"/>
              </a:ext>
            </a:extLst>
          </p:cNvPr>
          <p:cNvSpPr/>
          <p:nvPr/>
        </p:nvSpPr>
        <p:spPr>
          <a:xfrm>
            <a:off x="4995445" y="1883048"/>
            <a:ext cx="3406534" cy="1281373"/>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t" anchorCtr="0"/>
          <a:lstStyle/>
          <a:p>
            <a:pPr algn="ctr"/>
            <a:r>
              <a:rPr lang="en-SG" sz="1000" dirty="0"/>
              <a:t>Realtime Intelligence</a:t>
            </a:r>
          </a:p>
        </p:txBody>
      </p:sp>
      <p:sp>
        <p:nvSpPr>
          <p:cNvPr id="1039" name="Rectangle: Rounded Corners 1038">
            <a:extLst>
              <a:ext uri="{FF2B5EF4-FFF2-40B4-BE49-F238E27FC236}">
                <a16:creationId xmlns:a16="http://schemas.microsoft.com/office/drawing/2014/main" id="{9C6DC5AA-E42A-5195-1CB3-67406BD39671}"/>
              </a:ext>
            </a:extLst>
          </p:cNvPr>
          <p:cNvSpPr/>
          <p:nvPr/>
        </p:nvSpPr>
        <p:spPr>
          <a:xfrm>
            <a:off x="4636087" y="1271760"/>
            <a:ext cx="6603361" cy="3786777"/>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t" anchorCtr="0"/>
          <a:lstStyle/>
          <a:p>
            <a:r>
              <a:rPr lang="en-SG" b="1" dirty="0"/>
              <a:t>Microsoft Fabric</a:t>
            </a:r>
          </a:p>
        </p:txBody>
      </p:sp>
      <p:sp>
        <p:nvSpPr>
          <p:cNvPr id="2" name="Title 1">
            <a:extLst>
              <a:ext uri="{FF2B5EF4-FFF2-40B4-BE49-F238E27FC236}">
                <a16:creationId xmlns:a16="http://schemas.microsoft.com/office/drawing/2014/main" id="{64AE4A30-2927-0DF8-5886-449B2914FD1D}"/>
              </a:ext>
            </a:extLst>
          </p:cNvPr>
          <p:cNvSpPr>
            <a:spLocks noGrp="1"/>
          </p:cNvSpPr>
          <p:nvPr>
            <p:ph type="title"/>
          </p:nvPr>
        </p:nvSpPr>
        <p:spPr>
          <a:xfrm>
            <a:off x="612648" y="548640"/>
            <a:ext cx="10653578" cy="547490"/>
          </a:xfrm>
        </p:spPr>
        <p:txBody>
          <a:bodyPr>
            <a:normAutofit fontScale="90000"/>
          </a:bodyPr>
          <a:lstStyle/>
          <a:p>
            <a:r>
              <a:rPr lang="en-SG" dirty="0"/>
              <a:t>Architecture Diagram</a:t>
            </a:r>
          </a:p>
        </p:txBody>
      </p:sp>
      <p:sp>
        <p:nvSpPr>
          <p:cNvPr id="8" name="TextBox 7">
            <a:extLst>
              <a:ext uri="{FF2B5EF4-FFF2-40B4-BE49-F238E27FC236}">
                <a16:creationId xmlns:a16="http://schemas.microsoft.com/office/drawing/2014/main" id="{A68A9528-FE2A-4901-CBA8-70E119898232}"/>
              </a:ext>
            </a:extLst>
          </p:cNvPr>
          <p:cNvSpPr txBox="1"/>
          <p:nvPr/>
        </p:nvSpPr>
        <p:spPr>
          <a:xfrm>
            <a:off x="2943801" y="3026197"/>
            <a:ext cx="1106393" cy="253916"/>
          </a:xfrm>
          <a:prstGeom prst="rect">
            <a:avLst/>
          </a:prstGeom>
          <a:noFill/>
        </p:spPr>
        <p:txBody>
          <a:bodyPr wrap="none" rtlCol="0">
            <a:spAutoFit/>
          </a:bodyPr>
          <a:lstStyle/>
          <a:p>
            <a:r>
              <a:rPr lang="en-SG" sz="1050" dirty="0"/>
              <a:t>Event Hub/Gid</a:t>
            </a:r>
          </a:p>
        </p:txBody>
      </p:sp>
      <p:grpSp>
        <p:nvGrpSpPr>
          <p:cNvPr id="3" name="Group 2">
            <a:extLst>
              <a:ext uri="{FF2B5EF4-FFF2-40B4-BE49-F238E27FC236}">
                <a16:creationId xmlns:a16="http://schemas.microsoft.com/office/drawing/2014/main" id="{2E01FCCB-8EDF-89CD-94A8-FD6FF55C2116}"/>
              </a:ext>
            </a:extLst>
          </p:cNvPr>
          <p:cNvGrpSpPr/>
          <p:nvPr/>
        </p:nvGrpSpPr>
        <p:grpSpPr>
          <a:xfrm>
            <a:off x="376095" y="1338910"/>
            <a:ext cx="1366409" cy="4080951"/>
            <a:chOff x="460243" y="1388524"/>
            <a:chExt cx="1366409" cy="4080951"/>
          </a:xfrm>
        </p:grpSpPr>
        <p:sp>
          <p:nvSpPr>
            <p:cNvPr id="20" name="Rectangle: Rounded Corners 19">
              <a:extLst>
                <a:ext uri="{FF2B5EF4-FFF2-40B4-BE49-F238E27FC236}">
                  <a16:creationId xmlns:a16="http://schemas.microsoft.com/office/drawing/2014/main" id="{9893F2E4-ADE1-A34B-EBA5-95080BF1113D}"/>
                </a:ext>
              </a:extLst>
            </p:cNvPr>
            <p:cNvSpPr/>
            <p:nvPr/>
          </p:nvSpPr>
          <p:spPr>
            <a:xfrm>
              <a:off x="460243" y="1388524"/>
              <a:ext cx="1366409" cy="4080951"/>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SG"/>
            </a:p>
          </p:txBody>
        </p:sp>
        <p:grpSp>
          <p:nvGrpSpPr>
            <p:cNvPr id="24" name="Group 23">
              <a:extLst>
                <a:ext uri="{FF2B5EF4-FFF2-40B4-BE49-F238E27FC236}">
                  <a16:creationId xmlns:a16="http://schemas.microsoft.com/office/drawing/2014/main" id="{3DE2F775-5FD9-1B2A-46E5-DBF932BD57E9}"/>
                </a:ext>
              </a:extLst>
            </p:cNvPr>
            <p:cNvGrpSpPr/>
            <p:nvPr/>
          </p:nvGrpSpPr>
          <p:grpSpPr>
            <a:xfrm>
              <a:off x="734622" y="1704890"/>
              <a:ext cx="817651" cy="1008716"/>
              <a:chOff x="633112" y="1928292"/>
              <a:chExt cx="817651" cy="1008716"/>
            </a:xfrm>
          </p:grpSpPr>
          <p:pic>
            <p:nvPicPr>
              <p:cNvPr id="5" name="Picture 4">
                <a:extLst>
                  <a:ext uri="{FF2B5EF4-FFF2-40B4-BE49-F238E27FC236}">
                    <a16:creationId xmlns:a16="http://schemas.microsoft.com/office/drawing/2014/main" id="{4A85AF95-2BBE-7A49-C391-40F37426DA35}"/>
                  </a:ext>
                </a:extLst>
              </p:cNvPr>
              <p:cNvPicPr>
                <a:picLocks noChangeAspect="1"/>
              </p:cNvPicPr>
              <p:nvPr/>
            </p:nvPicPr>
            <p:blipFill>
              <a:blip r:embed="rId3"/>
              <a:stretch>
                <a:fillRect/>
              </a:stretch>
            </p:blipFill>
            <p:spPr>
              <a:xfrm>
                <a:off x="666124" y="1928292"/>
                <a:ext cx="751626" cy="751626"/>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pic>
          <p:sp>
            <p:nvSpPr>
              <p:cNvPr id="21" name="TextBox 20">
                <a:extLst>
                  <a:ext uri="{FF2B5EF4-FFF2-40B4-BE49-F238E27FC236}">
                    <a16:creationId xmlns:a16="http://schemas.microsoft.com/office/drawing/2014/main" id="{99D80B6A-295F-666F-3E44-BA347848031E}"/>
                  </a:ext>
                </a:extLst>
              </p:cNvPr>
              <p:cNvSpPr txBox="1"/>
              <p:nvPr/>
            </p:nvSpPr>
            <p:spPr>
              <a:xfrm>
                <a:off x="633112" y="2706176"/>
                <a:ext cx="817651" cy="230832"/>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SG" sz="900" dirty="0"/>
                  <a:t>Camera001</a:t>
                </a:r>
              </a:p>
            </p:txBody>
          </p:sp>
        </p:grpSp>
        <p:grpSp>
          <p:nvGrpSpPr>
            <p:cNvPr id="25" name="Group 24">
              <a:extLst>
                <a:ext uri="{FF2B5EF4-FFF2-40B4-BE49-F238E27FC236}">
                  <a16:creationId xmlns:a16="http://schemas.microsoft.com/office/drawing/2014/main" id="{7E9C8450-4EF2-5F44-832C-F956AA6A5B1C}"/>
                </a:ext>
              </a:extLst>
            </p:cNvPr>
            <p:cNvGrpSpPr/>
            <p:nvPr/>
          </p:nvGrpSpPr>
          <p:grpSpPr>
            <a:xfrm>
              <a:off x="691461" y="3075811"/>
              <a:ext cx="903972" cy="960594"/>
              <a:chOff x="589951" y="3275152"/>
              <a:chExt cx="903972" cy="960594"/>
            </a:xfrm>
          </p:grpSpPr>
          <p:pic>
            <p:nvPicPr>
              <p:cNvPr id="6" name="Picture 5">
                <a:extLst>
                  <a:ext uri="{FF2B5EF4-FFF2-40B4-BE49-F238E27FC236}">
                    <a16:creationId xmlns:a16="http://schemas.microsoft.com/office/drawing/2014/main" id="{92EA0392-5B43-77CF-E29F-B049F5AC8800}"/>
                  </a:ext>
                </a:extLst>
              </p:cNvPr>
              <p:cNvPicPr>
                <a:picLocks noChangeAspect="1"/>
              </p:cNvPicPr>
              <p:nvPr/>
            </p:nvPicPr>
            <p:blipFill>
              <a:blip r:embed="rId3"/>
              <a:stretch>
                <a:fillRect/>
              </a:stretch>
            </p:blipFill>
            <p:spPr>
              <a:xfrm>
                <a:off x="666124" y="3275152"/>
                <a:ext cx="751626" cy="751626"/>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pic>
          <p:sp>
            <p:nvSpPr>
              <p:cNvPr id="22" name="TextBox 21">
                <a:extLst>
                  <a:ext uri="{FF2B5EF4-FFF2-40B4-BE49-F238E27FC236}">
                    <a16:creationId xmlns:a16="http://schemas.microsoft.com/office/drawing/2014/main" id="{A46BC80E-2407-637F-683A-256BBBE85BBF}"/>
                  </a:ext>
                </a:extLst>
              </p:cNvPr>
              <p:cNvSpPr txBox="1"/>
              <p:nvPr/>
            </p:nvSpPr>
            <p:spPr>
              <a:xfrm>
                <a:off x="589951" y="4004914"/>
                <a:ext cx="903972" cy="230832"/>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SG" sz="900" dirty="0"/>
                  <a:t>Camera002</a:t>
                </a:r>
              </a:p>
            </p:txBody>
          </p:sp>
        </p:grpSp>
        <p:grpSp>
          <p:nvGrpSpPr>
            <p:cNvPr id="26" name="Group 25">
              <a:extLst>
                <a:ext uri="{FF2B5EF4-FFF2-40B4-BE49-F238E27FC236}">
                  <a16:creationId xmlns:a16="http://schemas.microsoft.com/office/drawing/2014/main" id="{AAE2F42B-29D0-E59F-3AD8-899DF68C9B5A}"/>
                </a:ext>
              </a:extLst>
            </p:cNvPr>
            <p:cNvGrpSpPr/>
            <p:nvPr/>
          </p:nvGrpSpPr>
          <p:grpSpPr>
            <a:xfrm>
              <a:off x="691461" y="4398610"/>
              <a:ext cx="903972" cy="968578"/>
              <a:chOff x="589951" y="4622012"/>
              <a:chExt cx="903972" cy="968578"/>
            </a:xfrm>
          </p:grpSpPr>
          <p:pic>
            <p:nvPicPr>
              <p:cNvPr id="7" name="Picture 6">
                <a:extLst>
                  <a:ext uri="{FF2B5EF4-FFF2-40B4-BE49-F238E27FC236}">
                    <a16:creationId xmlns:a16="http://schemas.microsoft.com/office/drawing/2014/main" id="{78E3FDF0-C44C-170E-E2DE-7BC2EE0DA6DD}"/>
                  </a:ext>
                </a:extLst>
              </p:cNvPr>
              <p:cNvPicPr>
                <a:picLocks noChangeAspect="1"/>
              </p:cNvPicPr>
              <p:nvPr/>
            </p:nvPicPr>
            <p:blipFill>
              <a:blip r:embed="rId3"/>
              <a:stretch>
                <a:fillRect/>
              </a:stretch>
            </p:blipFill>
            <p:spPr>
              <a:xfrm>
                <a:off x="666124" y="4622012"/>
                <a:ext cx="751626" cy="751626"/>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pic>
          <p:sp>
            <p:nvSpPr>
              <p:cNvPr id="23" name="TextBox 22">
                <a:extLst>
                  <a:ext uri="{FF2B5EF4-FFF2-40B4-BE49-F238E27FC236}">
                    <a16:creationId xmlns:a16="http://schemas.microsoft.com/office/drawing/2014/main" id="{2E26823A-0D84-A012-65F2-7824D5FC9BEC}"/>
                  </a:ext>
                </a:extLst>
              </p:cNvPr>
              <p:cNvSpPr txBox="1"/>
              <p:nvPr/>
            </p:nvSpPr>
            <p:spPr>
              <a:xfrm>
                <a:off x="589951" y="5359758"/>
                <a:ext cx="903972" cy="230832"/>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SG" sz="900" dirty="0"/>
                  <a:t>Camera00n</a:t>
                </a:r>
              </a:p>
            </p:txBody>
          </p:sp>
        </p:grpSp>
      </p:grpSp>
      <p:sp>
        <p:nvSpPr>
          <p:cNvPr id="4" name="TextBox 3">
            <a:extLst>
              <a:ext uri="{FF2B5EF4-FFF2-40B4-BE49-F238E27FC236}">
                <a16:creationId xmlns:a16="http://schemas.microsoft.com/office/drawing/2014/main" id="{3A8518AB-99EB-3FA2-4B0F-FCC0932A39E7}"/>
              </a:ext>
            </a:extLst>
          </p:cNvPr>
          <p:cNvSpPr txBox="1"/>
          <p:nvPr/>
        </p:nvSpPr>
        <p:spPr>
          <a:xfrm>
            <a:off x="439516" y="1440438"/>
            <a:ext cx="417102" cy="276999"/>
          </a:xfrm>
          <a:prstGeom prst="rect">
            <a:avLst/>
          </a:prstGeom>
          <a:noFill/>
        </p:spPr>
        <p:txBody>
          <a:bodyPr wrap="none" rtlCol="0">
            <a:spAutoFit/>
          </a:bodyPr>
          <a:lstStyle/>
          <a:p>
            <a:r>
              <a:rPr lang="en-SG" sz="1200" dirty="0"/>
              <a:t>IoT</a:t>
            </a:r>
          </a:p>
        </p:txBody>
      </p:sp>
      <p:sp>
        <p:nvSpPr>
          <p:cNvPr id="9" name="TextBox 8">
            <a:extLst>
              <a:ext uri="{FF2B5EF4-FFF2-40B4-BE49-F238E27FC236}">
                <a16:creationId xmlns:a16="http://schemas.microsoft.com/office/drawing/2014/main" id="{A9B55776-877A-3CD1-B0F7-2396ACE6DCB8}"/>
              </a:ext>
            </a:extLst>
          </p:cNvPr>
          <p:cNvSpPr txBox="1"/>
          <p:nvPr/>
        </p:nvSpPr>
        <p:spPr>
          <a:xfrm>
            <a:off x="13654380" y="2609843"/>
            <a:ext cx="4161672" cy="1323439"/>
          </a:xfrm>
          <a:prstGeom prst="rect">
            <a:avLst/>
          </a:prstGeom>
          <a:noFill/>
        </p:spPr>
        <p:txBody>
          <a:bodyPr wrap="square" rtlCol="0">
            <a:spAutoFit/>
          </a:bodyPr>
          <a:lstStyle/>
          <a:p>
            <a:r>
              <a:rPr lang="en-SG" sz="1000" dirty="0"/>
              <a:t>Assumptions:</a:t>
            </a:r>
          </a:p>
          <a:p>
            <a:pPr marL="171450" indent="-171450">
              <a:buFont typeface="Arial" panose="020B0604020202020204" pitchFamily="34" charset="0"/>
              <a:buChar char="•"/>
            </a:pPr>
            <a:r>
              <a:rPr lang="en-SG" sz="1000" dirty="0"/>
              <a:t>Video will be processed locally on each camera.</a:t>
            </a:r>
          </a:p>
          <a:p>
            <a:pPr marL="171450" indent="-171450">
              <a:buFont typeface="Arial" panose="020B0604020202020204" pitchFamily="34" charset="0"/>
              <a:buChar char="•"/>
            </a:pPr>
            <a:r>
              <a:rPr lang="en-SG" sz="1000" dirty="0"/>
              <a:t>Camera are connected to internet constantly and messages transmitted constantly</a:t>
            </a:r>
          </a:p>
          <a:p>
            <a:pPr marL="171450" indent="-171450">
              <a:buFont typeface="Arial" panose="020B0604020202020204" pitchFamily="34" charset="0"/>
              <a:buChar char="•"/>
            </a:pPr>
            <a:r>
              <a:rPr lang="en-SG" sz="1000" dirty="0"/>
              <a:t>Camera has the capability to store the event message locally in the case if there internet unavailability</a:t>
            </a:r>
          </a:p>
          <a:p>
            <a:pPr marL="171450" indent="-171450">
              <a:buFont typeface="Arial" panose="020B0604020202020204" pitchFamily="34" charset="0"/>
              <a:buChar char="•"/>
            </a:pPr>
            <a:r>
              <a:rPr lang="en-SG" sz="1000" dirty="0"/>
              <a:t>Camera will send the event message in JSON format</a:t>
            </a:r>
          </a:p>
          <a:p>
            <a:pPr marL="171450" indent="-171450">
              <a:buFont typeface="Arial" panose="020B0604020202020204" pitchFamily="34" charset="0"/>
              <a:buChar char="•"/>
            </a:pPr>
            <a:r>
              <a:rPr lang="en-SG" sz="1000" dirty="0"/>
              <a:t>Up to 1million event messages sent per second</a:t>
            </a:r>
          </a:p>
        </p:txBody>
      </p:sp>
      <p:pic>
        <p:nvPicPr>
          <p:cNvPr id="2064" name="Picture 16" descr="The best free Json icon images. Download from 80 free icons of Json at ...">
            <a:extLst>
              <a:ext uri="{FF2B5EF4-FFF2-40B4-BE49-F238E27FC236}">
                <a16:creationId xmlns:a16="http://schemas.microsoft.com/office/drawing/2014/main" id="{458A3050-E94A-7C2E-2B61-3E8BBBC169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8394" y="1882899"/>
            <a:ext cx="296379" cy="29637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6" descr="The best free Json icon images. Download from 80 free icons of Json at ...">
            <a:extLst>
              <a:ext uri="{FF2B5EF4-FFF2-40B4-BE49-F238E27FC236}">
                <a16:creationId xmlns:a16="http://schemas.microsoft.com/office/drawing/2014/main" id="{9D592F7B-A653-AF70-CB57-FB0914E31B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5655" y="3256735"/>
            <a:ext cx="296379" cy="29637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6" descr="The best free Json icon images. Download from 80 free icons of Json at ...">
            <a:extLst>
              <a:ext uri="{FF2B5EF4-FFF2-40B4-BE49-F238E27FC236}">
                <a16:creationId xmlns:a16="http://schemas.microsoft.com/office/drawing/2014/main" id="{499DBE62-3AB1-496A-D117-01F5B46820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8394" y="4578894"/>
            <a:ext cx="296379" cy="296379"/>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Arrow Connector 31">
            <a:extLst>
              <a:ext uri="{FF2B5EF4-FFF2-40B4-BE49-F238E27FC236}">
                <a16:creationId xmlns:a16="http://schemas.microsoft.com/office/drawing/2014/main" id="{F60BD90E-FA0D-6BAC-B2EA-069EAB006403}"/>
              </a:ext>
            </a:extLst>
          </p:cNvPr>
          <p:cNvCxnSpPr>
            <a:stCxn id="5" idx="3"/>
            <a:endCxn id="2064" idx="1"/>
          </p:cNvCxnSpPr>
          <p:nvPr/>
        </p:nvCxnSpPr>
        <p:spPr>
          <a:xfrm>
            <a:off x="1435112" y="2031089"/>
            <a:ext cx="5232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1C92ADE9-2927-3F28-2F23-AD654F27B648}"/>
              </a:ext>
            </a:extLst>
          </p:cNvPr>
          <p:cNvCxnSpPr>
            <a:cxnSpLocks/>
            <a:stCxn id="6" idx="3"/>
            <a:endCxn id="29" idx="1"/>
          </p:cNvCxnSpPr>
          <p:nvPr/>
        </p:nvCxnSpPr>
        <p:spPr>
          <a:xfrm>
            <a:off x="1435112" y="3402010"/>
            <a:ext cx="510543" cy="29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62EDE55D-245A-6E1D-0A15-31EF4831FAAF}"/>
              </a:ext>
            </a:extLst>
          </p:cNvPr>
          <p:cNvCxnSpPr>
            <a:cxnSpLocks/>
            <a:stCxn id="7" idx="3"/>
            <a:endCxn id="30" idx="1"/>
          </p:cNvCxnSpPr>
          <p:nvPr/>
        </p:nvCxnSpPr>
        <p:spPr>
          <a:xfrm>
            <a:off x="1435112" y="4724809"/>
            <a:ext cx="523282" cy="22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0D13CB65-2A52-F3CF-DE11-A656FFFB6E9C}"/>
              </a:ext>
            </a:extLst>
          </p:cNvPr>
          <p:cNvCxnSpPr>
            <a:cxnSpLocks/>
            <a:stCxn id="30" idx="3"/>
            <a:endCxn id="28" idx="1"/>
          </p:cNvCxnSpPr>
          <p:nvPr/>
        </p:nvCxnSpPr>
        <p:spPr>
          <a:xfrm flipV="1">
            <a:off x="2254773" y="2553962"/>
            <a:ext cx="786144" cy="217312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0">
            <a:extLst>
              <a:ext uri="{FF2B5EF4-FFF2-40B4-BE49-F238E27FC236}">
                <a16:creationId xmlns:a16="http://schemas.microsoft.com/office/drawing/2014/main" id="{1531E7B3-E665-FF06-3B5C-46A2D98FA0AF}"/>
              </a:ext>
            </a:extLst>
          </p:cNvPr>
          <p:cNvCxnSpPr>
            <a:cxnSpLocks/>
            <a:stCxn id="29" idx="3"/>
            <a:endCxn id="28" idx="1"/>
          </p:cNvCxnSpPr>
          <p:nvPr/>
        </p:nvCxnSpPr>
        <p:spPr>
          <a:xfrm flipV="1">
            <a:off x="2242034" y="2553962"/>
            <a:ext cx="798883" cy="850963"/>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0">
            <a:extLst>
              <a:ext uri="{FF2B5EF4-FFF2-40B4-BE49-F238E27FC236}">
                <a16:creationId xmlns:a16="http://schemas.microsoft.com/office/drawing/2014/main" id="{571FDECA-9F3F-4CC0-2B4F-6426014CC960}"/>
              </a:ext>
            </a:extLst>
          </p:cNvPr>
          <p:cNvCxnSpPr>
            <a:cxnSpLocks/>
            <a:stCxn id="2064" idx="3"/>
            <a:endCxn id="28" idx="1"/>
          </p:cNvCxnSpPr>
          <p:nvPr/>
        </p:nvCxnSpPr>
        <p:spPr>
          <a:xfrm>
            <a:off x="2254773" y="2031089"/>
            <a:ext cx="786144" cy="522873"/>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40">
            <a:extLst>
              <a:ext uri="{FF2B5EF4-FFF2-40B4-BE49-F238E27FC236}">
                <a16:creationId xmlns:a16="http://schemas.microsoft.com/office/drawing/2014/main" id="{2F583195-1A30-4262-8E3B-43CFF133ACA7}"/>
              </a:ext>
            </a:extLst>
          </p:cNvPr>
          <p:cNvCxnSpPr>
            <a:cxnSpLocks/>
            <a:stCxn id="28" idx="3"/>
            <a:endCxn id="2052" idx="1"/>
          </p:cNvCxnSpPr>
          <p:nvPr/>
        </p:nvCxnSpPr>
        <p:spPr>
          <a:xfrm flipV="1">
            <a:off x="3977213" y="2475762"/>
            <a:ext cx="1380648" cy="7820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8" name="Graphic 27">
            <a:extLst>
              <a:ext uri="{FF2B5EF4-FFF2-40B4-BE49-F238E27FC236}">
                <a16:creationId xmlns:a16="http://schemas.microsoft.com/office/drawing/2014/main" id="{EB5BEAF1-C08D-5813-8C82-D25D6F71F9AF}"/>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3040917" y="2085814"/>
            <a:ext cx="936296" cy="936296"/>
          </a:xfrm>
          <a:prstGeom prst="rect">
            <a:avLst/>
          </a:prstGeom>
        </p:spPr>
      </p:pic>
      <p:grpSp>
        <p:nvGrpSpPr>
          <p:cNvPr id="1064" name="Group 1063">
            <a:extLst>
              <a:ext uri="{FF2B5EF4-FFF2-40B4-BE49-F238E27FC236}">
                <a16:creationId xmlns:a16="http://schemas.microsoft.com/office/drawing/2014/main" id="{C2929890-CF13-EB75-6845-53FC017536B5}"/>
              </a:ext>
            </a:extLst>
          </p:cNvPr>
          <p:cNvGrpSpPr/>
          <p:nvPr/>
        </p:nvGrpSpPr>
        <p:grpSpPr>
          <a:xfrm>
            <a:off x="8817453" y="2874939"/>
            <a:ext cx="971442" cy="915921"/>
            <a:chOff x="8415225" y="2792883"/>
            <a:chExt cx="971442" cy="915921"/>
          </a:xfrm>
        </p:grpSpPr>
        <p:pic>
          <p:nvPicPr>
            <p:cNvPr id="1065" name="Graphic 1064">
              <a:extLst>
                <a:ext uri="{FF2B5EF4-FFF2-40B4-BE49-F238E27FC236}">
                  <a16:creationId xmlns:a16="http://schemas.microsoft.com/office/drawing/2014/main" id="{DA38A73C-034D-DAAA-DAFB-EE947D2D671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67629" y="2792883"/>
              <a:ext cx="546989" cy="546989"/>
            </a:xfrm>
            <a:prstGeom prst="rect">
              <a:avLst/>
            </a:prstGeom>
          </p:spPr>
        </p:pic>
        <p:sp>
          <p:nvSpPr>
            <p:cNvPr id="1066" name="TextBox 1065">
              <a:extLst>
                <a:ext uri="{FF2B5EF4-FFF2-40B4-BE49-F238E27FC236}">
                  <a16:creationId xmlns:a16="http://schemas.microsoft.com/office/drawing/2014/main" id="{11EC45ED-5413-4687-B95A-E1F3514BE86F}"/>
                </a:ext>
              </a:extLst>
            </p:cNvPr>
            <p:cNvSpPr txBox="1"/>
            <p:nvPr/>
          </p:nvSpPr>
          <p:spPr>
            <a:xfrm>
              <a:off x="8415225" y="3293306"/>
              <a:ext cx="971442" cy="415498"/>
            </a:xfrm>
            <a:prstGeom prst="rect">
              <a:avLst/>
            </a:prstGeom>
            <a:noFill/>
          </p:spPr>
          <p:txBody>
            <a:bodyPr wrap="square" rtlCol="0">
              <a:spAutoFit/>
            </a:bodyPr>
            <a:lstStyle/>
            <a:p>
              <a:pPr algn="ctr"/>
              <a:r>
                <a:rPr lang="en-SG" sz="1050" dirty="0"/>
                <a:t>Power BI</a:t>
              </a:r>
            </a:p>
            <a:p>
              <a:pPr algn="ctr"/>
              <a:r>
                <a:rPr lang="en-SG" sz="1050" dirty="0"/>
                <a:t>(Analytics)</a:t>
              </a:r>
            </a:p>
          </p:txBody>
        </p:sp>
      </p:grpSp>
      <p:sp>
        <p:nvSpPr>
          <p:cNvPr id="1077" name="TextBox 1076">
            <a:extLst>
              <a:ext uri="{FF2B5EF4-FFF2-40B4-BE49-F238E27FC236}">
                <a16:creationId xmlns:a16="http://schemas.microsoft.com/office/drawing/2014/main" id="{607A2D21-DC12-7546-B79B-9C023E16A0C0}"/>
              </a:ext>
            </a:extLst>
          </p:cNvPr>
          <p:cNvSpPr txBox="1"/>
          <p:nvPr/>
        </p:nvSpPr>
        <p:spPr>
          <a:xfrm>
            <a:off x="1807505" y="1603642"/>
            <a:ext cx="615874" cy="338554"/>
          </a:xfrm>
          <a:prstGeom prst="rect">
            <a:avLst/>
          </a:prstGeom>
          <a:noFill/>
        </p:spPr>
        <p:txBody>
          <a:bodyPr wrap="none" rtlCol="0">
            <a:spAutoFit/>
          </a:bodyPr>
          <a:lstStyle/>
          <a:p>
            <a:pPr algn="ctr"/>
            <a:r>
              <a:rPr lang="en-SG" sz="800" dirty="0"/>
              <a:t>JSON</a:t>
            </a:r>
          </a:p>
          <a:p>
            <a:pPr algn="ctr"/>
            <a:r>
              <a:rPr lang="en-SG" sz="800" dirty="0"/>
              <a:t>message</a:t>
            </a:r>
          </a:p>
        </p:txBody>
      </p:sp>
      <p:sp>
        <p:nvSpPr>
          <p:cNvPr id="1078" name="TextBox 1077">
            <a:extLst>
              <a:ext uri="{FF2B5EF4-FFF2-40B4-BE49-F238E27FC236}">
                <a16:creationId xmlns:a16="http://schemas.microsoft.com/office/drawing/2014/main" id="{F385CAC8-A09A-6E3A-A0CC-A1BDCDD16189}"/>
              </a:ext>
            </a:extLst>
          </p:cNvPr>
          <p:cNvSpPr txBox="1"/>
          <p:nvPr/>
        </p:nvSpPr>
        <p:spPr>
          <a:xfrm>
            <a:off x="1785907" y="2972193"/>
            <a:ext cx="615874" cy="338554"/>
          </a:xfrm>
          <a:prstGeom prst="rect">
            <a:avLst/>
          </a:prstGeom>
          <a:noFill/>
        </p:spPr>
        <p:txBody>
          <a:bodyPr wrap="none" rtlCol="0">
            <a:spAutoFit/>
          </a:bodyPr>
          <a:lstStyle/>
          <a:p>
            <a:pPr algn="ctr"/>
            <a:r>
              <a:rPr lang="en-SG" sz="800" dirty="0"/>
              <a:t>JSON</a:t>
            </a:r>
          </a:p>
          <a:p>
            <a:pPr algn="ctr"/>
            <a:r>
              <a:rPr lang="en-SG" sz="800" dirty="0"/>
              <a:t>message</a:t>
            </a:r>
          </a:p>
        </p:txBody>
      </p:sp>
      <p:sp>
        <p:nvSpPr>
          <p:cNvPr id="1079" name="TextBox 1078">
            <a:extLst>
              <a:ext uri="{FF2B5EF4-FFF2-40B4-BE49-F238E27FC236}">
                <a16:creationId xmlns:a16="http://schemas.microsoft.com/office/drawing/2014/main" id="{D11A456C-0822-2AED-CBF9-1A9CB152A5FE}"/>
              </a:ext>
            </a:extLst>
          </p:cNvPr>
          <p:cNvSpPr txBox="1"/>
          <p:nvPr/>
        </p:nvSpPr>
        <p:spPr>
          <a:xfrm>
            <a:off x="1793741" y="4260002"/>
            <a:ext cx="615874" cy="338554"/>
          </a:xfrm>
          <a:prstGeom prst="rect">
            <a:avLst/>
          </a:prstGeom>
          <a:noFill/>
        </p:spPr>
        <p:txBody>
          <a:bodyPr wrap="none" rtlCol="0">
            <a:spAutoFit/>
          </a:bodyPr>
          <a:lstStyle/>
          <a:p>
            <a:pPr algn="ctr"/>
            <a:r>
              <a:rPr lang="en-SG" sz="800" dirty="0"/>
              <a:t>JSON</a:t>
            </a:r>
          </a:p>
          <a:p>
            <a:pPr algn="ctr"/>
            <a:r>
              <a:rPr lang="en-SG" sz="800" dirty="0"/>
              <a:t>message</a:t>
            </a:r>
          </a:p>
        </p:txBody>
      </p:sp>
      <p:grpSp>
        <p:nvGrpSpPr>
          <p:cNvPr id="1058" name="Group 1057">
            <a:extLst>
              <a:ext uri="{FF2B5EF4-FFF2-40B4-BE49-F238E27FC236}">
                <a16:creationId xmlns:a16="http://schemas.microsoft.com/office/drawing/2014/main" id="{F29EE1A9-868A-7542-8707-CCA2BBDDC323}"/>
              </a:ext>
            </a:extLst>
          </p:cNvPr>
          <p:cNvGrpSpPr/>
          <p:nvPr/>
        </p:nvGrpSpPr>
        <p:grpSpPr>
          <a:xfrm>
            <a:off x="2873002" y="3759152"/>
            <a:ext cx="1262112" cy="1162417"/>
            <a:chOff x="2693133" y="4562033"/>
            <a:chExt cx="1262112" cy="1162417"/>
          </a:xfrm>
        </p:grpSpPr>
        <p:pic>
          <p:nvPicPr>
            <p:cNvPr id="27" name="Graphic 26">
              <a:extLst>
                <a:ext uri="{FF2B5EF4-FFF2-40B4-BE49-F238E27FC236}">
                  <a16:creationId xmlns:a16="http://schemas.microsoft.com/office/drawing/2014/main" id="{C668139C-9195-D7E7-5FC8-9E4B1E8B187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62646" y="4562033"/>
              <a:ext cx="746919" cy="746919"/>
            </a:xfrm>
            <a:prstGeom prst="rect">
              <a:avLst/>
            </a:prstGeom>
          </p:spPr>
        </p:pic>
        <p:sp>
          <p:nvSpPr>
            <p:cNvPr id="31" name="TextBox 30">
              <a:extLst>
                <a:ext uri="{FF2B5EF4-FFF2-40B4-BE49-F238E27FC236}">
                  <a16:creationId xmlns:a16="http://schemas.microsoft.com/office/drawing/2014/main" id="{AFE01A50-8659-C77F-0420-9390EB0F1838}"/>
                </a:ext>
              </a:extLst>
            </p:cNvPr>
            <p:cNvSpPr txBox="1"/>
            <p:nvPr/>
          </p:nvSpPr>
          <p:spPr>
            <a:xfrm>
              <a:off x="2693133" y="5308952"/>
              <a:ext cx="1262112" cy="415498"/>
            </a:xfrm>
            <a:prstGeom prst="rect">
              <a:avLst/>
            </a:prstGeom>
            <a:noFill/>
          </p:spPr>
          <p:txBody>
            <a:bodyPr wrap="square" rtlCol="0">
              <a:spAutoFit/>
            </a:bodyPr>
            <a:lstStyle/>
            <a:p>
              <a:pPr algn="ctr"/>
              <a:r>
                <a:rPr lang="en-SG" sz="1050" dirty="0"/>
                <a:t>Azure API Management</a:t>
              </a:r>
            </a:p>
          </p:txBody>
        </p:sp>
      </p:grpSp>
      <p:grpSp>
        <p:nvGrpSpPr>
          <p:cNvPr id="36" name="Group 35">
            <a:extLst>
              <a:ext uri="{FF2B5EF4-FFF2-40B4-BE49-F238E27FC236}">
                <a16:creationId xmlns:a16="http://schemas.microsoft.com/office/drawing/2014/main" id="{E21FE5D5-9F4E-6DE3-F593-801A984BE461}"/>
              </a:ext>
            </a:extLst>
          </p:cNvPr>
          <p:cNvGrpSpPr/>
          <p:nvPr/>
        </p:nvGrpSpPr>
        <p:grpSpPr>
          <a:xfrm>
            <a:off x="5290110" y="2064054"/>
            <a:ext cx="958917" cy="1003533"/>
            <a:chOff x="4726463" y="1771674"/>
            <a:chExt cx="958917" cy="1003533"/>
          </a:xfrm>
        </p:grpSpPr>
        <p:pic>
          <p:nvPicPr>
            <p:cNvPr id="2052" name="Picture 4" descr="All Microsoft Fabric icons for diagramming - Sam Debruyn">
              <a:extLst>
                <a:ext uri="{FF2B5EF4-FFF2-40B4-BE49-F238E27FC236}">
                  <a16:creationId xmlns:a16="http://schemas.microsoft.com/office/drawing/2014/main" id="{DCFD763F-F573-38A7-E123-73D80D79EAA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94214" y="1771674"/>
              <a:ext cx="823415" cy="823415"/>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22268B9C-AED0-C92C-0873-862F42DE6A28}"/>
                </a:ext>
              </a:extLst>
            </p:cNvPr>
            <p:cNvSpPr txBox="1"/>
            <p:nvPr/>
          </p:nvSpPr>
          <p:spPr>
            <a:xfrm>
              <a:off x="4726463" y="2528986"/>
              <a:ext cx="958917" cy="246221"/>
            </a:xfrm>
            <a:prstGeom prst="rect">
              <a:avLst/>
            </a:prstGeom>
            <a:noFill/>
          </p:spPr>
          <p:txBody>
            <a:bodyPr wrap="none" rtlCol="0">
              <a:spAutoFit/>
            </a:bodyPr>
            <a:lstStyle/>
            <a:p>
              <a:r>
                <a:rPr lang="en-SG" sz="1000" dirty="0" err="1"/>
                <a:t>EventStream</a:t>
              </a:r>
              <a:endParaRPr lang="en-SG" sz="1000" dirty="0"/>
            </a:p>
          </p:txBody>
        </p:sp>
      </p:grpSp>
      <p:grpSp>
        <p:nvGrpSpPr>
          <p:cNvPr id="2055" name="Group 2054">
            <a:extLst>
              <a:ext uri="{FF2B5EF4-FFF2-40B4-BE49-F238E27FC236}">
                <a16:creationId xmlns:a16="http://schemas.microsoft.com/office/drawing/2014/main" id="{0893CD72-8816-33B5-9F71-62CED37887BC}"/>
              </a:ext>
            </a:extLst>
          </p:cNvPr>
          <p:cNvGrpSpPr/>
          <p:nvPr/>
        </p:nvGrpSpPr>
        <p:grpSpPr>
          <a:xfrm>
            <a:off x="6940340" y="2063719"/>
            <a:ext cx="940886" cy="1021223"/>
            <a:chOff x="6940340" y="1982439"/>
            <a:chExt cx="940886" cy="1021223"/>
          </a:xfrm>
        </p:grpSpPr>
        <p:pic>
          <p:nvPicPr>
            <p:cNvPr id="2054" name="Picture 6" descr="Event House">
              <a:extLst>
                <a:ext uri="{FF2B5EF4-FFF2-40B4-BE49-F238E27FC236}">
                  <a16:creationId xmlns:a16="http://schemas.microsoft.com/office/drawing/2014/main" id="{7876728D-BE16-CA5E-3473-AD41F2854D4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40340" y="1982439"/>
              <a:ext cx="823415" cy="823415"/>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09D1AF8D-7A69-929D-3F5C-6BE481DBE604}"/>
                </a:ext>
              </a:extLst>
            </p:cNvPr>
            <p:cNvSpPr txBox="1"/>
            <p:nvPr/>
          </p:nvSpPr>
          <p:spPr>
            <a:xfrm>
              <a:off x="6972003" y="2757441"/>
              <a:ext cx="909223" cy="246221"/>
            </a:xfrm>
            <a:prstGeom prst="rect">
              <a:avLst/>
            </a:prstGeom>
            <a:noFill/>
          </p:spPr>
          <p:txBody>
            <a:bodyPr wrap="none" rtlCol="0">
              <a:spAutoFit/>
            </a:bodyPr>
            <a:lstStyle/>
            <a:p>
              <a:r>
                <a:rPr lang="en-SG" sz="1000" dirty="0" err="1"/>
                <a:t>EventHouse</a:t>
              </a:r>
              <a:endParaRPr lang="en-SG" sz="1000" dirty="0"/>
            </a:p>
          </p:txBody>
        </p:sp>
      </p:grpSp>
      <p:grpSp>
        <p:nvGrpSpPr>
          <p:cNvPr id="56" name="Group 55">
            <a:extLst>
              <a:ext uri="{FF2B5EF4-FFF2-40B4-BE49-F238E27FC236}">
                <a16:creationId xmlns:a16="http://schemas.microsoft.com/office/drawing/2014/main" id="{9F58235E-5A81-38BC-3161-0E77A6BEBF39}"/>
              </a:ext>
            </a:extLst>
          </p:cNvPr>
          <p:cNvGrpSpPr/>
          <p:nvPr/>
        </p:nvGrpSpPr>
        <p:grpSpPr>
          <a:xfrm>
            <a:off x="6848819" y="3148433"/>
            <a:ext cx="936296" cy="1143933"/>
            <a:chOff x="6309823" y="2820948"/>
            <a:chExt cx="936296" cy="1143933"/>
          </a:xfrm>
        </p:grpSpPr>
        <p:pic>
          <p:nvPicPr>
            <p:cNvPr id="39" name="Picture 8" descr="Lakehouse">
              <a:extLst>
                <a:ext uri="{FF2B5EF4-FFF2-40B4-BE49-F238E27FC236}">
                  <a16:creationId xmlns:a16="http://schemas.microsoft.com/office/drawing/2014/main" id="{D2DA7B93-B8D6-C3E6-5B7D-42D4B22BC62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09823" y="2820948"/>
              <a:ext cx="936296" cy="93629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1A665E04-F5D5-C21A-9604-FA8DBE0B73F2}"/>
                </a:ext>
              </a:extLst>
            </p:cNvPr>
            <p:cNvSpPr txBox="1"/>
            <p:nvPr/>
          </p:nvSpPr>
          <p:spPr>
            <a:xfrm>
              <a:off x="6347405" y="3718660"/>
              <a:ext cx="861133" cy="246221"/>
            </a:xfrm>
            <a:prstGeom prst="rect">
              <a:avLst/>
            </a:prstGeom>
            <a:noFill/>
          </p:spPr>
          <p:txBody>
            <a:bodyPr wrap="none" rtlCol="0">
              <a:spAutoFit/>
            </a:bodyPr>
            <a:lstStyle/>
            <a:p>
              <a:r>
                <a:rPr lang="en-SG" sz="1000" dirty="0" err="1"/>
                <a:t>LakeHouse</a:t>
              </a:r>
              <a:endParaRPr lang="en-SG" sz="1000" dirty="0"/>
            </a:p>
          </p:txBody>
        </p:sp>
      </p:grpSp>
      <p:cxnSp>
        <p:nvCxnSpPr>
          <p:cNvPr id="42" name="Straight Arrow Connector 40">
            <a:extLst>
              <a:ext uri="{FF2B5EF4-FFF2-40B4-BE49-F238E27FC236}">
                <a16:creationId xmlns:a16="http://schemas.microsoft.com/office/drawing/2014/main" id="{81FB9C9B-596C-A072-4F8B-710A3DAFACA2}"/>
              </a:ext>
            </a:extLst>
          </p:cNvPr>
          <p:cNvCxnSpPr>
            <a:cxnSpLocks/>
            <a:stCxn id="2052" idx="3"/>
            <a:endCxn id="2054" idx="1"/>
          </p:cNvCxnSpPr>
          <p:nvPr/>
        </p:nvCxnSpPr>
        <p:spPr>
          <a:xfrm flipV="1">
            <a:off x="6181276" y="2475427"/>
            <a:ext cx="759064" cy="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0">
            <a:extLst>
              <a:ext uri="{FF2B5EF4-FFF2-40B4-BE49-F238E27FC236}">
                <a16:creationId xmlns:a16="http://schemas.microsoft.com/office/drawing/2014/main" id="{019EEBE3-1AF6-D2ED-873D-BC7601F81063}"/>
              </a:ext>
            </a:extLst>
          </p:cNvPr>
          <p:cNvCxnSpPr>
            <a:cxnSpLocks/>
            <a:stCxn id="35" idx="2"/>
            <a:endCxn id="39" idx="1"/>
          </p:cNvCxnSpPr>
          <p:nvPr/>
        </p:nvCxnSpPr>
        <p:spPr>
          <a:xfrm rot="16200000" flipH="1">
            <a:off x="6034697" y="2802459"/>
            <a:ext cx="548994" cy="107925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pSp>
        <p:nvGrpSpPr>
          <p:cNvPr id="60" name="Group 59">
            <a:extLst>
              <a:ext uri="{FF2B5EF4-FFF2-40B4-BE49-F238E27FC236}">
                <a16:creationId xmlns:a16="http://schemas.microsoft.com/office/drawing/2014/main" id="{58848CD1-933E-77AF-5D8A-D5A107A763CC}"/>
              </a:ext>
            </a:extLst>
          </p:cNvPr>
          <p:cNvGrpSpPr/>
          <p:nvPr/>
        </p:nvGrpSpPr>
        <p:grpSpPr>
          <a:xfrm>
            <a:off x="5262612" y="4233610"/>
            <a:ext cx="1488748" cy="824200"/>
            <a:chOff x="6372760" y="4233592"/>
            <a:chExt cx="1488748" cy="824200"/>
          </a:xfrm>
        </p:grpSpPr>
        <p:pic>
          <p:nvPicPr>
            <p:cNvPr id="2058" name="Picture 10" descr="Reflex">
              <a:extLst>
                <a:ext uri="{FF2B5EF4-FFF2-40B4-BE49-F238E27FC236}">
                  <a16:creationId xmlns:a16="http://schemas.microsoft.com/office/drawing/2014/main" id="{04CC14A8-DC16-F002-1698-DA73D7B5707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72760" y="4233592"/>
              <a:ext cx="824200" cy="824200"/>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14430AF1-7B5C-9BB3-D934-C164262C20AB}"/>
                </a:ext>
              </a:extLst>
            </p:cNvPr>
            <p:cNvSpPr txBox="1"/>
            <p:nvPr/>
          </p:nvSpPr>
          <p:spPr>
            <a:xfrm>
              <a:off x="7050067" y="4492696"/>
              <a:ext cx="811441" cy="400110"/>
            </a:xfrm>
            <a:prstGeom prst="rect">
              <a:avLst/>
            </a:prstGeom>
            <a:noFill/>
          </p:spPr>
          <p:txBody>
            <a:bodyPr wrap="none" rtlCol="0">
              <a:spAutoFit/>
            </a:bodyPr>
            <a:lstStyle/>
            <a:p>
              <a:pPr algn="ctr"/>
              <a:r>
                <a:rPr lang="en-SG" sz="1000" dirty="0"/>
                <a:t>Reflex </a:t>
              </a:r>
            </a:p>
            <a:p>
              <a:pPr algn="ctr"/>
              <a:r>
                <a:rPr lang="en-SG" sz="1000" dirty="0"/>
                <a:t>(Activator)</a:t>
              </a:r>
            </a:p>
          </p:txBody>
        </p:sp>
      </p:grpSp>
      <p:grpSp>
        <p:nvGrpSpPr>
          <p:cNvPr id="1057" name="Group 1056">
            <a:extLst>
              <a:ext uri="{FF2B5EF4-FFF2-40B4-BE49-F238E27FC236}">
                <a16:creationId xmlns:a16="http://schemas.microsoft.com/office/drawing/2014/main" id="{8AC9AAED-27A8-4880-E113-0EA8A85A3ED5}"/>
              </a:ext>
            </a:extLst>
          </p:cNvPr>
          <p:cNvGrpSpPr/>
          <p:nvPr/>
        </p:nvGrpSpPr>
        <p:grpSpPr>
          <a:xfrm>
            <a:off x="2885603" y="5255705"/>
            <a:ext cx="4790719" cy="1436547"/>
            <a:chOff x="2808715" y="5277827"/>
            <a:chExt cx="4790719" cy="1436547"/>
          </a:xfrm>
        </p:grpSpPr>
        <p:grpSp>
          <p:nvGrpSpPr>
            <p:cNvPr id="1032" name="Group 1031">
              <a:extLst>
                <a:ext uri="{FF2B5EF4-FFF2-40B4-BE49-F238E27FC236}">
                  <a16:creationId xmlns:a16="http://schemas.microsoft.com/office/drawing/2014/main" id="{42D2D2B1-BC20-7C3E-E2BE-42580997676D}"/>
                </a:ext>
              </a:extLst>
            </p:cNvPr>
            <p:cNvGrpSpPr/>
            <p:nvPr/>
          </p:nvGrpSpPr>
          <p:grpSpPr>
            <a:xfrm>
              <a:off x="5720020" y="5638213"/>
              <a:ext cx="971442" cy="943024"/>
              <a:chOff x="5835897" y="4664787"/>
              <a:chExt cx="971442" cy="943024"/>
            </a:xfrm>
          </p:grpSpPr>
          <p:sp>
            <p:nvSpPr>
              <p:cNvPr id="1033" name="TextBox 1032">
                <a:extLst>
                  <a:ext uri="{FF2B5EF4-FFF2-40B4-BE49-F238E27FC236}">
                    <a16:creationId xmlns:a16="http://schemas.microsoft.com/office/drawing/2014/main" id="{1785FC20-9D33-0B69-4159-F1EABBB4DEA1}"/>
                  </a:ext>
                </a:extLst>
              </p:cNvPr>
              <p:cNvSpPr txBox="1"/>
              <p:nvPr/>
            </p:nvSpPr>
            <p:spPr>
              <a:xfrm>
                <a:off x="5835897" y="5176924"/>
                <a:ext cx="971442" cy="430887"/>
              </a:xfrm>
              <a:prstGeom prst="rect">
                <a:avLst/>
              </a:prstGeom>
              <a:noFill/>
            </p:spPr>
            <p:txBody>
              <a:bodyPr wrap="square" rtlCol="0">
                <a:spAutoFit/>
              </a:bodyPr>
              <a:lstStyle/>
              <a:p>
                <a:pPr algn="ctr"/>
                <a:r>
                  <a:rPr lang="en-SG" sz="1100" dirty="0"/>
                  <a:t>Azure Key Vault</a:t>
                </a:r>
              </a:p>
            </p:txBody>
          </p:sp>
          <p:pic>
            <p:nvPicPr>
              <p:cNvPr id="1035" name="Graphic 1034">
                <a:extLst>
                  <a:ext uri="{FF2B5EF4-FFF2-40B4-BE49-F238E27FC236}">
                    <a16:creationId xmlns:a16="http://schemas.microsoft.com/office/drawing/2014/main" id="{AF8AE8B8-D153-4F3D-3941-A1E61E7E0AC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047649" y="4664787"/>
                <a:ext cx="547938" cy="547938"/>
              </a:xfrm>
              <a:prstGeom prst="rect">
                <a:avLst/>
              </a:prstGeom>
            </p:spPr>
          </p:pic>
        </p:grpSp>
        <p:grpSp>
          <p:nvGrpSpPr>
            <p:cNvPr id="1036" name="Group 1035">
              <a:extLst>
                <a:ext uri="{FF2B5EF4-FFF2-40B4-BE49-F238E27FC236}">
                  <a16:creationId xmlns:a16="http://schemas.microsoft.com/office/drawing/2014/main" id="{C244EC1C-D955-6580-25E0-D0EEDAD0AD19}"/>
                </a:ext>
              </a:extLst>
            </p:cNvPr>
            <p:cNvGrpSpPr/>
            <p:nvPr/>
          </p:nvGrpSpPr>
          <p:grpSpPr>
            <a:xfrm>
              <a:off x="2923633" y="5692757"/>
              <a:ext cx="853796" cy="888480"/>
              <a:chOff x="2895155" y="4596199"/>
              <a:chExt cx="853796" cy="888480"/>
            </a:xfrm>
          </p:grpSpPr>
          <p:sp>
            <p:nvSpPr>
              <p:cNvPr id="1038" name="TextBox 1037">
                <a:extLst>
                  <a:ext uri="{FF2B5EF4-FFF2-40B4-BE49-F238E27FC236}">
                    <a16:creationId xmlns:a16="http://schemas.microsoft.com/office/drawing/2014/main" id="{BBF08952-AF5F-8FB3-45E3-1AFDC9DC8811}"/>
                  </a:ext>
                </a:extLst>
              </p:cNvPr>
              <p:cNvSpPr txBox="1"/>
              <p:nvPr/>
            </p:nvSpPr>
            <p:spPr>
              <a:xfrm>
                <a:off x="2895155" y="5053792"/>
                <a:ext cx="853796" cy="430887"/>
              </a:xfrm>
              <a:prstGeom prst="rect">
                <a:avLst/>
              </a:prstGeom>
              <a:noFill/>
            </p:spPr>
            <p:txBody>
              <a:bodyPr wrap="square" rtlCol="0">
                <a:spAutoFit/>
              </a:bodyPr>
              <a:lstStyle/>
              <a:p>
                <a:pPr algn="ctr"/>
                <a:r>
                  <a:rPr lang="en-SG" sz="1100" dirty="0"/>
                  <a:t>Azure Log Analytics</a:t>
                </a:r>
              </a:p>
            </p:txBody>
          </p:sp>
          <p:pic>
            <p:nvPicPr>
              <p:cNvPr id="1040" name="Graphic 1039">
                <a:extLst>
                  <a:ext uri="{FF2B5EF4-FFF2-40B4-BE49-F238E27FC236}">
                    <a16:creationId xmlns:a16="http://schemas.microsoft.com/office/drawing/2014/main" id="{5387029A-34FE-6E85-E744-D4FAD603654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074201" y="4596199"/>
                <a:ext cx="495705" cy="495705"/>
              </a:xfrm>
              <a:prstGeom prst="rect">
                <a:avLst/>
              </a:prstGeom>
            </p:spPr>
          </p:pic>
        </p:grpSp>
        <p:grpSp>
          <p:nvGrpSpPr>
            <p:cNvPr id="1041" name="Group 1040">
              <a:extLst>
                <a:ext uri="{FF2B5EF4-FFF2-40B4-BE49-F238E27FC236}">
                  <a16:creationId xmlns:a16="http://schemas.microsoft.com/office/drawing/2014/main" id="{395A7957-D9B3-963A-DBD9-B4B5D8CD6FD9}"/>
                </a:ext>
              </a:extLst>
            </p:cNvPr>
            <p:cNvGrpSpPr/>
            <p:nvPr/>
          </p:nvGrpSpPr>
          <p:grpSpPr>
            <a:xfrm>
              <a:off x="3769461" y="5650897"/>
              <a:ext cx="837624" cy="930340"/>
              <a:chOff x="4479488" y="4592451"/>
              <a:chExt cx="837624" cy="930340"/>
            </a:xfrm>
          </p:grpSpPr>
          <p:sp>
            <p:nvSpPr>
              <p:cNvPr id="1044" name="TextBox 1043">
                <a:extLst>
                  <a:ext uri="{FF2B5EF4-FFF2-40B4-BE49-F238E27FC236}">
                    <a16:creationId xmlns:a16="http://schemas.microsoft.com/office/drawing/2014/main" id="{AE663F6D-B209-90A7-1255-82DE9A55BA4A}"/>
                  </a:ext>
                </a:extLst>
              </p:cNvPr>
              <p:cNvSpPr txBox="1"/>
              <p:nvPr/>
            </p:nvSpPr>
            <p:spPr>
              <a:xfrm>
                <a:off x="4479488" y="5091904"/>
                <a:ext cx="837624" cy="430887"/>
              </a:xfrm>
              <a:prstGeom prst="rect">
                <a:avLst/>
              </a:prstGeom>
              <a:noFill/>
            </p:spPr>
            <p:txBody>
              <a:bodyPr wrap="square" rtlCol="0">
                <a:spAutoFit/>
              </a:bodyPr>
              <a:lstStyle/>
              <a:p>
                <a:pPr algn="ctr"/>
                <a:r>
                  <a:rPr lang="en-SG" sz="1100" dirty="0"/>
                  <a:t>Azure Monitor</a:t>
                </a:r>
              </a:p>
            </p:txBody>
          </p:sp>
          <p:pic>
            <p:nvPicPr>
              <p:cNvPr id="1050" name="Graphic 1049">
                <a:extLst>
                  <a:ext uri="{FF2B5EF4-FFF2-40B4-BE49-F238E27FC236}">
                    <a16:creationId xmlns:a16="http://schemas.microsoft.com/office/drawing/2014/main" id="{B59296E7-04DE-A431-7AAA-4C6CA2B2CFD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630153" y="4592451"/>
                <a:ext cx="536294" cy="536294"/>
              </a:xfrm>
              <a:prstGeom prst="rect">
                <a:avLst/>
              </a:prstGeom>
            </p:spPr>
          </p:pic>
        </p:grpSp>
        <p:grpSp>
          <p:nvGrpSpPr>
            <p:cNvPr id="1051" name="Group 1050">
              <a:extLst>
                <a:ext uri="{FF2B5EF4-FFF2-40B4-BE49-F238E27FC236}">
                  <a16:creationId xmlns:a16="http://schemas.microsoft.com/office/drawing/2014/main" id="{3BF7734C-D47E-4869-F5FC-7E5D555B45D8}"/>
                </a:ext>
              </a:extLst>
            </p:cNvPr>
            <p:cNvGrpSpPr/>
            <p:nvPr/>
          </p:nvGrpSpPr>
          <p:grpSpPr>
            <a:xfrm>
              <a:off x="6627992" y="5650897"/>
              <a:ext cx="971442" cy="941871"/>
              <a:chOff x="7146229" y="4689888"/>
              <a:chExt cx="971442" cy="941871"/>
            </a:xfrm>
          </p:grpSpPr>
          <p:pic>
            <p:nvPicPr>
              <p:cNvPr id="1052" name="Graphic 1051">
                <a:extLst>
                  <a:ext uri="{FF2B5EF4-FFF2-40B4-BE49-F238E27FC236}">
                    <a16:creationId xmlns:a16="http://schemas.microsoft.com/office/drawing/2014/main" id="{370A0B8D-01C8-F0AB-9752-DB8C0C1F0A3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352319" y="4689888"/>
                <a:ext cx="559262" cy="559262"/>
              </a:xfrm>
              <a:prstGeom prst="rect">
                <a:avLst/>
              </a:prstGeom>
            </p:spPr>
          </p:pic>
          <p:sp>
            <p:nvSpPr>
              <p:cNvPr id="1053" name="TextBox 1052">
                <a:extLst>
                  <a:ext uri="{FF2B5EF4-FFF2-40B4-BE49-F238E27FC236}">
                    <a16:creationId xmlns:a16="http://schemas.microsoft.com/office/drawing/2014/main" id="{7BE0452C-DAAF-CB9D-5D84-470C782F2270}"/>
                  </a:ext>
                </a:extLst>
              </p:cNvPr>
              <p:cNvSpPr txBox="1"/>
              <p:nvPr/>
            </p:nvSpPr>
            <p:spPr>
              <a:xfrm>
                <a:off x="7146229" y="5200872"/>
                <a:ext cx="971442" cy="430887"/>
              </a:xfrm>
              <a:prstGeom prst="rect">
                <a:avLst/>
              </a:prstGeom>
              <a:noFill/>
            </p:spPr>
            <p:txBody>
              <a:bodyPr wrap="square" rtlCol="0">
                <a:spAutoFit/>
              </a:bodyPr>
              <a:lstStyle/>
              <a:p>
                <a:pPr algn="ctr"/>
                <a:r>
                  <a:rPr lang="en-SG" sz="1100" dirty="0"/>
                  <a:t>Microsoft Defender</a:t>
                </a:r>
              </a:p>
            </p:txBody>
          </p:sp>
        </p:grpSp>
        <p:sp>
          <p:nvSpPr>
            <p:cNvPr id="1054" name="Rectangle: Rounded Corners 1053">
              <a:extLst>
                <a:ext uri="{FF2B5EF4-FFF2-40B4-BE49-F238E27FC236}">
                  <a16:creationId xmlns:a16="http://schemas.microsoft.com/office/drawing/2014/main" id="{CD9F2F6E-EBC9-E52E-15A8-1C80B571FF66}"/>
                </a:ext>
              </a:extLst>
            </p:cNvPr>
            <p:cNvSpPr/>
            <p:nvPr/>
          </p:nvSpPr>
          <p:spPr>
            <a:xfrm>
              <a:off x="5582496" y="5282116"/>
              <a:ext cx="2016828" cy="1432258"/>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t" anchorCtr="0"/>
            <a:lstStyle/>
            <a:p>
              <a:r>
                <a:rPr lang="en-SG" sz="1050" b="1" dirty="0">
                  <a:solidFill>
                    <a:schemeClr val="tx1"/>
                  </a:solidFill>
                </a:rPr>
                <a:t>Security</a:t>
              </a:r>
            </a:p>
          </p:txBody>
        </p:sp>
        <p:sp>
          <p:nvSpPr>
            <p:cNvPr id="1055" name="Rectangle: Rounded Corners 1054">
              <a:extLst>
                <a:ext uri="{FF2B5EF4-FFF2-40B4-BE49-F238E27FC236}">
                  <a16:creationId xmlns:a16="http://schemas.microsoft.com/office/drawing/2014/main" id="{F3237141-BB63-A908-0DF4-083C9B9D72CB}"/>
                </a:ext>
              </a:extLst>
            </p:cNvPr>
            <p:cNvSpPr/>
            <p:nvPr/>
          </p:nvSpPr>
          <p:spPr>
            <a:xfrm>
              <a:off x="2808715" y="5277827"/>
              <a:ext cx="2016828" cy="1432258"/>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t" anchorCtr="0"/>
            <a:lstStyle/>
            <a:p>
              <a:r>
                <a:rPr lang="en-SG" sz="1050" b="1" dirty="0">
                  <a:solidFill>
                    <a:schemeClr val="tx1"/>
                  </a:solidFill>
                </a:rPr>
                <a:t>Monitors</a:t>
              </a:r>
            </a:p>
          </p:txBody>
        </p:sp>
      </p:grpSp>
      <p:sp>
        <p:nvSpPr>
          <p:cNvPr id="1086" name="Freeform: Shape 1085">
            <a:extLst>
              <a:ext uri="{FF2B5EF4-FFF2-40B4-BE49-F238E27FC236}">
                <a16:creationId xmlns:a16="http://schemas.microsoft.com/office/drawing/2014/main" id="{15B3EADF-6AC2-631D-93EA-1AD0EB9D3AB3}"/>
              </a:ext>
            </a:extLst>
          </p:cNvPr>
          <p:cNvSpPr/>
          <p:nvPr/>
        </p:nvSpPr>
        <p:spPr>
          <a:xfrm>
            <a:off x="2764215" y="1262860"/>
            <a:ext cx="5207856" cy="5503700"/>
          </a:xfrm>
          <a:custGeom>
            <a:avLst/>
            <a:gdLst>
              <a:gd name="connsiteX0" fmla="*/ 287077 w 5207856"/>
              <a:gd name="connsiteY0" fmla="*/ 0 h 5503700"/>
              <a:gd name="connsiteX1" fmla="*/ 1435353 w 5207856"/>
              <a:gd name="connsiteY1" fmla="*/ 0 h 5503700"/>
              <a:gd name="connsiteX2" fmla="*/ 1722430 w 5207856"/>
              <a:gd name="connsiteY2" fmla="*/ 287077 h 5503700"/>
              <a:gd name="connsiteX3" fmla="*/ 1722430 w 5207856"/>
              <a:gd name="connsiteY3" fmla="*/ 3922731 h 5503700"/>
              <a:gd name="connsiteX4" fmla="*/ 4944356 w 5207856"/>
              <a:gd name="connsiteY4" fmla="*/ 3922731 h 5503700"/>
              <a:gd name="connsiteX5" fmla="*/ 5207856 w 5207856"/>
              <a:gd name="connsiteY5" fmla="*/ 4186231 h 5503700"/>
              <a:gd name="connsiteX6" fmla="*/ 5207856 w 5207856"/>
              <a:gd name="connsiteY6" fmla="*/ 5240200 h 5503700"/>
              <a:gd name="connsiteX7" fmla="*/ 4944356 w 5207856"/>
              <a:gd name="connsiteY7" fmla="*/ 5503700 h 5503700"/>
              <a:gd name="connsiteX8" fmla="*/ 1435353 w 5207856"/>
              <a:gd name="connsiteY8" fmla="*/ 5503700 h 5503700"/>
              <a:gd name="connsiteX9" fmla="*/ 353200 w 5207856"/>
              <a:gd name="connsiteY9" fmla="*/ 5503700 h 5503700"/>
              <a:gd name="connsiteX10" fmla="*/ 287077 w 5207856"/>
              <a:gd name="connsiteY10" fmla="*/ 5503700 h 5503700"/>
              <a:gd name="connsiteX11" fmla="*/ 0 w 5207856"/>
              <a:gd name="connsiteY11" fmla="*/ 5216623 h 5503700"/>
              <a:gd name="connsiteX12" fmla="*/ 0 w 5207856"/>
              <a:gd name="connsiteY12" fmla="*/ 287077 h 5503700"/>
              <a:gd name="connsiteX13" fmla="*/ 287077 w 5207856"/>
              <a:gd name="connsiteY13" fmla="*/ 0 h 550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07856" h="5503700">
                <a:moveTo>
                  <a:pt x="287077" y="0"/>
                </a:moveTo>
                <a:lnTo>
                  <a:pt x="1435353" y="0"/>
                </a:lnTo>
                <a:cubicBezTo>
                  <a:pt x="1593901" y="0"/>
                  <a:pt x="1722430" y="128529"/>
                  <a:pt x="1722430" y="287077"/>
                </a:cubicBezTo>
                <a:lnTo>
                  <a:pt x="1722430" y="3922731"/>
                </a:lnTo>
                <a:lnTo>
                  <a:pt x="4944356" y="3922731"/>
                </a:lnTo>
                <a:cubicBezTo>
                  <a:pt x="5089883" y="3922731"/>
                  <a:pt x="5207856" y="4040704"/>
                  <a:pt x="5207856" y="4186231"/>
                </a:cubicBezTo>
                <a:lnTo>
                  <a:pt x="5207856" y="5240200"/>
                </a:lnTo>
                <a:cubicBezTo>
                  <a:pt x="5207856" y="5385727"/>
                  <a:pt x="5089883" y="5503700"/>
                  <a:pt x="4944356" y="5503700"/>
                </a:cubicBezTo>
                <a:lnTo>
                  <a:pt x="1435353" y="5503700"/>
                </a:lnTo>
                <a:lnTo>
                  <a:pt x="353200" y="5503700"/>
                </a:lnTo>
                <a:lnTo>
                  <a:pt x="287077" y="5503700"/>
                </a:lnTo>
                <a:cubicBezTo>
                  <a:pt x="128529" y="5503700"/>
                  <a:pt x="0" y="5375171"/>
                  <a:pt x="0" y="5216623"/>
                </a:cubicBezTo>
                <a:lnTo>
                  <a:pt x="0" y="287077"/>
                </a:lnTo>
                <a:cubicBezTo>
                  <a:pt x="0" y="128529"/>
                  <a:pt x="128529" y="0"/>
                  <a:pt x="287077" y="0"/>
                </a:cubicBezTo>
                <a:close/>
              </a:path>
            </a:pathLst>
          </a:cu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rtlCol="0" anchor="t" anchorCtr="0">
            <a:noAutofit/>
          </a:bodyPr>
          <a:lstStyle/>
          <a:p>
            <a:endParaRPr lang="en-SG" b="1" dirty="0"/>
          </a:p>
        </p:txBody>
      </p:sp>
      <p:cxnSp>
        <p:nvCxnSpPr>
          <p:cNvPr id="1087" name="Straight Arrow Connector 40">
            <a:extLst>
              <a:ext uri="{FF2B5EF4-FFF2-40B4-BE49-F238E27FC236}">
                <a16:creationId xmlns:a16="http://schemas.microsoft.com/office/drawing/2014/main" id="{BAB955C0-6E87-D7B7-3D6E-A17B148C4F21}"/>
              </a:ext>
            </a:extLst>
          </p:cNvPr>
          <p:cNvCxnSpPr>
            <a:cxnSpLocks/>
            <a:stCxn id="27" idx="0"/>
            <a:endCxn id="8" idx="2"/>
          </p:cNvCxnSpPr>
          <p:nvPr/>
        </p:nvCxnSpPr>
        <p:spPr>
          <a:xfrm rot="16200000" flipV="1">
            <a:off x="3266968" y="3510144"/>
            <a:ext cx="479039" cy="1897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pSp>
        <p:nvGrpSpPr>
          <p:cNvPr id="2061" name="Group 2060">
            <a:extLst>
              <a:ext uri="{FF2B5EF4-FFF2-40B4-BE49-F238E27FC236}">
                <a16:creationId xmlns:a16="http://schemas.microsoft.com/office/drawing/2014/main" id="{700C70D8-698F-287A-BA78-520761D4EC40}"/>
              </a:ext>
            </a:extLst>
          </p:cNvPr>
          <p:cNvGrpSpPr/>
          <p:nvPr/>
        </p:nvGrpSpPr>
        <p:grpSpPr>
          <a:xfrm>
            <a:off x="9225394" y="1469495"/>
            <a:ext cx="1036194" cy="1099471"/>
            <a:chOff x="9567241" y="1872722"/>
            <a:chExt cx="1036194" cy="1099471"/>
          </a:xfrm>
        </p:grpSpPr>
        <p:pic>
          <p:nvPicPr>
            <p:cNvPr id="2060" name="Picture 12" descr="Real Time Dashboard">
              <a:extLst>
                <a:ext uri="{FF2B5EF4-FFF2-40B4-BE49-F238E27FC236}">
                  <a16:creationId xmlns:a16="http://schemas.microsoft.com/office/drawing/2014/main" id="{CAC6AA2B-7D43-35BD-E546-30C881103CB4}"/>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689704" y="1872722"/>
              <a:ext cx="791269" cy="791269"/>
            </a:xfrm>
            <a:prstGeom prst="rect">
              <a:avLst/>
            </a:prstGeom>
            <a:noFill/>
            <a:extLst>
              <a:ext uri="{909E8E84-426E-40DD-AFC4-6F175D3DCCD1}">
                <a14:hiddenFill xmlns:a14="http://schemas.microsoft.com/office/drawing/2010/main">
                  <a:solidFill>
                    <a:srgbClr val="FFFFFF"/>
                  </a:solidFill>
                </a14:hiddenFill>
              </a:ext>
            </a:extLst>
          </p:spPr>
        </p:pic>
        <p:sp>
          <p:nvSpPr>
            <p:cNvPr id="2059" name="TextBox 2058">
              <a:extLst>
                <a:ext uri="{FF2B5EF4-FFF2-40B4-BE49-F238E27FC236}">
                  <a16:creationId xmlns:a16="http://schemas.microsoft.com/office/drawing/2014/main" id="{7B69E52E-9E5F-42C5-0E01-CE3475DACF44}"/>
                </a:ext>
              </a:extLst>
            </p:cNvPr>
            <p:cNvSpPr txBox="1"/>
            <p:nvPr/>
          </p:nvSpPr>
          <p:spPr>
            <a:xfrm>
              <a:off x="9567241" y="2572083"/>
              <a:ext cx="1036194" cy="400110"/>
            </a:xfrm>
            <a:prstGeom prst="rect">
              <a:avLst/>
            </a:prstGeom>
            <a:noFill/>
          </p:spPr>
          <p:txBody>
            <a:bodyPr wrap="square" rtlCol="0">
              <a:spAutoFit/>
            </a:bodyPr>
            <a:lstStyle/>
            <a:p>
              <a:pPr algn="ctr"/>
              <a:r>
                <a:rPr lang="en-SG" sz="1000" dirty="0"/>
                <a:t>Realtime Dashboard</a:t>
              </a:r>
            </a:p>
          </p:txBody>
        </p:sp>
      </p:grpSp>
      <p:grpSp>
        <p:nvGrpSpPr>
          <p:cNvPr id="2065" name="Group 2064">
            <a:extLst>
              <a:ext uri="{FF2B5EF4-FFF2-40B4-BE49-F238E27FC236}">
                <a16:creationId xmlns:a16="http://schemas.microsoft.com/office/drawing/2014/main" id="{6A40F79A-C596-BA50-058A-1ED7E2E01867}"/>
              </a:ext>
            </a:extLst>
          </p:cNvPr>
          <p:cNvGrpSpPr/>
          <p:nvPr/>
        </p:nvGrpSpPr>
        <p:grpSpPr>
          <a:xfrm>
            <a:off x="9691112" y="2978447"/>
            <a:ext cx="971442" cy="830215"/>
            <a:chOff x="8939648" y="3331235"/>
            <a:chExt cx="971442" cy="830215"/>
          </a:xfrm>
        </p:grpSpPr>
        <p:pic>
          <p:nvPicPr>
            <p:cNvPr id="2062" name="Picture 14" descr="Paginated Report">
              <a:extLst>
                <a:ext uri="{FF2B5EF4-FFF2-40B4-BE49-F238E27FC236}">
                  <a16:creationId xmlns:a16="http://schemas.microsoft.com/office/drawing/2014/main" id="{ABCDAF07-90C0-E565-9597-7002FA38573A}"/>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194090" y="3331235"/>
              <a:ext cx="462558" cy="462558"/>
            </a:xfrm>
            <a:prstGeom prst="rect">
              <a:avLst/>
            </a:prstGeom>
            <a:noFill/>
            <a:extLst>
              <a:ext uri="{909E8E84-426E-40DD-AFC4-6F175D3DCCD1}">
                <a14:hiddenFill xmlns:a14="http://schemas.microsoft.com/office/drawing/2010/main">
                  <a:solidFill>
                    <a:srgbClr val="FFFFFF"/>
                  </a:solidFill>
                </a14:hiddenFill>
              </a:ext>
            </a:extLst>
          </p:spPr>
        </p:pic>
        <p:sp>
          <p:nvSpPr>
            <p:cNvPr id="2063" name="TextBox 2062">
              <a:extLst>
                <a:ext uri="{FF2B5EF4-FFF2-40B4-BE49-F238E27FC236}">
                  <a16:creationId xmlns:a16="http://schemas.microsoft.com/office/drawing/2014/main" id="{D0395C04-5E35-3094-D8E1-AC673869ADBB}"/>
                </a:ext>
              </a:extLst>
            </p:cNvPr>
            <p:cNvSpPr txBox="1"/>
            <p:nvPr/>
          </p:nvSpPr>
          <p:spPr>
            <a:xfrm>
              <a:off x="8939648" y="3745952"/>
              <a:ext cx="971442" cy="415498"/>
            </a:xfrm>
            <a:prstGeom prst="rect">
              <a:avLst/>
            </a:prstGeom>
            <a:noFill/>
          </p:spPr>
          <p:txBody>
            <a:bodyPr wrap="square" rtlCol="0">
              <a:spAutoFit/>
            </a:bodyPr>
            <a:lstStyle/>
            <a:p>
              <a:pPr algn="ctr"/>
              <a:r>
                <a:rPr lang="en-SG" sz="1050" dirty="0"/>
                <a:t>Operational Reports</a:t>
              </a:r>
            </a:p>
          </p:txBody>
        </p:sp>
      </p:grpSp>
      <p:grpSp>
        <p:nvGrpSpPr>
          <p:cNvPr id="2071" name="Group 2070">
            <a:extLst>
              <a:ext uri="{FF2B5EF4-FFF2-40B4-BE49-F238E27FC236}">
                <a16:creationId xmlns:a16="http://schemas.microsoft.com/office/drawing/2014/main" id="{B795F1D6-08FB-1D1B-8008-98DC29817BD8}"/>
              </a:ext>
            </a:extLst>
          </p:cNvPr>
          <p:cNvGrpSpPr/>
          <p:nvPr/>
        </p:nvGrpSpPr>
        <p:grpSpPr>
          <a:xfrm>
            <a:off x="9819952" y="3928503"/>
            <a:ext cx="783954" cy="884736"/>
            <a:chOff x="9995026" y="1753236"/>
            <a:chExt cx="783954" cy="884736"/>
          </a:xfrm>
        </p:grpSpPr>
        <p:pic>
          <p:nvPicPr>
            <p:cNvPr id="2066" name="Picture 16" descr="Notebook">
              <a:extLst>
                <a:ext uri="{FF2B5EF4-FFF2-40B4-BE49-F238E27FC236}">
                  <a16:creationId xmlns:a16="http://schemas.microsoft.com/office/drawing/2014/main" id="{8AAF8DF0-00F7-0C65-292D-818C45CBCB84}"/>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0033548" y="1753236"/>
              <a:ext cx="620179" cy="620179"/>
            </a:xfrm>
            <a:prstGeom prst="rect">
              <a:avLst/>
            </a:prstGeom>
            <a:noFill/>
            <a:extLst>
              <a:ext uri="{909E8E84-426E-40DD-AFC4-6F175D3DCCD1}">
                <a14:hiddenFill xmlns:a14="http://schemas.microsoft.com/office/drawing/2010/main">
                  <a:solidFill>
                    <a:srgbClr val="FFFFFF"/>
                  </a:solidFill>
                </a14:hiddenFill>
              </a:ext>
            </a:extLst>
          </p:spPr>
        </p:pic>
        <p:sp>
          <p:nvSpPr>
            <p:cNvPr id="2067" name="TextBox 2066">
              <a:extLst>
                <a:ext uri="{FF2B5EF4-FFF2-40B4-BE49-F238E27FC236}">
                  <a16:creationId xmlns:a16="http://schemas.microsoft.com/office/drawing/2014/main" id="{B477829B-E9E8-8645-ED2A-77386382AA4E}"/>
                </a:ext>
              </a:extLst>
            </p:cNvPr>
            <p:cNvSpPr txBox="1"/>
            <p:nvPr/>
          </p:nvSpPr>
          <p:spPr>
            <a:xfrm>
              <a:off x="9995026" y="2391751"/>
              <a:ext cx="783954" cy="246221"/>
            </a:xfrm>
            <a:prstGeom prst="rect">
              <a:avLst/>
            </a:prstGeom>
            <a:noFill/>
          </p:spPr>
          <p:txBody>
            <a:bodyPr wrap="square" rtlCol="0">
              <a:spAutoFit/>
            </a:bodyPr>
            <a:lstStyle/>
            <a:p>
              <a:pPr algn="ctr"/>
              <a:r>
                <a:rPr lang="en-SG" sz="1000" dirty="0"/>
                <a:t>Notebook</a:t>
              </a:r>
            </a:p>
          </p:txBody>
        </p:sp>
      </p:grpSp>
      <p:grpSp>
        <p:nvGrpSpPr>
          <p:cNvPr id="2070" name="Group 2069">
            <a:extLst>
              <a:ext uri="{FF2B5EF4-FFF2-40B4-BE49-F238E27FC236}">
                <a16:creationId xmlns:a16="http://schemas.microsoft.com/office/drawing/2014/main" id="{72C16789-A0F7-F191-F38E-755E21017DFC}"/>
              </a:ext>
            </a:extLst>
          </p:cNvPr>
          <p:cNvGrpSpPr/>
          <p:nvPr/>
        </p:nvGrpSpPr>
        <p:grpSpPr>
          <a:xfrm>
            <a:off x="8867920" y="3820805"/>
            <a:ext cx="783954" cy="1007782"/>
            <a:chOff x="9111834" y="1792951"/>
            <a:chExt cx="783954" cy="1007782"/>
          </a:xfrm>
        </p:grpSpPr>
        <p:pic>
          <p:nvPicPr>
            <p:cNvPr id="2068" name="Picture 18" descr="KQL Script">
              <a:extLst>
                <a:ext uri="{FF2B5EF4-FFF2-40B4-BE49-F238E27FC236}">
                  <a16:creationId xmlns:a16="http://schemas.microsoft.com/office/drawing/2014/main" id="{421D51D5-8DAB-83DF-980F-0551842CD903}"/>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221426" y="1792951"/>
              <a:ext cx="580464" cy="580464"/>
            </a:xfrm>
            <a:prstGeom prst="rect">
              <a:avLst/>
            </a:prstGeom>
            <a:noFill/>
            <a:extLst>
              <a:ext uri="{909E8E84-426E-40DD-AFC4-6F175D3DCCD1}">
                <a14:hiddenFill xmlns:a14="http://schemas.microsoft.com/office/drawing/2010/main">
                  <a:solidFill>
                    <a:srgbClr val="FFFFFF"/>
                  </a:solidFill>
                </a14:hiddenFill>
              </a:ext>
            </a:extLst>
          </p:spPr>
        </p:pic>
        <p:sp>
          <p:nvSpPr>
            <p:cNvPr id="2069" name="TextBox 2068">
              <a:extLst>
                <a:ext uri="{FF2B5EF4-FFF2-40B4-BE49-F238E27FC236}">
                  <a16:creationId xmlns:a16="http://schemas.microsoft.com/office/drawing/2014/main" id="{D3CC7234-E5B7-9C87-27FB-EAEFE0EBB9E8}"/>
                </a:ext>
              </a:extLst>
            </p:cNvPr>
            <p:cNvSpPr txBox="1"/>
            <p:nvPr/>
          </p:nvSpPr>
          <p:spPr>
            <a:xfrm>
              <a:off x="9111834" y="2400623"/>
              <a:ext cx="783954" cy="400110"/>
            </a:xfrm>
            <a:prstGeom prst="rect">
              <a:avLst/>
            </a:prstGeom>
            <a:noFill/>
          </p:spPr>
          <p:txBody>
            <a:bodyPr wrap="square" rtlCol="0">
              <a:spAutoFit/>
            </a:bodyPr>
            <a:lstStyle/>
            <a:p>
              <a:pPr algn="ctr"/>
              <a:r>
                <a:rPr lang="en-SG" sz="1000" dirty="0"/>
                <a:t>KQL Query Set</a:t>
              </a:r>
            </a:p>
          </p:txBody>
        </p:sp>
      </p:grpSp>
      <p:sp>
        <p:nvSpPr>
          <p:cNvPr id="2072" name="Rectangle 2071">
            <a:extLst>
              <a:ext uri="{FF2B5EF4-FFF2-40B4-BE49-F238E27FC236}">
                <a16:creationId xmlns:a16="http://schemas.microsoft.com/office/drawing/2014/main" id="{969623BE-B6F6-B151-FA32-E60E4CC994F9}"/>
              </a:ext>
            </a:extLst>
          </p:cNvPr>
          <p:cNvSpPr/>
          <p:nvPr/>
        </p:nvSpPr>
        <p:spPr>
          <a:xfrm>
            <a:off x="8797536" y="2744596"/>
            <a:ext cx="1959351" cy="217697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SG"/>
          </a:p>
        </p:txBody>
      </p:sp>
      <p:cxnSp>
        <p:nvCxnSpPr>
          <p:cNvPr id="2074" name="Straight Arrow Connector 40">
            <a:extLst>
              <a:ext uri="{FF2B5EF4-FFF2-40B4-BE49-F238E27FC236}">
                <a16:creationId xmlns:a16="http://schemas.microsoft.com/office/drawing/2014/main" id="{E867101E-2491-B6F5-199B-AC9429E3AE05}"/>
              </a:ext>
            </a:extLst>
          </p:cNvPr>
          <p:cNvCxnSpPr>
            <a:cxnSpLocks/>
            <a:stCxn id="2054" idx="3"/>
            <a:endCxn id="2060" idx="1"/>
          </p:cNvCxnSpPr>
          <p:nvPr/>
        </p:nvCxnSpPr>
        <p:spPr>
          <a:xfrm flipV="1">
            <a:off x="7763755" y="1865130"/>
            <a:ext cx="1584102" cy="61029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077" name="Straight Arrow Connector 40">
            <a:extLst>
              <a:ext uri="{FF2B5EF4-FFF2-40B4-BE49-F238E27FC236}">
                <a16:creationId xmlns:a16="http://schemas.microsoft.com/office/drawing/2014/main" id="{750DBC7C-751F-2AE5-1DD4-069BE34F5BE4}"/>
              </a:ext>
            </a:extLst>
          </p:cNvPr>
          <p:cNvCxnSpPr>
            <a:cxnSpLocks/>
            <a:stCxn id="37" idx="3"/>
          </p:cNvCxnSpPr>
          <p:nvPr/>
        </p:nvCxnSpPr>
        <p:spPr>
          <a:xfrm>
            <a:off x="7881226" y="2961832"/>
            <a:ext cx="893576" cy="59128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084" name="Straight Arrow Connector 40">
            <a:extLst>
              <a:ext uri="{FF2B5EF4-FFF2-40B4-BE49-F238E27FC236}">
                <a16:creationId xmlns:a16="http://schemas.microsoft.com/office/drawing/2014/main" id="{ABAA4599-5F5F-6BE9-10EE-8A80613F1D4A}"/>
              </a:ext>
            </a:extLst>
          </p:cNvPr>
          <p:cNvCxnSpPr>
            <a:cxnSpLocks/>
            <a:stCxn id="39" idx="3"/>
            <a:endCxn id="2072" idx="1"/>
          </p:cNvCxnSpPr>
          <p:nvPr/>
        </p:nvCxnSpPr>
        <p:spPr>
          <a:xfrm>
            <a:off x="7785115" y="3616581"/>
            <a:ext cx="1012421" cy="21650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58084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4DFC3-B59A-7253-FD6B-4BDFCF13E7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EA2E16-9E18-C2B6-4B94-7BFEBB6C4D90}"/>
              </a:ext>
            </a:extLst>
          </p:cNvPr>
          <p:cNvSpPr>
            <a:spLocks noGrp="1"/>
          </p:cNvSpPr>
          <p:nvPr>
            <p:ph type="title"/>
          </p:nvPr>
        </p:nvSpPr>
        <p:spPr/>
        <p:txBody>
          <a:bodyPr/>
          <a:lstStyle/>
          <a:p>
            <a:r>
              <a:rPr lang="en-SG" dirty="0"/>
              <a:t>IoT (Camera)</a:t>
            </a:r>
          </a:p>
        </p:txBody>
      </p:sp>
      <p:grpSp>
        <p:nvGrpSpPr>
          <p:cNvPr id="3" name="Group 2">
            <a:extLst>
              <a:ext uri="{FF2B5EF4-FFF2-40B4-BE49-F238E27FC236}">
                <a16:creationId xmlns:a16="http://schemas.microsoft.com/office/drawing/2014/main" id="{635E2664-2BC1-1ED7-96AE-546DB48ACDD5}"/>
              </a:ext>
            </a:extLst>
          </p:cNvPr>
          <p:cNvGrpSpPr/>
          <p:nvPr/>
        </p:nvGrpSpPr>
        <p:grpSpPr>
          <a:xfrm>
            <a:off x="498015" y="1680898"/>
            <a:ext cx="1366409" cy="4080951"/>
            <a:chOff x="460243" y="1388524"/>
            <a:chExt cx="1366409" cy="4080951"/>
          </a:xfrm>
        </p:grpSpPr>
        <p:sp>
          <p:nvSpPr>
            <p:cNvPr id="20" name="Rectangle: Rounded Corners 19">
              <a:extLst>
                <a:ext uri="{FF2B5EF4-FFF2-40B4-BE49-F238E27FC236}">
                  <a16:creationId xmlns:a16="http://schemas.microsoft.com/office/drawing/2014/main" id="{764CC9B8-EC8D-202A-A2E6-6D4D13DDD9BB}"/>
                </a:ext>
              </a:extLst>
            </p:cNvPr>
            <p:cNvSpPr/>
            <p:nvPr/>
          </p:nvSpPr>
          <p:spPr>
            <a:xfrm>
              <a:off x="460243" y="1388524"/>
              <a:ext cx="1366409" cy="4080951"/>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SG"/>
            </a:p>
          </p:txBody>
        </p:sp>
        <p:grpSp>
          <p:nvGrpSpPr>
            <p:cNvPr id="24" name="Group 23">
              <a:extLst>
                <a:ext uri="{FF2B5EF4-FFF2-40B4-BE49-F238E27FC236}">
                  <a16:creationId xmlns:a16="http://schemas.microsoft.com/office/drawing/2014/main" id="{39453927-6CA2-B398-34D6-8CE2854931DC}"/>
                </a:ext>
              </a:extLst>
            </p:cNvPr>
            <p:cNvGrpSpPr/>
            <p:nvPr/>
          </p:nvGrpSpPr>
          <p:grpSpPr>
            <a:xfrm>
              <a:off x="734622" y="1704890"/>
              <a:ext cx="817651" cy="1008716"/>
              <a:chOff x="633112" y="1928292"/>
              <a:chExt cx="817651" cy="1008716"/>
            </a:xfrm>
          </p:grpSpPr>
          <p:pic>
            <p:nvPicPr>
              <p:cNvPr id="5" name="Picture 4">
                <a:extLst>
                  <a:ext uri="{FF2B5EF4-FFF2-40B4-BE49-F238E27FC236}">
                    <a16:creationId xmlns:a16="http://schemas.microsoft.com/office/drawing/2014/main" id="{D197AA00-3C78-D57B-1B67-0E49A912C739}"/>
                  </a:ext>
                </a:extLst>
              </p:cNvPr>
              <p:cNvPicPr>
                <a:picLocks noChangeAspect="1"/>
              </p:cNvPicPr>
              <p:nvPr/>
            </p:nvPicPr>
            <p:blipFill>
              <a:blip r:embed="rId3"/>
              <a:stretch>
                <a:fillRect/>
              </a:stretch>
            </p:blipFill>
            <p:spPr>
              <a:xfrm>
                <a:off x="666124" y="1928292"/>
                <a:ext cx="751626" cy="751626"/>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pic>
          <p:sp>
            <p:nvSpPr>
              <p:cNvPr id="21" name="TextBox 20">
                <a:extLst>
                  <a:ext uri="{FF2B5EF4-FFF2-40B4-BE49-F238E27FC236}">
                    <a16:creationId xmlns:a16="http://schemas.microsoft.com/office/drawing/2014/main" id="{EB63594F-3A4E-3A0E-57F7-B5B76DF0FB04}"/>
                  </a:ext>
                </a:extLst>
              </p:cNvPr>
              <p:cNvSpPr txBox="1"/>
              <p:nvPr/>
            </p:nvSpPr>
            <p:spPr>
              <a:xfrm>
                <a:off x="633112" y="2706176"/>
                <a:ext cx="817651" cy="230832"/>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SG" sz="900" dirty="0"/>
                  <a:t>Camera001</a:t>
                </a:r>
              </a:p>
            </p:txBody>
          </p:sp>
        </p:grpSp>
        <p:grpSp>
          <p:nvGrpSpPr>
            <p:cNvPr id="25" name="Group 24">
              <a:extLst>
                <a:ext uri="{FF2B5EF4-FFF2-40B4-BE49-F238E27FC236}">
                  <a16:creationId xmlns:a16="http://schemas.microsoft.com/office/drawing/2014/main" id="{73DFB9DF-DECD-9418-21A9-92992D5523F1}"/>
                </a:ext>
              </a:extLst>
            </p:cNvPr>
            <p:cNvGrpSpPr/>
            <p:nvPr/>
          </p:nvGrpSpPr>
          <p:grpSpPr>
            <a:xfrm>
              <a:off x="691461" y="3075811"/>
              <a:ext cx="903972" cy="960594"/>
              <a:chOff x="589951" y="3275152"/>
              <a:chExt cx="903972" cy="960594"/>
            </a:xfrm>
          </p:grpSpPr>
          <p:pic>
            <p:nvPicPr>
              <p:cNvPr id="6" name="Picture 5">
                <a:extLst>
                  <a:ext uri="{FF2B5EF4-FFF2-40B4-BE49-F238E27FC236}">
                    <a16:creationId xmlns:a16="http://schemas.microsoft.com/office/drawing/2014/main" id="{B8E097EB-491B-BB4E-D330-37B7A80F52EB}"/>
                  </a:ext>
                </a:extLst>
              </p:cNvPr>
              <p:cNvPicPr>
                <a:picLocks noChangeAspect="1"/>
              </p:cNvPicPr>
              <p:nvPr/>
            </p:nvPicPr>
            <p:blipFill>
              <a:blip r:embed="rId3"/>
              <a:stretch>
                <a:fillRect/>
              </a:stretch>
            </p:blipFill>
            <p:spPr>
              <a:xfrm>
                <a:off x="666124" y="3275152"/>
                <a:ext cx="751626" cy="751626"/>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pic>
          <p:sp>
            <p:nvSpPr>
              <p:cNvPr id="22" name="TextBox 21">
                <a:extLst>
                  <a:ext uri="{FF2B5EF4-FFF2-40B4-BE49-F238E27FC236}">
                    <a16:creationId xmlns:a16="http://schemas.microsoft.com/office/drawing/2014/main" id="{466CCEA3-8474-EE78-F8BC-6752E0B5E37D}"/>
                  </a:ext>
                </a:extLst>
              </p:cNvPr>
              <p:cNvSpPr txBox="1"/>
              <p:nvPr/>
            </p:nvSpPr>
            <p:spPr>
              <a:xfrm>
                <a:off x="589951" y="4004914"/>
                <a:ext cx="903972" cy="230832"/>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SG" sz="900" dirty="0"/>
                  <a:t>Camera002</a:t>
                </a:r>
              </a:p>
            </p:txBody>
          </p:sp>
        </p:grpSp>
        <p:grpSp>
          <p:nvGrpSpPr>
            <p:cNvPr id="26" name="Group 25">
              <a:extLst>
                <a:ext uri="{FF2B5EF4-FFF2-40B4-BE49-F238E27FC236}">
                  <a16:creationId xmlns:a16="http://schemas.microsoft.com/office/drawing/2014/main" id="{A4AFC320-2D07-7154-4AC0-3F02318EC2C0}"/>
                </a:ext>
              </a:extLst>
            </p:cNvPr>
            <p:cNvGrpSpPr/>
            <p:nvPr/>
          </p:nvGrpSpPr>
          <p:grpSpPr>
            <a:xfrm>
              <a:off x="691461" y="4398610"/>
              <a:ext cx="903972" cy="968578"/>
              <a:chOff x="589951" y="4622012"/>
              <a:chExt cx="903972" cy="968578"/>
            </a:xfrm>
          </p:grpSpPr>
          <p:pic>
            <p:nvPicPr>
              <p:cNvPr id="7" name="Picture 6">
                <a:extLst>
                  <a:ext uri="{FF2B5EF4-FFF2-40B4-BE49-F238E27FC236}">
                    <a16:creationId xmlns:a16="http://schemas.microsoft.com/office/drawing/2014/main" id="{704D79F1-3C94-F875-85F3-9479954901ED}"/>
                  </a:ext>
                </a:extLst>
              </p:cNvPr>
              <p:cNvPicPr>
                <a:picLocks noChangeAspect="1"/>
              </p:cNvPicPr>
              <p:nvPr/>
            </p:nvPicPr>
            <p:blipFill>
              <a:blip r:embed="rId3"/>
              <a:stretch>
                <a:fillRect/>
              </a:stretch>
            </p:blipFill>
            <p:spPr>
              <a:xfrm>
                <a:off x="666124" y="4622012"/>
                <a:ext cx="751626" cy="751626"/>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pic>
          <p:sp>
            <p:nvSpPr>
              <p:cNvPr id="23" name="TextBox 22">
                <a:extLst>
                  <a:ext uri="{FF2B5EF4-FFF2-40B4-BE49-F238E27FC236}">
                    <a16:creationId xmlns:a16="http://schemas.microsoft.com/office/drawing/2014/main" id="{1C13E3C4-C311-63E0-21CA-F8AFEA773102}"/>
                  </a:ext>
                </a:extLst>
              </p:cNvPr>
              <p:cNvSpPr txBox="1"/>
              <p:nvPr/>
            </p:nvSpPr>
            <p:spPr>
              <a:xfrm>
                <a:off x="589951" y="5359758"/>
                <a:ext cx="903972" cy="230832"/>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SG" sz="900" dirty="0"/>
                  <a:t>Camera00n</a:t>
                </a:r>
              </a:p>
            </p:txBody>
          </p:sp>
        </p:grpSp>
      </p:grpSp>
      <p:sp>
        <p:nvSpPr>
          <p:cNvPr id="4" name="TextBox 3">
            <a:extLst>
              <a:ext uri="{FF2B5EF4-FFF2-40B4-BE49-F238E27FC236}">
                <a16:creationId xmlns:a16="http://schemas.microsoft.com/office/drawing/2014/main" id="{63BDCB72-9DC6-CBE5-D8EE-EA2540B09CCD}"/>
              </a:ext>
            </a:extLst>
          </p:cNvPr>
          <p:cNvSpPr txBox="1"/>
          <p:nvPr/>
        </p:nvSpPr>
        <p:spPr>
          <a:xfrm>
            <a:off x="561436" y="1782426"/>
            <a:ext cx="417102" cy="276999"/>
          </a:xfrm>
          <a:prstGeom prst="rect">
            <a:avLst/>
          </a:prstGeom>
          <a:noFill/>
        </p:spPr>
        <p:txBody>
          <a:bodyPr wrap="none" rtlCol="0">
            <a:spAutoFit/>
          </a:bodyPr>
          <a:lstStyle/>
          <a:p>
            <a:r>
              <a:rPr lang="en-SG" sz="1200" dirty="0"/>
              <a:t>IoT</a:t>
            </a:r>
          </a:p>
        </p:txBody>
      </p:sp>
      <p:sp>
        <p:nvSpPr>
          <p:cNvPr id="9" name="TextBox 8">
            <a:extLst>
              <a:ext uri="{FF2B5EF4-FFF2-40B4-BE49-F238E27FC236}">
                <a16:creationId xmlns:a16="http://schemas.microsoft.com/office/drawing/2014/main" id="{FAB42E33-E4CE-302E-2EB0-D403A0F4E71B}"/>
              </a:ext>
            </a:extLst>
          </p:cNvPr>
          <p:cNvSpPr txBox="1"/>
          <p:nvPr/>
        </p:nvSpPr>
        <p:spPr>
          <a:xfrm>
            <a:off x="3135486" y="2167562"/>
            <a:ext cx="8130740" cy="2862322"/>
          </a:xfrm>
          <a:prstGeom prst="rect">
            <a:avLst/>
          </a:prstGeom>
          <a:noFill/>
        </p:spPr>
        <p:txBody>
          <a:bodyPr wrap="square" rtlCol="0">
            <a:spAutoFit/>
          </a:bodyPr>
          <a:lstStyle/>
          <a:p>
            <a:r>
              <a:rPr lang="en-US" sz="2000" dirty="0"/>
              <a:t>AI cameras are installed at various locations to monitor events and activities. Equipped with built-in AI capabilities, these cameras can process video feeds into JSON messages containing data such as events, timestamps, camera IDs, and locations. They are connected to the internet to push these messages in real-time. In case of internet connectivity issues, the AI cameras can store the messages and send any unsent messages once the connection is restored.  Up to 1 millions of messages might be expected across all deployed cameras per second.</a:t>
            </a:r>
          </a:p>
        </p:txBody>
      </p:sp>
      <p:pic>
        <p:nvPicPr>
          <p:cNvPr id="2064" name="Picture 16" descr="The best free Json icon images. Download from 80 free icons of Json at ...">
            <a:extLst>
              <a:ext uri="{FF2B5EF4-FFF2-40B4-BE49-F238E27FC236}">
                <a16:creationId xmlns:a16="http://schemas.microsoft.com/office/drawing/2014/main" id="{3D24007A-A169-FB90-BF55-C64D11D897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0314" y="2224887"/>
            <a:ext cx="296379" cy="29637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6" descr="The best free Json icon images. Download from 80 free icons of Json at ...">
            <a:extLst>
              <a:ext uri="{FF2B5EF4-FFF2-40B4-BE49-F238E27FC236}">
                <a16:creationId xmlns:a16="http://schemas.microsoft.com/office/drawing/2014/main" id="{E3C586B9-2E15-F75D-F18E-C590887814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7575" y="3598723"/>
            <a:ext cx="296379" cy="29637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6" descr="The best free Json icon images. Download from 80 free icons of Json at ...">
            <a:extLst>
              <a:ext uri="{FF2B5EF4-FFF2-40B4-BE49-F238E27FC236}">
                <a16:creationId xmlns:a16="http://schemas.microsoft.com/office/drawing/2014/main" id="{80312F57-F7E1-7B50-972E-DBC0DF9389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0314" y="4920882"/>
            <a:ext cx="296379" cy="296379"/>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Arrow Connector 31">
            <a:extLst>
              <a:ext uri="{FF2B5EF4-FFF2-40B4-BE49-F238E27FC236}">
                <a16:creationId xmlns:a16="http://schemas.microsoft.com/office/drawing/2014/main" id="{BB37F740-8133-A7F0-D70C-CB07CCD75BEC}"/>
              </a:ext>
            </a:extLst>
          </p:cNvPr>
          <p:cNvCxnSpPr>
            <a:stCxn id="5" idx="3"/>
            <a:endCxn id="2064" idx="1"/>
          </p:cNvCxnSpPr>
          <p:nvPr/>
        </p:nvCxnSpPr>
        <p:spPr>
          <a:xfrm>
            <a:off x="1557032" y="2373077"/>
            <a:ext cx="5232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EEE641D6-427C-AA75-FAFD-557A19C1E8E1}"/>
              </a:ext>
            </a:extLst>
          </p:cNvPr>
          <p:cNvCxnSpPr>
            <a:cxnSpLocks/>
            <a:stCxn id="6" idx="3"/>
            <a:endCxn id="29" idx="1"/>
          </p:cNvCxnSpPr>
          <p:nvPr/>
        </p:nvCxnSpPr>
        <p:spPr>
          <a:xfrm>
            <a:off x="1557032" y="3743998"/>
            <a:ext cx="510543" cy="29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6C5D7E0F-D801-8AC1-4CE5-2441A19DE773}"/>
              </a:ext>
            </a:extLst>
          </p:cNvPr>
          <p:cNvCxnSpPr>
            <a:cxnSpLocks/>
            <a:stCxn id="7" idx="3"/>
            <a:endCxn id="30" idx="1"/>
          </p:cNvCxnSpPr>
          <p:nvPr/>
        </p:nvCxnSpPr>
        <p:spPr>
          <a:xfrm>
            <a:off x="1557032" y="5066797"/>
            <a:ext cx="523282" cy="22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416F3331-1EA6-377C-CDCE-BD62793B3F4F}"/>
              </a:ext>
            </a:extLst>
          </p:cNvPr>
          <p:cNvCxnSpPr>
            <a:cxnSpLocks/>
            <a:stCxn id="30" idx="3"/>
          </p:cNvCxnSpPr>
          <p:nvPr/>
        </p:nvCxnSpPr>
        <p:spPr>
          <a:xfrm flipV="1">
            <a:off x="2376693" y="3745487"/>
            <a:ext cx="585525" cy="132358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0">
            <a:extLst>
              <a:ext uri="{FF2B5EF4-FFF2-40B4-BE49-F238E27FC236}">
                <a16:creationId xmlns:a16="http://schemas.microsoft.com/office/drawing/2014/main" id="{E6C0772E-FC50-52BD-8BAC-E997F6966498}"/>
              </a:ext>
            </a:extLst>
          </p:cNvPr>
          <p:cNvCxnSpPr>
            <a:cxnSpLocks/>
            <a:stCxn id="29" idx="3"/>
          </p:cNvCxnSpPr>
          <p:nvPr/>
        </p:nvCxnSpPr>
        <p:spPr>
          <a:xfrm flipV="1">
            <a:off x="2363954" y="3745487"/>
            <a:ext cx="598264" cy="142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0">
            <a:extLst>
              <a:ext uri="{FF2B5EF4-FFF2-40B4-BE49-F238E27FC236}">
                <a16:creationId xmlns:a16="http://schemas.microsoft.com/office/drawing/2014/main" id="{511865EC-AA7A-5243-B6D6-4A3D6BAEFC76}"/>
              </a:ext>
            </a:extLst>
          </p:cNvPr>
          <p:cNvCxnSpPr>
            <a:cxnSpLocks/>
            <a:stCxn id="2064" idx="3"/>
          </p:cNvCxnSpPr>
          <p:nvPr/>
        </p:nvCxnSpPr>
        <p:spPr>
          <a:xfrm>
            <a:off x="2376693" y="2373077"/>
            <a:ext cx="585525" cy="137241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077" name="TextBox 1076">
            <a:extLst>
              <a:ext uri="{FF2B5EF4-FFF2-40B4-BE49-F238E27FC236}">
                <a16:creationId xmlns:a16="http://schemas.microsoft.com/office/drawing/2014/main" id="{7987E887-5B2B-030F-D626-D685D19A0C6D}"/>
              </a:ext>
            </a:extLst>
          </p:cNvPr>
          <p:cNvSpPr txBox="1"/>
          <p:nvPr/>
        </p:nvSpPr>
        <p:spPr>
          <a:xfrm>
            <a:off x="1929425" y="1945630"/>
            <a:ext cx="615874" cy="338554"/>
          </a:xfrm>
          <a:prstGeom prst="rect">
            <a:avLst/>
          </a:prstGeom>
          <a:noFill/>
        </p:spPr>
        <p:txBody>
          <a:bodyPr wrap="none" rtlCol="0">
            <a:spAutoFit/>
          </a:bodyPr>
          <a:lstStyle/>
          <a:p>
            <a:pPr algn="ctr"/>
            <a:r>
              <a:rPr lang="en-SG" sz="800" dirty="0"/>
              <a:t>JSON</a:t>
            </a:r>
          </a:p>
          <a:p>
            <a:pPr algn="ctr"/>
            <a:r>
              <a:rPr lang="en-SG" sz="800" dirty="0"/>
              <a:t>message</a:t>
            </a:r>
          </a:p>
        </p:txBody>
      </p:sp>
      <p:sp>
        <p:nvSpPr>
          <p:cNvPr id="1078" name="TextBox 1077">
            <a:extLst>
              <a:ext uri="{FF2B5EF4-FFF2-40B4-BE49-F238E27FC236}">
                <a16:creationId xmlns:a16="http://schemas.microsoft.com/office/drawing/2014/main" id="{7F8918EC-9AB8-9D76-F190-28D1E103854E}"/>
              </a:ext>
            </a:extLst>
          </p:cNvPr>
          <p:cNvSpPr txBox="1"/>
          <p:nvPr/>
        </p:nvSpPr>
        <p:spPr>
          <a:xfrm>
            <a:off x="1907827" y="3314181"/>
            <a:ext cx="615874" cy="338554"/>
          </a:xfrm>
          <a:prstGeom prst="rect">
            <a:avLst/>
          </a:prstGeom>
          <a:noFill/>
        </p:spPr>
        <p:txBody>
          <a:bodyPr wrap="none" rtlCol="0">
            <a:spAutoFit/>
          </a:bodyPr>
          <a:lstStyle/>
          <a:p>
            <a:pPr algn="ctr"/>
            <a:r>
              <a:rPr lang="en-SG" sz="800" dirty="0"/>
              <a:t>JSON</a:t>
            </a:r>
          </a:p>
          <a:p>
            <a:pPr algn="ctr"/>
            <a:r>
              <a:rPr lang="en-SG" sz="800" dirty="0"/>
              <a:t>message</a:t>
            </a:r>
          </a:p>
        </p:txBody>
      </p:sp>
      <p:sp>
        <p:nvSpPr>
          <p:cNvPr id="1079" name="TextBox 1078">
            <a:extLst>
              <a:ext uri="{FF2B5EF4-FFF2-40B4-BE49-F238E27FC236}">
                <a16:creationId xmlns:a16="http://schemas.microsoft.com/office/drawing/2014/main" id="{0382E0F8-357A-AAE9-9AB7-2553C2791369}"/>
              </a:ext>
            </a:extLst>
          </p:cNvPr>
          <p:cNvSpPr txBox="1"/>
          <p:nvPr/>
        </p:nvSpPr>
        <p:spPr>
          <a:xfrm>
            <a:off x="1915661" y="4601990"/>
            <a:ext cx="615874" cy="338554"/>
          </a:xfrm>
          <a:prstGeom prst="rect">
            <a:avLst/>
          </a:prstGeom>
          <a:noFill/>
        </p:spPr>
        <p:txBody>
          <a:bodyPr wrap="none" rtlCol="0">
            <a:spAutoFit/>
          </a:bodyPr>
          <a:lstStyle/>
          <a:p>
            <a:pPr algn="ctr"/>
            <a:r>
              <a:rPr lang="en-SG" sz="800" dirty="0"/>
              <a:t>JSON</a:t>
            </a:r>
          </a:p>
          <a:p>
            <a:pPr algn="ctr"/>
            <a:r>
              <a:rPr lang="en-SG" sz="800" dirty="0"/>
              <a:t>message</a:t>
            </a:r>
          </a:p>
        </p:txBody>
      </p:sp>
    </p:spTree>
    <p:extLst>
      <p:ext uri="{BB962C8B-B14F-4D97-AF65-F5344CB8AC3E}">
        <p14:creationId xmlns:p14="http://schemas.microsoft.com/office/powerpoint/2010/main" val="2230887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44113-6F1B-5215-ECA0-A7CB641A0C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104B84-9675-8A29-9611-833002C68BD0}"/>
              </a:ext>
            </a:extLst>
          </p:cNvPr>
          <p:cNvSpPr>
            <a:spLocks noGrp="1"/>
          </p:cNvSpPr>
          <p:nvPr>
            <p:ph type="title"/>
          </p:nvPr>
        </p:nvSpPr>
        <p:spPr/>
        <p:txBody>
          <a:bodyPr/>
          <a:lstStyle/>
          <a:p>
            <a:r>
              <a:rPr lang="en-SG" dirty="0"/>
              <a:t>Azure Event Hub</a:t>
            </a:r>
          </a:p>
        </p:txBody>
      </p:sp>
      <p:pic>
        <p:nvPicPr>
          <p:cNvPr id="8" name="Graphic 7">
            <a:extLst>
              <a:ext uri="{FF2B5EF4-FFF2-40B4-BE49-F238E27FC236}">
                <a16:creationId xmlns:a16="http://schemas.microsoft.com/office/drawing/2014/main" id="{5E11E696-2923-7389-470E-B9AE481299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2648" y="1212750"/>
            <a:ext cx="936296" cy="936296"/>
          </a:xfrm>
          <a:prstGeom prst="rect">
            <a:avLst/>
          </a:prstGeom>
        </p:spPr>
      </p:pic>
      <p:sp>
        <p:nvSpPr>
          <p:cNvPr id="11" name="TextBox 10">
            <a:extLst>
              <a:ext uri="{FF2B5EF4-FFF2-40B4-BE49-F238E27FC236}">
                <a16:creationId xmlns:a16="http://schemas.microsoft.com/office/drawing/2014/main" id="{96DF6BAD-D46A-9E2A-1BF1-F71DEADA8C06}"/>
              </a:ext>
            </a:extLst>
          </p:cNvPr>
          <p:cNvSpPr txBox="1"/>
          <p:nvPr/>
        </p:nvSpPr>
        <p:spPr>
          <a:xfrm>
            <a:off x="2255520" y="1225716"/>
            <a:ext cx="9225280" cy="3046988"/>
          </a:xfrm>
          <a:prstGeom prst="rect">
            <a:avLst/>
          </a:prstGeom>
          <a:noFill/>
        </p:spPr>
        <p:txBody>
          <a:bodyPr wrap="square">
            <a:spAutoFit/>
          </a:bodyPr>
          <a:lstStyle/>
          <a:p>
            <a:r>
              <a:rPr lang="en-US" sz="1600" b="0" i="0" dirty="0">
                <a:solidFill>
                  <a:srgbClr val="161616"/>
                </a:solidFill>
                <a:effectLst/>
                <a:latin typeface="Segoe UI" panose="020B0502040204020203" pitchFamily="34" charset="0"/>
              </a:rPr>
              <a:t>Azure Event Hubs is a scalable event processing service that ingests and processes large volumes of events and data, with low latency and high reliability.  It is a native data-streaming service in the cloud that can stream millions of events per second, with low latency, from any source to any destination. Event Hubs is compatible with Apache Kafka. It enables you to run existing Kafka workloads without any code changes. Azure Schema Registry in Event Hubs provides a centralized repository for managing schemas of event streaming applications.</a:t>
            </a:r>
            <a:endParaRPr lang="en-US" sz="1600" dirty="0">
              <a:solidFill>
                <a:srgbClr val="161616"/>
              </a:solidFill>
              <a:latin typeface="Segoe UI" panose="020B0502040204020203" pitchFamily="34" charset="0"/>
            </a:endParaRPr>
          </a:p>
          <a:p>
            <a:endParaRPr lang="en-US" sz="1600" dirty="0">
              <a:solidFill>
                <a:srgbClr val="161616"/>
              </a:solidFill>
              <a:latin typeface="Segoe UI" panose="020B0502040204020203" pitchFamily="34" charset="0"/>
            </a:endParaRPr>
          </a:p>
          <a:p>
            <a:r>
              <a:rPr lang="en-US" sz="1600" b="0" i="0" dirty="0">
                <a:solidFill>
                  <a:srgbClr val="161616"/>
                </a:solidFill>
                <a:effectLst/>
                <a:latin typeface="Segoe UI" panose="020B0502040204020203" pitchFamily="34" charset="0"/>
              </a:rPr>
              <a:t>Event Hubs is a multi-protocol event streaming engine that natively supports Advanced Message Queuing Protocol (AMQP), Apache Kafka, and HTTPS protocols. Because it supports Apache Kafka, you can bring Kafka workloads to Event Hubs without making any code changes. You don't need to set up, configure, or manage your own Kafka clusters or use a Kafka-as-a-service offering that's not native to Azure.</a:t>
            </a:r>
          </a:p>
        </p:txBody>
      </p:sp>
      <p:pic>
        <p:nvPicPr>
          <p:cNvPr id="1026" name="Picture 2" descr="Image showing an Event Hubs namespace">
            <a:extLst>
              <a:ext uri="{FF2B5EF4-FFF2-40B4-BE49-F238E27FC236}">
                <a16:creationId xmlns:a16="http://schemas.microsoft.com/office/drawing/2014/main" id="{936C1C89-FBAB-25F4-BC3F-4E3C76C015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560" y="4484053"/>
            <a:ext cx="5052723" cy="182530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87B9A9E6-0015-7317-986E-EF1CEDF3AC72}"/>
              </a:ext>
            </a:extLst>
          </p:cNvPr>
          <p:cNvSpPr txBox="1"/>
          <p:nvPr/>
        </p:nvSpPr>
        <p:spPr>
          <a:xfrm>
            <a:off x="5384800" y="4484053"/>
            <a:ext cx="6096000" cy="1323439"/>
          </a:xfrm>
          <a:prstGeom prst="rect">
            <a:avLst/>
          </a:prstGeom>
          <a:noFill/>
        </p:spPr>
        <p:txBody>
          <a:bodyPr wrap="square">
            <a:spAutoFit/>
          </a:bodyPr>
          <a:lstStyle/>
          <a:p>
            <a:r>
              <a:rPr lang="en-US" sz="1600" b="0" i="0" dirty="0">
                <a:solidFill>
                  <a:srgbClr val="161616"/>
                </a:solidFill>
                <a:effectLst/>
                <a:latin typeface="Segoe UI" panose="020B0502040204020203" pitchFamily="34" charset="0"/>
              </a:rPr>
              <a:t>An Event Hubs namespace is a management container for event hubs (or topics, in Kafka parlance). It provides DNS-integrated network endpoints and a range of access control and network integration management features such as </a:t>
            </a:r>
            <a:r>
              <a:rPr lang="en-US" sz="1600" b="0" i="0" u="none" strike="noStrike" dirty="0">
                <a:solidFill>
                  <a:srgbClr val="0065B3"/>
                </a:solidFill>
                <a:effectLst/>
                <a:latin typeface="Segoe UI" panose="020B0502040204020203" pitchFamily="34" charset="0"/>
                <a:hlinkClick r:id="rId6"/>
              </a:rPr>
              <a:t>IP filtering</a:t>
            </a:r>
            <a:r>
              <a:rPr lang="en-US" sz="1600" b="0" i="0" dirty="0">
                <a:solidFill>
                  <a:srgbClr val="161616"/>
                </a:solidFill>
                <a:effectLst/>
                <a:latin typeface="Segoe UI" panose="020B0502040204020203" pitchFamily="34" charset="0"/>
              </a:rPr>
              <a:t>, </a:t>
            </a:r>
            <a:r>
              <a:rPr lang="en-US" sz="1600" b="0" i="0" u="none" strike="noStrike" dirty="0">
                <a:solidFill>
                  <a:srgbClr val="0065B3"/>
                </a:solidFill>
                <a:effectLst/>
                <a:latin typeface="Segoe UI" panose="020B0502040204020203" pitchFamily="34" charset="0"/>
                <a:hlinkClick r:id="rId7"/>
              </a:rPr>
              <a:t>virtual network service endpoint</a:t>
            </a:r>
            <a:r>
              <a:rPr lang="en-US" sz="1600" b="0" i="0" dirty="0">
                <a:solidFill>
                  <a:srgbClr val="161616"/>
                </a:solidFill>
                <a:effectLst/>
                <a:latin typeface="Segoe UI" panose="020B0502040204020203" pitchFamily="34" charset="0"/>
              </a:rPr>
              <a:t>, and </a:t>
            </a:r>
            <a:r>
              <a:rPr lang="en-US" sz="1600" b="0" i="0" u="none" strike="noStrike" dirty="0">
                <a:solidFill>
                  <a:srgbClr val="0065B3"/>
                </a:solidFill>
                <a:effectLst/>
                <a:latin typeface="Segoe UI" panose="020B0502040204020203" pitchFamily="34" charset="0"/>
                <a:hlinkClick r:id="rId8"/>
              </a:rPr>
              <a:t>Private Link</a:t>
            </a:r>
            <a:r>
              <a:rPr lang="en-US" sz="1600" b="0" i="0" dirty="0">
                <a:solidFill>
                  <a:srgbClr val="161616"/>
                </a:solidFill>
                <a:effectLst/>
                <a:latin typeface="Segoe UI" panose="020B0502040204020203" pitchFamily="34" charset="0"/>
              </a:rPr>
              <a:t>.</a:t>
            </a:r>
            <a:endParaRPr lang="en-SG" sz="1600" dirty="0"/>
          </a:p>
        </p:txBody>
      </p:sp>
      <p:sp>
        <p:nvSpPr>
          <p:cNvPr id="17" name="TextBox 16">
            <a:extLst>
              <a:ext uri="{FF2B5EF4-FFF2-40B4-BE49-F238E27FC236}">
                <a16:creationId xmlns:a16="http://schemas.microsoft.com/office/drawing/2014/main" id="{1D81A6FB-E501-10E1-14FD-4744EA9DD13E}"/>
              </a:ext>
            </a:extLst>
          </p:cNvPr>
          <p:cNvSpPr txBox="1"/>
          <p:nvPr/>
        </p:nvSpPr>
        <p:spPr>
          <a:xfrm>
            <a:off x="7934960" y="6510548"/>
            <a:ext cx="3992880" cy="261610"/>
          </a:xfrm>
          <a:prstGeom prst="rect">
            <a:avLst/>
          </a:prstGeom>
          <a:noFill/>
        </p:spPr>
        <p:txBody>
          <a:bodyPr wrap="square">
            <a:spAutoFit/>
          </a:bodyPr>
          <a:lstStyle/>
          <a:p>
            <a:r>
              <a:rPr lang="en-US" sz="1100" dirty="0">
                <a:hlinkClick r:id="rId9"/>
              </a:rPr>
              <a:t>Overview of features - Azure Event Hubs | Microsoft Learn</a:t>
            </a:r>
            <a:endParaRPr lang="en-SG" sz="1100" dirty="0"/>
          </a:p>
        </p:txBody>
      </p:sp>
    </p:spTree>
    <p:extLst>
      <p:ext uri="{BB962C8B-B14F-4D97-AF65-F5344CB8AC3E}">
        <p14:creationId xmlns:p14="http://schemas.microsoft.com/office/powerpoint/2010/main" val="3284078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C05D1-905B-B8B1-F382-D6A5268E27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B3AE2B-D2D3-3CEA-6A56-64D53BA73668}"/>
              </a:ext>
            </a:extLst>
          </p:cNvPr>
          <p:cNvSpPr>
            <a:spLocks noGrp="1"/>
          </p:cNvSpPr>
          <p:nvPr>
            <p:ph type="title"/>
          </p:nvPr>
        </p:nvSpPr>
        <p:spPr/>
        <p:txBody>
          <a:bodyPr/>
          <a:lstStyle/>
          <a:p>
            <a:r>
              <a:rPr lang="en-SG" dirty="0"/>
              <a:t>Azure – API Management</a:t>
            </a:r>
          </a:p>
        </p:txBody>
      </p:sp>
      <p:sp>
        <p:nvSpPr>
          <p:cNvPr id="11" name="TextBox 10">
            <a:extLst>
              <a:ext uri="{FF2B5EF4-FFF2-40B4-BE49-F238E27FC236}">
                <a16:creationId xmlns:a16="http://schemas.microsoft.com/office/drawing/2014/main" id="{F2CE4D60-5BE1-41FF-796A-28502833EF06}"/>
              </a:ext>
            </a:extLst>
          </p:cNvPr>
          <p:cNvSpPr txBox="1"/>
          <p:nvPr/>
        </p:nvSpPr>
        <p:spPr>
          <a:xfrm>
            <a:off x="2265680" y="1591476"/>
            <a:ext cx="9225280" cy="2754600"/>
          </a:xfrm>
          <a:prstGeom prst="rect">
            <a:avLst/>
          </a:prstGeom>
          <a:noFill/>
        </p:spPr>
        <p:txBody>
          <a:bodyPr wrap="square">
            <a:spAutoFit/>
          </a:bodyPr>
          <a:lstStyle/>
          <a:p>
            <a:r>
              <a:rPr lang="en-US" sz="1600" b="0" i="0" dirty="0">
                <a:solidFill>
                  <a:srgbClr val="161616"/>
                </a:solidFill>
                <a:effectLst/>
                <a:latin typeface="Segoe UI" panose="020B0502040204020203" pitchFamily="34" charset="0"/>
              </a:rPr>
              <a:t>Azure API Management is a hybrid, </a:t>
            </a:r>
            <a:r>
              <a:rPr lang="en-US" sz="1600" b="0" i="0" dirty="0" err="1">
                <a:solidFill>
                  <a:srgbClr val="161616"/>
                </a:solidFill>
                <a:effectLst/>
                <a:latin typeface="Segoe UI" panose="020B0502040204020203" pitchFamily="34" charset="0"/>
              </a:rPr>
              <a:t>multicloud</a:t>
            </a:r>
            <a:r>
              <a:rPr lang="en-US" sz="1600" b="0" i="0" dirty="0">
                <a:solidFill>
                  <a:srgbClr val="161616"/>
                </a:solidFill>
                <a:effectLst/>
                <a:latin typeface="Segoe UI" panose="020B0502040204020203" pitchFamily="34" charset="0"/>
              </a:rPr>
              <a:t> management platform for APIs across all environments. As a platform-as-a-service, API Management supports the complete API lifecycle.</a:t>
            </a:r>
          </a:p>
          <a:p>
            <a:pPr marL="285750" indent="-285750">
              <a:spcAft>
                <a:spcPts val="600"/>
              </a:spcAft>
              <a:buFont typeface="Arial" panose="020B0604020202020204" pitchFamily="34" charset="0"/>
              <a:buChar char="•"/>
            </a:pPr>
            <a:r>
              <a:rPr lang="en-US" sz="1400" b="1" i="0" dirty="0">
                <a:solidFill>
                  <a:srgbClr val="424242"/>
                </a:solidFill>
                <a:effectLst/>
                <a:latin typeface="Segoe Sans"/>
              </a:rPr>
              <a:t>Centralized Logging</a:t>
            </a:r>
            <a:r>
              <a:rPr lang="en-US" sz="1400" b="0" i="0" dirty="0">
                <a:solidFill>
                  <a:srgbClr val="424242"/>
                </a:solidFill>
                <a:effectLst/>
                <a:latin typeface="Segoe Sans"/>
              </a:rPr>
              <a:t>: API Management can log events to Event Hub, capturing detailed information about API requests and responses. This is useful for auditing, analytics, and monitoring</a:t>
            </a:r>
          </a:p>
          <a:p>
            <a:pPr marL="285750" indent="-285750">
              <a:spcAft>
                <a:spcPts val="600"/>
              </a:spcAft>
              <a:buFont typeface="Arial" panose="020B0604020202020204" pitchFamily="34" charset="0"/>
              <a:buChar char="•"/>
            </a:pPr>
            <a:r>
              <a:rPr lang="en-US" sz="1400" b="1" i="0" dirty="0">
                <a:solidFill>
                  <a:srgbClr val="424242"/>
                </a:solidFill>
                <a:effectLst/>
                <a:latin typeface="Segoe Sans"/>
              </a:rPr>
              <a:t>Scalability</a:t>
            </a:r>
            <a:r>
              <a:rPr lang="en-US" sz="1400" b="0" i="0" dirty="0">
                <a:solidFill>
                  <a:srgbClr val="424242"/>
                </a:solidFill>
                <a:effectLst/>
                <a:latin typeface="Segoe Sans"/>
              </a:rPr>
              <a:t>: Event Hub is designed to handle large volumes of data, acting as a buffer between your API Management service and the infrastructure that processes the logs. This ensures that logging does not impact API performance</a:t>
            </a:r>
          </a:p>
          <a:p>
            <a:pPr marL="285750" indent="-285750">
              <a:spcAft>
                <a:spcPts val="600"/>
              </a:spcAft>
              <a:buFont typeface="Arial" panose="020B0604020202020204" pitchFamily="34" charset="0"/>
              <a:buChar char="•"/>
            </a:pPr>
            <a:r>
              <a:rPr kumimoji="0" lang="en-US" altLang="en-US" sz="1400" b="1" i="0" u="none" strike="noStrike" cap="none" normalizeH="0" baseline="0" dirty="0">
                <a:ln>
                  <a:noFill/>
                </a:ln>
                <a:solidFill>
                  <a:srgbClr val="424242"/>
                </a:solidFill>
                <a:effectLst/>
                <a:latin typeface="Arial" panose="020B0604020202020204" pitchFamily="34" charset="0"/>
                <a:ea typeface="Segoe Sans"/>
              </a:rPr>
              <a:t>Integration</a:t>
            </a:r>
            <a:r>
              <a:rPr kumimoji="0" lang="en-US" altLang="en-US" sz="1400" b="0" i="0" u="none" strike="noStrike" cap="none" normalizeH="0" baseline="0" dirty="0">
                <a:ln>
                  <a:noFill/>
                </a:ln>
                <a:solidFill>
                  <a:srgbClr val="424242"/>
                </a:solidFill>
                <a:effectLst/>
                <a:latin typeface="Arial" panose="020B0604020202020204" pitchFamily="34" charset="0"/>
                <a:ea typeface="Segoe Sans"/>
              </a:rPr>
              <a:t>: You can use the </a:t>
            </a:r>
            <a:r>
              <a:rPr kumimoji="0" lang="en-US" altLang="en-US" sz="1400" b="0" i="0" u="none" strike="noStrike" cap="none" normalizeH="0" baseline="0" dirty="0">
                <a:ln>
                  <a:noFill/>
                </a:ln>
                <a:solidFill>
                  <a:srgbClr val="424242"/>
                </a:solidFill>
                <a:effectLst/>
                <a:latin typeface="Arial Unicode MS"/>
              </a:rPr>
              <a:t>log-to-</a:t>
            </a:r>
            <a:r>
              <a:rPr kumimoji="0" lang="en-US" altLang="en-US" sz="1400" b="0" i="0" u="none" strike="noStrike" cap="none" normalizeH="0" baseline="0" dirty="0" err="1">
                <a:ln>
                  <a:noFill/>
                </a:ln>
                <a:solidFill>
                  <a:srgbClr val="424242"/>
                </a:solidFill>
                <a:effectLst/>
                <a:latin typeface="Arial Unicode MS"/>
              </a:rPr>
              <a:t>eventhub</a:t>
            </a:r>
            <a:r>
              <a:rPr kumimoji="0" lang="en-US" altLang="en-US" sz="1400" b="0" i="0" u="none" strike="noStrike" cap="none" normalizeH="0" baseline="0" dirty="0">
                <a:ln>
                  <a:noFill/>
                </a:ln>
                <a:solidFill>
                  <a:srgbClr val="424242"/>
                </a:solidFill>
                <a:effectLst/>
                <a:ea typeface="Segoe Sans"/>
              </a:rPr>
              <a:t> </a:t>
            </a:r>
            <a:r>
              <a:rPr kumimoji="0" lang="en-US" altLang="en-US" sz="1400" b="0" i="0" u="none" strike="noStrike" cap="none" normalizeH="0" baseline="0" dirty="0">
                <a:ln>
                  <a:noFill/>
                </a:ln>
                <a:solidFill>
                  <a:srgbClr val="424242"/>
                </a:solidFill>
                <a:effectLst/>
                <a:latin typeface="Arial" panose="020B0604020202020204" pitchFamily="34" charset="0"/>
                <a:ea typeface="Segoe Sans"/>
              </a:rPr>
              <a:t>policy in API Management to send messages in a specified format to Event Hub for online or offline analysis</a:t>
            </a:r>
          </a:p>
          <a:p>
            <a:pPr marL="285750" indent="-285750">
              <a:spcAft>
                <a:spcPts val="600"/>
              </a:spcAft>
              <a:buFont typeface="Arial" panose="020B0604020202020204" pitchFamily="34" charset="0"/>
              <a:buChar char="•"/>
            </a:pPr>
            <a:r>
              <a:rPr lang="en-US" sz="1400" b="1" dirty="0">
                <a:solidFill>
                  <a:srgbClr val="424242"/>
                </a:solidFill>
                <a:latin typeface="Arial" panose="020B0604020202020204" pitchFamily="34" charset="0"/>
              </a:rPr>
              <a:t>Security: </a:t>
            </a:r>
            <a:r>
              <a:rPr lang="en-US" sz="1400" dirty="0">
                <a:solidFill>
                  <a:srgbClr val="424242"/>
                </a:solidFill>
                <a:latin typeface="Arial" panose="020B0604020202020204" pitchFamily="34" charset="0"/>
              </a:rPr>
              <a:t>API Management supports managed identities and connection strings for secure access to Event Hub</a:t>
            </a:r>
            <a:endParaRPr lang="en-US" altLang="en-US" sz="1400" dirty="0">
              <a:solidFill>
                <a:srgbClr val="424242"/>
              </a:solidFill>
              <a:latin typeface="Arial" panose="020B0604020202020204" pitchFamily="34" charset="0"/>
            </a:endParaRPr>
          </a:p>
        </p:txBody>
      </p:sp>
      <p:pic>
        <p:nvPicPr>
          <p:cNvPr id="6" name="Graphic 5">
            <a:extLst>
              <a:ext uri="{FF2B5EF4-FFF2-40B4-BE49-F238E27FC236}">
                <a16:creationId xmlns:a16="http://schemas.microsoft.com/office/drawing/2014/main" id="{D5F957C5-6383-BC8B-D3EB-EF6BB96B35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9034" y="2173493"/>
            <a:ext cx="1710082" cy="1710082"/>
          </a:xfrm>
          <a:prstGeom prst="rect">
            <a:avLst/>
          </a:prstGeom>
        </p:spPr>
      </p:pic>
    </p:spTree>
    <p:extLst>
      <p:ext uri="{BB962C8B-B14F-4D97-AF65-F5344CB8AC3E}">
        <p14:creationId xmlns:p14="http://schemas.microsoft.com/office/powerpoint/2010/main" val="3263501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E144E-3820-46CD-9594-E89F839D94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E73B6E-AA8E-35F2-87AA-88B8897990F9}"/>
              </a:ext>
            </a:extLst>
          </p:cNvPr>
          <p:cNvSpPr>
            <a:spLocks noGrp="1"/>
          </p:cNvSpPr>
          <p:nvPr>
            <p:ph type="title"/>
          </p:nvPr>
        </p:nvSpPr>
        <p:spPr/>
        <p:txBody>
          <a:bodyPr/>
          <a:lstStyle/>
          <a:p>
            <a:r>
              <a:rPr lang="en-SG" dirty="0"/>
              <a:t>Azure – Monitor &amp; Log Analyzer</a:t>
            </a:r>
          </a:p>
        </p:txBody>
      </p:sp>
      <p:sp>
        <p:nvSpPr>
          <p:cNvPr id="11" name="TextBox 10">
            <a:extLst>
              <a:ext uri="{FF2B5EF4-FFF2-40B4-BE49-F238E27FC236}">
                <a16:creationId xmlns:a16="http://schemas.microsoft.com/office/drawing/2014/main" id="{520963BF-ACD7-4E77-DF92-108811F60BB5}"/>
              </a:ext>
            </a:extLst>
          </p:cNvPr>
          <p:cNvSpPr txBox="1"/>
          <p:nvPr/>
        </p:nvSpPr>
        <p:spPr>
          <a:xfrm>
            <a:off x="2297246" y="1265399"/>
            <a:ext cx="9417234" cy="2585323"/>
          </a:xfrm>
          <a:prstGeom prst="rect">
            <a:avLst/>
          </a:prstGeom>
          <a:noFill/>
        </p:spPr>
        <p:txBody>
          <a:bodyPr wrap="square">
            <a:spAutoFit/>
          </a:bodyPr>
          <a:lstStyle/>
          <a:p>
            <a:r>
              <a:rPr lang="en-US" sz="1600" b="0" i="0" dirty="0">
                <a:solidFill>
                  <a:srgbClr val="424242"/>
                </a:solidFill>
                <a:effectLst/>
                <a:latin typeface="Segoe Sans"/>
              </a:rPr>
              <a:t>Azure Monitor is a comprehensive product designed for monitoring and managing the performance and health of your applications, infrastructure, and network. It provides end-to-end observability across Azure, </a:t>
            </a:r>
            <a:r>
              <a:rPr lang="en-US" sz="1600" b="0" i="0" dirty="0" err="1">
                <a:solidFill>
                  <a:srgbClr val="424242"/>
                </a:solidFill>
                <a:effectLst/>
                <a:latin typeface="Segoe Sans"/>
              </a:rPr>
              <a:t>multicloud</a:t>
            </a:r>
            <a:r>
              <a:rPr lang="en-US" sz="1600" b="0" i="0" dirty="0">
                <a:solidFill>
                  <a:srgbClr val="424242"/>
                </a:solidFill>
                <a:effectLst/>
                <a:latin typeface="Segoe Sans"/>
              </a:rPr>
              <a:t>, and hybrid environments.  The Azure monitor is deployed to monitor Event Hub and Microsoft Fabric.</a:t>
            </a:r>
          </a:p>
          <a:p>
            <a:pPr marL="285750" indent="-285750">
              <a:buFont typeface="Arial" panose="020B0604020202020204" pitchFamily="34" charset="0"/>
              <a:buChar char="•"/>
            </a:pPr>
            <a:r>
              <a:rPr lang="en-US" sz="1400" b="1" i="0" dirty="0">
                <a:solidFill>
                  <a:srgbClr val="424242"/>
                </a:solidFill>
                <a:effectLst/>
                <a:latin typeface="Segoe Sans"/>
              </a:rPr>
              <a:t>Data Collection</a:t>
            </a:r>
            <a:r>
              <a:rPr lang="en-US" sz="1400" b="0" i="0" dirty="0">
                <a:solidFill>
                  <a:srgbClr val="424242"/>
                </a:solidFill>
                <a:effectLst/>
                <a:latin typeface="Segoe Sans"/>
              </a:rPr>
              <a:t>: Azure Monitor collects metrics and logs from various sources, including applications, virtual machines, containers, databases, and networking events</a:t>
            </a:r>
          </a:p>
          <a:p>
            <a:pPr marL="285750" indent="-285750">
              <a:buFont typeface="Arial" panose="020B0604020202020204" pitchFamily="34" charset="0"/>
              <a:buChar char="•"/>
            </a:pPr>
            <a:r>
              <a:rPr lang="en-US" sz="1400" b="1" i="0" dirty="0">
                <a:solidFill>
                  <a:srgbClr val="424242"/>
                </a:solidFill>
                <a:effectLst/>
                <a:latin typeface="Segoe Sans"/>
              </a:rPr>
              <a:t>Analysis and Visualization</a:t>
            </a:r>
            <a:r>
              <a:rPr lang="en-US" sz="1400" b="0" i="0" dirty="0">
                <a:solidFill>
                  <a:srgbClr val="424242"/>
                </a:solidFill>
                <a:effectLst/>
                <a:latin typeface="Segoe Sans"/>
              </a:rPr>
              <a:t>: It offers tools for analyzing and visualizing data, helping you understand how your applications are performing and identify issues</a:t>
            </a:r>
          </a:p>
          <a:p>
            <a:pPr marL="285750" indent="-285750">
              <a:buFont typeface="Arial" panose="020B0604020202020204" pitchFamily="34" charset="0"/>
              <a:buChar char="•"/>
            </a:pPr>
            <a:r>
              <a:rPr lang="en-US" sz="1400" b="1" i="0" dirty="0">
                <a:solidFill>
                  <a:srgbClr val="424242"/>
                </a:solidFill>
                <a:effectLst/>
                <a:latin typeface="Segoe Sans"/>
              </a:rPr>
              <a:t>Alerts and Automation</a:t>
            </a:r>
            <a:r>
              <a:rPr lang="en-US" sz="1400" b="0" i="0" dirty="0">
                <a:solidFill>
                  <a:srgbClr val="424242"/>
                </a:solidFill>
                <a:effectLst/>
                <a:latin typeface="Segoe Sans"/>
              </a:rPr>
              <a:t>: You can set up alerts based on specific conditions and automate responses to system event</a:t>
            </a:r>
          </a:p>
          <a:p>
            <a:pPr marL="285750" indent="-285750">
              <a:buFont typeface="Arial" panose="020B0604020202020204" pitchFamily="34" charset="0"/>
              <a:buChar char="•"/>
            </a:pPr>
            <a:r>
              <a:rPr lang="en-US" sz="1400" b="1" i="0" dirty="0">
                <a:solidFill>
                  <a:srgbClr val="424242"/>
                </a:solidFill>
                <a:effectLst/>
                <a:latin typeface="Segoe Sans"/>
              </a:rPr>
              <a:t>Integration</a:t>
            </a:r>
            <a:r>
              <a:rPr lang="en-US" sz="1400" b="0" i="0" dirty="0">
                <a:solidFill>
                  <a:srgbClr val="424242"/>
                </a:solidFill>
                <a:effectLst/>
                <a:latin typeface="Segoe Sans"/>
              </a:rPr>
              <a:t>: Azure Monitor integrates with other Azure services and third-party tools, enhancing its capabilities</a:t>
            </a:r>
            <a:endParaRPr lang="en-US" altLang="en-US" sz="1400" dirty="0">
              <a:solidFill>
                <a:srgbClr val="424242"/>
              </a:solidFill>
              <a:latin typeface="Segoe Sans"/>
            </a:endParaRPr>
          </a:p>
        </p:txBody>
      </p:sp>
      <p:pic>
        <p:nvPicPr>
          <p:cNvPr id="3" name="Graphic 2">
            <a:extLst>
              <a:ext uri="{FF2B5EF4-FFF2-40B4-BE49-F238E27FC236}">
                <a16:creationId xmlns:a16="http://schemas.microsoft.com/office/drawing/2014/main" id="{60CFE5E4-EA5B-BEC9-6953-76D08FA034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9254" y="4331070"/>
            <a:ext cx="1587992" cy="1587992"/>
          </a:xfrm>
          <a:prstGeom prst="rect">
            <a:avLst/>
          </a:prstGeom>
        </p:spPr>
      </p:pic>
      <p:pic>
        <p:nvPicPr>
          <p:cNvPr id="4" name="Graphic 3">
            <a:extLst>
              <a:ext uri="{FF2B5EF4-FFF2-40B4-BE49-F238E27FC236}">
                <a16:creationId xmlns:a16="http://schemas.microsoft.com/office/drawing/2014/main" id="{A2FCF2C8-F486-7807-24CD-503554C51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5654" y="1357964"/>
            <a:ext cx="1438586" cy="1438586"/>
          </a:xfrm>
          <a:prstGeom prst="rect">
            <a:avLst/>
          </a:prstGeom>
        </p:spPr>
      </p:pic>
      <p:sp>
        <p:nvSpPr>
          <p:cNvPr id="5" name="TextBox 4">
            <a:extLst>
              <a:ext uri="{FF2B5EF4-FFF2-40B4-BE49-F238E27FC236}">
                <a16:creationId xmlns:a16="http://schemas.microsoft.com/office/drawing/2014/main" id="{1640FDE4-DCA0-D555-2712-513EE024FFA5}"/>
              </a:ext>
            </a:extLst>
          </p:cNvPr>
          <p:cNvSpPr txBox="1"/>
          <p:nvPr/>
        </p:nvSpPr>
        <p:spPr>
          <a:xfrm>
            <a:off x="2297246" y="4259124"/>
            <a:ext cx="9417234" cy="1877437"/>
          </a:xfrm>
          <a:prstGeom prst="rect">
            <a:avLst/>
          </a:prstGeom>
          <a:noFill/>
        </p:spPr>
        <p:txBody>
          <a:bodyPr wrap="square">
            <a:spAutoFit/>
          </a:bodyPr>
          <a:lstStyle/>
          <a:p>
            <a:r>
              <a:rPr lang="en-US" sz="1600" b="0" i="0" dirty="0">
                <a:solidFill>
                  <a:srgbClr val="424242"/>
                </a:solidFill>
                <a:effectLst/>
                <a:latin typeface="Segoe Sans"/>
              </a:rPr>
              <a:t>Azure Log Analytics is a tool within Azure Monitor that allows you to query and analyze log data from various sources. Here are some key features:</a:t>
            </a:r>
          </a:p>
          <a:p>
            <a:pPr marL="285750" indent="-285750">
              <a:buFont typeface="Arial" panose="020B0604020202020204" pitchFamily="34" charset="0"/>
              <a:buChar char="•"/>
            </a:pPr>
            <a:r>
              <a:rPr lang="en-US" sz="1400" b="1" i="0" dirty="0">
                <a:solidFill>
                  <a:srgbClr val="424242"/>
                </a:solidFill>
                <a:effectLst/>
                <a:latin typeface="Segoe Sans"/>
              </a:rPr>
              <a:t>Log Querying</a:t>
            </a:r>
            <a:r>
              <a:rPr lang="en-US" sz="1400" b="0" i="0" dirty="0">
                <a:solidFill>
                  <a:srgbClr val="424242"/>
                </a:solidFill>
                <a:effectLst/>
                <a:latin typeface="Segoe Sans"/>
              </a:rPr>
              <a:t>: Run and edit log queries against data in the Azure Monitor Logs store.  </a:t>
            </a:r>
          </a:p>
          <a:p>
            <a:pPr marL="285750" indent="-285750">
              <a:buFont typeface="Arial" panose="020B0604020202020204" pitchFamily="34" charset="0"/>
              <a:buChar char="•"/>
            </a:pPr>
            <a:r>
              <a:rPr lang="en-US" sz="1400" b="1" i="0" dirty="0">
                <a:solidFill>
                  <a:srgbClr val="424242"/>
                </a:solidFill>
                <a:effectLst/>
                <a:latin typeface="Segoe Sans"/>
              </a:rPr>
              <a:t>Data Analysis</a:t>
            </a:r>
            <a:r>
              <a:rPr lang="en-US" sz="1400" b="0" i="0" dirty="0">
                <a:solidFill>
                  <a:srgbClr val="424242"/>
                </a:solidFill>
                <a:effectLst/>
                <a:latin typeface="Segoe Sans"/>
              </a:rPr>
              <a:t>: Filter, sort, and aggregate log data, making it easier to derive insights and troubleshoot issues</a:t>
            </a:r>
          </a:p>
          <a:p>
            <a:pPr marL="285750" indent="-285750">
              <a:buFont typeface="Arial" panose="020B0604020202020204" pitchFamily="34" charset="0"/>
              <a:buChar char="•"/>
            </a:pPr>
            <a:r>
              <a:rPr lang="en-US" sz="1400" b="1" i="0" dirty="0">
                <a:solidFill>
                  <a:srgbClr val="424242"/>
                </a:solidFill>
                <a:effectLst/>
                <a:latin typeface="Segoe Sans"/>
              </a:rPr>
              <a:t>Integration</a:t>
            </a:r>
            <a:r>
              <a:rPr lang="en-US" sz="1400" b="0" i="0" dirty="0">
                <a:solidFill>
                  <a:srgbClr val="424242"/>
                </a:solidFill>
                <a:effectLst/>
                <a:latin typeface="Segoe Sans"/>
              </a:rPr>
              <a:t>: Integrates with other Azure services like Microsoft Sentinel, Microsoft Defender for Cloud, and Logic Apps, as well as tools like Power BI and Excel</a:t>
            </a:r>
          </a:p>
          <a:p>
            <a:pPr marL="285750" indent="-285750">
              <a:buFont typeface="Arial" panose="020B0604020202020204" pitchFamily="34" charset="0"/>
              <a:buChar char="•"/>
            </a:pPr>
            <a:r>
              <a:rPr lang="en-US" sz="1400" b="1" i="0" dirty="0">
                <a:solidFill>
                  <a:srgbClr val="424242"/>
                </a:solidFill>
                <a:effectLst/>
                <a:latin typeface="Segoe Sans"/>
              </a:rPr>
              <a:t>Workspace Management</a:t>
            </a:r>
            <a:r>
              <a:rPr lang="en-US" sz="1400" b="0" i="0" dirty="0">
                <a:solidFill>
                  <a:srgbClr val="424242"/>
                </a:solidFill>
                <a:effectLst/>
                <a:latin typeface="Segoe Sans"/>
              </a:rPr>
              <a:t>: A Log Analytics workspace is a data store where you can collect log data from Azure and non-Azure resources. You can manage data retention, access, and transformation within this workspace</a:t>
            </a:r>
            <a:endParaRPr lang="en-US" altLang="en-US" sz="1400" dirty="0">
              <a:solidFill>
                <a:srgbClr val="424242"/>
              </a:solidFill>
              <a:latin typeface="Segoe Sans"/>
            </a:endParaRPr>
          </a:p>
        </p:txBody>
      </p:sp>
    </p:spTree>
    <p:extLst>
      <p:ext uri="{BB962C8B-B14F-4D97-AF65-F5344CB8AC3E}">
        <p14:creationId xmlns:p14="http://schemas.microsoft.com/office/powerpoint/2010/main" val="72691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C9B3D-EA61-FFAC-3D6A-268923DD4E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9938D7-FDB2-6154-2A4E-08123996F5FE}"/>
              </a:ext>
            </a:extLst>
          </p:cNvPr>
          <p:cNvSpPr>
            <a:spLocks noGrp="1"/>
          </p:cNvSpPr>
          <p:nvPr>
            <p:ph type="title"/>
          </p:nvPr>
        </p:nvSpPr>
        <p:spPr/>
        <p:txBody>
          <a:bodyPr/>
          <a:lstStyle/>
          <a:p>
            <a:r>
              <a:rPr lang="en-SG" dirty="0"/>
              <a:t>Azure – Key Vault &amp; Defender</a:t>
            </a:r>
          </a:p>
        </p:txBody>
      </p:sp>
      <p:sp>
        <p:nvSpPr>
          <p:cNvPr id="11" name="TextBox 10">
            <a:extLst>
              <a:ext uri="{FF2B5EF4-FFF2-40B4-BE49-F238E27FC236}">
                <a16:creationId xmlns:a16="http://schemas.microsoft.com/office/drawing/2014/main" id="{FDDF11D4-06B1-9A3C-B784-C191E27D86D7}"/>
              </a:ext>
            </a:extLst>
          </p:cNvPr>
          <p:cNvSpPr txBox="1"/>
          <p:nvPr/>
        </p:nvSpPr>
        <p:spPr>
          <a:xfrm>
            <a:off x="2419166" y="1491130"/>
            <a:ext cx="9539154" cy="1738938"/>
          </a:xfrm>
          <a:prstGeom prst="rect">
            <a:avLst/>
          </a:prstGeom>
          <a:noFill/>
        </p:spPr>
        <p:txBody>
          <a:bodyPr wrap="square">
            <a:spAutoFit/>
          </a:bodyPr>
          <a:lstStyle/>
          <a:p>
            <a:r>
              <a:rPr lang="en-US" sz="1600" b="0" i="0" dirty="0">
                <a:solidFill>
                  <a:srgbClr val="424242"/>
                </a:solidFill>
                <a:effectLst/>
                <a:latin typeface="Segoe Sans"/>
              </a:rPr>
              <a:t>Azure Key Vault is a cloud service designed to securely store and manage sensitive information such as API keys, passwords, certificates, and cryptographic keys.</a:t>
            </a:r>
          </a:p>
          <a:p>
            <a:pPr marL="171450" indent="-171450">
              <a:spcAft>
                <a:spcPts val="600"/>
              </a:spcAft>
              <a:buFont typeface="Arial" panose="020B0604020202020204" pitchFamily="34" charset="0"/>
              <a:buChar char="•"/>
            </a:pPr>
            <a:r>
              <a:rPr lang="en-US" sz="1200" b="1" dirty="0">
                <a:solidFill>
                  <a:srgbClr val="161616"/>
                </a:solidFill>
                <a:latin typeface="Segoe UI" panose="020B0502040204020203" pitchFamily="34" charset="0"/>
              </a:rPr>
              <a:t>Secure Storage: </a:t>
            </a:r>
            <a:r>
              <a:rPr lang="en-US" sz="1200" dirty="0">
                <a:solidFill>
                  <a:srgbClr val="161616"/>
                </a:solidFill>
                <a:latin typeface="Segoe UI" panose="020B0502040204020203" pitchFamily="34" charset="0"/>
              </a:rPr>
              <a:t>Secure environment for storing secrets and keys, ensuring they are protected from unauthorized access</a:t>
            </a:r>
          </a:p>
          <a:p>
            <a:pPr marL="171450" indent="-171450">
              <a:spcAft>
                <a:spcPts val="600"/>
              </a:spcAft>
              <a:buFont typeface="Arial" panose="020B0604020202020204" pitchFamily="34" charset="0"/>
              <a:buChar char="•"/>
            </a:pPr>
            <a:r>
              <a:rPr lang="en-US" sz="1200" b="1" dirty="0">
                <a:solidFill>
                  <a:srgbClr val="161616"/>
                </a:solidFill>
                <a:latin typeface="Segoe UI" panose="020B0502040204020203" pitchFamily="34" charset="0"/>
              </a:rPr>
              <a:t>Access Control: </a:t>
            </a:r>
            <a:r>
              <a:rPr lang="en-US" sz="1200" dirty="0">
                <a:solidFill>
                  <a:srgbClr val="161616"/>
                </a:solidFill>
                <a:latin typeface="Segoe UI" panose="020B0502040204020203" pitchFamily="34" charset="0"/>
              </a:rPr>
              <a:t>Control access to secrets and keys using Azure Active Directory (AAD) and role-based access control (RBAC)</a:t>
            </a:r>
          </a:p>
          <a:p>
            <a:pPr marL="171450" indent="-171450">
              <a:spcAft>
                <a:spcPts val="600"/>
              </a:spcAft>
              <a:buFont typeface="Arial" panose="020B0604020202020204" pitchFamily="34" charset="0"/>
              <a:buChar char="•"/>
            </a:pPr>
            <a:r>
              <a:rPr lang="en-US" sz="1200" b="1" dirty="0">
                <a:solidFill>
                  <a:srgbClr val="161616"/>
                </a:solidFill>
                <a:latin typeface="Segoe UI" panose="020B0502040204020203" pitchFamily="34" charset="0"/>
              </a:rPr>
              <a:t>Integration: Key </a:t>
            </a:r>
            <a:r>
              <a:rPr lang="en-US" sz="1200" dirty="0">
                <a:solidFill>
                  <a:srgbClr val="161616"/>
                </a:solidFill>
                <a:latin typeface="Segoe UI" panose="020B0502040204020203" pitchFamily="34" charset="0"/>
              </a:rPr>
              <a:t>Vault integrates with various Azure services, allowing you to use stored secrets and keys in your applications without exposing them</a:t>
            </a:r>
          </a:p>
          <a:p>
            <a:pPr marL="171450" indent="-171450">
              <a:spcAft>
                <a:spcPts val="600"/>
              </a:spcAft>
              <a:buFont typeface="Arial" panose="020B0604020202020204" pitchFamily="34" charset="0"/>
              <a:buChar char="•"/>
            </a:pPr>
            <a:r>
              <a:rPr lang="en-US" sz="1200" b="1" dirty="0">
                <a:solidFill>
                  <a:srgbClr val="161616"/>
                </a:solidFill>
                <a:latin typeface="Segoe UI" panose="020B0502040204020203" pitchFamily="34" charset="0"/>
              </a:rPr>
              <a:t>Automated Management: </a:t>
            </a:r>
            <a:r>
              <a:rPr lang="en-US" sz="1200" dirty="0">
                <a:solidFill>
                  <a:srgbClr val="161616"/>
                </a:solidFill>
                <a:latin typeface="Segoe UI" panose="020B0502040204020203" pitchFamily="34" charset="0"/>
              </a:rPr>
              <a:t>Supports automated key rotation, backup, and recovery, simplifying the management of cryptographic keys</a:t>
            </a:r>
            <a:endParaRPr lang="en-US" altLang="en-US" sz="1200" dirty="0">
              <a:solidFill>
                <a:srgbClr val="161616"/>
              </a:solidFill>
              <a:latin typeface="Segoe UI" panose="020B0502040204020203" pitchFamily="34" charset="0"/>
            </a:endParaRPr>
          </a:p>
        </p:txBody>
      </p:sp>
      <p:pic>
        <p:nvPicPr>
          <p:cNvPr id="6" name="Graphic 5">
            <a:extLst>
              <a:ext uri="{FF2B5EF4-FFF2-40B4-BE49-F238E27FC236}">
                <a16:creationId xmlns:a16="http://schemas.microsoft.com/office/drawing/2014/main" id="{1A332535-AEB4-BCCF-1AC0-3E4B372433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1804" y="1491130"/>
            <a:ext cx="1645441" cy="1645441"/>
          </a:xfrm>
          <a:prstGeom prst="rect">
            <a:avLst/>
          </a:prstGeom>
        </p:spPr>
      </p:pic>
      <p:pic>
        <p:nvPicPr>
          <p:cNvPr id="7" name="Graphic 6">
            <a:extLst>
              <a:ext uri="{FF2B5EF4-FFF2-40B4-BE49-F238E27FC236}">
                <a16:creationId xmlns:a16="http://schemas.microsoft.com/office/drawing/2014/main" id="{AA4B68C9-056A-3291-7267-1A1B16596F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7639" y="4286682"/>
            <a:ext cx="1589606" cy="1589606"/>
          </a:xfrm>
          <a:prstGeom prst="rect">
            <a:avLst/>
          </a:prstGeom>
        </p:spPr>
      </p:pic>
      <p:sp>
        <p:nvSpPr>
          <p:cNvPr id="9" name="TextBox 8">
            <a:extLst>
              <a:ext uri="{FF2B5EF4-FFF2-40B4-BE49-F238E27FC236}">
                <a16:creationId xmlns:a16="http://schemas.microsoft.com/office/drawing/2014/main" id="{33D5861A-32DE-D3CF-08A4-E8CB829A084D}"/>
              </a:ext>
            </a:extLst>
          </p:cNvPr>
          <p:cNvSpPr txBox="1"/>
          <p:nvPr/>
        </p:nvSpPr>
        <p:spPr>
          <a:xfrm>
            <a:off x="2419166" y="3818156"/>
            <a:ext cx="9376594" cy="2554545"/>
          </a:xfrm>
          <a:prstGeom prst="rect">
            <a:avLst/>
          </a:prstGeom>
          <a:noFill/>
        </p:spPr>
        <p:txBody>
          <a:bodyPr wrap="square">
            <a:spAutoFit/>
          </a:bodyPr>
          <a:lstStyle/>
          <a:p>
            <a:r>
              <a:rPr lang="en-SG" sz="1600" b="0" i="0" dirty="0">
                <a:solidFill>
                  <a:srgbClr val="424242"/>
                </a:solidFill>
                <a:effectLst/>
                <a:latin typeface="Segoe Sans"/>
              </a:rPr>
              <a:t>Microsoft Defender for Cloud (formerly known as Azure Defender) is a comprehensive cloud-native application protection platform (CNAPP) designed to secure your cloud and hybrid environments.</a:t>
            </a:r>
          </a:p>
          <a:p>
            <a:pPr marL="171450" indent="-171450">
              <a:spcAft>
                <a:spcPts val="600"/>
              </a:spcAft>
              <a:buFont typeface="Arial" panose="020B0604020202020204" pitchFamily="34" charset="0"/>
              <a:buChar char="•"/>
            </a:pPr>
            <a:r>
              <a:rPr lang="en-US" sz="1200" b="1" dirty="0">
                <a:solidFill>
                  <a:srgbClr val="161616"/>
                </a:solidFill>
                <a:latin typeface="Segoe UI" panose="020B0502040204020203" pitchFamily="34" charset="0"/>
              </a:rPr>
              <a:t>Cloud Security Posture Management (CSPM)</a:t>
            </a:r>
            <a:r>
              <a:rPr lang="en-US" sz="1200" dirty="0">
                <a:solidFill>
                  <a:srgbClr val="161616"/>
                </a:solidFill>
                <a:latin typeface="Segoe UI" panose="020B0502040204020203" pitchFamily="34" charset="0"/>
              </a:rPr>
              <a:t>: Continuously assesses your cloud environment to identify and remediate vulnerabilities, ensuring your resources are configured securely</a:t>
            </a:r>
          </a:p>
          <a:p>
            <a:pPr marL="171450" indent="-171450">
              <a:spcAft>
                <a:spcPts val="600"/>
              </a:spcAft>
              <a:buFont typeface="Arial" panose="020B0604020202020204" pitchFamily="34" charset="0"/>
              <a:buChar char="•"/>
            </a:pPr>
            <a:r>
              <a:rPr lang="en-US" sz="1200" b="1" dirty="0">
                <a:solidFill>
                  <a:srgbClr val="161616"/>
                </a:solidFill>
                <a:latin typeface="Segoe UI" panose="020B0502040204020203" pitchFamily="34" charset="0"/>
              </a:rPr>
              <a:t>Cloud Workload Protection (CWP)</a:t>
            </a:r>
            <a:r>
              <a:rPr lang="en-US" sz="1200" dirty="0">
                <a:solidFill>
                  <a:srgbClr val="161616"/>
                </a:solidFill>
                <a:latin typeface="Segoe UI" panose="020B0502040204020203" pitchFamily="34" charset="0"/>
              </a:rPr>
              <a:t>: Provides advanced threat protection for various workloads, including virtual machines, containers, databases, and storage</a:t>
            </a:r>
          </a:p>
          <a:p>
            <a:pPr marL="171450" indent="-171450">
              <a:spcAft>
                <a:spcPts val="600"/>
              </a:spcAft>
              <a:buFont typeface="Arial" panose="020B0604020202020204" pitchFamily="34" charset="0"/>
              <a:buChar char="•"/>
            </a:pPr>
            <a:r>
              <a:rPr lang="en-US" sz="1200" b="1" dirty="0">
                <a:solidFill>
                  <a:srgbClr val="161616"/>
                </a:solidFill>
                <a:latin typeface="Segoe UI" panose="020B0502040204020203" pitchFamily="34" charset="0"/>
              </a:rPr>
              <a:t>Threat Detection and Response</a:t>
            </a:r>
            <a:r>
              <a:rPr lang="en-US" sz="1200" dirty="0">
                <a:solidFill>
                  <a:srgbClr val="161616"/>
                </a:solidFill>
                <a:latin typeface="Segoe UI" panose="020B0502040204020203" pitchFamily="34" charset="0"/>
              </a:rPr>
              <a:t>: Monitors your environment for suspicious activities and provides actionable alerts to help you respond to potential threats</a:t>
            </a:r>
          </a:p>
          <a:p>
            <a:pPr marL="171450" indent="-171450">
              <a:spcAft>
                <a:spcPts val="600"/>
              </a:spcAft>
              <a:buFont typeface="Arial" panose="020B0604020202020204" pitchFamily="34" charset="0"/>
              <a:buChar char="•"/>
            </a:pPr>
            <a:r>
              <a:rPr lang="en-US" sz="1200" b="1" dirty="0">
                <a:solidFill>
                  <a:srgbClr val="161616"/>
                </a:solidFill>
                <a:latin typeface="Segoe UI" panose="020B0502040204020203" pitchFamily="34" charset="0"/>
              </a:rPr>
              <a:t>Event Hub</a:t>
            </a:r>
            <a:r>
              <a:rPr lang="en-US" sz="1200" dirty="0">
                <a:solidFill>
                  <a:srgbClr val="161616"/>
                </a:solidFill>
                <a:latin typeface="Segoe UI" panose="020B0502040204020203" pitchFamily="34" charset="0"/>
              </a:rPr>
              <a:t>: Detect anomalies and potential threats in your event streams, ensuring the security of your real-time data processing</a:t>
            </a:r>
          </a:p>
          <a:p>
            <a:pPr marL="171450" indent="-171450">
              <a:spcAft>
                <a:spcPts val="600"/>
              </a:spcAft>
              <a:buFont typeface="Arial" panose="020B0604020202020204" pitchFamily="34" charset="0"/>
              <a:buChar char="•"/>
            </a:pPr>
            <a:r>
              <a:rPr lang="en-US" sz="1200" b="1" dirty="0">
                <a:solidFill>
                  <a:srgbClr val="161616"/>
                </a:solidFill>
                <a:latin typeface="Segoe UI" panose="020B0502040204020203" pitchFamily="34" charset="0"/>
              </a:rPr>
              <a:t>Microsoft Fabric</a:t>
            </a:r>
            <a:r>
              <a:rPr lang="en-US" sz="1200" dirty="0">
                <a:solidFill>
                  <a:srgbClr val="161616"/>
                </a:solidFill>
                <a:latin typeface="Segoe UI" panose="020B0502040204020203" pitchFamily="34" charset="0"/>
              </a:rPr>
              <a:t>: Integrate Defender for Cloud with Fabric to secure your data science and analytics workloads. It helps protect your data, notebooks, and machine learning models from potential threats</a:t>
            </a:r>
            <a:endParaRPr lang="en-SG" sz="1200" dirty="0">
              <a:solidFill>
                <a:srgbClr val="161616"/>
              </a:solidFill>
              <a:latin typeface="Segoe UI" panose="020B0502040204020203" pitchFamily="34" charset="0"/>
            </a:endParaRPr>
          </a:p>
        </p:txBody>
      </p:sp>
    </p:spTree>
    <p:extLst>
      <p:ext uri="{BB962C8B-B14F-4D97-AF65-F5344CB8AC3E}">
        <p14:creationId xmlns:p14="http://schemas.microsoft.com/office/powerpoint/2010/main" val="2088760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4B27F10-B273-2A2C-08BB-13312D019D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F3A126-EBC7-9694-11A9-F77C648E429B}"/>
              </a:ext>
            </a:extLst>
          </p:cNvPr>
          <p:cNvSpPr>
            <a:spLocks noGrp="1"/>
          </p:cNvSpPr>
          <p:nvPr>
            <p:ph type="title"/>
          </p:nvPr>
        </p:nvSpPr>
        <p:spPr/>
        <p:txBody>
          <a:bodyPr/>
          <a:lstStyle/>
          <a:p>
            <a:r>
              <a:rPr lang="en-SG" dirty="0"/>
              <a:t>Azure Stream Analytics</a:t>
            </a:r>
          </a:p>
        </p:txBody>
      </p:sp>
      <p:sp>
        <p:nvSpPr>
          <p:cNvPr id="11" name="TextBox 10">
            <a:extLst>
              <a:ext uri="{FF2B5EF4-FFF2-40B4-BE49-F238E27FC236}">
                <a16:creationId xmlns:a16="http://schemas.microsoft.com/office/drawing/2014/main" id="{54526E75-6920-23B3-AA6F-E3C62DECD244}"/>
              </a:ext>
            </a:extLst>
          </p:cNvPr>
          <p:cNvSpPr txBox="1"/>
          <p:nvPr/>
        </p:nvSpPr>
        <p:spPr>
          <a:xfrm>
            <a:off x="2255520" y="1225716"/>
            <a:ext cx="9225280" cy="4278094"/>
          </a:xfrm>
          <a:prstGeom prst="rect">
            <a:avLst/>
          </a:prstGeom>
          <a:noFill/>
        </p:spPr>
        <p:txBody>
          <a:bodyPr wrap="square">
            <a:spAutoFit/>
          </a:bodyPr>
          <a:lstStyle/>
          <a:p>
            <a:r>
              <a:rPr lang="en-US" sz="1600" b="0" i="0" dirty="0">
                <a:solidFill>
                  <a:srgbClr val="161616"/>
                </a:solidFill>
                <a:effectLst/>
                <a:latin typeface="Segoe UI" panose="020B0502040204020203" pitchFamily="34" charset="0"/>
              </a:rPr>
              <a:t>Azure Stream Analytics is a fully managed stream processing engine that is designed to analyze and process large volumes of streaming data with sub-millisecond latencies. Stream Analytics can identity patterns and relationships in data that originates from various input sources including applications, devices, sensors, clickstreams, and social media feeds.  These patterns can trigger actions and initiate workflows such as raising alerts, feeding information to a reporting tool, or storing transformed data for later use. Azure Stream Analytics is a fully managed (PaaS) offering on Azure.</a:t>
            </a:r>
          </a:p>
          <a:p>
            <a:endParaRPr lang="en-US" sz="1600" dirty="0">
              <a:solidFill>
                <a:srgbClr val="161616"/>
              </a:solidFill>
              <a:latin typeface="Segoe UI" panose="020B0502040204020203" pitchFamily="34" charset="0"/>
            </a:endParaRPr>
          </a:p>
          <a:p>
            <a:r>
              <a:rPr lang="en-US" sz="1600" b="0" i="0" dirty="0">
                <a:solidFill>
                  <a:srgbClr val="161616"/>
                </a:solidFill>
                <a:effectLst/>
                <a:latin typeface="Segoe UI" panose="020B0502040204020203" pitchFamily="34" charset="0"/>
              </a:rPr>
              <a:t>Stream Analytics job can connect to Azure Event Hubs for streaming data ingestion, and Azure Blob storage or Azure Data Lake Storage Gen2 to ingest historical data.  Input for the Stream Analytics job can also include static or slow-changing reference data from Azure Blob storage or SQL Database that you can join with streaming data to perform lookup operations, which is useful to link master data (Data Set B – Geographical location or Item, Camera </a:t>
            </a:r>
            <a:r>
              <a:rPr lang="en-US" sz="1600" b="0" i="0" dirty="0" err="1">
                <a:solidFill>
                  <a:srgbClr val="161616"/>
                </a:solidFill>
                <a:effectLst/>
                <a:latin typeface="Segoe UI" panose="020B0502040204020203" pitchFamily="34" charset="0"/>
              </a:rPr>
              <a:t>etc</a:t>
            </a:r>
            <a:r>
              <a:rPr lang="en-US" sz="1600" b="0" i="0" dirty="0">
                <a:solidFill>
                  <a:srgbClr val="161616"/>
                </a:solidFill>
                <a:effectLst/>
                <a:latin typeface="Segoe UI" panose="020B0502040204020203" pitchFamily="34" charset="0"/>
              </a:rPr>
              <a:t>).</a:t>
            </a:r>
          </a:p>
          <a:p>
            <a:endParaRPr lang="en-US" sz="1600" dirty="0">
              <a:solidFill>
                <a:srgbClr val="161616"/>
              </a:solidFill>
              <a:latin typeface="Segoe UI" panose="020B0502040204020203" pitchFamily="34" charset="0"/>
            </a:endParaRPr>
          </a:p>
          <a:p>
            <a:r>
              <a:rPr lang="en-US" sz="1600" b="0" i="0" dirty="0">
                <a:solidFill>
                  <a:srgbClr val="161616"/>
                </a:solidFill>
                <a:effectLst/>
                <a:latin typeface="Segoe UI" panose="020B0502040204020203" pitchFamily="34" charset="0"/>
              </a:rPr>
              <a:t>Output from Stream Analytics job can be routed </a:t>
            </a:r>
            <a:r>
              <a:rPr lang="en-SG" sz="1600" b="0" i="0" dirty="0">
                <a:solidFill>
                  <a:srgbClr val="161616"/>
                </a:solidFill>
                <a:effectLst/>
                <a:latin typeface="Segoe UI" panose="020B0502040204020203" pitchFamily="34" charset="0"/>
              </a:rPr>
              <a:t>to many storage systems such as Azure Blob storage, Azure SQL Database, Azure Data Lake Store, and Azure Cosmos DB</a:t>
            </a:r>
            <a:r>
              <a:rPr lang="en-US" sz="1600" b="0" i="0" dirty="0">
                <a:solidFill>
                  <a:srgbClr val="161616"/>
                </a:solidFill>
                <a:effectLst/>
                <a:latin typeface="Segoe UI" panose="020B0502040204020203" pitchFamily="34" charset="0"/>
              </a:rPr>
              <a:t>.  </a:t>
            </a:r>
            <a:r>
              <a:rPr lang="en-US" sz="1600" b="0" i="0" u="none" strike="noStrike" dirty="0">
                <a:solidFill>
                  <a:srgbClr val="0065B3"/>
                </a:solidFill>
                <a:effectLst/>
                <a:latin typeface="Segoe UI" panose="020B0502040204020203" pitchFamily="34" charset="0"/>
              </a:rPr>
              <a:t>Power BI</a:t>
            </a:r>
            <a:r>
              <a:rPr lang="en-US" sz="1600" b="0" i="0" dirty="0">
                <a:solidFill>
                  <a:srgbClr val="161616"/>
                </a:solidFill>
                <a:effectLst/>
                <a:latin typeface="Segoe UI" panose="020B0502040204020203" pitchFamily="34" charset="0"/>
              </a:rPr>
              <a:t> can be used as an output for a Stream Analytics job to provide for a rich visualization experience of analysis results, to support operational dashboards, report generation, and metric-driven reporting.</a:t>
            </a:r>
          </a:p>
        </p:txBody>
      </p:sp>
      <p:pic>
        <p:nvPicPr>
          <p:cNvPr id="3" name="Graphic 2">
            <a:extLst>
              <a:ext uri="{FF2B5EF4-FFF2-40B4-BE49-F238E27FC236}">
                <a16:creationId xmlns:a16="http://schemas.microsoft.com/office/drawing/2014/main" id="{FA0FA203-D049-1361-E75F-9A1A0A67C5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7060" y="1131079"/>
            <a:ext cx="774048" cy="774048"/>
          </a:xfrm>
          <a:prstGeom prst="rect">
            <a:avLst/>
          </a:prstGeom>
        </p:spPr>
      </p:pic>
    </p:spTree>
    <p:extLst>
      <p:ext uri="{BB962C8B-B14F-4D97-AF65-F5344CB8AC3E}">
        <p14:creationId xmlns:p14="http://schemas.microsoft.com/office/powerpoint/2010/main" val="2324207193"/>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1527</TotalTime>
  <Words>3094</Words>
  <Application>Microsoft Office PowerPoint</Application>
  <PresentationFormat>Widescreen</PresentationFormat>
  <Paragraphs>190</Paragraphs>
  <Slides>17</Slides>
  <Notes>16</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 Unicode MS</vt:lpstr>
      <vt:lpstr>Segoe Sans</vt:lpstr>
      <vt:lpstr>Aptos</vt:lpstr>
      <vt:lpstr>Arial</vt:lpstr>
      <vt:lpstr>Neue Haas Grotesk Text Pro</vt:lpstr>
      <vt:lpstr>Roboto</vt:lpstr>
      <vt:lpstr>Segoe UI</vt:lpstr>
      <vt:lpstr>Segoe UI Variable Text</vt:lpstr>
      <vt:lpstr>VanillaVTI</vt:lpstr>
      <vt:lpstr>Technical Test – Question 3</vt:lpstr>
      <vt:lpstr>Architecture Diagram </vt:lpstr>
      <vt:lpstr>Architecture Diagram</vt:lpstr>
      <vt:lpstr>IoT (Camera)</vt:lpstr>
      <vt:lpstr>Azure Event Hub</vt:lpstr>
      <vt:lpstr>Azure – API Management</vt:lpstr>
      <vt:lpstr>Azure – Monitor &amp; Log Analyzer</vt:lpstr>
      <vt:lpstr>Azure – Key Vault &amp; Defender</vt:lpstr>
      <vt:lpstr>Azure Stream Analytics</vt:lpstr>
      <vt:lpstr>Microsoft Fabric</vt:lpstr>
      <vt:lpstr>Microsoft Fabric : Real-Time Intelligence</vt:lpstr>
      <vt:lpstr>Microsoft Fabric : Real-Time Intelligence</vt:lpstr>
      <vt:lpstr>Microsoft Fabric : Lakehouse</vt:lpstr>
      <vt:lpstr>Lakehouse - Medallion Architecture</vt:lpstr>
      <vt:lpstr>Lakehouse – Ingestion &amp; Data Storage Framework</vt:lpstr>
      <vt:lpstr>Microsoft Fabric : End-Users Tools</vt:lpstr>
      <vt:lpstr>Microsoft Fabric : End-Users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Joseph Lim</dc:creator>
  <cp:lastModifiedBy>Joseph Lim</cp:lastModifiedBy>
  <cp:revision>5</cp:revision>
  <dcterms:created xsi:type="dcterms:W3CDTF">2025-04-13T07:36:38Z</dcterms:created>
  <dcterms:modified xsi:type="dcterms:W3CDTF">2025-04-17T08:02:05Z</dcterms:modified>
</cp:coreProperties>
</file>