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8" r:id="rId12"/>
    <p:sldId id="268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75429C-7DB4-4E4C-B57A-4FA029D4C568}" type="datetimeFigureOut">
              <a:rPr lang="es-EC" smtClean="0"/>
              <a:t>1/10/2023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921ABF-59AC-4A1C-8DFB-6C043C8C659B}" type="slidenum">
              <a:rPr lang="es-EC" smtClean="0"/>
              <a:t>‹Nº›</a:t>
            </a:fld>
            <a:endParaRPr lang="es-EC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41187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429C-7DB4-4E4C-B57A-4FA029D4C568}" type="datetimeFigureOut">
              <a:rPr lang="es-EC" smtClean="0"/>
              <a:t>1/10/2023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ABF-59AC-4A1C-8DFB-6C043C8C659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9461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429C-7DB4-4E4C-B57A-4FA029D4C568}" type="datetimeFigureOut">
              <a:rPr lang="es-EC" smtClean="0"/>
              <a:t>1/10/2023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ABF-59AC-4A1C-8DFB-6C043C8C659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13102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6620B-3028-4DCD-B25B-DF2319CA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16497A-8888-43CA-B6B4-BEFD793B6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E1A872-3389-4A63-BFF4-C66D2D34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429C-7DB4-4E4C-B57A-4FA029D4C568}" type="datetimeFigureOut">
              <a:rPr lang="es-EC" smtClean="0"/>
              <a:t>1/10/2023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FD898B-402C-448F-9AC1-9506255F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779787-E535-4576-8659-EFD17569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ABF-59AC-4A1C-8DFB-6C043C8C659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0367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429C-7DB4-4E4C-B57A-4FA029D4C568}" type="datetimeFigureOut">
              <a:rPr lang="es-EC" smtClean="0"/>
              <a:t>1/10/2023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ABF-59AC-4A1C-8DFB-6C043C8C659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5290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75429C-7DB4-4E4C-B57A-4FA029D4C568}" type="datetimeFigureOut">
              <a:rPr lang="es-EC" smtClean="0"/>
              <a:t>1/10/2023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921ABF-59AC-4A1C-8DFB-6C043C8C659B}" type="slidenum">
              <a:rPr lang="es-EC" smtClean="0"/>
              <a:t>‹Nº›</a:t>
            </a:fld>
            <a:endParaRPr lang="es-EC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86493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429C-7DB4-4E4C-B57A-4FA029D4C568}" type="datetimeFigureOut">
              <a:rPr lang="es-EC" smtClean="0"/>
              <a:t>1/10/2023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ABF-59AC-4A1C-8DFB-6C043C8C659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3117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429C-7DB4-4E4C-B57A-4FA029D4C568}" type="datetimeFigureOut">
              <a:rPr lang="es-EC" smtClean="0"/>
              <a:t>1/10/2023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ABF-59AC-4A1C-8DFB-6C043C8C659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166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429C-7DB4-4E4C-B57A-4FA029D4C568}" type="datetimeFigureOut">
              <a:rPr lang="es-EC" smtClean="0"/>
              <a:t>1/10/2023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ABF-59AC-4A1C-8DFB-6C043C8C659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6733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429C-7DB4-4E4C-B57A-4FA029D4C568}" type="datetimeFigureOut">
              <a:rPr lang="es-EC" smtClean="0"/>
              <a:t>1/10/2023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ABF-59AC-4A1C-8DFB-6C043C8C659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4368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75429C-7DB4-4E4C-B57A-4FA029D4C568}" type="datetimeFigureOut">
              <a:rPr lang="es-EC" smtClean="0"/>
              <a:t>1/10/2023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921ABF-59AC-4A1C-8DFB-6C043C8C659B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210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75429C-7DB4-4E4C-B57A-4FA029D4C568}" type="datetimeFigureOut">
              <a:rPr lang="es-EC" smtClean="0"/>
              <a:t>1/10/2023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921ABF-59AC-4A1C-8DFB-6C043C8C659B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50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D75429C-7DB4-4E4C-B57A-4FA029D4C568}" type="datetimeFigureOut">
              <a:rPr lang="es-EC" smtClean="0"/>
              <a:t>1/10/2023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6921ABF-59AC-4A1C-8DFB-6C043C8C659B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853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E7291-4EAA-43CD-8030-08416EC20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436" y="1685711"/>
            <a:ext cx="8595335" cy="2403403"/>
          </a:xfrm>
        </p:spPr>
        <p:txBody>
          <a:bodyPr>
            <a:normAutofit/>
          </a:bodyPr>
          <a:lstStyle/>
          <a:p>
            <a:r>
              <a:rPr lang="es-MX" sz="3600" dirty="0"/>
              <a:t>Desarrollo de un Modelo de Machine </a:t>
            </a:r>
            <a:r>
              <a:rPr lang="es-MX" sz="3600" dirty="0" err="1"/>
              <a:t>Learning</a:t>
            </a:r>
            <a:r>
              <a:rPr lang="es-MX" sz="3600" dirty="0"/>
              <a:t> para Clasificar Imágenes Satelitales de la Amazonia Peruana</a:t>
            </a:r>
            <a:endParaRPr lang="es-EC" sz="3600" dirty="0"/>
          </a:p>
        </p:txBody>
      </p:sp>
    </p:spTree>
    <p:extLst>
      <p:ext uri="{BB962C8B-B14F-4D97-AF65-F5344CB8AC3E}">
        <p14:creationId xmlns:p14="http://schemas.microsoft.com/office/powerpoint/2010/main" val="3677345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6C2FD-A587-4074-BA33-C53ED91A6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Proceso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C9A83F8-D290-46F1-80D6-D26217850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04684"/>
            <a:ext cx="10421420" cy="5162612"/>
          </a:xfrm>
        </p:spPr>
      </p:pic>
    </p:spTree>
    <p:extLst>
      <p:ext uri="{BB962C8B-B14F-4D97-AF65-F5344CB8AC3E}">
        <p14:creationId xmlns:p14="http://schemas.microsoft.com/office/powerpoint/2010/main" val="1097580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49D48-EAA4-460A-A311-B0717BD49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241604" cy="1173822"/>
          </a:xfrm>
        </p:spPr>
        <p:txBody>
          <a:bodyPr>
            <a:normAutofit fontScale="90000"/>
          </a:bodyPr>
          <a:lstStyle/>
          <a:p>
            <a:r>
              <a:rPr lang="es-MX" sz="4000" b="1" dirty="0"/>
              <a:t>Resultados:</a:t>
            </a:r>
            <a:br>
              <a:rPr lang="es-MX" dirty="0"/>
            </a:br>
            <a:br>
              <a:rPr lang="es-MX" dirty="0"/>
            </a:b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6B9D19-13A7-4BC6-9A30-2491AC2F04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Los algoritmos supervisados SVM y </a:t>
            </a:r>
            <a:r>
              <a:rPr lang="es-MX" sz="3600" dirty="0" err="1"/>
              <a:t>Naive</a:t>
            </a:r>
            <a:r>
              <a:rPr lang="es-MX" sz="3600" dirty="0"/>
              <a:t> Bayes presentaron una precisión del 90.9%, mientras que el algoritmo K-</a:t>
            </a:r>
            <a:r>
              <a:rPr lang="es-MX" sz="3600" dirty="0" err="1"/>
              <a:t>means</a:t>
            </a:r>
            <a:r>
              <a:rPr lang="es-MX" sz="3600" dirty="0"/>
              <a:t> tuvo una baja precisión del 86.4%. Árbol de decisión alcanzó una precisión de 86.42%.</a:t>
            </a:r>
            <a:endParaRPr lang="es-EC" sz="3600" dirty="0"/>
          </a:p>
        </p:txBody>
      </p:sp>
    </p:spTree>
    <p:extLst>
      <p:ext uri="{BB962C8B-B14F-4D97-AF65-F5344CB8AC3E}">
        <p14:creationId xmlns:p14="http://schemas.microsoft.com/office/powerpoint/2010/main" val="3947012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8A0F7-C650-4B8F-B698-B7B38767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4AD20D-A3FA-4AC4-8476-BFC4BFAA3A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31949AF-2DA8-45D8-9477-B165F5B8D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32"/>
          <a:stretch/>
        </p:blipFill>
        <p:spPr>
          <a:xfrm>
            <a:off x="2364368" y="1888554"/>
            <a:ext cx="8456032" cy="428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93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9DB24-68FB-4BEE-8BC6-FDD6F96B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 Final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E2B479-F6B8-410C-AE5E-7C5B010997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31FCF2-91C4-4924-A90C-808001B60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34" y="2206375"/>
            <a:ext cx="8603437" cy="42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4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C488A-E8F3-4694-B2AA-B4D986098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Recomendaciones:</a:t>
            </a:r>
            <a:br>
              <a:rPr lang="es-MX" dirty="0"/>
            </a:br>
            <a:br>
              <a:rPr lang="es-MX" dirty="0"/>
            </a:b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269237-E84E-4496-A453-FDAD63E536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MX" sz="2400" dirty="0"/>
              <a:t>Utilizar más datos de entrenamiento y validación para aumentar la precisión y generalización de los modelos.</a:t>
            </a:r>
          </a:p>
          <a:p>
            <a:r>
              <a:rPr lang="es-MX" sz="2400" dirty="0"/>
              <a:t>Combinar otras fuentes de datos, como índices espectrales, información espacial o temporal, para enriquecer las firmas de las clases.</a:t>
            </a:r>
          </a:p>
          <a:p>
            <a:r>
              <a:rPr lang="es-MX" sz="2400" dirty="0"/>
              <a:t>Explorar otros algoritmos de machine </a:t>
            </a:r>
            <a:r>
              <a:rPr lang="es-MX" sz="2400" dirty="0" err="1"/>
              <a:t>learning</a:t>
            </a:r>
            <a:r>
              <a:rPr lang="es-MX" sz="2400" dirty="0"/>
              <a:t>, como redes neuronales convolucionales o bosques aleatorios.</a:t>
            </a:r>
            <a:br>
              <a:rPr lang="es-MX" sz="2400" dirty="0"/>
            </a:br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35950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4DB2A-5225-4351-ADAB-2B640AE7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F816E4-4A9C-43ED-A577-29A2474A1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sz="2000" dirty="0"/>
          </a:p>
          <a:p>
            <a:endParaRPr lang="es-MX" sz="2000" dirty="0"/>
          </a:p>
          <a:p>
            <a:r>
              <a:rPr lang="es-MX" sz="2800" dirty="0"/>
              <a:t>Desarrollar un modelo de machine </a:t>
            </a:r>
            <a:r>
              <a:rPr lang="es-MX" sz="2800" dirty="0" err="1"/>
              <a:t>learning</a:t>
            </a:r>
            <a:r>
              <a:rPr lang="es-MX" sz="2800" dirty="0"/>
              <a:t> para clasificar imágenes satelitales Landsat 8 en la región de la Amazonia peruana.</a:t>
            </a:r>
            <a:endParaRPr lang="es-EC" sz="2800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8992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608F1-8D69-4E30-84CC-30E14EE0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Proceso o Metodología:</a:t>
            </a:r>
            <a:br>
              <a:rPr lang="es-EC" dirty="0"/>
            </a:br>
            <a:br>
              <a:rPr lang="es-EC" dirty="0"/>
            </a:b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417660-EBEB-4451-A27C-44F3190736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EC" sz="2800" dirty="0"/>
              <a:t>Adquirir y preprocesar imágenes satelitales Landsat 8 utilizando Google </a:t>
            </a:r>
            <a:r>
              <a:rPr lang="es-EC" sz="2800" dirty="0" err="1"/>
              <a:t>Earth</a:t>
            </a:r>
            <a:r>
              <a:rPr lang="es-EC" sz="2800" dirty="0"/>
              <a:t> </a:t>
            </a:r>
            <a:r>
              <a:rPr lang="es-EC" sz="2800" dirty="0" err="1"/>
              <a:t>Engine</a:t>
            </a:r>
            <a:r>
              <a:rPr lang="es-EC" sz="2800" dirty="0"/>
              <a:t> y QGIS.</a:t>
            </a:r>
          </a:p>
          <a:p>
            <a:pPr marL="457200" indent="-457200">
              <a:buAutoNum type="arabicPeriod"/>
            </a:pPr>
            <a:r>
              <a:rPr lang="es-EC" sz="2800" dirty="0"/>
              <a:t>Implementar algoritmos de machine </a:t>
            </a:r>
            <a:r>
              <a:rPr lang="es-EC" sz="2800" dirty="0" err="1"/>
              <a:t>learning</a:t>
            </a:r>
            <a:r>
              <a:rPr lang="es-EC" sz="2800" dirty="0"/>
              <a:t> en Python usando </a:t>
            </a:r>
            <a:r>
              <a:rPr lang="es-EC" sz="2800" dirty="0" err="1"/>
              <a:t>Jupyter</a:t>
            </a:r>
            <a:r>
              <a:rPr lang="es-EC" sz="2800" dirty="0"/>
              <a:t> Notebook.</a:t>
            </a:r>
          </a:p>
          <a:p>
            <a:pPr marL="457200" indent="-457200">
              <a:buAutoNum type="arabicPeriod"/>
            </a:pPr>
            <a:r>
              <a:rPr lang="es-EC" sz="2800" dirty="0"/>
              <a:t>Evaluar la precisión de los modelos de clasificación con matrices de confusión y datos etiquetados.</a:t>
            </a:r>
          </a:p>
        </p:txBody>
      </p:sp>
    </p:spTree>
    <p:extLst>
      <p:ext uri="{BB962C8B-B14F-4D97-AF65-F5344CB8AC3E}">
        <p14:creationId xmlns:p14="http://schemas.microsoft.com/office/powerpoint/2010/main" val="105029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EC6DF-5ECB-45E2-93AC-AD5D68EF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Proceso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5E75F68-CE04-4317-AC85-9344CB727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925" y="1957471"/>
            <a:ext cx="8160904" cy="3942219"/>
          </a:xfrm>
        </p:spPr>
      </p:pic>
    </p:spTree>
    <p:extLst>
      <p:ext uri="{BB962C8B-B14F-4D97-AF65-F5344CB8AC3E}">
        <p14:creationId xmlns:p14="http://schemas.microsoft.com/office/powerpoint/2010/main" val="122799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FD783-5DFB-43F3-B55B-42AF21E5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Respuestas Espectrales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305624-36E0-460A-BB2F-84BADF094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respuestas espectrales en fotografías satelitales se refieren a cómo los objetos reflejan y absorben la radiación electromagnética en diferentes longitudes de onda.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5109AB-F68D-4A8D-A87F-AC48BCD41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854" y="3296446"/>
            <a:ext cx="6984351" cy="295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8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25B44-FDFF-4F39-BFC8-0B4AF1FB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 K-</a:t>
            </a:r>
            <a:r>
              <a:rPr lang="es-MX" dirty="0" err="1"/>
              <a:t>means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1BBC71-055C-440C-AA50-4A8696CBC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método no paramétrico popular es k-</a:t>
            </a:r>
            <a:r>
              <a:rPr lang="es-MX" dirty="0" err="1"/>
              <a:t>means</a:t>
            </a:r>
            <a:r>
              <a:rPr lang="es-MX" dirty="0"/>
              <a:t>. La función objetivo de k-</a:t>
            </a:r>
            <a:r>
              <a:rPr lang="es-MX" dirty="0" err="1"/>
              <a:t>means</a:t>
            </a:r>
            <a:r>
              <a:rPr lang="es-MX" dirty="0"/>
              <a:t> es la suma del error al cuadrado, que debe minimizarse.</a:t>
            </a:r>
          </a:p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C3117B-DBA0-433F-9C09-0B85917F5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885" y="3572143"/>
            <a:ext cx="5362229" cy="153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39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4FAD3-C24B-40F9-B02B-9F20154C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Proceso     </a:t>
            </a:r>
            <a:r>
              <a:rPr lang="es-MX" sz="2400" dirty="0"/>
              <a:t>30x30m</a:t>
            </a:r>
            <a:endParaRPr lang="es-EC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F27B16C-ED4E-4CCD-9304-0AFC41215A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95230" y="1371276"/>
            <a:ext cx="8525170" cy="5250525"/>
          </a:xfrm>
        </p:spPr>
      </p:pic>
    </p:spTree>
    <p:extLst>
      <p:ext uri="{BB962C8B-B14F-4D97-AF65-F5344CB8AC3E}">
        <p14:creationId xmlns:p14="http://schemas.microsoft.com/office/powerpoint/2010/main" val="101322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4D488-B649-4F8A-92FC-FDC90DEF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Proceso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39E1A9A-A2B4-4EEC-A2D4-5B5B1B5A2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550" y="1428750"/>
            <a:ext cx="9601200" cy="5344872"/>
          </a:xfrm>
        </p:spPr>
      </p:pic>
    </p:spTree>
    <p:extLst>
      <p:ext uri="{BB962C8B-B14F-4D97-AF65-F5344CB8AC3E}">
        <p14:creationId xmlns:p14="http://schemas.microsoft.com/office/powerpoint/2010/main" val="1799904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3CB1-560B-4AAE-88D4-E9F7FEF9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2000" dirty="0"/>
              <a:t>La metodología utilizada en el estudio consistió en procesar 3 colecciones de imágenes satelitales Landsat 8 utilizando Google </a:t>
            </a:r>
            <a:r>
              <a:rPr lang="es-MX" sz="2000" dirty="0" err="1"/>
              <a:t>Earth</a:t>
            </a:r>
            <a:r>
              <a:rPr lang="es-MX" sz="2000" dirty="0"/>
              <a:t> </a:t>
            </a:r>
            <a:r>
              <a:rPr lang="es-MX" sz="2000" dirty="0" err="1"/>
              <a:t>Engine</a:t>
            </a:r>
            <a:r>
              <a:rPr lang="es-MX" sz="2000" dirty="0"/>
              <a:t> (GEE) y </a:t>
            </a:r>
            <a:r>
              <a:rPr lang="es-MX" sz="2000" dirty="0" err="1"/>
              <a:t>Jupyter</a:t>
            </a:r>
            <a:r>
              <a:rPr lang="es-MX" sz="2000" dirty="0"/>
              <a:t> Notebook. Se aplicó corrección atmosférica y topográfica para eliminar nubes y sombras, y se calculó el NDVI para cada imagen.</a:t>
            </a:r>
            <a:endParaRPr lang="es-EC" sz="20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26F9C08-A8A3-4912-A944-EB908CCE8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7823" y="1969875"/>
            <a:ext cx="8942577" cy="4202325"/>
          </a:xfrm>
        </p:spPr>
      </p:pic>
    </p:spTree>
    <p:extLst>
      <p:ext uri="{BB962C8B-B14F-4D97-AF65-F5344CB8AC3E}">
        <p14:creationId xmlns:p14="http://schemas.microsoft.com/office/powerpoint/2010/main" val="458498912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28</TotalTime>
  <Words>290</Words>
  <Application>Microsoft Office PowerPoint</Application>
  <PresentationFormat>Panorámica</PresentationFormat>
  <Paragraphs>26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Franklin Gothic Book</vt:lpstr>
      <vt:lpstr>Wingdings</vt:lpstr>
      <vt:lpstr>Recorte</vt:lpstr>
      <vt:lpstr>Desarrollo de un Modelo de Machine Learning para Clasificar Imágenes Satelitales de la Amazonia Peruana</vt:lpstr>
      <vt:lpstr>Objetivo</vt:lpstr>
      <vt:lpstr>Proceso o Metodología:  </vt:lpstr>
      <vt:lpstr>Proceso</vt:lpstr>
      <vt:lpstr>Respuestas Espectrales</vt:lpstr>
      <vt:lpstr>Algoritmo K-means</vt:lpstr>
      <vt:lpstr>Proceso     30x30m</vt:lpstr>
      <vt:lpstr>Proceso</vt:lpstr>
      <vt:lpstr>La metodología utilizada en el estudio consistió en procesar 3 colecciones de imágenes satelitales Landsat 8 utilizando Google Earth Engine (GEE) y Jupyter Notebook. Se aplicó corrección atmosférica y topográfica para eliminar nubes y sombras, y se calculó el NDVI para cada imagen.</vt:lpstr>
      <vt:lpstr>Proceso</vt:lpstr>
      <vt:lpstr>Resultados:  </vt:lpstr>
      <vt:lpstr>Resultados</vt:lpstr>
      <vt:lpstr>Resultado Final</vt:lpstr>
      <vt:lpstr>Recomendaciones: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un Modelo de Machine Learning para Clasificar Imágenes Satelitales de la Amazonia Peruana</dc:title>
  <dc:creator>Erick Olmedo</dc:creator>
  <cp:lastModifiedBy>Erick Olmedo</cp:lastModifiedBy>
  <cp:revision>4</cp:revision>
  <dcterms:created xsi:type="dcterms:W3CDTF">2023-10-02T02:38:33Z</dcterms:created>
  <dcterms:modified xsi:type="dcterms:W3CDTF">2023-10-02T03:06:58Z</dcterms:modified>
</cp:coreProperties>
</file>