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66" r:id="rId6"/>
    <p:sldId id="267" r:id="rId7"/>
    <p:sldId id="269" r:id="rId8"/>
    <p:sldId id="268" r:id="rId9"/>
    <p:sldId id="259" r:id="rId10"/>
    <p:sldId id="260" r:id="rId11"/>
    <p:sldId id="261" r:id="rId12"/>
    <p:sldId id="262" r:id="rId13"/>
    <p:sldId id="263" r:id="rId14"/>
    <p:sldId id="264" r:id="rId15"/>
    <p:sldId id="265"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93" r:id="rId29"/>
    <p:sldId id="294" r:id="rId30"/>
    <p:sldId id="282" r:id="rId31"/>
    <p:sldId id="283" r:id="rId32"/>
    <p:sldId id="284" r:id="rId33"/>
    <p:sldId id="285" r:id="rId34"/>
    <p:sldId id="286" r:id="rId35"/>
    <p:sldId id="289" r:id="rId36"/>
    <p:sldId id="288" r:id="rId37"/>
    <p:sldId id="287" r:id="rId38"/>
    <p:sldId id="290" r:id="rId39"/>
    <p:sldId id="291" r:id="rId40"/>
    <p:sldId id="292"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4" r:id="rId60"/>
    <p:sldId id="313"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0" autoAdjust="0"/>
    <p:restoredTop sz="94660"/>
  </p:normalViewPr>
  <p:slideViewPr>
    <p:cSldViewPr>
      <p:cViewPr varScale="1">
        <p:scale>
          <a:sx n="145" d="100"/>
          <a:sy n="145" d="100"/>
        </p:scale>
        <p:origin x="618"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6/8/2022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‹N°›</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5936" y="2715766"/>
            <a:ext cx="486003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tx1">
                    <a:lumMod val="75000"/>
                    <a:lumOff val="25000"/>
                  </a:schemeClr>
                </a:solidFill>
                <a:latin typeface="Arial" pitchFamily="34" charset="0"/>
                <a:cs typeface="Arial" pitchFamily="34" charset="0"/>
              </a:rPr>
              <a:t>DEVELOPPEUR WEB ET MOBILE</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4355976" y="2192546"/>
            <a:ext cx="4644008" cy="523220"/>
          </a:xfrm>
          <a:prstGeom prst="rect">
            <a:avLst/>
          </a:prstGeom>
          <a:noFill/>
          <a:ln w="9525">
            <a:noFill/>
            <a:miter lim="800000"/>
            <a:headEnd/>
            <a:tailEnd/>
          </a:ln>
        </p:spPr>
        <p:txBody>
          <a:bodyPr wrap="square">
            <a:spAutoFit/>
          </a:bodyPr>
          <a:lstStyle/>
          <a:p>
            <a:pPr algn="r"/>
            <a:r>
              <a:rPr lang="en-US" altLang="ko-KR" sz="1200" b="1" dirty="0" err="1" smtClean="0">
                <a:solidFill>
                  <a:schemeClr val="tx1">
                    <a:lumMod val="75000"/>
                    <a:lumOff val="25000"/>
                  </a:schemeClr>
                </a:solidFill>
                <a:latin typeface="Arial" pitchFamily="34" charset="0"/>
                <a:ea typeface="맑은 고딕" pitchFamily="50" charset="-127"/>
                <a:cs typeface="Arial" pitchFamily="34" charset="0"/>
              </a:rPr>
              <a:t>Présenter</a:t>
            </a:r>
            <a:r>
              <a:rPr lang="en-US" altLang="ko-KR" sz="1200" b="1" dirty="0" smtClean="0">
                <a:solidFill>
                  <a:schemeClr val="tx1">
                    <a:lumMod val="75000"/>
                    <a:lumOff val="25000"/>
                  </a:schemeClr>
                </a:solidFill>
                <a:latin typeface="Arial" pitchFamily="34" charset="0"/>
                <a:ea typeface="맑은 고딕" pitchFamily="50" charset="-127"/>
                <a:cs typeface="Arial" pitchFamily="34" charset="0"/>
              </a:rPr>
              <a:t> par  </a:t>
            </a:r>
            <a:r>
              <a:rPr lang="en-US" altLang="ko-KR" sz="2800" b="1" dirty="0" smtClean="0">
                <a:solidFill>
                  <a:schemeClr val="tx1">
                    <a:lumMod val="75000"/>
                    <a:lumOff val="25000"/>
                  </a:schemeClr>
                </a:solidFill>
                <a:latin typeface="Arial" pitchFamily="34" charset="0"/>
                <a:ea typeface="맑은 고딕" pitchFamily="50" charset="-127"/>
                <a:cs typeface="Arial" pitchFamily="34" charset="0"/>
              </a:rPr>
              <a:t>TCHOUFA JOEL</a:t>
            </a:r>
          </a:p>
        </p:txBody>
      </p:sp>
      <p:sp>
        <p:nvSpPr>
          <p:cNvPr id="6" name="TextBox 1"/>
          <p:cNvSpPr txBox="1">
            <a:spLocks noChangeArrowheads="1"/>
          </p:cNvSpPr>
          <p:nvPr/>
        </p:nvSpPr>
        <p:spPr bwMode="auto">
          <a:xfrm>
            <a:off x="3707904" y="123478"/>
            <a:ext cx="4860032" cy="1015663"/>
          </a:xfrm>
          <a:prstGeom prst="rect">
            <a:avLst/>
          </a:prstGeom>
          <a:noFill/>
          <a:ln w="9525">
            <a:noFill/>
            <a:miter lim="800000"/>
            <a:headEnd/>
            <a:tailEnd/>
          </a:ln>
        </p:spPr>
        <p:txBody>
          <a:bodyPr wrap="square">
            <a:spAutoFit/>
          </a:bodyPr>
          <a:lstStyle/>
          <a:p>
            <a:pPr algn="ctr"/>
            <a:r>
              <a:rPr lang="en-US" altLang="ko-KR" sz="2000" b="1" dirty="0" smtClean="0">
                <a:solidFill>
                  <a:schemeClr val="tx1">
                    <a:lumMod val="75000"/>
                    <a:lumOff val="25000"/>
                  </a:schemeClr>
                </a:solidFill>
                <a:latin typeface="Arial" pitchFamily="34" charset="0"/>
                <a:ea typeface="맑은 고딕" pitchFamily="50" charset="-127"/>
                <a:cs typeface="Arial" pitchFamily="34" charset="0"/>
              </a:rPr>
              <a:t>FROM ZERO TO HERO,</a:t>
            </a:r>
          </a:p>
          <a:p>
            <a:pPr algn="ctr"/>
            <a:r>
              <a:rPr lang="en-US" altLang="ko-KR" sz="2000" b="1" dirty="0" smtClean="0">
                <a:solidFill>
                  <a:schemeClr val="tx1">
                    <a:lumMod val="75000"/>
                    <a:lumOff val="25000"/>
                  </a:schemeClr>
                </a:solidFill>
                <a:latin typeface="Arial" pitchFamily="34" charset="0"/>
                <a:ea typeface="맑은 고딕" pitchFamily="50" charset="-127"/>
                <a:cs typeface="Arial" pitchFamily="34" charset="0"/>
              </a:rPr>
              <a:t>Build a spring boot </a:t>
            </a:r>
            <a:r>
              <a:rPr lang="en-US" altLang="ko-KR" sz="2000" b="1" dirty="0" err="1" smtClean="0">
                <a:solidFill>
                  <a:schemeClr val="tx1">
                    <a:lumMod val="75000"/>
                    <a:lumOff val="25000"/>
                  </a:schemeClr>
                </a:solidFill>
                <a:latin typeface="Arial" pitchFamily="34" charset="0"/>
                <a:ea typeface="맑은 고딕" pitchFamily="50" charset="-127"/>
                <a:cs typeface="Arial" pitchFamily="34" charset="0"/>
              </a:rPr>
              <a:t>microservices</a:t>
            </a:r>
            <a:r>
              <a:rPr lang="en-US" altLang="ko-KR" sz="2000" b="1" dirty="0" smtClean="0">
                <a:solidFill>
                  <a:schemeClr val="tx1">
                    <a:lumMod val="75000"/>
                    <a:lumOff val="25000"/>
                  </a:schemeClr>
                </a:solidFill>
                <a:latin typeface="Arial" pitchFamily="34" charset="0"/>
                <a:ea typeface="맑은 고딕" pitchFamily="50" charset="-127"/>
                <a:cs typeface="Arial" pitchFamily="34" charset="0"/>
              </a:rPr>
              <a:t> application from scratch</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3.Réaliser </a:t>
            </a:r>
            <a:r>
              <a:rPr lang="fr-FR" altLang="ko-KR" sz="2000" dirty="0"/>
              <a:t>l’analyse avec pour résultat les tableaux </a:t>
            </a:r>
            <a:r>
              <a:rPr lang="fr-FR" altLang="ko-KR" sz="2000" dirty="0" smtClean="0"/>
              <a:t>des Chemins</a:t>
            </a:r>
            <a:br>
              <a:rPr lang="fr-FR" altLang="ko-KR" sz="2000" dirty="0" smtClean="0"/>
            </a:br>
            <a:r>
              <a:rPr lang="fr-FR" altLang="ko-KR" sz="2000" dirty="0"/>
              <a:t>	</a:t>
            </a:r>
            <a:r>
              <a:rPr lang="fr-FR" altLang="ko-KR" sz="2000" dirty="0" smtClean="0"/>
              <a:t>(colonnes</a:t>
            </a:r>
            <a:r>
              <a:rPr lang="fr-FR" altLang="ko-KR" sz="2000" dirty="0"/>
              <a:t>: </a:t>
            </a:r>
            <a:r>
              <a:rPr lang="fr-FR" altLang="ko-KR" sz="2000" dirty="0" err="1"/>
              <a:t>rest-opération|endpoint|input|output|users|rôle</a:t>
            </a:r>
            <a:r>
              <a:rPr lang="fr-FR" altLang="ko-KR" sz="2000" dirty="0"/>
              <a:t>)</a:t>
            </a:r>
          </a:p>
        </p:txBody>
      </p:sp>
      <p:sp>
        <p:nvSpPr>
          <p:cNvPr id="4" name="Content Placeholder 4"/>
          <p:cNvSpPr>
            <a:spLocks noGrp="1"/>
          </p:cNvSpPr>
          <p:nvPr>
            <p:ph idx="10"/>
          </p:nvPr>
        </p:nvSpPr>
        <p:spPr>
          <a:xfrm>
            <a:off x="-396552" y="914735"/>
            <a:ext cx="8396728" cy="360040"/>
          </a:xfrm>
        </p:spPr>
        <p:txBody>
          <a:bodyPr/>
          <a:lstStyle/>
          <a:p>
            <a:r>
              <a:rPr lang="fr-FR" sz="1200" dirty="0" smtClean="0">
                <a:latin typeface="Arial" panose="020B0604020202020204" pitchFamily="34" charset="0"/>
                <a:cs typeface="Arial" panose="020B0604020202020204" pitchFamily="34" charset="0"/>
              </a:rPr>
              <a:t>#Api préfix : localhost:2022/api</a:t>
            </a:r>
            <a:endParaRPr lang="en-US" altLang="ko-KR" sz="1200" b="1" dirty="0" smtClean="0">
              <a:latin typeface="Arial" pitchFamily="34" charset="0"/>
              <a:cs typeface="Arial" pitchFamily="34"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389587135"/>
              </p:ext>
            </p:extLst>
          </p:nvPr>
        </p:nvGraphicFramePr>
        <p:xfrm>
          <a:off x="2339751" y="987574"/>
          <a:ext cx="6652944" cy="4023360"/>
        </p:xfrm>
        <a:graphic>
          <a:graphicData uri="http://schemas.openxmlformats.org/drawingml/2006/table">
            <a:tbl>
              <a:tblPr firstRow="1" bandRow="1">
                <a:tableStyleId>{5C22544A-7EE6-4342-B048-85BDC9FD1C3A}</a:tableStyleId>
              </a:tblPr>
              <a:tblGrid>
                <a:gridCol w="2520281"/>
                <a:gridCol w="1915015"/>
                <a:gridCol w="2217648"/>
              </a:tblGrid>
              <a:tr h="264757">
                <a:tc>
                  <a:txBody>
                    <a:bodyPr/>
                    <a:lstStyle/>
                    <a:p>
                      <a:r>
                        <a:rPr lang="fr-FR" sz="1200" dirty="0" smtClean="0">
                          <a:latin typeface="Arial" panose="020B0604020202020204" pitchFamily="34" charset="0"/>
                          <a:cs typeface="Arial" panose="020B0604020202020204" pitchFamily="34" charset="0"/>
                        </a:rPr>
                        <a:t>#</a:t>
                      </a:r>
                      <a:r>
                        <a:rPr lang="fr-FR" sz="1200" dirty="0" err="1" smtClean="0">
                          <a:latin typeface="Arial" panose="020B0604020202020204" pitchFamily="34" charset="0"/>
                          <a:cs typeface="Arial" panose="020B0604020202020204" pitchFamily="34" charset="0"/>
                        </a:rPr>
                        <a:t>endPoint</a:t>
                      </a:r>
                      <a:endParaRPr lang="fr-FR" sz="1200" dirty="0">
                        <a:latin typeface="Arial" panose="020B0604020202020204" pitchFamily="34" charset="0"/>
                        <a:cs typeface="Arial" panose="020B0604020202020204" pitchFamily="34" charset="0"/>
                      </a:endParaRPr>
                    </a:p>
                  </a:txBody>
                  <a:tcPr/>
                </a:tc>
                <a:tc>
                  <a:txBody>
                    <a:bodyPr/>
                    <a:lstStyle/>
                    <a:p>
                      <a:r>
                        <a:rPr lang="fr-FR" sz="1200" dirty="0" smtClean="0">
                          <a:latin typeface="Arial" panose="020B0604020202020204" pitchFamily="34" charset="0"/>
                          <a:cs typeface="Arial" panose="020B0604020202020204" pitchFamily="34" charset="0"/>
                        </a:rPr>
                        <a:t>#description </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sz="1200" dirty="0" smtClean="0">
                          <a:latin typeface="Arial" panose="020B0604020202020204" pitchFamily="34" charset="0"/>
                          <a:cs typeface="Arial" panose="020B0604020202020204" pitchFamily="34" charset="0"/>
                        </a:rPr>
                        <a:t>User2access</a:t>
                      </a:r>
                    </a:p>
                  </a:txBody>
                  <a:tcPr/>
                </a:tc>
              </a:tr>
              <a:tr h="441262">
                <a:tc>
                  <a:txBody>
                    <a:bodyPr/>
                    <a:lstStyle/>
                    <a:p>
                      <a:r>
                        <a:rPr lang="fr-FR" sz="1200" dirty="0" smtClean="0">
                          <a:latin typeface="Arial" panose="020B0604020202020204" pitchFamily="34" charset="0"/>
                          <a:cs typeface="Arial" panose="020B0604020202020204" pitchFamily="34" charset="0"/>
                        </a:rPr>
                        <a:t>/archive/{</a:t>
                      </a:r>
                      <a:r>
                        <a:rPr lang="fr-FR" sz="1200" dirty="0" err="1" smtClean="0">
                          <a:latin typeface="Arial" panose="020B0604020202020204" pitchFamily="34" charset="0"/>
                          <a:cs typeface="Arial" panose="020B0604020202020204" pitchFamily="34" charset="0"/>
                        </a:rPr>
                        <a:t>arichiveId</a:t>
                      </a:r>
                      <a:r>
                        <a:rPr lang="fr-FR" sz="1200" dirty="0" smtClean="0">
                          <a:latin typeface="Arial" panose="020B0604020202020204" pitchFamily="34" charset="0"/>
                          <a:cs typeface="Arial" panose="020B0604020202020204" pitchFamily="34" charset="0"/>
                        </a:rPr>
                        <a:t>}</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sz="1200" dirty="0" err="1" smtClean="0">
                          <a:latin typeface="Arial" panose="020B0604020202020204" pitchFamily="34" charset="0"/>
                          <a:cs typeface="Arial" panose="020B0604020202020204" pitchFamily="34" charset="0"/>
                        </a:rPr>
                        <a:t>read</a:t>
                      </a:r>
                      <a:r>
                        <a:rPr lang="fr-FR" sz="1200" dirty="0" smtClean="0">
                          <a:latin typeface="Arial" panose="020B0604020202020204" pitchFamily="34" charset="0"/>
                          <a:cs typeface="Arial" panose="020B0604020202020204" pitchFamily="34" charset="0"/>
                        </a:rPr>
                        <a:t> single </a:t>
                      </a:r>
                      <a:r>
                        <a:rPr lang="fr-FR" sz="1200" dirty="0" err="1" smtClean="0">
                          <a:latin typeface="Arial" panose="020B0604020202020204" pitchFamily="34" charset="0"/>
                          <a:cs typeface="Arial" panose="020B0604020202020204" pitchFamily="34" charset="0"/>
                        </a:rPr>
                        <a:t>achirve</a:t>
                      </a:r>
                      <a:endParaRPr lang="fr-FR" sz="1200" dirty="0" smtClean="0">
                        <a:latin typeface="Arial" panose="020B0604020202020204" pitchFamily="34" charset="0"/>
                        <a:cs typeface="Arial" panose="020B0604020202020204" pitchFamily="34" charset="0"/>
                      </a:endParaRPr>
                    </a:p>
                    <a:p>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sz="1200" dirty="0" smtClean="0">
                          <a:latin typeface="Arial" panose="020B0604020202020204" pitchFamily="34" charset="0"/>
                          <a:cs typeface="Arial" panose="020B0604020202020204" pitchFamily="34" charset="0"/>
                        </a:rPr>
                        <a:t>User | Admin</a:t>
                      </a:r>
                    </a:p>
                    <a:p>
                      <a:endParaRPr lang="fr-FR" sz="1200" dirty="0">
                        <a:latin typeface="Arial" panose="020B0604020202020204" pitchFamily="34" charset="0"/>
                        <a:cs typeface="Arial" panose="020B0604020202020204" pitchFamily="34" charset="0"/>
                      </a:endParaRPr>
                    </a:p>
                  </a:txBody>
                  <a:tcPr/>
                </a:tc>
              </a:tr>
              <a:tr h="441262">
                <a:tc>
                  <a:txBody>
                    <a:bodyPr/>
                    <a:lstStyle/>
                    <a:p>
                      <a:r>
                        <a:rPr lang="en-US" sz="1200" dirty="0" smtClean="0">
                          <a:latin typeface="Arial" panose="020B0604020202020204" pitchFamily="34" charset="0"/>
                          <a:cs typeface="Arial" panose="020B0604020202020204" pitchFamily="34" charset="0"/>
                        </a:rPr>
                        <a:t>/archive/all</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read all archive</a:t>
                      </a:r>
                      <a:endParaRPr lang="fr-FR" sz="1200" dirty="0" smtClean="0">
                        <a:latin typeface="Arial" panose="020B0604020202020204" pitchFamily="34" charset="0"/>
                        <a:cs typeface="Arial" panose="020B0604020202020204" pitchFamily="34" charset="0"/>
                      </a:endParaRPr>
                    </a:p>
                    <a:p>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User | Admin </a:t>
                      </a:r>
                      <a:endParaRPr lang="fr-FR" sz="1200" dirty="0" smtClean="0">
                        <a:latin typeface="Arial" panose="020B0604020202020204" pitchFamily="34" charset="0"/>
                        <a:cs typeface="Arial" panose="020B0604020202020204" pitchFamily="34" charset="0"/>
                      </a:endParaRPr>
                    </a:p>
                    <a:p>
                      <a:endParaRPr lang="fr-FR" sz="1200" dirty="0">
                        <a:latin typeface="Arial" panose="020B0604020202020204" pitchFamily="34" charset="0"/>
                        <a:cs typeface="Arial" panose="020B0604020202020204" pitchFamily="34" charset="0"/>
                      </a:endParaRPr>
                    </a:p>
                  </a:txBody>
                  <a:tcPr/>
                </a:tc>
              </a:tr>
              <a:tr h="264757">
                <a:tc>
                  <a:txBody>
                    <a:bodyPr/>
                    <a:lstStyle/>
                    <a:p>
                      <a:r>
                        <a:rPr lang="en-US" sz="1200" dirty="0" smtClean="0">
                          <a:latin typeface="Arial" panose="020B0604020202020204" pitchFamily="34" charset="0"/>
                          <a:cs typeface="Arial" panose="020B0604020202020204" pitchFamily="34" charset="0"/>
                        </a:rPr>
                        <a:t>/archive/new</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Add new archive</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Admin </a:t>
                      </a:r>
                      <a:endParaRPr lang="fr-FR" sz="1200" dirty="0" smtClean="0">
                        <a:latin typeface="Arial" panose="020B0604020202020204" pitchFamily="34" charset="0"/>
                        <a:cs typeface="Arial" panose="020B0604020202020204" pitchFamily="34" charset="0"/>
                      </a:endParaRPr>
                    </a:p>
                  </a:txBody>
                  <a:tcPr/>
                </a:tc>
              </a:tr>
              <a:tr h="264757">
                <a:tc>
                  <a:txBody>
                    <a:bodyPr/>
                    <a:lstStyle/>
                    <a:p>
                      <a:r>
                        <a:rPr lang="it-IT" sz="1200" dirty="0" smtClean="0">
                          <a:latin typeface="Arial" panose="020B0604020202020204" pitchFamily="34" charset="0"/>
                          <a:cs typeface="Arial" panose="020B0604020202020204" pitchFamily="34" charset="0"/>
                        </a:rPr>
                        <a:t>/archive/delete/{archiveId}</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t-IT" sz="1200" dirty="0" smtClean="0">
                          <a:latin typeface="Arial" panose="020B0604020202020204" pitchFamily="34" charset="0"/>
                          <a:cs typeface="Arial" panose="020B0604020202020204" pitchFamily="34" charset="0"/>
                        </a:rPr>
                        <a:t>Delete archive</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t-IT" sz="1200" dirty="0" smtClean="0">
                          <a:latin typeface="Arial" panose="020B0604020202020204" pitchFamily="34" charset="0"/>
                          <a:cs typeface="Arial" panose="020B0604020202020204" pitchFamily="34" charset="0"/>
                        </a:rPr>
                        <a:t>Admin </a:t>
                      </a:r>
                      <a:endParaRPr lang="fr-FR" sz="1200" dirty="0" smtClean="0">
                        <a:latin typeface="Arial" panose="020B0604020202020204" pitchFamily="34" charset="0"/>
                        <a:cs typeface="Arial" panose="020B0604020202020204" pitchFamily="34" charset="0"/>
                      </a:endParaRPr>
                    </a:p>
                  </a:txBody>
                  <a:tcPr/>
                </a:tc>
              </a:tr>
              <a:tr h="278864">
                <a:tc>
                  <a:txBody>
                    <a:bodyPr/>
                    <a:lstStyle/>
                    <a:p>
                      <a:r>
                        <a:rPr lang="en-US" sz="1200" dirty="0" smtClean="0">
                          <a:latin typeface="Arial" panose="020B0604020202020204" pitchFamily="34" charset="0"/>
                          <a:cs typeface="Arial" panose="020B0604020202020204" pitchFamily="34" charset="0"/>
                        </a:rPr>
                        <a:t>/archive/search/{</a:t>
                      </a:r>
                      <a:r>
                        <a:rPr lang="en-US" sz="1200" dirty="0" err="1" smtClean="0">
                          <a:latin typeface="Arial" panose="020B0604020202020204" pitchFamily="34" charset="0"/>
                          <a:cs typeface="Arial" panose="020B0604020202020204" pitchFamily="34" charset="0"/>
                        </a:rPr>
                        <a:t>archiveName</a:t>
                      </a:r>
                      <a:r>
                        <a:rPr lang="en-US" sz="1200" dirty="0" smtClean="0">
                          <a:latin typeface="Arial" panose="020B0604020202020204" pitchFamily="34" charset="0"/>
                          <a:cs typeface="Arial" panose="020B0604020202020204" pitchFamily="34" charset="0"/>
                        </a:rPr>
                        <a:t>}</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Search archive</a:t>
                      </a:r>
                      <a:endParaRPr lang="fr-FR" sz="1200" dirty="0" smtClean="0">
                        <a:latin typeface="Arial" panose="020B0604020202020204" pitchFamily="34" charset="0"/>
                        <a:cs typeface="Arial" panose="020B0604020202020204" pitchFamily="34" charset="0"/>
                      </a:endParaRPr>
                    </a:p>
                    <a:p>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User |Admin</a:t>
                      </a:r>
                      <a:endParaRPr lang="fr-FR" sz="1200" dirty="0" smtClean="0">
                        <a:latin typeface="Arial" panose="020B0604020202020204" pitchFamily="34" charset="0"/>
                        <a:cs typeface="Arial" panose="020B0604020202020204" pitchFamily="34" charset="0"/>
                      </a:endParaRPr>
                    </a:p>
                    <a:p>
                      <a:endParaRPr lang="fr-FR" sz="1200" dirty="0">
                        <a:latin typeface="Arial" panose="020B0604020202020204" pitchFamily="34" charset="0"/>
                        <a:cs typeface="Arial" panose="020B0604020202020204" pitchFamily="34" charset="0"/>
                      </a:endParaRPr>
                    </a:p>
                  </a:txBody>
                  <a:tcPr/>
                </a:tc>
              </a:tr>
              <a:tr h="441262">
                <a:tc>
                  <a:txBody>
                    <a:bodyPr/>
                    <a:lstStyle/>
                    <a:p>
                      <a:r>
                        <a:rPr lang="fr-FR" sz="1200" dirty="0" smtClean="0">
                          <a:latin typeface="Arial" panose="020B0604020202020204" pitchFamily="34" charset="0"/>
                          <a:cs typeface="Arial" panose="020B0604020202020204" pitchFamily="34" charset="0"/>
                        </a:rPr>
                        <a:t>/user/</a:t>
                      </a:r>
                      <a:r>
                        <a:rPr lang="fr-FR" sz="1200" dirty="0" err="1" smtClean="0">
                          <a:latin typeface="Arial" panose="020B0604020202020204" pitchFamily="34" charset="0"/>
                          <a:cs typeface="Arial" panose="020B0604020202020204" pitchFamily="34" charset="0"/>
                        </a:rPr>
                        <a:t>register</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sz="1200" dirty="0" smtClean="0">
                          <a:latin typeface="Arial" panose="020B0604020202020204" pitchFamily="34" charset="0"/>
                          <a:cs typeface="Arial" panose="020B0604020202020204" pitchFamily="34" charset="0"/>
                        </a:rPr>
                        <a:t>Post new user</a:t>
                      </a:r>
                    </a:p>
                    <a:p>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sz="1200" dirty="0" smtClean="0">
                          <a:latin typeface="Arial" panose="020B0604020202020204" pitchFamily="34" charset="0"/>
                          <a:cs typeface="Arial" panose="020B0604020202020204" pitchFamily="34" charset="0"/>
                        </a:rPr>
                        <a:t>User| Admin</a:t>
                      </a:r>
                    </a:p>
                    <a:p>
                      <a:endParaRPr lang="fr-FR" sz="1200" dirty="0">
                        <a:latin typeface="Arial" panose="020B0604020202020204" pitchFamily="34" charset="0"/>
                        <a:cs typeface="Arial" panose="020B0604020202020204" pitchFamily="34" charset="0"/>
                      </a:endParaRPr>
                    </a:p>
                  </a:txBody>
                  <a:tcPr/>
                </a:tc>
              </a:tr>
              <a:tr h="441262">
                <a:tc>
                  <a:txBody>
                    <a:bodyPr/>
                    <a:lstStyle/>
                    <a:p>
                      <a:r>
                        <a:rPr lang="fr-FR" sz="1200" dirty="0" smtClean="0">
                          <a:latin typeface="Arial" panose="020B0604020202020204" pitchFamily="34" charset="0"/>
                          <a:cs typeface="Arial" panose="020B0604020202020204" pitchFamily="34" charset="0"/>
                        </a:rPr>
                        <a:t>/user/profile</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sz="1200" dirty="0" err="1" smtClean="0">
                          <a:latin typeface="Arial" panose="020B0604020202020204" pitchFamily="34" charset="0"/>
                          <a:cs typeface="Arial" panose="020B0604020202020204" pitchFamily="34" charset="0"/>
                        </a:rPr>
                        <a:t>Get</a:t>
                      </a:r>
                      <a:r>
                        <a:rPr lang="fr-FR" sz="1200" dirty="0" smtClean="0">
                          <a:latin typeface="Arial" panose="020B0604020202020204" pitchFamily="34" charset="0"/>
                          <a:cs typeface="Arial" panose="020B0604020202020204" pitchFamily="34" charset="0"/>
                        </a:rPr>
                        <a:t> single user</a:t>
                      </a:r>
                    </a:p>
                    <a:p>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sz="1200" dirty="0" smtClean="0">
                          <a:latin typeface="Arial" panose="020B0604020202020204" pitchFamily="34" charset="0"/>
                          <a:cs typeface="Arial" panose="020B0604020202020204" pitchFamily="34" charset="0"/>
                        </a:rPr>
                        <a:t>Admin </a:t>
                      </a:r>
                    </a:p>
                    <a:p>
                      <a:endParaRPr lang="fr-FR" sz="1200" dirty="0">
                        <a:latin typeface="Arial" panose="020B0604020202020204" pitchFamily="34" charset="0"/>
                        <a:cs typeface="Arial" panose="020B0604020202020204" pitchFamily="34" charset="0"/>
                      </a:endParaRPr>
                    </a:p>
                  </a:txBody>
                  <a:tcPr/>
                </a:tc>
              </a:tr>
              <a:tr h="441262">
                <a:tc>
                  <a:txBody>
                    <a:bodyPr/>
                    <a:lstStyle/>
                    <a:p>
                      <a:r>
                        <a:rPr lang="sv-SE" sz="1200" dirty="0" smtClean="0">
                          <a:latin typeface="Arial" panose="020B0604020202020204" pitchFamily="34" charset="0"/>
                          <a:cs typeface="Arial" panose="020B0604020202020204" pitchFamily="34" charset="0"/>
                        </a:rPr>
                        <a:t>/login</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sv-SE" sz="1200" dirty="0" smtClean="0">
                          <a:latin typeface="Arial" panose="020B0604020202020204" pitchFamily="34" charset="0"/>
                          <a:cs typeface="Arial" panose="020B0604020202020204" pitchFamily="34" charset="0"/>
                        </a:rPr>
                        <a:t>Log in user</a:t>
                      </a:r>
                      <a:endParaRPr lang="fr-FR" sz="1200" dirty="0" smtClean="0">
                        <a:latin typeface="Arial" panose="020B0604020202020204" pitchFamily="34" charset="0"/>
                        <a:cs typeface="Arial" panose="020B0604020202020204" pitchFamily="34" charset="0"/>
                      </a:endParaRPr>
                    </a:p>
                    <a:p>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sv-SE" sz="1200" dirty="0" smtClean="0">
                          <a:latin typeface="Arial" panose="020B0604020202020204" pitchFamily="34" charset="0"/>
                          <a:cs typeface="Arial" panose="020B0604020202020204" pitchFamily="34" charset="0"/>
                        </a:rPr>
                        <a:t>User | Admin </a:t>
                      </a:r>
                      <a:endParaRPr lang="fr-FR" sz="1200" dirty="0" smtClean="0">
                        <a:latin typeface="Arial" panose="020B0604020202020204" pitchFamily="34" charset="0"/>
                        <a:cs typeface="Arial" panose="020B0604020202020204" pitchFamily="34" charset="0"/>
                      </a:endParaRPr>
                    </a:p>
                    <a:p>
                      <a:endParaRPr lang="fr-FR" sz="1200" dirty="0">
                        <a:latin typeface="Arial" panose="020B0604020202020204" pitchFamily="34" charset="0"/>
                        <a:cs typeface="Arial" panose="020B0604020202020204" pitchFamily="34" charset="0"/>
                      </a:endParaRPr>
                    </a:p>
                  </a:txBody>
                  <a:tcPr/>
                </a:tc>
              </a:tr>
              <a:tr h="441262">
                <a:tc>
                  <a:txBody>
                    <a:bodyPr/>
                    <a:lstStyle/>
                    <a:p>
                      <a:r>
                        <a:rPr lang="en-US" sz="1200" dirty="0" smtClean="0">
                          <a:latin typeface="Arial" panose="020B0604020202020204" pitchFamily="34" charset="0"/>
                          <a:cs typeface="Arial" panose="020B0604020202020204" pitchFamily="34" charset="0"/>
                        </a:rPr>
                        <a:t>/role/add</a:t>
                      </a:r>
                      <a:endParaRPr lang="fr-FR"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Add new role</a:t>
                      </a:r>
                      <a:endParaRPr lang="fr-FR"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Admin</a:t>
                      </a:r>
                      <a:endParaRPr lang="fr-FR" sz="1200" dirty="0" smtClean="0">
                        <a:latin typeface="Arial" panose="020B0604020202020204" pitchFamily="34" charset="0"/>
                        <a:cs typeface="Arial" panose="020B0604020202020204" pitchFamily="34" charset="0"/>
                      </a:endParaRPr>
                    </a:p>
                    <a:p>
                      <a:endParaRPr lang="fr-FR" sz="12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164027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4. Implémentation </a:t>
            </a:r>
            <a:r>
              <a:rPr lang="fr-FR" altLang="ko-KR" sz="2000" dirty="0"/>
              <a:t>des entités pour intégrer la base de données</a:t>
            </a:r>
          </a:p>
        </p:txBody>
      </p:sp>
      <p:sp>
        <p:nvSpPr>
          <p:cNvPr id="4" name="Content Placeholder 4"/>
          <p:cNvSpPr>
            <a:spLocks noGrp="1"/>
          </p:cNvSpPr>
          <p:nvPr>
            <p:ph idx="10"/>
          </p:nvPr>
        </p:nvSpPr>
        <p:spPr>
          <a:xfrm>
            <a:off x="14907" y="910704"/>
            <a:ext cx="8396728" cy="393209"/>
          </a:xfrm>
        </p:spPr>
        <p:txBody>
          <a:bodyPr/>
          <a:lstStyle/>
          <a:p>
            <a:r>
              <a:rPr lang="en-US" altLang="ko-KR" sz="1200" b="1" dirty="0" err="1" smtClean="0">
                <a:latin typeface="Arial" pitchFamily="34" charset="0"/>
                <a:cs typeface="Arial" pitchFamily="34" charset="0"/>
              </a:rPr>
              <a:t>Entité</a:t>
            </a:r>
            <a:r>
              <a:rPr lang="en-US" altLang="ko-KR" sz="1200" b="1" dirty="0" smtClean="0">
                <a:latin typeface="Arial" pitchFamily="34" charset="0"/>
                <a:cs typeface="Arial" pitchFamily="34" charset="0"/>
              </a:rPr>
              <a:t>: Admin, </a:t>
            </a:r>
            <a:r>
              <a:rPr lang="fr-FR" altLang="ko-KR" sz="1200" b="1" dirty="0">
                <a:latin typeface="Arial" pitchFamily="34" charset="0"/>
                <a:cs typeface="Arial" pitchFamily="34" charset="0"/>
              </a:rPr>
              <a:t>Ce modèle est utilisé pour représenter un administrateur dans l’application</a:t>
            </a:r>
          </a:p>
          <a:p>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789865" y="1275606"/>
            <a:ext cx="7766870" cy="38318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java.util.ArrayList</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java.util.Collection</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Entity</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javax.persistence.FetchType</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GeneratedValue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javax.persistence.GenerationType</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Id</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ManyToMany</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900" b="0" i="0" u="none" strike="noStrike" cap="none" normalizeH="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Entity</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@Id</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GeneratedValue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strategy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GenerationType.</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IDENTITY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9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username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lastname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9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email</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password</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900" dirty="0">
                <a:solidFill>
                  <a:srgbClr val="BBB529"/>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personalNumber</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ManyToMany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fetch</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FetchType.</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EAGER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Collection&lt;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roles</a:t>
            </a:r>
            <a:r>
              <a:rPr kumimoji="0" lang="fr-FR" altLang="fr-FR" sz="9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ArrayList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&lt;&gt;()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202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4. Implémentation </a:t>
            </a:r>
            <a:r>
              <a:rPr lang="fr-FR" altLang="ko-KR" sz="2000" dirty="0"/>
              <a:t>des entités pour intégrer la base de données</a:t>
            </a:r>
          </a:p>
        </p:txBody>
      </p:sp>
      <p:sp>
        <p:nvSpPr>
          <p:cNvPr id="4" name="Content Placeholder 4"/>
          <p:cNvSpPr>
            <a:spLocks noGrp="1"/>
          </p:cNvSpPr>
          <p:nvPr>
            <p:ph idx="10"/>
          </p:nvPr>
        </p:nvSpPr>
        <p:spPr>
          <a:xfrm>
            <a:off x="14907" y="910704"/>
            <a:ext cx="8396728" cy="495811"/>
          </a:xfrm>
        </p:spPr>
        <p:txBody>
          <a:bodyPr/>
          <a:lstStyle/>
          <a:p>
            <a:r>
              <a:rPr lang="en-US" altLang="ko-KR" sz="1200" b="1" dirty="0" err="1" smtClean="0">
                <a:latin typeface="Arial" pitchFamily="34" charset="0"/>
                <a:cs typeface="Arial" pitchFamily="34" charset="0"/>
              </a:rPr>
              <a:t>Entité</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AppUser</a:t>
            </a:r>
            <a:r>
              <a:rPr lang="en-US" altLang="ko-KR" sz="1200" b="1" dirty="0" smtClean="0">
                <a:latin typeface="Arial" pitchFamily="34" charset="0"/>
                <a:cs typeface="Arial" pitchFamily="34" charset="0"/>
              </a:rPr>
              <a:t> </a:t>
            </a:r>
          </a:p>
          <a:p>
            <a:r>
              <a:rPr lang="fr-FR" altLang="ko-KR" sz="1200" b="1" dirty="0">
                <a:latin typeface="Arial" pitchFamily="34" charset="0"/>
                <a:cs typeface="Arial" pitchFamily="34" charset="0"/>
              </a:rPr>
              <a:t>Modèle qui représente un utilisateur dans l’application</a:t>
            </a: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632460" y="1588023"/>
            <a:ext cx="7879080"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Entity</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GeneratedValue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javax.persistence.GenerationType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Entity</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@Id</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GeneratedValue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strategy</a:t>
            </a:r>
            <a:r>
              <a:rPr kumimoji="0" lang="fr-FR" altLang="fr-FR" sz="10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GenerationType.</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IDENTITY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email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password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011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4. Implémentation </a:t>
            </a:r>
            <a:r>
              <a:rPr lang="fr-FR" altLang="ko-KR" sz="2000" dirty="0"/>
              <a:t>des entités pour intégrer la base de données</a:t>
            </a:r>
          </a:p>
        </p:txBody>
      </p:sp>
      <p:sp>
        <p:nvSpPr>
          <p:cNvPr id="4" name="Content Placeholder 4"/>
          <p:cNvSpPr>
            <a:spLocks noGrp="1"/>
          </p:cNvSpPr>
          <p:nvPr>
            <p:ph idx="10"/>
          </p:nvPr>
        </p:nvSpPr>
        <p:spPr>
          <a:xfrm>
            <a:off x="14907" y="910704"/>
            <a:ext cx="8396728" cy="620172"/>
          </a:xfrm>
        </p:spPr>
        <p:txBody>
          <a:bodyPr/>
          <a:lstStyle/>
          <a:p>
            <a:r>
              <a:rPr lang="en-US" altLang="ko-KR" sz="1200" b="1" dirty="0" err="1" smtClean="0">
                <a:latin typeface="Arial" pitchFamily="34" charset="0"/>
                <a:cs typeface="Arial" pitchFamily="34" charset="0"/>
              </a:rPr>
              <a:t>Entité</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AppRole</a:t>
            </a:r>
            <a:endParaRPr lang="en-US" altLang="ko-KR" sz="1200" b="1" dirty="0" smtClean="0">
              <a:latin typeface="Arial" pitchFamily="34" charset="0"/>
              <a:cs typeface="Arial" pitchFamily="34" charset="0"/>
            </a:endParaRPr>
          </a:p>
          <a:p>
            <a:r>
              <a:rPr lang="fr-FR" altLang="ko-KR" sz="1200" b="1" dirty="0">
                <a:latin typeface="Arial" pitchFamily="34" charset="0"/>
                <a:cs typeface="Arial" pitchFamily="34" charset="0"/>
              </a:rPr>
              <a:t>Cette entité contient l’ensemble des rôles dans le système</a:t>
            </a:r>
          </a:p>
          <a:p>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588660" y="1557114"/>
            <a:ext cx="7879080"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Entity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GeneratedValue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javax.persistence.GenerationType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javax.persistence.</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Entity</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@Id</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GeneratedValue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strategy</a:t>
            </a:r>
            <a:r>
              <a:rPr kumimoji="0" lang="fr-FR" altLang="fr-FR" sz="10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GenerationType.</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IDENTITY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description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795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4. Implémentation </a:t>
            </a:r>
            <a:r>
              <a:rPr lang="fr-FR" altLang="ko-KR" sz="2000" dirty="0"/>
              <a:t>des entités pour intégrer la base de données</a:t>
            </a:r>
          </a:p>
        </p:txBody>
      </p:sp>
      <p:sp>
        <p:nvSpPr>
          <p:cNvPr id="4" name="Content Placeholder 4"/>
          <p:cNvSpPr>
            <a:spLocks noGrp="1"/>
          </p:cNvSpPr>
          <p:nvPr>
            <p:ph idx="10"/>
          </p:nvPr>
        </p:nvSpPr>
        <p:spPr>
          <a:xfrm>
            <a:off x="14907" y="910704"/>
            <a:ext cx="8396728" cy="393209"/>
          </a:xfrm>
        </p:spPr>
        <p:txBody>
          <a:bodyPr/>
          <a:lstStyle/>
          <a:p>
            <a:r>
              <a:rPr lang="en-US" altLang="ko-KR" sz="1200" b="1" dirty="0" err="1" smtClean="0">
                <a:latin typeface="Arial" pitchFamily="34" charset="0"/>
                <a:cs typeface="Arial" pitchFamily="34" charset="0"/>
              </a:rPr>
              <a:t>Entité</a:t>
            </a:r>
            <a:r>
              <a:rPr lang="en-US" altLang="ko-KR" sz="1200" b="1" dirty="0" smtClean="0">
                <a:latin typeface="Arial" pitchFamily="34" charset="0"/>
                <a:cs typeface="Arial" pitchFamily="34" charset="0"/>
              </a:rPr>
              <a:t>: Register  </a:t>
            </a:r>
          </a:p>
          <a:p>
            <a:r>
              <a:rPr lang="fr-FR" altLang="ko-KR" sz="1200" b="1" dirty="0">
                <a:latin typeface="Arial" pitchFamily="34" charset="0"/>
                <a:cs typeface="Arial" pitchFamily="34" charset="0"/>
              </a:rPr>
              <a:t>Ce </a:t>
            </a:r>
            <a:r>
              <a:rPr lang="fr-FR" altLang="ko-KR" sz="1200" b="1" dirty="0" err="1">
                <a:latin typeface="Arial" pitchFamily="34" charset="0"/>
                <a:cs typeface="Arial" pitchFamily="34" charset="0"/>
              </a:rPr>
              <a:t>modele</a:t>
            </a:r>
            <a:r>
              <a:rPr lang="fr-FR" altLang="ko-KR" sz="1200" b="1" dirty="0">
                <a:latin typeface="Arial" pitchFamily="34" charset="0"/>
                <a:cs typeface="Arial" pitchFamily="34" charset="0"/>
              </a:rPr>
              <a:t> est utilisé pour enregistrer un nouvel utilisateur dans l’application</a:t>
            </a: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917276" y="1571362"/>
            <a:ext cx="7494359"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email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password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repassword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personalNumber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891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5</a:t>
            </a:r>
            <a:r>
              <a:rPr lang="fr-FR" altLang="ko-KR" sz="2000" dirty="0" smtClean="0"/>
              <a:t>. </a:t>
            </a:r>
            <a:r>
              <a:rPr lang="en-US" altLang="ko-KR" sz="2000" dirty="0"/>
              <a:t>Implementation des couches </a:t>
            </a:r>
            <a:r>
              <a:rPr lang="en-US" altLang="ko-KR" sz="2000" dirty="0" smtClean="0"/>
              <a:t>DAOs</a:t>
            </a:r>
            <a:endParaRPr lang="fr-FR" altLang="ko-KR" sz="2000" dirty="0"/>
          </a:p>
        </p:txBody>
      </p:sp>
      <p:sp>
        <p:nvSpPr>
          <p:cNvPr id="4" name="Content Placeholder 4"/>
          <p:cNvSpPr>
            <a:spLocks noGrp="1"/>
          </p:cNvSpPr>
          <p:nvPr>
            <p:ph idx="10"/>
          </p:nvPr>
        </p:nvSpPr>
        <p:spPr>
          <a:xfrm>
            <a:off x="279728" y="1006993"/>
            <a:ext cx="8396728" cy="268613"/>
          </a:xfrm>
        </p:spPr>
        <p:txBody>
          <a:bodyPr/>
          <a:lstStyle/>
          <a:p>
            <a:r>
              <a:rPr lang="en-US" altLang="ko-KR" sz="1200" b="1" dirty="0" smtClean="0">
                <a:latin typeface="Arial" pitchFamily="34" charset="0"/>
                <a:cs typeface="Arial" pitchFamily="34" charset="0"/>
              </a:rPr>
              <a:t>Couche DAO: </a:t>
            </a:r>
            <a:r>
              <a:rPr lang="en-US" altLang="ko-KR" sz="1200" b="1" dirty="0" err="1" smtClean="0">
                <a:latin typeface="Arial" pitchFamily="34" charset="0"/>
                <a:cs typeface="Arial" pitchFamily="34" charset="0"/>
              </a:rPr>
              <a:t>AdminRepository</a:t>
            </a:r>
            <a:r>
              <a:rPr lang="en-US" altLang="ko-KR" sz="1200" b="1" dirty="0" smtClean="0">
                <a:latin typeface="Arial" pitchFamily="34" charset="0"/>
                <a:cs typeface="Arial" pitchFamily="34" charset="0"/>
              </a:rPr>
              <a:t>  </a:t>
            </a: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2051720" y="1957687"/>
            <a:ext cx="5538967"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com.proplant.backend.domaines.account.repository.dao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org.springframework.data.jpa.repository.JpaRepository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AdminRepository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extends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JpaRepository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Long&gt;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findByUsername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6707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5</a:t>
            </a:r>
            <a:r>
              <a:rPr lang="fr-FR" altLang="ko-KR" sz="2000" dirty="0" smtClean="0"/>
              <a:t>. </a:t>
            </a:r>
            <a:r>
              <a:rPr lang="en-US" altLang="ko-KR" sz="2000" dirty="0"/>
              <a:t>Implementation des couches </a:t>
            </a:r>
            <a:r>
              <a:rPr lang="en-US" altLang="ko-KR" sz="2000" dirty="0" smtClean="0"/>
              <a:t>DAOs</a:t>
            </a:r>
            <a:endParaRPr lang="fr-FR" altLang="ko-KR" sz="2000" dirty="0"/>
          </a:p>
        </p:txBody>
      </p:sp>
      <p:sp>
        <p:nvSpPr>
          <p:cNvPr id="4" name="Content Placeholder 4"/>
          <p:cNvSpPr>
            <a:spLocks noGrp="1"/>
          </p:cNvSpPr>
          <p:nvPr>
            <p:ph idx="10"/>
          </p:nvPr>
        </p:nvSpPr>
        <p:spPr>
          <a:xfrm>
            <a:off x="279728" y="1006993"/>
            <a:ext cx="8396728" cy="268613"/>
          </a:xfrm>
        </p:spPr>
        <p:txBody>
          <a:bodyPr/>
          <a:lstStyle/>
          <a:p>
            <a:r>
              <a:rPr lang="en-US" altLang="ko-KR" sz="1200" b="1" dirty="0" smtClean="0">
                <a:latin typeface="Arial" pitchFamily="34" charset="0"/>
                <a:cs typeface="Arial" pitchFamily="34" charset="0"/>
              </a:rPr>
              <a:t>Couche DAO: </a:t>
            </a:r>
            <a:r>
              <a:rPr lang="en-US" altLang="ko-KR" sz="1200" b="1" dirty="0" err="1" smtClean="0">
                <a:latin typeface="Arial" pitchFamily="34" charset="0"/>
                <a:cs typeface="Arial" pitchFamily="34" charset="0"/>
              </a:rPr>
              <a:t>AppUserRepository</a:t>
            </a:r>
            <a:r>
              <a:rPr lang="en-US" altLang="ko-KR" sz="1200" b="1" dirty="0" smtClean="0">
                <a:latin typeface="Arial" pitchFamily="34" charset="0"/>
                <a:cs typeface="Arial" pitchFamily="34" charset="0"/>
              </a:rPr>
              <a:t>  </a:t>
            </a: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2051720" y="1834577"/>
            <a:ext cx="5801588"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com.proplant.backend.domaines.account.repository.dao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org.springframework.data.jpa.repository.JpaRepository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com.proplant.backend.domaines.account.repository.entity.AppUser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AppUserRepository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extends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JpaRepository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Long&gt;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findByUsername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6333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5</a:t>
            </a:r>
            <a:r>
              <a:rPr lang="fr-FR" altLang="ko-KR" sz="2000" dirty="0" smtClean="0"/>
              <a:t>. </a:t>
            </a:r>
            <a:r>
              <a:rPr lang="en-US" altLang="ko-KR" sz="2000" dirty="0"/>
              <a:t>Implementation des couches </a:t>
            </a:r>
            <a:r>
              <a:rPr lang="en-US" altLang="ko-KR" sz="2000" dirty="0" smtClean="0"/>
              <a:t>DAOs</a:t>
            </a:r>
            <a:endParaRPr lang="fr-FR" altLang="ko-KR" sz="2000" dirty="0"/>
          </a:p>
        </p:txBody>
      </p:sp>
      <p:sp>
        <p:nvSpPr>
          <p:cNvPr id="4" name="Content Placeholder 4"/>
          <p:cNvSpPr>
            <a:spLocks noGrp="1"/>
          </p:cNvSpPr>
          <p:nvPr>
            <p:ph idx="10"/>
          </p:nvPr>
        </p:nvSpPr>
        <p:spPr>
          <a:xfrm>
            <a:off x="279728" y="1006993"/>
            <a:ext cx="8396728" cy="268613"/>
          </a:xfrm>
        </p:spPr>
        <p:txBody>
          <a:bodyPr/>
          <a:lstStyle/>
          <a:p>
            <a:r>
              <a:rPr lang="en-US" altLang="ko-KR" sz="1200" b="1" dirty="0" smtClean="0">
                <a:latin typeface="Arial" pitchFamily="34" charset="0"/>
                <a:cs typeface="Arial" pitchFamily="34" charset="0"/>
              </a:rPr>
              <a:t>Couche DAO: </a:t>
            </a:r>
            <a:r>
              <a:rPr lang="en-US" altLang="ko-KR" sz="1200" b="1" dirty="0" err="1" smtClean="0">
                <a:latin typeface="Arial" pitchFamily="34" charset="0"/>
                <a:cs typeface="Arial" pitchFamily="34" charset="0"/>
              </a:rPr>
              <a:t>RoleRepository</a:t>
            </a:r>
            <a:r>
              <a:rPr lang="en-US" altLang="ko-KR" sz="1200" b="1" dirty="0" smtClean="0">
                <a:latin typeface="Arial" pitchFamily="34" charset="0"/>
                <a:cs typeface="Arial" pitchFamily="34" charset="0"/>
              </a:rPr>
              <a:t>  </a:t>
            </a: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2123728" y="1922016"/>
            <a:ext cx="5647700"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com.proplant.backend.domaines.account.repository.dao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com.proplant.backend.domaines.account.repository.entity.AppRole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org.springframework.data.jpa.repository.JpaRepository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RoleRepository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extends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JpaRepository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Long</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findByRoleName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1632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5</a:t>
            </a:r>
            <a:r>
              <a:rPr lang="fr-FR" altLang="ko-KR" sz="2000" dirty="0" smtClean="0"/>
              <a:t>. </a:t>
            </a:r>
            <a:r>
              <a:rPr lang="en-US" altLang="ko-KR" sz="2000" dirty="0"/>
              <a:t>Implementation des couches </a:t>
            </a:r>
            <a:r>
              <a:rPr lang="en-US" altLang="ko-KR" sz="2000" dirty="0" smtClean="0"/>
              <a:t>DAOs</a:t>
            </a:r>
            <a:endParaRPr lang="fr-FR" altLang="ko-KR" sz="2000" dirty="0"/>
          </a:p>
        </p:txBody>
      </p:sp>
      <p:sp>
        <p:nvSpPr>
          <p:cNvPr id="4" name="Content Placeholder 4"/>
          <p:cNvSpPr>
            <a:spLocks noGrp="1"/>
          </p:cNvSpPr>
          <p:nvPr>
            <p:ph idx="10"/>
          </p:nvPr>
        </p:nvSpPr>
        <p:spPr>
          <a:xfrm>
            <a:off x="420676" y="1069291"/>
            <a:ext cx="8396728" cy="268613"/>
          </a:xfrm>
        </p:spPr>
        <p:txBody>
          <a:bodyPr/>
          <a:lstStyle/>
          <a:p>
            <a:r>
              <a:rPr lang="en-US" altLang="ko-KR" sz="1200" b="1" dirty="0" smtClean="0">
                <a:latin typeface="Arial" pitchFamily="34" charset="0"/>
                <a:cs typeface="Arial" pitchFamily="34" charset="0"/>
              </a:rPr>
              <a:t>Couche DAO: </a:t>
            </a:r>
            <a:r>
              <a:rPr lang="en-US" altLang="ko-KR" sz="1200" b="1" dirty="0" err="1" smtClean="0">
                <a:latin typeface="Arial" pitchFamily="34" charset="0"/>
                <a:cs typeface="Arial" pitchFamily="34" charset="0"/>
              </a:rPr>
              <a:t>ArchiveRepository</a:t>
            </a:r>
            <a:r>
              <a:rPr lang="en-US" altLang="ko-KR" sz="1200" b="1" dirty="0" smtClean="0">
                <a:latin typeface="Arial" pitchFamily="34" charset="0"/>
                <a:cs typeface="Arial" pitchFamily="34" charset="0"/>
              </a:rPr>
              <a:t>  </a:t>
            </a: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1979712" y="2051053"/>
            <a:ext cx="5801588"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com.proplant.backend.domaines.archive.repository.dao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org.springframework.data.jpa.repository.JpaRepository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com.proplant.backend.domaines.archive.repository.entity.Archive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ArchiveRepository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extends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JpaRepository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&lt;Archive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Long&gt;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49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pPr algn="ctr"/>
            <a:r>
              <a:rPr lang="fr-FR" altLang="ko-KR" sz="2000" dirty="0" smtClean="0"/>
              <a:t>6. </a:t>
            </a:r>
            <a:r>
              <a:rPr lang="fr-FR" altLang="ko-KR" sz="2000" dirty="0"/>
              <a:t>Implémentation des </a:t>
            </a:r>
            <a:r>
              <a:rPr lang="fr-FR" altLang="ko-KR" sz="2000" dirty="0" err="1"/>
              <a:t>DTOs</a:t>
            </a:r>
            <a:r>
              <a:rPr lang="fr-FR" altLang="ko-KR" sz="2000" dirty="0"/>
              <a:t> (en rapport avec la colonne output du tableau des Chemins)</a:t>
            </a:r>
          </a:p>
        </p:txBody>
      </p:sp>
      <p:sp>
        <p:nvSpPr>
          <p:cNvPr id="4" name="Content Placeholder 4"/>
          <p:cNvSpPr>
            <a:spLocks noGrp="1"/>
          </p:cNvSpPr>
          <p:nvPr>
            <p:ph idx="10"/>
          </p:nvPr>
        </p:nvSpPr>
        <p:spPr>
          <a:xfrm>
            <a:off x="279728" y="967140"/>
            <a:ext cx="8396728" cy="268613"/>
          </a:xfrm>
        </p:spPr>
        <p:txBody>
          <a:bodyPr/>
          <a:lstStyle/>
          <a:p>
            <a:r>
              <a:rPr lang="en-US" altLang="ko-KR" sz="1200" b="1" dirty="0" smtClean="0">
                <a:latin typeface="Arial" pitchFamily="34" charset="0"/>
                <a:cs typeface="Arial" pitchFamily="34" charset="0"/>
              </a:rPr>
              <a:t>Couche DTOs: </a:t>
            </a:r>
            <a:r>
              <a:rPr lang="en-US" altLang="ko-KR" sz="1200" b="1" dirty="0" err="1" smtClean="0">
                <a:latin typeface="Arial" pitchFamily="34" charset="0"/>
                <a:cs typeface="Arial" pitchFamily="34" charset="0"/>
              </a:rPr>
              <a:t>AdminRequestDTO</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1763688" y="1347028"/>
            <a:ext cx="6801862" cy="36009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java.util.ArrayList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com.proplant.backend.domaines.account.repository.entity.AppRole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lang="fr-FR" altLang="fr-FR" sz="1000" dirty="0" smtClean="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email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password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personalNumber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roles</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ArrayList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&lt;&gt;()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04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51520" y="884466"/>
            <a:ext cx="8496944" cy="4155926"/>
          </a:xfrm>
        </p:spPr>
        <p:txBody>
          <a:bodyPr/>
          <a:lstStyle/>
          <a:p>
            <a:pPr marL="342900" indent="-342900">
              <a:buFont typeface="+mj-lt"/>
              <a:buAutoNum type="arabicPeriod"/>
            </a:pPr>
            <a:r>
              <a:rPr lang="fr-FR" altLang="ko-KR" sz="1000" dirty="0" smtClean="0">
                <a:latin typeface="Arial" pitchFamily="34" charset="0"/>
                <a:cs typeface="Arial" pitchFamily="34" charset="0"/>
              </a:rPr>
              <a:t>Réalisation du diagramme de classes </a:t>
            </a:r>
          </a:p>
          <a:p>
            <a:pPr marL="342900" indent="-342900">
              <a:buFont typeface="+mj-lt"/>
              <a:buAutoNum type="arabicPeriod"/>
            </a:pPr>
            <a:r>
              <a:rPr lang="fr-FR" altLang="ko-KR" sz="1000" dirty="0" smtClean="0">
                <a:latin typeface="Arial" pitchFamily="34" charset="0"/>
                <a:cs typeface="Arial" pitchFamily="34" charset="0"/>
              </a:rPr>
              <a:t>Réalisation du diagramme de cas d’utilisation</a:t>
            </a:r>
          </a:p>
          <a:p>
            <a:pPr marL="342900" indent="-342900">
              <a:buFont typeface="+mj-lt"/>
              <a:buAutoNum type="arabicPeriod"/>
            </a:pPr>
            <a:r>
              <a:rPr lang="fr-FR" altLang="ko-KR" sz="1000" dirty="0" smtClean="0">
                <a:latin typeface="Arial" pitchFamily="34" charset="0"/>
                <a:cs typeface="Arial" pitchFamily="34" charset="0"/>
              </a:rPr>
              <a:t>Réaliser </a:t>
            </a:r>
            <a:r>
              <a:rPr lang="fr-FR" altLang="ko-KR" sz="1000" dirty="0">
                <a:latin typeface="Arial" pitchFamily="34" charset="0"/>
                <a:cs typeface="Arial" pitchFamily="34" charset="0"/>
              </a:rPr>
              <a:t>l’analyse avec pour résultat les tableaux des Chemins(colonnes: </a:t>
            </a:r>
            <a:r>
              <a:rPr lang="fr-FR" altLang="ko-KR" sz="1000" dirty="0" err="1" smtClean="0">
                <a:latin typeface="Arial" pitchFamily="34" charset="0"/>
                <a:cs typeface="Arial" pitchFamily="34" charset="0"/>
              </a:rPr>
              <a:t>rest-opération|endpoint|input|output|users|rôle</a:t>
            </a:r>
            <a:r>
              <a:rPr lang="fr-FR" altLang="ko-KR" sz="1000" dirty="0">
                <a:latin typeface="Arial" pitchFamily="34" charset="0"/>
                <a:cs typeface="Arial" pitchFamily="34" charset="0"/>
              </a:rPr>
              <a:t>)</a:t>
            </a:r>
          </a:p>
          <a:p>
            <a:pPr marL="342900" indent="-342900">
              <a:buFont typeface="+mj-lt"/>
              <a:buAutoNum type="arabicPeriod"/>
            </a:pPr>
            <a:r>
              <a:rPr lang="fr-FR" altLang="ko-KR" sz="1000" dirty="0" smtClean="0">
                <a:latin typeface="Arial" pitchFamily="34" charset="0"/>
                <a:cs typeface="Arial" pitchFamily="34" charset="0"/>
              </a:rPr>
              <a:t>Implémentation </a:t>
            </a:r>
            <a:r>
              <a:rPr lang="fr-FR" altLang="ko-KR" sz="1000" dirty="0">
                <a:latin typeface="Arial" pitchFamily="34" charset="0"/>
                <a:cs typeface="Arial" pitchFamily="34" charset="0"/>
              </a:rPr>
              <a:t>des </a:t>
            </a:r>
            <a:r>
              <a:rPr lang="fr-FR" altLang="ko-KR" sz="1000" dirty="0" smtClean="0">
                <a:latin typeface="Arial" pitchFamily="34" charset="0"/>
                <a:cs typeface="Arial" pitchFamily="34" charset="0"/>
              </a:rPr>
              <a:t>entités </a:t>
            </a:r>
            <a:r>
              <a:rPr lang="fr-FR" altLang="ko-KR" sz="1000" dirty="0">
                <a:latin typeface="Arial" pitchFamily="34" charset="0"/>
                <a:cs typeface="Arial" pitchFamily="34" charset="0"/>
              </a:rPr>
              <a:t>pour intégrer la base de données</a:t>
            </a:r>
          </a:p>
          <a:p>
            <a:pPr marL="342900" indent="-342900">
              <a:buFont typeface="+mj-lt"/>
              <a:buAutoNum type="arabicPeriod"/>
            </a:pPr>
            <a:r>
              <a:rPr lang="en-US" altLang="ko-KR" sz="1000" dirty="0" smtClean="0">
                <a:latin typeface="Arial" pitchFamily="34" charset="0"/>
                <a:cs typeface="Arial" pitchFamily="34" charset="0"/>
              </a:rPr>
              <a:t>Implementation </a:t>
            </a:r>
            <a:r>
              <a:rPr lang="en-US" altLang="ko-KR" sz="1000" dirty="0">
                <a:latin typeface="Arial" pitchFamily="34" charset="0"/>
                <a:cs typeface="Arial" pitchFamily="34" charset="0"/>
              </a:rPr>
              <a:t>des couches </a:t>
            </a:r>
            <a:r>
              <a:rPr lang="en-US" altLang="ko-KR" sz="1000" dirty="0" smtClean="0">
                <a:latin typeface="Arial" pitchFamily="34" charset="0"/>
                <a:cs typeface="Arial" pitchFamily="34" charset="0"/>
              </a:rPr>
              <a:t>DAOs</a:t>
            </a:r>
            <a:endParaRPr lang="en-US" altLang="ko-KR" sz="1000" dirty="0">
              <a:latin typeface="Arial" pitchFamily="34" charset="0"/>
              <a:cs typeface="Arial" pitchFamily="34" charset="0"/>
            </a:endParaRPr>
          </a:p>
          <a:p>
            <a:pPr marL="342900" indent="-342900">
              <a:buFont typeface="+mj-lt"/>
              <a:buAutoNum type="arabicPeriod"/>
            </a:pPr>
            <a:r>
              <a:rPr lang="fr-FR" altLang="ko-KR" sz="1000" dirty="0" smtClean="0">
                <a:latin typeface="Arial" pitchFamily="34" charset="0"/>
                <a:cs typeface="Arial" pitchFamily="34" charset="0"/>
              </a:rPr>
              <a:t>Implémentation </a:t>
            </a:r>
            <a:r>
              <a:rPr lang="fr-FR" altLang="ko-KR" sz="1000" dirty="0">
                <a:latin typeface="Arial" pitchFamily="34" charset="0"/>
                <a:cs typeface="Arial" pitchFamily="34" charset="0"/>
              </a:rPr>
              <a:t>des </a:t>
            </a:r>
            <a:r>
              <a:rPr lang="fr-FR" altLang="ko-KR" sz="1000" dirty="0" err="1" smtClean="0">
                <a:latin typeface="Arial" pitchFamily="34" charset="0"/>
                <a:cs typeface="Arial" pitchFamily="34" charset="0"/>
              </a:rPr>
              <a:t>DTOs</a:t>
            </a:r>
            <a:r>
              <a:rPr lang="fr-FR" altLang="ko-KR" sz="1000" dirty="0" smtClean="0">
                <a:latin typeface="Arial" pitchFamily="34" charset="0"/>
                <a:cs typeface="Arial" pitchFamily="34" charset="0"/>
              </a:rPr>
              <a:t> (en </a:t>
            </a:r>
            <a:r>
              <a:rPr lang="fr-FR" altLang="ko-KR" sz="1000" dirty="0">
                <a:latin typeface="Arial" pitchFamily="34" charset="0"/>
                <a:cs typeface="Arial" pitchFamily="34" charset="0"/>
              </a:rPr>
              <a:t>rapport avec la colonne output du tableau des Chemins</a:t>
            </a:r>
            <a:r>
              <a:rPr lang="fr-FR" altLang="ko-KR" sz="1000" dirty="0" smtClean="0">
                <a:latin typeface="Arial" pitchFamily="34" charset="0"/>
                <a:cs typeface="Arial" pitchFamily="34" charset="0"/>
              </a:rPr>
              <a:t>)</a:t>
            </a:r>
          </a:p>
          <a:p>
            <a:pPr marL="342900" indent="-342900">
              <a:buFont typeface="+mj-lt"/>
              <a:buAutoNum type="arabicPeriod"/>
            </a:pPr>
            <a:r>
              <a:rPr lang="en-US" altLang="ko-KR" sz="1000" dirty="0">
                <a:latin typeface="Arial" pitchFamily="34" charset="0"/>
                <a:cs typeface="Arial" pitchFamily="34" charset="0"/>
              </a:rPr>
              <a:t>Implementation des </a:t>
            </a:r>
            <a:r>
              <a:rPr lang="en-US" altLang="ko-KR" sz="1000" dirty="0" smtClean="0">
                <a:latin typeface="Arial" pitchFamily="34" charset="0"/>
                <a:cs typeface="Arial" pitchFamily="34" charset="0"/>
              </a:rPr>
              <a:t>mappers</a:t>
            </a:r>
            <a:endParaRPr lang="fr-FR" altLang="ko-KR" sz="1000" dirty="0">
              <a:latin typeface="Arial" pitchFamily="34" charset="0"/>
              <a:cs typeface="Arial" pitchFamily="34" charset="0"/>
            </a:endParaRPr>
          </a:p>
          <a:p>
            <a:pPr marL="342900" indent="-342900">
              <a:buFont typeface="+mj-lt"/>
              <a:buAutoNum type="arabicPeriod"/>
            </a:pPr>
            <a:r>
              <a:rPr lang="fr-FR" altLang="ko-KR" sz="1000" dirty="0">
                <a:latin typeface="Arial" pitchFamily="34" charset="0"/>
                <a:cs typeface="Arial" pitchFamily="34" charset="0"/>
              </a:rPr>
              <a:t>Implémentation</a:t>
            </a:r>
            <a:r>
              <a:rPr lang="en-US" altLang="ko-KR" sz="1000" dirty="0" smtClean="0">
                <a:latin typeface="Arial" pitchFamily="34" charset="0"/>
                <a:cs typeface="Arial" pitchFamily="34" charset="0"/>
              </a:rPr>
              <a:t>  des API</a:t>
            </a:r>
          </a:p>
          <a:p>
            <a:pPr marL="342900" indent="-342900">
              <a:buFont typeface="+mj-lt"/>
              <a:buAutoNum type="arabicPeriod"/>
            </a:pPr>
            <a:r>
              <a:rPr lang="fr-FR" altLang="ko-KR" sz="1000" dirty="0" smtClean="0">
                <a:latin typeface="Arial" pitchFamily="34" charset="0"/>
                <a:cs typeface="Arial" pitchFamily="34" charset="0"/>
              </a:rPr>
              <a:t>Réalisation  </a:t>
            </a:r>
            <a:r>
              <a:rPr lang="fr-FR" altLang="ko-KR" sz="1000" dirty="0">
                <a:latin typeface="Arial" pitchFamily="34" charset="0"/>
                <a:cs typeface="Arial" pitchFamily="34" charset="0"/>
              </a:rPr>
              <a:t>des interface et </a:t>
            </a:r>
            <a:r>
              <a:rPr lang="fr-FR" altLang="ko-KR" sz="1000" dirty="0" smtClean="0">
                <a:latin typeface="Arial" pitchFamily="34" charset="0"/>
                <a:cs typeface="Arial" pitchFamily="34" charset="0"/>
              </a:rPr>
              <a:t>implémentation (couche service)</a:t>
            </a:r>
            <a:endParaRPr lang="fr-FR" altLang="ko-KR" sz="1000" dirty="0">
              <a:latin typeface="Arial" pitchFamily="34" charset="0"/>
              <a:cs typeface="Arial" pitchFamily="34" charset="0"/>
            </a:endParaRPr>
          </a:p>
          <a:p>
            <a:pPr marL="342900" indent="-342900">
              <a:buFont typeface="+mj-lt"/>
              <a:buAutoNum type="arabicPeriod"/>
            </a:pPr>
            <a:r>
              <a:rPr lang="fr-FR" altLang="ko-KR" sz="1000" dirty="0">
                <a:latin typeface="Arial" pitchFamily="34" charset="0"/>
                <a:cs typeface="Arial" pitchFamily="34" charset="0"/>
              </a:rPr>
              <a:t>Implémentation</a:t>
            </a:r>
            <a:r>
              <a:rPr lang="en-US" altLang="ko-KR" sz="1000" dirty="0" smtClean="0">
                <a:latin typeface="Arial" pitchFamily="34" charset="0"/>
                <a:cs typeface="Arial" pitchFamily="34" charset="0"/>
              </a:rPr>
              <a:t> </a:t>
            </a:r>
            <a:r>
              <a:rPr lang="en-US" altLang="ko-KR" sz="1000" dirty="0">
                <a:latin typeface="Arial" pitchFamily="34" charset="0"/>
                <a:cs typeface="Arial" pitchFamily="34" charset="0"/>
              </a:rPr>
              <a:t>des </a:t>
            </a:r>
            <a:r>
              <a:rPr lang="en-US" altLang="ko-KR" sz="1000" dirty="0" err="1">
                <a:latin typeface="Arial" pitchFamily="34" charset="0"/>
                <a:cs typeface="Arial" pitchFamily="34" charset="0"/>
              </a:rPr>
              <a:t>contrôleurs</a:t>
            </a:r>
            <a:endParaRPr lang="en-US" altLang="ko-KR" sz="1000" dirty="0">
              <a:latin typeface="Arial" pitchFamily="34" charset="0"/>
              <a:cs typeface="Arial" pitchFamily="34" charset="0"/>
            </a:endParaRPr>
          </a:p>
          <a:p>
            <a:pPr marL="342900" indent="-342900">
              <a:buFont typeface="+mj-lt"/>
              <a:buAutoNum type="arabicPeriod"/>
            </a:pPr>
            <a:r>
              <a:rPr lang="fr-FR" altLang="ko-KR" sz="1000" dirty="0">
                <a:latin typeface="Arial" pitchFamily="34" charset="0"/>
                <a:cs typeface="Arial" pitchFamily="34" charset="0"/>
              </a:rPr>
              <a:t>Implémentation du concept des rôles et de  sécurité</a:t>
            </a:r>
          </a:p>
          <a:p>
            <a:pPr marL="342900" indent="-342900">
              <a:buFont typeface="+mj-lt"/>
              <a:buAutoNum type="arabicPeriod"/>
            </a:pPr>
            <a:r>
              <a:rPr lang="fr-FR" altLang="ko-KR" sz="1000" dirty="0">
                <a:latin typeface="Arial" pitchFamily="34" charset="0"/>
                <a:cs typeface="Arial" pitchFamily="34" charset="0"/>
              </a:rPr>
              <a:t>Configuration du fichier application </a:t>
            </a:r>
            <a:r>
              <a:rPr lang="fr-FR" altLang="ko-KR" sz="1000" dirty="0" err="1" smtClean="0">
                <a:latin typeface="Arial" pitchFamily="34" charset="0"/>
                <a:cs typeface="Arial" pitchFamily="34" charset="0"/>
              </a:rPr>
              <a:t>properties</a:t>
            </a:r>
            <a:r>
              <a:rPr lang="fr-FR" altLang="ko-KR" sz="1000" dirty="0" smtClean="0">
                <a:latin typeface="Arial" pitchFamily="34" charset="0"/>
                <a:cs typeface="Arial" pitchFamily="34" charset="0"/>
              </a:rPr>
              <a:t> </a:t>
            </a:r>
            <a:endParaRPr lang="fr-FR" altLang="ko-KR" sz="1000" dirty="0">
              <a:latin typeface="Arial" pitchFamily="34" charset="0"/>
              <a:cs typeface="Arial" pitchFamily="34" charset="0"/>
            </a:endParaRPr>
          </a:p>
          <a:p>
            <a:pPr marL="342900" indent="-342900">
              <a:buFont typeface="+mj-lt"/>
              <a:buAutoNum type="arabicPeriod"/>
            </a:pPr>
            <a:r>
              <a:rPr lang="fr-FR" altLang="ko-KR" sz="1000" dirty="0">
                <a:latin typeface="Arial" pitchFamily="34" charset="0"/>
                <a:cs typeface="Arial" pitchFamily="34" charset="0"/>
              </a:rPr>
              <a:t>Implémentation</a:t>
            </a:r>
            <a:r>
              <a:rPr lang="en-US" altLang="ko-KR" sz="1000" dirty="0" smtClean="0">
                <a:latin typeface="Arial" pitchFamily="34" charset="0"/>
                <a:cs typeface="Arial" pitchFamily="34" charset="0"/>
              </a:rPr>
              <a:t> des errors</a:t>
            </a:r>
          </a:p>
          <a:p>
            <a:pPr marL="342900" indent="-342900">
              <a:buFont typeface="+mj-lt"/>
              <a:buAutoNum type="arabicPeriod"/>
            </a:pPr>
            <a:r>
              <a:rPr lang="en-US" altLang="ko-KR" sz="1000" dirty="0" smtClean="0">
                <a:latin typeface="Arial" pitchFamily="34" charset="0"/>
                <a:cs typeface="Arial" pitchFamily="34" charset="0"/>
              </a:rPr>
              <a:t>validation</a:t>
            </a:r>
          </a:p>
          <a:p>
            <a:pPr marL="342900" indent="-342900">
              <a:buFont typeface="+mj-lt"/>
              <a:buAutoNum type="arabicPeriod"/>
            </a:pPr>
            <a:r>
              <a:rPr lang="fr-FR" altLang="ko-KR" sz="1000" dirty="0">
                <a:latin typeface="Arial" pitchFamily="34" charset="0"/>
                <a:cs typeface="Arial" pitchFamily="34" charset="0"/>
              </a:rPr>
              <a:t>Implémentation</a:t>
            </a:r>
            <a:r>
              <a:rPr lang="en-US" altLang="ko-KR" sz="1000" dirty="0" smtClean="0">
                <a:latin typeface="Arial" pitchFamily="34" charset="0"/>
                <a:cs typeface="Arial" pitchFamily="34" charset="0"/>
              </a:rPr>
              <a:t> </a:t>
            </a:r>
            <a:r>
              <a:rPr lang="en-US" altLang="ko-KR" sz="1000" dirty="0">
                <a:latin typeface="Arial" pitchFamily="34" charset="0"/>
                <a:cs typeface="Arial" pitchFamily="34" charset="0"/>
              </a:rPr>
              <a:t>des tests</a:t>
            </a:r>
          </a:p>
          <a:p>
            <a:pPr marL="342900" indent="-342900">
              <a:buFont typeface="+mj-lt"/>
              <a:buAutoNum type="arabicPeriod"/>
            </a:pPr>
            <a:r>
              <a:rPr lang="en-US" altLang="ko-KR" sz="1000" dirty="0">
                <a:latin typeface="Arial" pitchFamily="34" charset="0"/>
                <a:cs typeface="Arial" pitchFamily="34" charset="0"/>
              </a:rPr>
              <a:t>Configuration du </a:t>
            </a:r>
            <a:r>
              <a:rPr lang="en-US" altLang="ko-KR" sz="1000" dirty="0" err="1">
                <a:latin typeface="Arial" pitchFamily="34" charset="0"/>
                <a:cs typeface="Arial" pitchFamily="34" charset="0"/>
              </a:rPr>
              <a:t>Dockerfile</a:t>
            </a:r>
            <a:endParaRPr lang="en-US" altLang="ko-KR" sz="1000" dirty="0">
              <a:latin typeface="Arial" pitchFamily="34" charset="0"/>
              <a:cs typeface="Arial" pitchFamily="34" charset="0"/>
            </a:endParaRPr>
          </a:p>
          <a:p>
            <a:pPr marL="342900" indent="-342900">
              <a:buFont typeface="+mj-lt"/>
              <a:buAutoNum type="arabicPeriod"/>
            </a:pPr>
            <a:r>
              <a:rPr lang="en-US" altLang="ko-KR" sz="1000" dirty="0">
                <a:latin typeface="Arial" pitchFamily="34" charset="0"/>
                <a:cs typeface="Arial" pitchFamily="34" charset="0"/>
              </a:rPr>
              <a:t>Configuration du </a:t>
            </a:r>
            <a:r>
              <a:rPr lang="en-US" altLang="ko-KR" sz="1000" dirty="0" err="1">
                <a:latin typeface="Arial" pitchFamily="34" charset="0"/>
                <a:cs typeface="Arial" pitchFamily="34" charset="0"/>
              </a:rPr>
              <a:t>Jenkinsfile</a:t>
            </a:r>
            <a:endParaRPr lang="en-US" altLang="ko-KR" sz="1000" dirty="0">
              <a:latin typeface="Arial" pitchFamily="34" charset="0"/>
              <a:cs typeface="Arial" pitchFamily="34" charset="0"/>
            </a:endParaRPr>
          </a:p>
          <a:p>
            <a:pPr marL="342900" indent="-342900">
              <a:buFont typeface="+mj-lt"/>
              <a:buAutoNum type="arabicPeriod"/>
            </a:pPr>
            <a:r>
              <a:rPr lang="fr-FR" altLang="ko-KR" sz="1000" dirty="0">
                <a:latin typeface="Arial" pitchFamily="34" charset="0"/>
                <a:cs typeface="Arial" pitchFamily="34" charset="0"/>
              </a:rPr>
              <a:t>Création et configuration du fichier de déploiement </a:t>
            </a:r>
            <a:r>
              <a:rPr lang="fr-FR" altLang="ko-KR" sz="1000" dirty="0" err="1">
                <a:latin typeface="Arial" pitchFamily="34" charset="0"/>
                <a:cs typeface="Arial" pitchFamily="34" charset="0"/>
              </a:rPr>
              <a:t>kubernetes</a:t>
            </a:r>
            <a:r>
              <a:rPr lang="fr-FR" altLang="ko-KR" sz="1000" dirty="0" smtClean="0">
                <a:latin typeface="Arial" pitchFamily="34" charset="0"/>
                <a:cs typeface="Arial" pitchFamily="34" charset="0"/>
              </a:rPr>
              <a:t>.</a:t>
            </a:r>
          </a:p>
          <a:p>
            <a:pPr marL="342900" indent="-342900">
              <a:buFont typeface="+mj-lt"/>
              <a:buAutoNum type="arabicPeriod"/>
            </a:pPr>
            <a:r>
              <a:rPr lang="fr-FR" altLang="ko-KR" sz="1000" dirty="0">
                <a:latin typeface="Arial" pitchFamily="34" charset="0"/>
                <a:cs typeface="Arial" pitchFamily="34" charset="0"/>
              </a:rPr>
              <a:t>Création de l’image docker du </a:t>
            </a:r>
            <a:r>
              <a:rPr lang="fr-FR" altLang="ko-KR" sz="1000" dirty="0" smtClean="0">
                <a:latin typeface="Arial" pitchFamily="34" charset="0"/>
                <a:cs typeface="Arial" pitchFamily="34" charset="0"/>
              </a:rPr>
              <a:t>projet</a:t>
            </a:r>
          </a:p>
          <a:p>
            <a:pPr marL="342900" indent="-342900">
              <a:buFont typeface="+mj-lt"/>
              <a:buAutoNum type="arabicPeriod"/>
            </a:pPr>
            <a:r>
              <a:rPr lang="fr-FR" altLang="ko-KR" sz="1000" dirty="0">
                <a:latin typeface="Arial" pitchFamily="34" charset="0"/>
                <a:cs typeface="Arial" pitchFamily="34" charset="0"/>
              </a:rPr>
              <a:t>Déployer en utilisant le fichier déploiement</a:t>
            </a:r>
          </a:p>
          <a:p>
            <a:pPr marL="342900" indent="-342900">
              <a:buFont typeface="+mj-lt"/>
              <a:buAutoNum type="arabicPeriod"/>
            </a:pPr>
            <a:r>
              <a:rPr lang="fr-FR" altLang="ko-KR" sz="1000" dirty="0">
                <a:latin typeface="Arial" pitchFamily="34" charset="0"/>
                <a:cs typeface="Arial" pitchFamily="34" charset="0"/>
              </a:rPr>
              <a:t>Mise en production en environnement de test(</a:t>
            </a:r>
            <a:r>
              <a:rPr lang="fr-FR" altLang="ko-KR" sz="1000" dirty="0" err="1">
                <a:latin typeface="Arial" pitchFamily="34" charset="0"/>
                <a:cs typeface="Arial" pitchFamily="34" charset="0"/>
              </a:rPr>
              <a:t>heroku</a:t>
            </a:r>
            <a:r>
              <a:rPr lang="fr-FR" altLang="ko-KR" sz="1000" dirty="0">
                <a:latin typeface="Arial" pitchFamily="34" charset="0"/>
                <a:cs typeface="Arial" pitchFamily="34" charset="0"/>
              </a:rPr>
              <a:t>, </a:t>
            </a:r>
            <a:r>
              <a:rPr lang="fr-FR" altLang="ko-KR" sz="1000" dirty="0" err="1" smtClean="0">
                <a:latin typeface="Arial" pitchFamily="34" charset="0"/>
                <a:cs typeface="Arial" pitchFamily="34" charset="0"/>
              </a:rPr>
              <a:t>netlify,vercel</a:t>
            </a:r>
            <a:r>
              <a:rPr lang="fr-FR" altLang="ko-KR" sz="1000" dirty="0" smtClean="0">
                <a:latin typeface="Arial" pitchFamily="34" charset="0"/>
                <a:cs typeface="Arial" pitchFamily="34" charset="0"/>
              </a:rPr>
              <a:t>…)</a:t>
            </a:r>
          </a:p>
          <a:p>
            <a:pPr marL="342900" indent="-342900">
              <a:buFont typeface="+mj-lt"/>
              <a:buAutoNum type="arabicPeriod"/>
            </a:pPr>
            <a:r>
              <a:rPr lang="fr-FR" altLang="ko-KR" sz="1000" dirty="0">
                <a:latin typeface="Arial" pitchFamily="34" charset="0"/>
                <a:cs typeface="Arial" pitchFamily="34" charset="0"/>
              </a:rPr>
              <a:t>Mise en production en environnement </a:t>
            </a:r>
            <a:r>
              <a:rPr lang="fr-FR" altLang="ko-KR" sz="1000" dirty="0" smtClean="0">
                <a:latin typeface="Arial" pitchFamily="34" charset="0"/>
                <a:cs typeface="Arial" pitchFamily="34" charset="0"/>
              </a:rPr>
              <a:t>réel</a:t>
            </a:r>
          </a:p>
          <a:p>
            <a:pPr marL="342900" indent="-342900">
              <a:buFont typeface="+mj-lt"/>
              <a:buAutoNum type="arabicPeriod"/>
            </a:pPr>
            <a:r>
              <a:rPr lang="en-US" altLang="ko-KR" sz="1000" dirty="0" smtClean="0">
                <a:latin typeface="Arial" pitchFamily="34" charset="0"/>
                <a:cs typeface="Arial" pitchFamily="34" charset="0"/>
              </a:rPr>
              <a:t>Maintenance de </a:t>
            </a:r>
            <a:r>
              <a:rPr lang="en-US" altLang="ko-KR" sz="1000" dirty="0" err="1" smtClean="0">
                <a:latin typeface="Arial" pitchFamily="34" charset="0"/>
                <a:cs typeface="Arial" pitchFamily="34" charset="0"/>
              </a:rPr>
              <a:t>l’application</a:t>
            </a:r>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en-US" sz="2400" dirty="0" smtClean="0"/>
              <a:t>TABLE DE MATIERE</a:t>
            </a:r>
            <a:endParaRPr lang="en-US" sz="2400" dirty="0"/>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pPr algn="ctr"/>
            <a:r>
              <a:rPr lang="fr-FR" altLang="ko-KR" sz="2000" dirty="0" smtClean="0"/>
              <a:t>6. </a:t>
            </a:r>
            <a:r>
              <a:rPr lang="fr-FR" altLang="ko-KR" sz="2000" dirty="0"/>
              <a:t>Implémentation des </a:t>
            </a:r>
            <a:r>
              <a:rPr lang="fr-FR" altLang="ko-KR" sz="2000" dirty="0" err="1"/>
              <a:t>DTOs</a:t>
            </a:r>
            <a:r>
              <a:rPr lang="fr-FR" altLang="ko-KR" sz="2000" dirty="0"/>
              <a:t> (en rapport avec la colonne output du tableau des Chemins)</a:t>
            </a:r>
          </a:p>
        </p:txBody>
      </p:sp>
      <p:sp>
        <p:nvSpPr>
          <p:cNvPr id="4" name="Content Placeholder 4"/>
          <p:cNvSpPr>
            <a:spLocks noGrp="1"/>
          </p:cNvSpPr>
          <p:nvPr>
            <p:ph idx="10"/>
          </p:nvPr>
        </p:nvSpPr>
        <p:spPr>
          <a:xfrm>
            <a:off x="279728" y="967140"/>
            <a:ext cx="8396728" cy="268613"/>
          </a:xfrm>
        </p:spPr>
        <p:txBody>
          <a:bodyPr/>
          <a:lstStyle/>
          <a:p>
            <a:r>
              <a:rPr lang="en-US" altLang="ko-KR" sz="1200" b="1" dirty="0" smtClean="0">
                <a:latin typeface="Arial" pitchFamily="34" charset="0"/>
                <a:cs typeface="Arial" pitchFamily="34" charset="0"/>
              </a:rPr>
              <a:t>Couche DTOs: </a:t>
            </a:r>
            <a:r>
              <a:rPr lang="en-US" altLang="ko-KR" sz="1200" b="1" dirty="0" err="1" smtClean="0">
                <a:latin typeface="Arial" pitchFamily="34" charset="0"/>
                <a:cs typeface="Arial" pitchFamily="34" charset="0"/>
              </a:rPr>
              <a:t>AdminResponseDTO</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1763688" y="1347028"/>
            <a:ext cx="6801862" cy="36009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java.util.ArrayList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com.proplant.backend.domaines.account.repository.entity.AppRole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lang="fr-FR" altLang="fr-FR" sz="1000" dirty="0" smtClean="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email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password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personalNumber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roles</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ArrayList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&lt;&gt;()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987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pPr algn="ctr"/>
            <a:r>
              <a:rPr lang="fr-FR" altLang="ko-KR" sz="2000" dirty="0" smtClean="0"/>
              <a:t>6. </a:t>
            </a:r>
            <a:r>
              <a:rPr lang="fr-FR" altLang="ko-KR" sz="2000" dirty="0"/>
              <a:t>Implémentation des </a:t>
            </a:r>
            <a:r>
              <a:rPr lang="fr-FR" altLang="ko-KR" sz="2000" dirty="0" err="1"/>
              <a:t>DTOs</a:t>
            </a:r>
            <a:r>
              <a:rPr lang="fr-FR" altLang="ko-KR" sz="2000" dirty="0"/>
              <a:t> (en rapport avec la colonne output du tableau des Chemins)</a:t>
            </a:r>
          </a:p>
        </p:txBody>
      </p:sp>
      <p:sp>
        <p:nvSpPr>
          <p:cNvPr id="4" name="Content Placeholder 4"/>
          <p:cNvSpPr>
            <a:spLocks noGrp="1"/>
          </p:cNvSpPr>
          <p:nvPr>
            <p:ph idx="10"/>
          </p:nvPr>
        </p:nvSpPr>
        <p:spPr>
          <a:xfrm>
            <a:off x="279728" y="967140"/>
            <a:ext cx="8396728" cy="268613"/>
          </a:xfrm>
        </p:spPr>
        <p:txBody>
          <a:bodyPr/>
          <a:lstStyle/>
          <a:p>
            <a:r>
              <a:rPr lang="en-US" altLang="ko-KR" sz="1200" b="1" dirty="0" smtClean="0">
                <a:latin typeface="Arial" pitchFamily="34" charset="0"/>
                <a:cs typeface="Arial" pitchFamily="34" charset="0"/>
              </a:rPr>
              <a:t>Couche DTOs: </a:t>
            </a:r>
            <a:r>
              <a:rPr lang="en-US" altLang="ko-KR" sz="1200" b="1" dirty="0" err="1" smtClean="0">
                <a:latin typeface="Arial" pitchFamily="34" charset="0"/>
                <a:cs typeface="Arial" pitchFamily="34" charset="0"/>
              </a:rPr>
              <a:t>AppRoleRequestDTO</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1691680" y="1934669"/>
            <a:ext cx="6724918"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description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2200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pPr algn="ctr"/>
            <a:r>
              <a:rPr lang="fr-FR" altLang="ko-KR" sz="2000" dirty="0" smtClean="0"/>
              <a:t>6. </a:t>
            </a:r>
            <a:r>
              <a:rPr lang="fr-FR" altLang="ko-KR" sz="2000" dirty="0"/>
              <a:t>Implémentation des </a:t>
            </a:r>
            <a:r>
              <a:rPr lang="fr-FR" altLang="ko-KR" sz="2000" dirty="0" err="1"/>
              <a:t>DTOs</a:t>
            </a:r>
            <a:r>
              <a:rPr lang="fr-FR" altLang="ko-KR" sz="2000" dirty="0"/>
              <a:t> (en rapport avec la colonne output du tableau des Chemins)</a:t>
            </a:r>
          </a:p>
        </p:txBody>
      </p:sp>
      <p:sp>
        <p:nvSpPr>
          <p:cNvPr id="4" name="Content Placeholder 4"/>
          <p:cNvSpPr>
            <a:spLocks noGrp="1"/>
          </p:cNvSpPr>
          <p:nvPr>
            <p:ph idx="10"/>
          </p:nvPr>
        </p:nvSpPr>
        <p:spPr>
          <a:xfrm>
            <a:off x="279728" y="967140"/>
            <a:ext cx="8396728" cy="268613"/>
          </a:xfrm>
        </p:spPr>
        <p:txBody>
          <a:bodyPr/>
          <a:lstStyle/>
          <a:p>
            <a:r>
              <a:rPr lang="en-US" altLang="ko-KR" sz="1200" b="1" dirty="0" smtClean="0">
                <a:latin typeface="Arial" pitchFamily="34" charset="0"/>
                <a:cs typeface="Arial" pitchFamily="34" charset="0"/>
              </a:rPr>
              <a:t>Couche DTOs: </a:t>
            </a:r>
            <a:r>
              <a:rPr lang="en-US" altLang="ko-KR" sz="1200" b="1" dirty="0" err="1" smtClean="0">
                <a:latin typeface="Arial" pitchFamily="34" charset="0"/>
                <a:cs typeface="Arial" pitchFamily="34" charset="0"/>
              </a:rPr>
              <a:t>AppRoleResponseDTO</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1222261" y="1573292"/>
            <a:ext cx="6801862"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description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4134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pPr algn="ctr"/>
            <a:r>
              <a:rPr lang="fr-FR" altLang="ko-KR" sz="2000" dirty="0" smtClean="0"/>
              <a:t>6. </a:t>
            </a:r>
            <a:r>
              <a:rPr lang="fr-FR" altLang="ko-KR" sz="2000" dirty="0"/>
              <a:t>Implémentation des </a:t>
            </a:r>
            <a:r>
              <a:rPr lang="fr-FR" altLang="ko-KR" sz="2000" dirty="0" err="1"/>
              <a:t>DTOs</a:t>
            </a:r>
            <a:r>
              <a:rPr lang="fr-FR" altLang="ko-KR" sz="2000" dirty="0"/>
              <a:t> (en rapport avec la colonne output du tableau des Chemins)</a:t>
            </a:r>
          </a:p>
        </p:txBody>
      </p:sp>
      <p:sp>
        <p:nvSpPr>
          <p:cNvPr id="4" name="Content Placeholder 4"/>
          <p:cNvSpPr>
            <a:spLocks noGrp="1"/>
          </p:cNvSpPr>
          <p:nvPr>
            <p:ph idx="10"/>
          </p:nvPr>
        </p:nvSpPr>
        <p:spPr>
          <a:xfrm>
            <a:off x="279728" y="967140"/>
            <a:ext cx="8396728" cy="268613"/>
          </a:xfrm>
        </p:spPr>
        <p:txBody>
          <a:bodyPr/>
          <a:lstStyle/>
          <a:p>
            <a:r>
              <a:rPr lang="en-US" altLang="ko-KR" sz="1200" b="1" dirty="0" smtClean="0">
                <a:latin typeface="Arial" pitchFamily="34" charset="0"/>
                <a:cs typeface="Arial" pitchFamily="34" charset="0"/>
              </a:rPr>
              <a:t>Couche DTOs: </a:t>
            </a:r>
            <a:r>
              <a:rPr lang="en-US" altLang="ko-KR" sz="1200" b="1" dirty="0" err="1" smtClean="0">
                <a:latin typeface="Arial" pitchFamily="34" charset="0"/>
                <a:cs typeface="Arial" pitchFamily="34" charset="0"/>
              </a:rPr>
              <a:t>AppUserRequestDTO</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1043608" y="1660034"/>
            <a:ext cx="7417415" cy="28315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;import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00" dirty="0">
                <a:solidFill>
                  <a:srgbClr val="BBB529"/>
                </a:solidFill>
                <a:latin typeface="Courier New" panose="02070309020205020404" pitchFamily="49" charset="0"/>
                <a:cs typeface="Courier New" panose="02070309020205020404" pitchFamily="49" charset="0"/>
              </a:rPr>
              <a:t> </a:t>
            </a:r>
            <a:r>
              <a:rPr lang="fr-FR" altLang="fr-FR" sz="1000" dirty="0" smtClean="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email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password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858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pPr algn="ctr"/>
            <a:r>
              <a:rPr lang="fr-FR" altLang="ko-KR" sz="2000" dirty="0" smtClean="0"/>
              <a:t>6. </a:t>
            </a:r>
            <a:r>
              <a:rPr lang="fr-FR" altLang="ko-KR" sz="2000" dirty="0"/>
              <a:t>Implémentation des </a:t>
            </a:r>
            <a:r>
              <a:rPr lang="fr-FR" altLang="ko-KR" sz="2000" dirty="0" err="1"/>
              <a:t>DTOs</a:t>
            </a:r>
            <a:r>
              <a:rPr lang="fr-FR" altLang="ko-KR" sz="2000" dirty="0"/>
              <a:t> (en rapport avec la colonne output du tableau des Chemins)</a:t>
            </a:r>
          </a:p>
        </p:txBody>
      </p:sp>
      <p:sp>
        <p:nvSpPr>
          <p:cNvPr id="4" name="Content Placeholder 4"/>
          <p:cNvSpPr>
            <a:spLocks noGrp="1"/>
          </p:cNvSpPr>
          <p:nvPr>
            <p:ph idx="10"/>
          </p:nvPr>
        </p:nvSpPr>
        <p:spPr>
          <a:xfrm>
            <a:off x="279728" y="1089746"/>
            <a:ext cx="8396728" cy="268613"/>
          </a:xfrm>
        </p:spPr>
        <p:txBody>
          <a:bodyPr/>
          <a:lstStyle/>
          <a:p>
            <a:r>
              <a:rPr lang="en-US" altLang="ko-KR" sz="1200" b="1" dirty="0" smtClean="0">
                <a:latin typeface="Arial" pitchFamily="34" charset="0"/>
                <a:cs typeface="Arial" pitchFamily="34" charset="0"/>
              </a:rPr>
              <a:t>Couche DTOs: </a:t>
            </a:r>
            <a:r>
              <a:rPr lang="en-US" altLang="ko-KR" sz="1200" b="1" dirty="0" err="1" smtClean="0">
                <a:latin typeface="Arial" pitchFamily="34" charset="0"/>
                <a:cs typeface="Arial" pitchFamily="34" charset="0"/>
              </a:rPr>
              <a:t>AppUserResponseDTO</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424828" y="1844990"/>
            <a:ext cx="8065980"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latinLnBrk="0" hangingPunct="0">
              <a:spcBef>
                <a:spcPct val="0"/>
              </a:spcBef>
              <a:spcAft>
                <a:spcPct val="0"/>
              </a:spcAf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javax.validation.constraints.</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lang="fr-FR" altLang="fr-FR" sz="1000" dirty="0">
                <a:solidFill>
                  <a:srgbClr val="CC7832"/>
                </a:solidFill>
                <a:latin typeface="Courier New" panose="02070309020205020404" pitchFamily="49" charset="0"/>
                <a:cs typeface="Courier New" panose="02070309020205020404" pitchFamily="49" charset="0"/>
              </a:rPr>
              <a:t> import </a:t>
            </a:r>
            <a:r>
              <a:rPr lang="fr-FR" altLang="fr-FR" sz="1000" dirty="0" err="1">
                <a:solidFill>
                  <a:srgbClr val="A9B7C6"/>
                </a:solidFill>
                <a:latin typeface="Courier New" panose="02070309020205020404" pitchFamily="49" charset="0"/>
                <a:cs typeface="Courier New" panose="02070309020205020404" pitchFamily="49" charset="0"/>
              </a:rPr>
              <a:t>lombok.</a:t>
            </a:r>
            <a:r>
              <a:rPr lang="fr-FR" altLang="fr-FR" sz="1000" dirty="0" err="1">
                <a:solidFill>
                  <a:srgbClr val="BBB529"/>
                </a:solidFill>
                <a:latin typeface="Courier New" panose="02070309020205020404" pitchFamily="49" charset="0"/>
                <a:cs typeface="Courier New" panose="02070309020205020404" pitchFamily="49" charset="0"/>
              </a:rPr>
              <a:t>Data</a:t>
            </a:r>
            <a:r>
              <a:rPr lang="fr-FR" altLang="fr-FR" sz="1000" dirty="0">
                <a:solidFill>
                  <a:srgbClr val="CC7832"/>
                </a:solidFill>
                <a:latin typeface="Courier New" panose="02070309020205020404" pitchFamily="49" charset="0"/>
                <a:cs typeface="Courier New" panose="02070309020205020404" pitchFamily="49" charset="0"/>
              </a:rPr>
              <a:t>;</a:t>
            </a:r>
            <a:br>
              <a:rPr lang="fr-FR" altLang="fr-FR" sz="1000" dirty="0">
                <a:solidFill>
                  <a:srgbClr val="CC7832"/>
                </a:solidFill>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fr-FR" altLang="fr-FR" sz="1000" dirty="0">
                <a:solidFill>
                  <a:srgbClr val="BBB529"/>
                </a:solidFill>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smtClean="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lvl="0" eaLnBrk="0" fontAlgn="base" latinLnBrk="0" hangingPunct="0">
              <a:spcBef>
                <a:spcPct val="0"/>
              </a:spcBef>
              <a:spcAft>
                <a:spcPct val="0"/>
              </a:spcAft>
            </a:pPr>
            <a:r>
              <a:rPr lang="fr-FR" altLang="fr-FR" sz="1000" dirty="0">
                <a:solidFill>
                  <a:srgbClr val="CC7832"/>
                </a:solidFill>
                <a:latin typeface="Courier New" panose="02070309020205020404" pitchFamily="49" charset="0"/>
                <a:cs typeface="Courier New" panose="02070309020205020404" pitchFamily="49" charset="0"/>
              </a:rPr>
              <a:t> </a:t>
            </a:r>
            <a:r>
              <a:rPr lang="fr-FR" altLang="fr-FR" sz="1000" dirty="0" smtClean="0">
                <a:solidFill>
                  <a:srgbClr val="CC7832"/>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email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NotNull</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Valid</a:t>
            </a:r>
            <a:r>
              <a:rPr lang="fr-FR" altLang="fr-FR" sz="1000" dirty="0">
                <a:solidFill>
                  <a:srgbClr val="BBB529"/>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password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120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pPr algn="ctr"/>
            <a:r>
              <a:rPr lang="fr-FR" altLang="ko-KR" sz="2000" dirty="0" smtClean="0"/>
              <a:t>6. </a:t>
            </a:r>
            <a:r>
              <a:rPr lang="fr-FR" altLang="ko-KR" sz="2000" dirty="0"/>
              <a:t>Implémentation des </a:t>
            </a:r>
            <a:r>
              <a:rPr lang="fr-FR" altLang="ko-KR" sz="2000" dirty="0" err="1"/>
              <a:t>DTOs</a:t>
            </a:r>
            <a:r>
              <a:rPr lang="fr-FR" altLang="ko-KR" sz="2000" dirty="0"/>
              <a:t> (en rapport avec la colonne output du tableau des Chemins)</a:t>
            </a:r>
          </a:p>
        </p:txBody>
      </p:sp>
      <p:sp>
        <p:nvSpPr>
          <p:cNvPr id="4" name="Content Placeholder 4"/>
          <p:cNvSpPr>
            <a:spLocks noGrp="1"/>
          </p:cNvSpPr>
          <p:nvPr>
            <p:ph idx="10"/>
          </p:nvPr>
        </p:nvSpPr>
        <p:spPr>
          <a:xfrm>
            <a:off x="279728" y="1089746"/>
            <a:ext cx="8396728" cy="268613"/>
          </a:xfrm>
        </p:spPr>
        <p:txBody>
          <a:bodyPr/>
          <a:lstStyle/>
          <a:p>
            <a:r>
              <a:rPr lang="en-US" altLang="ko-KR" sz="1200" b="1" dirty="0" smtClean="0">
                <a:latin typeface="Arial" pitchFamily="34" charset="0"/>
                <a:cs typeface="Arial" pitchFamily="34" charset="0"/>
              </a:rPr>
              <a:t>Couche DTOs: </a:t>
            </a:r>
            <a:r>
              <a:rPr lang="en-US" altLang="ko-KR" sz="1200" b="1" dirty="0" err="1" smtClean="0">
                <a:latin typeface="Arial" pitchFamily="34" charset="0"/>
                <a:cs typeface="Arial" pitchFamily="34" charset="0"/>
              </a:rPr>
              <a:t>ArchiveRequestDTO</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1077161" y="1732617"/>
            <a:ext cx="6801862"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com.proplant.backend.domaines.archive.web.dto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description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image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file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type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1148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pPr algn="ctr"/>
            <a:r>
              <a:rPr lang="fr-FR" altLang="ko-KR" sz="2000" dirty="0" smtClean="0"/>
              <a:t>6. </a:t>
            </a:r>
            <a:r>
              <a:rPr lang="fr-FR" altLang="ko-KR" sz="2000" dirty="0"/>
              <a:t>Implémentation des </a:t>
            </a:r>
            <a:r>
              <a:rPr lang="fr-FR" altLang="ko-KR" sz="2000" dirty="0" err="1"/>
              <a:t>DTOs</a:t>
            </a:r>
            <a:r>
              <a:rPr lang="fr-FR" altLang="ko-KR" sz="2000" dirty="0"/>
              <a:t> (en rapport avec la colonne output du tableau des Chemins)</a:t>
            </a:r>
          </a:p>
        </p:txBody>
      </p:sp>
      <p:sp>
        <p:nvSpPr>
          <p:cNvPr id="4" name="Content Placeholder 4"/>
          <p:cNvSpPr>
            <a:spLocks noGrp="1"/>
          </p:cNvSpPr>
          <p:nvPr>
            <p:ph idx="10"/>
          </p:nvPr>
        </p:nvSpPr>
        <p:spPr>
          <a:xfrm>
            <a:off x="279728" y="1089746"/>
            <a:ext cx="8396728" cy="268613"/>
          </a:xfrm>
        </p:spPr>
        <p:txBody>
          <a:bodyPr/>
          <a:lstStyle/>
          <a:p>
            <a:r>
              <a:rPr lang="en-US" altLang="ko-KR" sz="1200" b="1" dirty="0" smtClean="0">
                <a:latin typeface="Arial" pitchFamily="34" charset="0"/>
                <a:cs typeface="Arial" pitchFamily="34" charset="0"/>
              </a:rPr>
              <a:t>Couche DTOs: </a:t>
            </a:r>
            <a:r>
              <a:rPr lang="en-US" altLang="ko-KR" sz="1200" b="1" dirty="0" err="1" smtClean="0">
                <a:latin typeface="Arial" pitchFamily="34" charset="0"/>
                <a:cs typeface="Arial" pitchFamily="34" charset="0"/>
              </a:rPr>
              <a:t>ArchiveResponseDTO</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971600" y="1928614"/>
            <a:ext cx="6801862"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com.proplant.backend.domaines.archive.web.dto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NoArgsConstructor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description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image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file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type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244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en-US" altLang="ko-KR" sz="2000" dirty="0" smtClean="0"/>
              <a:t>7. Implementation </a:t>
            </a:r>
            <a:r>
              <a:rPr lang="en-US" altLang="ko-KR" sz="2000" dirty="0"/>
              <a:t>des mappers</a:t>
            </a:r>
            <a:endParaRPr lang="fr-FR" altLang="ko-KR" sz="2000" dirty="0"/>
          </a:p>
        </p:txBody>
      </p:sp>
      <p:sp>
        <p:nvSpPr>
          <p:cNvPr id="4" name="Content Placeholder 4"/>
          <p:cNvSpPr>
            <a:spLocks noGrp="1"/>
          </p:cNvSpPr>
          <p:nvPr>
            <p:ph idx="10"/>
          </p:nvPr>
        </p:nvSpPr>
        <p:spPr>
          <a:xfrm>
            <a:off x="279728" y="1089746"/>
            <a:ext cx="8396728" cy="268613"/>
          </a:xfrm>
        </p:spPr>
        <p:txBody>
          <a:bodyPr/>
          <a:lstStyle/>
          <a:p>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AccountMapper</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275606"/>
            <a:ext cx="8396728" cy="3600400"/>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2555776" y="1496480"/>
            <a:ext cx="5724644" cy="30162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com.proplant.backend.domaines.account.mappers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com.proplant.backend.domaines.account.repository.entity.AppRole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com.proplant.backend.domaines.account.web.dto.AppRoleRequestDTO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com.proplant.backend.domaines.account.web.dto.AppRoleResponseDTO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com.proplant.backend.domaines.account.web.dto.AdminRequestDTO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com.proplant.backend.domaines.account.web.dto.AdminResponseDTO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org.mapstruct.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Mapper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@Mapper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componentModel</a:t>
            </a:r>
            <a:r>
              <a:rPr kumimoji="0" lang="fr-FR" altLang="fr-FR" sz="10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spring</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AccountMapper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userToUserDTO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user)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userRequestDtoToUser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roleToRoleDTO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roleRequestDtoToRole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5038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en-US" altLang="ko-KR" sz="2000" dirty="0" smtClean="0"/>
              <a:t>7. Implementation </a:t>
            </a:r>
            <a:r>
              <a:rPr lang="en-US" altLang="ko-KR" sz="2000" dirty="0"/>
              <a:t>des mappers</a:t>
            </a:r>
            <a:endParaRPr lang="fr-FR" altLang="ko-KR" sz="2000" dirty="0"/>
          </a:p>
        </p:txBody>
      </p:sp>
      <p:sp>
        <p:nvSpPr>
          <p:cNvPr id="4" name="Content Placeholder 4"/>
          <p:cNvSpPr>
            <a:spLocks noGrp="1"/>
          </p:cNvSpPr>
          <p:nvPr>
            <p:ph idx="10"/>
          </p:nvPr>
        </p:nvSpPr>
        <p:spPr>
          <a:xfrm>
            <a:off x="481977" y="1089745"/>
            <a:ext cx="8092445" cy="268613"/>
          </a:xfrm>
        </p:spPr>
        <p:txBody>
          <a:bodyPr/>
          <a:lstStyle/>
          <a:p>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ArchiveMapper</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563638"/>
            <a:ext cx="8396728" cy="3312367"/>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2339752" y="1716363"/>
            <a:ext cx="6032421" cy="221599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com.proplant.backend.domaines.archive.mappers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org.mapstruct.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Mapper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com.proplant.backend.domaines.archive.repository.entity.Archive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com.proplant.backend.domaines.archive.web.dto.ArchiveRequestDTO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com.proplant.backend.domaines.archive.web.dto.ArichveResponseDTO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@Mapper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componentModel</a:t>
            </a:r>
            <a:r>
              <a:rPr kumimoji="0" lang="fr-FR" altLang="fr-FR" sz="10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spring</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ArchiveMapper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archiveToArchiveDTO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(Archive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Archive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archiveRequestDtoToArchive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6695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 (</a:t>
            </a:r>
            <a:r>
              <a:rPr lang="en-US" altLang="ko-KR" sz="2000" dirty="0" err="1" smtClean="0"/>
              <a:t>ArchiveApi</a:t>
            </a:r>
            <a:r>
              <a:rPr lang="en-US" altLang="ko-KR" sz="2000" dirty="0" smtClean="0"/>
              <a:t>)</a:t>
            </a:r>
            <a:endParaRPr lang="en-US" altLang="ko-KR" sz="2000" dirty="0"/>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ArchiveApi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3242012" y="1189761"/>
            <a:ext cx="5724644"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com.proplant.backend.domaines.archive.web.api</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GetMapping</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PathVariable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PostMapping</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RequestBody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Parameter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io.swagger.v3.oas.annotations.enums.ParameterIn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io.swagger.v3.oas.annotations.media.</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io.swagger.v3.oas.annotations.media.</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io.swagger.v3.oas.annotations.responses.</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io.swagger.v3.oas.annotations.responses.</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org.springframework.http.MediaType.</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com.proplant.backend.api_wide_pack.error_handler.ApiErrorDto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com.proplant.backend.domaines.archive.repository.entity.Archive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com.proplant.backend.domaines.archive.web.dto.ArchiveRequestDTO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com.proplant.backend.domaines.archive.web.dto.ArichveResponseDTO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org.springframework.http.ResponseEntity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4"/>
          <p:cNvSpPr>
            <a:spLocks noGrp="1"/>
          </p:cNvSpPr>
          <p:nvPr>
            <p:ph idx="10"/>
          </p:nvPr>
        </p:nvSpPr>
        <p:spPr>
          <a:xfrm>
            <a:off x="234844" y="2139702"/>
            <a:ext cx="2708096" cy="268613"/>
          </a:xfrm>
        </p:spPr>
        <p:txBody>
          <a:bodyPr/>
          <a:lstStyle/>
          <a:p>
            <a:r>
              <a:rPr lang="en-US" altLang="ko-KR" sz="1200" b="1" dirty="0" smtClean="0">
                <a:latin typeface="Arial" pitchFamily="34" charset="0"/>
                <a:cs typeface="Arial" pitchFamily="34" charset="0"/>
              </a:rPr>
              <a:t>Les imports a </a:t>
            </a:r>
            <a:r>
              <a:rPr lang="en-US" altLang="ko-KR" sz="1200" b="1" dirty="0" err="1" smtClean="0">
                <a:latin typeface="Arial" pitchFamily="34" charset="0"/>
                <a:cs typeface="Arial" pitchFamily="34" charset="0"/>
              </a:rPr>
              <a:t>éffectué</a:t>
            </a:r>
            <a:endParaRPr lang="en-US" altLang="ko-KR" sz="1200" b="1" dirty="0" smtClean="0">
              <a:latin typeface="Arial" pitchFamily="34" charset="0"/>
              <a:cs typeface="Arial" pitchFamily="34" charset="0"/>
            </a:endParaRPr>
          </a:p>
        </p:txBody>
      </p:sp>
    </p:spTree>
    <p:extLst>
      <p:ext uri="{BB962C8B-B14F-4D97-AF65-F5344CB8AC3E}">
        <p14:creationId xmlns:p14="http://schemas.microsoft.com/office/powerpoint/2010/main" val="35570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51520" y="1821031"/>
            <a:ext cx="8496944" cy="3126983"/>
          </a:xfrm>
        </p:spPr>
        <p:txBody>
          <a:bodyPr/>
          <a:lstStyle/>
          <a:p>
            <a:r>
              <a:rPr lang="fr-FR" altLang="ko-KR" sz="1000" dirty="0">
                <a:latin typeface="Arial" pitchFamily="34" charset="0"/>
                <a:cs typeface="Arial" pitchFamily="34" charset="0"/>
              </a:rPr>
              <a:t>Application web de gestion d’archives dans un établissement scolaire. Les applications de gestion d’archives permettent de recenser et gérer les anciennes épreuves et document d’un établissement.</a:t>
            </a:r>
          </a:p>
          <a:p>
            <a:endParaRPr lang="fr-FR" altLang="ko-KR" sz="1000" dirty="0" smtClean="0">
              <a:latin typeface="Arial" pitchFamily="34" charset="0"/>
              <a:cs typeface="Arial" pitchFamily="34" charset="0"/>
            </a:endParaRPr>
          </a:p>
          <a:p>
            <a:r>
              <a:rPr lang="fr-FR" altLang="ko-KR" sz="1000" dirty="0">
                <a:latin typeface="Arial" pitchFamily="34" charset="0"/>
                <a:cs typeface="Arial" pitchFamily="34" charset="0"/>
              </a:rPr>
              <a:t>EXIGENCES FONCTIONNELLES</a:t>
            </a:r>
          </a:p>
          <a:p>
            <a:r>
              <a:rPr lang="fr-FR" altLang="ko-KR" sz="1000" dirty="0">
                <a:latin typeface="Arial" pitchFamily="34" charset="0"/>
                <a:cs typeface="Arial" pitchFamily="34" charset="0"/>
              </a:rPr>
              <a:t>L’application doit permettre à un administrateur (admin) de:</a:t>
            </a:r>
          </a:p>
          <a:p>
            <a:pPr marL="171450" indent="-171450">
              <a:buFont typeface="Wingdings" panose="05000000000000000000" pitchFamily="2" charset="2"/>
              <a:buChar char="Ø"/>
            </a:pPr>
            <a:r>
              <a:rPr lang="fr-FR" altLang="ko-KR" sz="1000" dirty="0" err="1" smtClean="0">
                <a:latin typeface="Arial" pitchFamily="34" charset="0"/>
                <a:cs typeface="Arial" pitchFamily="34" charset="0"/>
              </a:rPr>
              <a:t>Téléverser</a:t>
            </a:r>
            <a:r>
              <a:rPr lang="fr-FR" altLang="ko-KR" sz="1000" dirty="0" smtClean="0">
                <a:latin typeface="Arial" pitchFamily="34" charset="0"/>
                <a:cs typeface="Arial" pitchFamily="34" charset="0"/>
              </a:rPr>
              <a:t> les épreuves dans l’application</a:t>
            </a:r>
          </a:p>
          <a:p>
            <a:pPr marL="171450" indent="-171450">
              <a:buFont typeface="Wingdings" panose="05000000000000000000" pitchFamily="2" charset="2"/>
              <a:buChar char="Ø"/>
            </a:pPr>
            <a:r>
              <a:rPr lang="fr-FR" altLang="ko-KR" sz="1000" dirty="0" smtClean="0">
                <a:latin typeface="Arial" pitchFamily="34" charset="0"/>
                <a:cs typeface="Arial" pitchFamily="34" charset="0"/>
              </a:rPr>
              <a:t>Supprimer et modifier les épreuves qui ne sont plus au programme dans le système scolaire</a:t>
            </a:r>
          </a:p>
          <a:p>
            <a:endParaRPr lang="fr-FR" altLang="ko-KR" sz="1000" dirty="0">
              <a:latin typeface="Arial" pitchFamily="34" charset="0"/>
              <a:cs typeface="Arial" pitchFamily="34" charset="0"/>
            </a:endParaRPr>
          </a:p>
          <a:p>
            <a:r>
              <a:rPr lang="fr-FR" altLang="ko-KR" sz="1000" dirty="0">
                <a:latin typeface="Arial" pitchFamily="34" charset="0"/>
                <a:cs typeface="Arial" pitchFamily="34" charset="0"/>
              </a:rPr>
              <a:t>L’application doit permettre à l’utilisateur lambda de:</a:t>
            </a:r>
          </a:p>
          <a:p>
            <a:pPr marL="171450" indent="-171450">
              <a:buFont typeface="Wingdings" panose="05000000000000000000" pitchFamily="2" charset="2"/>
              <a:buChar char="Ø"/>
            </a:pPr>
            <a:r>
              <a:rPr lang="fr-FR" altLang="ko-KR" sz="1000" dirty="0">
                <a:latin typeface="Arial" pitchFamily="34" charset="0"/>
                <a:cs typeface="Arial" pitchFamily="34" charset="0"/>
              </a:rPr>
              <a:t>Lire ou télécharger les  épreuves nouvellement ajoutées dans </a:t>
            </a:r>
            <a:r>
              <a:rPr lang="fr-FR" altLang="ko-KR" sz="1000" dirty="0" smtClean="0">
                <a:latin typeface="Arial" pitchFamily="34" charset="0"/>
                <a:cs typeface="Arial" pitchFamily="34" charset="0"/>
              </a:rPr>
              <a:t>l’application</a:t>
            </a:r>
          </a:p>
          <a:p>
            <a:endParaRPr lang="fr-FR" altLang="ko-KR" sz="1000" dirty="0">
              <a:latin typeface="Arial" pitchFamily="34" charset="0"/>
              <a:cs typeface="Arial" pitchFamily="34" charset="0"/>
            </a:endParaRPr>
          </a:p>
          <a:p>
            <a:r>
              <a:rPr lang="fr-FR" altLang="ko-KR" sz="1000" dirty="0" smtClean="0">
                <a:latin typeface="Arial" pitchFamily="34" charset="0"/>
                <a:cs typeface="Arial" pitchFamily="34" charset="0"/>
              </a:rPr>
              <a:t>BESION ET CONTEXTE</a:t>
            </a:r>
          </a:p>
          <a:p>
            <a:r>
              <a:rPr lang="fr-FR" altLang="ko-KR" sz="1000" dirty="0">
                <a:latin typeface="Arial" pitchFamily="34" charset="0"/>
                <a:cs typeface="Arial" pitchFamily="34" charset="0"/>
              </a:rPr>
              <a:t>En tant qu’étudiant universitaire, il y a toujours un ami qui nous rencontre pour besoin d’information sur les anciennes épreuves d’examen scolaire. C’est pourquoi j’ai eu l’idée d'une application de gestion des archives qui enregistrerait tous les anciens tests d’un établissement scolaire.</a:t>
            </a:r>
          </a:p>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EXEMPLE DE PROJET</a:t>
            </a:r>
            <a:endParaRPr lang="en-US" sz="2400" dirty="0"/>
          </a:p>
        </p:txBody>
      </p:sp>
      <p:sp>
        <p:nvSpPr>
          <p:cNvPr id="4" name="Content Placeholder 4"/>
          <p:cNvSpPr>
            <a:spLocks noGrp="1"/>
          </p:cNvSpPr>
          <p:nvPr>
            <p:ph idx="10"/>
          </p:nvPr>
        </p:nvSpPr>
        <p:spPr>
          <a:xfrm>
            <a:off x="323528" y="1141859"/>
            <a:ext cx="7992888" cy="421779"/>
          </a:xfrm>
        </p:spPr>
        <p:txBody>
          <a:bodyPr/>
          <a:lstStyle/>
          <a:p>
            <a:r>
              <a:rPr lang="en-US" altLang="ko-KR" sz="1600" b="1" dirty="0" err="1" smtClean="0">
                <a:latin typeface="Arial" pitchFamily="34" charset="0"/>
                <a:cs typeface="Arial" pitchFamily="34" charset="0"/>
              </a:rPr>
              <a:t>Thème</a:t>
            </a:r>
            <a:r>
              <a:rPr lang="en-US" altLang="ko-KR" sz="1600" b="1" dirty="0" smtClean="0">
                <a:latin typeface="Arial" pitchFamily="34" charset="0"/>
                <a:cs typeface="Arial" pitchFamily="34" charset="0"/>
              </a:rPr>
              <a:t> </a:t>
            </a:r>
            <a:r>
              <a:rPr lang="en-US" altLang="ko-KR" sz="1600" b="1" dirty="0">
                <a:latin typeface="Arial" pitchFamily="34" charset="0"/>
                <a:cs typeface="Arial" pitchFamily="34" charset="0"/>
              </a:rPr>
              <a:t>: ARCHIVING APPLICATION.</a:t>
            </a:r>
            <a:endParaRPr lang="en-US" altLang="ko-KR" sz="1600" b="1" dirty="0" smtClean="0">
              <a:latin typeface="Arial" pitchFamily="34" charset="0"/>
              <a:cs typeface="Arial" pitchFamily="34" charset="0"/>
            </a:endParaRPr>
          </a:p>
        </p:txBody>
      </p:sp>
    </p:spTree>
    <p:extLst>
      <p:ext uri="{BB962C8B-B14F-4D97-AF65-F5344CB8AC3E}">
        <p14:creationId xmlns:p14="http://schemas.microsoft.com/office/powerpoint/2010/main" val="1816836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a:t>
            </a:r>
            <a:r>
              <a:rPr lang="en-US" altLang="ko-KR" sz="2000" dirty="0"/>
              <a:t> (</a:t>
            </a:r>
            <a:r>
              <a:rPr lang="en-US" altLang="ko-KR" sz="2000" dirty="0" err="1"/>
              <a:t>ArchiveApi</a:t>
            </a:r>
            <a:r>
              <a:rPr lang="en-US" altLang="ko-KR" sz="2000" dirty="0"/>
              <a:t>)</a:t>
            </a:r>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ArchiveApi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Content Placeholder 4"/>
          <p:cNvSpPr>
            <a:spLocks noGrp="1"/>
          </p:cNvSpPr>
          <p:nvPr>
            <p:ph idx="10"/>
          </p:nvPr>
        </p:nvSpPr>
        <p:spPr>
          <a:xfrm>
            <a:off x="424828" y="1553365"/>
            <a:ext cx="3643116" cy="268613"/>
          </a:xfrm>
        </p:spPr>
        <p:txBody>
          <a:bodyPr/>
          <a:lstStyle/>
          <a:p>
            <a:r>
              <a:rPr lang="en-US" altLang="ko-KR" sz="1200" b="1" dirty="0" smtClean="0">
                <a:latin typeface="Arial" pitchFamily="34" charset="0"/>
                <a:cs typeface="Arial" pitchFamily="34" charset="0"/>
              </a:rPr>
              <a:t>Get single archive  : archive/{</a:t>
            </a:r>
            <a:r>
              <a:rPr lang="en-US" altLang="ko-KR" sz="1200" b="1" dirty="0" err="1" smtClean="0">
                <a:latin typeface="Arial" pitchFamily="34" charset="0"/>
                <a:cs typeface="Arial" pitchFamily="34" charset="0"/>
              </a:rPr>
              <a:t>archiveId</a:t>
            </a:r>
            <a:r>
              <a:rPr lang="en-US" altLang="ko-KR" sz="1200" b="1" dirty="0" smtClean="0">
                <a:latin typeface="Arial" pitchFamily="34" charset="0"/>
                <a:cs typeface="Arial" pitchFamily="34" charset="0"/>
              </a:rPr>
              <a:t>}</a:t>
            </a:r>
          </a:p>
        </p:txBody>
      </p:sp>
      <p:sp>
        <p:nvSpPr>
          <p:cNvPr id="2" name="Rectangle 1"/>
          <p:cNvSpPr>
            <a:spLocks noChangeArrowheads="1"/>
          </p:cNvSpPr>
          <p:nvPr/>
        </p:nvSpPr>
        <p:spPr bwMode="auto">
          <a:xfrm>
            <a:off x="66487" y="2280521"/>
            <a:ext cx="9011025"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ArchiveApi</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summary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to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 new Archive"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Rssource</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successful</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"Bad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Invalid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or validation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failed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"404"</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content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GetMapping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archiveId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produces</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getArchives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Parameter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in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ParameterIn.</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required</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true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PathVariable</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archiveId</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1992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a:t>
            </a:r>
            <a:r>
              <a:rPr lang="en-US" altLang="ko-KR" sz="2000" dirty="0"/>
              <a:t> (</a:t>
            </a:r>
            <a:r>
              <a:rPr lang="en-US" altLang="ko-KR" sz="2000" dirty="0" err="1"/>
              <a:t>ArchiveApi</a:t>
            </a:r>
            <a:r>
              <a:rPr lang="en-US" altLang="ko-KR" sz="2000" dirty="0"/>
              <a:t>)</a:t>
            </a:r>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ArchiveApi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Content Placeholder 4"/>
          <p:cNvSpPr>
            <a:spLocks noGrp="1"/>
          </p:cNvSpPr>
          <p:nvPr>
            <p:ph idx="10"/>
          </p:nvPr>
        </p:nvSpPr>
        <p:spPr>
          <a:xfrm>
            <a:off x="424828" y="1553365"/>
            <a:ext cx="3643116" cy="268613"/>
          </a:xfrm>
        </p:spPr>
        <p:txBody>
          <a:bodyPr/>
          <a:lstStyle/>
          <a:p>
            <a:r>
              <a:rPr lang="en-US" altLang="ko-KR" sz="1200" b="1" dirty="0" smtClean="0">
                <a:latin typeface="Arial" pitchFamily="34" charset="0"/>
                <a:cs typeface="Arial" pitchFamily="34" charset="0"/>
              </a:rPr>
              <a:t>Get all archive  : archive/all</a:t>
            </a:r>
          </a:p>
        </p:txBody>
      </p:sp>
      <p:sp>
        <p:nvSpPr>
          <p:cNvPr id="7" name="Rectangle 1"/>
          <p:cNvSpPr>
            <a:spLocks noChangeArrowheads="1"/>
          </p:cNvSpPr>
          <p:nvPr/>
        </p:nvSpPr>
        <p:spPr bwMode="auto">
          <a:xfrm>
            <a:off x="434324" y="2445154"/>
            <a:ext cx="838723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summary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to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list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Archive"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successful</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"Bad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Invalid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or validation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failed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"404"</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content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GetMapping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"/all"</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produces</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&lt;List&lt;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&gt;&gt; </a:t>
            </a:r>
            <a:r>
              <a:rPr kumimoji="0" lang="fr-FR" altLang="fr-FR"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listArchives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0360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a:t>
            </a:r>
            <a:r>
              <a:rPr lang="en-US" altLang="ko-KR" sz="2000" dirty="0"/>
              <a:t> (</a:t>
            </a:r>
            <a:r>
              <a:rPr lang="en-US" altLang="ko-KR" sz="2000" dirty="0" err="1"/>
              <a:t>ArchiveApi</a:t>
            </a:r>
            <a:r>
              <a:rPr lang="en-US" altLang="ko-KR" sz="2000" dirty="0"/>
              <a:t>)</a:t>
            </a:r>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ArchiveApi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Content Placeholder 4"/>
          <p:cNvSpPr>
            <a:spLocks noGrp="1"/>
          </p:cNvSpPr>
          <p:nvPr>
            <p:ph idx="10"/>
          </p:nvPr>
        </p:nvSpPr>
        <p:spPr>
          <a:xfrm>
            <a:off x="424828" y="1553365"/>
            <a:ext cx="3643116" cy="268613"/>
          </a:xfrm>
        </p:spPr>
        <p:txBody>
          <a:bodyPr/>
          <a:lstStyle/>
          <a:p>
            <a:r>
              <a:rPr lang="en-US" altLang="ko-KR" sz="1200" b="1" dirty="0" smtClean="0">
                <a:latin typeface="Arial" pitchFamily="34" charset="0"/>
                <a:cs typeface="Arial" pitchFamily="34" charset="0"/>
              </a:rPr>
              <a:t>Post new archive  : archive/new</a:t>
            </a:r>
          </a:p>
        </p:txBody>
      </p:sp>
      <p:sp>
        <p:nvSpPr>
          <p:cNvPr id="2" name="Rectangle 1"/>
          <p:cNvSpPr>
            <a:spLocks noChangeArrowheads="1"/>
          </p:cNvSpPr>
          <p:nvPr/>
        </p:nvSpPr>
        <p:spPr bwMode="auto">
          <a:xfrm>
            <a:off x="534540" y="2067694"/>
            <a:ext cx="838723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summary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to post a new Archive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 post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successful</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"Bad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Invalid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or validation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failed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"404"</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content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PostMapping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"/new"</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produces</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newArchive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RequestBody</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241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a:t>
            </a:r>
            <a:r>
              <a:rPr lang="en-US" altLang="ko-KR" sz="2000" dirty="0"/>
              <a:t> (</a:t>
            </a:r>
            <a:r>
              <a:rPr lang="en-US" altLang="ko-KR" sz="2000" dirty="0" err="1"/>
              <a:t>ArchiveApi</a:t>
            </a:r>
            <a:r>
              <a:rPr lang="en-US" altLang="ko-KR" sz="2000" dirty="0"/>
              <a:t>)</a:t>
            </a:r>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ArchiveApi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Content Placeholder 4"/>
          <p:cNvSpPr>
            <a:spLocks noGrp="1"/>
          </p:cNvSpPr>
          <p:nvPr>
            <p:ph idx="10"/>
          </p:nvPr>
        </p:nvSpPr>
        <p:spPr>
          <a:xfrm>
            <a:off x="424828" y="1553365"/>
            <a:ext cx="3643116" cy="268613"/>
          </a:xfrm>
        </p:spPr>
        <p:txBody>
          <a:bodyPr/>
          <a:lstStyle/>
          <a:p>
            <a:r>
              <a:rPr lang="en-US" altLang="ko-KR" sz="1200" b="1" dirty="0" smtClean="0">
                <a:latin typeface="Arial" pitchFamily="34" charset="0"/>
                <a:cs typeface="Arial" pitchFamily="34" charset="0"/>
              </a:rPr>
              <a:t>Delete archive  : archive/delete/{</a:t>
            </a:r>
            <a:r>
              <a:rPr lang="en-US" altLang="ko-KR" sz="1200" b="1" dirty="0" err="1" smtClean="0">
                <a:latin typeface="Arial" pitchFamily="34" charset="0"/>
                <a:cs typeface="Arial" pitchFamily="34" charset="0"/>
              </a:rPr>
              <a:t>archiveId</a:t>
            </a:r>
            <a:r>
              <a:rPr lang="en-US" altLang="ko-KR" sz="1200" b="1" dirty="0" smtClean="0">
                <a:latin typeface="Arial" pitchFamily="34" charset="0"/>
                <a:cs typeface="Arial" pitchFamily="34" charset="0"/>
              </a:rPr>
              <a:t>}</a:t>
            </a:r>
          </a:p>
        </p:txBody>
      </p:sp>
      <p:sp>
        <p:nvSpPr>
          <p:cNvPr id="7" name="Rectangle 1"/>
          <p:cNvSpPr>
            <a:spLocks noChangeArrowheads="1"/>
          </p:cNvSpPr>
          <p:nvPr/>
        </p:nvSpPr>
        <p:spPr bwMode="auto">
          <a:xfrm>
            <a:off x="326182" y="2237405"/>
            <a:ext cx="8594019" cy="18928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summary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to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delete</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 new Archive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delete</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successful</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"Bad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Invalid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or validation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failed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"404"</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content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PostMapping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delete</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archiveId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produces</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Void</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deleteArchive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PathVariable</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archiveId</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9852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 (</a:t>
            </a:r>
            <a:r>
              <a:rPr lang="en-US" altLang="ko-KR" sz="2000" dirty="0" err="1" smtClean="0"/>
              <a:t>AccountApi</a:t>
            </a:r>
            <a:r>
              <a:rPr lang="en-US" altLang="ko-KR" sz="2000" dirty="0" smtClean="0"/>
              <a:t>)</a:t>
            </a:r>
            <a:endParaRPr lang="en-US" altLang="ko-KR" sz="2000" dirty="0"/>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AccountApi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Content Placeholder 4"/>
          <p:cNvSpPr>
            <a:spLocks noGrp="1"/>
          </p:cNvSpPr>
          <p:nvPr>
            <p:ph idx="10"/>
          </p:nvPr>
        </p:nvSpPr>
        <p:spPr>
          <a:xfrm>
            <a:off x="234844" y="2139702"/>
            <a:ext cx="2708096" cy="268613"/>
          </a:xfrm>
        </p:spPr>
        <p:txBody>
          <a:bodyPr/>
          <a:lstStyle/>
          <a:p>
            <a:r>
              <a:rPr lang="en-US" altLang="ko-KR" sz="1200" b="1" dirty="0" smtClean="0">
                <a:latin typeface="Arial" pitchFamily="34" charset="0"/>
                <a:cs typeface="Arial" pitchFamily="34" charset="0"/>
              </a:rPr>
              <a:t>Les imports a </a:t>
            </a:r>
            <a:r>
              <a:rPr lang="en-US" altLang="ko-KR" sz="1200" b="1" dirty="0" err="1" smtClean="0">
                <a:latin typeface="Arial" pitchFamily="34" charset="0"/>
                <a:cs typeface="Arial" pitchFamily="34" charset="0"/>
              </a:rPr>
              <a:t>éffectué</a:t>
            </a:r>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3231944" y="1008474"/>
            <a:ext cx="5724644" cy="39395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com.proplant.backend.domaines.account.web.api</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Parameter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io.swagger.v3.oas.annotations.enums.ParameterIn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io.swagger.v3.oas.annotations.media.</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io.swagger.v3.oas.annotations.media.</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io.swagger.v3.oas.annotations.responses.</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io.swagger.v3.oas.annotations.responses.</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org.springframework.http.MediaType.</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java.security.Principal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com.proplant.backend.api_wide_pack.error_handler.ApiErrorDto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com.proplant.backend.domaines.account.repository.entity.Register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com.proplant.backend.domaines.account.web.dto.AdminResponseDTO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org.springframework.http.ResponseEntity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GetMapping</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PathVariable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PostMapping</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RequestBody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RequestParam</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805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a:t>
            </a:r>
            <a:r>
              <a:rPr lang="en-US" altLang="ko-KR" sz="2000" dirty="0"/>
              <a:t> (</a:t>
            </a:r>
            <a:r>
              <a:rPr lang="en-US" altLang="ko-KR" sz="2000" dirty="0" err="1" smtClean="0"/>
              <a:t>AccountApi</a:t>
            </a:r>
            <a:r>
              <a:rPr lang="en-US" altLang="ko-KR" sz="2000" dirty="0"/>
              <a:t>)</a:t>
            </a:r>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AccountApi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Content Placeholder 4"/>
          <p:cNvSpPr>
            <a:spLocks noGrp="1"/>
          </p:cNvSpPr>
          <p:nvPr>
            <p:ph idx="10"/>
          </p:nvPr>
        </p:nvSpPr>
        <p:spPr>
          <a:xfrm>
            <a:off x="424828" y="1553365"/>
            <a:ext cx="3643116" cy="268613"/>
          </a:xfrm>
        </p:spPr>
        <p:txBody>
          <a:bodyPr/>
          <a:lstStyle/>
          <a:p>
            <a:r>
              <a:rPr lang="en-US" altLang="ko-KR" sz="1200" b="1" dirty="0" smtClean="0">
                <a:latin typeface="Arial" pitchFamily="34" charset="0"/>
                <a:cs typeface="Arial" pitchFamily="34" charset="0"/>
              </a:rPr>
              <a:t>Post new User  : user/register</a:t>
            </a:r>
          </a:p>
        </p:txBody>
      </p:sp>
      <p:sp>
        <p:nvSpPr>
          <p:cNvPr id="2" name="Rectangle 1"/>
          <p:cNvSpPr>
            <a:spLocks noChangeArrowheads="1"/>
          </p:cNvSpPr>
          <p:nvPr/>
        </p:nvSpPr>
        <p:spPr bwMode="auto">
          <a:xfrm>
            <a:off x="741327" y="2323484"/>
            <a:ext cx="8180445"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AccountApi</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summary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to post a new user"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"User post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successful</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"Bad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Invalid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or validation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failed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"404"</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content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PostMapping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register</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produces</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register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Parameter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in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ParameterIn.</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required</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true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RequestBody</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353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a:t>
            </a:r>
            <a:r>
              <a:rPr lang="en-US" altLang="ko-KR" sz="2000" dirty="0"/>
              <a:t> (</a:t>
            </a:r>
            <a:r>
              <a:rPr lang="en-US" altLang="ko-KR" sz="2000" dirty="0" err="1" smtClean="0"/>
              <a:t>AccountApi</a:t>
            </a:r>
            <a:r>
              <a:rPr lang="en-US" altLang="ko-KR" sz="2000" dirty="0"/>
              <a:t>)</a:t>
            </a:r>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AccountApi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Content Placeholder 4"/>
          <p:cNvSpPr>
            <a:spLocks noGrp="1"/>
          </p:cNvSpPr>
          <p:nvPr>
            <p:ph idx="10"/>
          </p:nvPr>
        </p:nvSpPr>
        <p:spPr>
          <a:xfrm>
            <a:off x="424828" y="1553365"/>
            <a:ext cx="3643116" cy="268613"/>
          </a:xfrm>
        </p:spPr>
        <p:txBody>
          <a:bodyPr/>
          <a:lstStyle/>
          <a:p>
            <a:r>
              <a:rPr lang="en-US" altLang="ko-KR" sz="1200" b="1" dirty="0" smtClean="0">
                <a:latin typeface="Arial" pitchFamily="34" charset="0"/>
                <a:cs typeface="Arial" pitchFamily="34" charset="0"/>
              </a:rPr>
              <a:t> get  current user   :  user/profile</a:t>
            </a:r>
          </a:p>
        </p:txBody>
      </p:sp>
      <p:sp>
        <p:nvSpPr>
          <p:cNvPr id="9" name="Rectangle 2"/>
          <p:cNvSpPr>
            <a:spLocks noChangeArrowheads="1"/>
          </p:cNvSpPr>
          <p:nvPr/>
        </p:nvSpPr>
        <p:spPr bwMode="auto">
          <a:xfrm>
            <a:off x="567434" y="2380403"/>
            <a:ext cx="8111516"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summary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to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user"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"User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successful</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"Bad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Invalid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or validation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failed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"404"</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content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GetMapping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"/profile"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produces</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9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profile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Parameter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in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ParameterIn.</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required</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true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Principal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principal</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9261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a:t>
            </a:r>
            <a:r>
              <a:rPr lang="en-US" altLang="ko-KR" sz="2000" dirty="0"/>
              <a:t> (</a:t>
            </a:r>
            <a:r>
              <a:rPr lang="en-US" altLang="ko-KR" sz="2000" dirty="0" err="1" smtClean="0"/>
              <a:t>AccountApi</a:t>
            </a:r>
            <a:r>
              <a:rPr lang="en-US" altLang="ko-KR" sz="2000" dirty="0"/>
              <a:t>)</a:t>
            </a:r>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AccountApi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Content Placeholder 4"/>
          <p:cNvSpPr>
            <a:spLocks noGrp="1"/>
          </p:cNvSpPr>
          <p:nvPr>
            <p:ph idx="10"/>
          </p:nvPr>
        </p:nvSpPr>
        <p:spPr>
          <a:xfrm>
            <a:off x="424828" y="1553365"/>
            <a:ext cx="3643116" cy="268613"/>
          </a:xfrm>
        </p:spPr>
        <p:txBody>
          <a:bodyPr/>
          <a:lstStyle/>
          <a:p>
            <a:r>
              <a:rPr lang="en-US" altLang="ko-KR" sz="1200" b="1" dirty="0" smtClean="0">
                <a:latin typeface="Arial" pitchFamily="34" charset="0"/>
                <a:cs typeface="Arial" pitchFamily="34" charset="0"/>
              </a:rPr>
              <a:t> get  list user   :  user/list</a:t>
            </a:r>
          </a:p>
        </p:txBody>
      </p:sp>
      <p:sp>
        <p:nvSpPr>
          <p:cNvPr id="2" name="Rectangle 1"/>
          <p:cNvSpPr>
            <a:spLocks noChangeArrowheads="1"/>
          </p:cNvSpPr>
          <p:nvPr/>
        </p:nvSpPr>
        <p:spPr bwMode="auto">
          <a:xfrm>
            <a:off x="516242" y="2146709"/>
            <a:ext cx="8111516"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summary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to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list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user"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"List User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successful</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"Bad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Invalid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or validation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failed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"404"</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content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GetMapping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list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produces</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&lt;List&lt;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&gt;&gt; </a:t>
            </a:r>
            <a:r>
              <a:rPr kumimoji="0" lang="fr-FR" altLang="fr-FR"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getAllUsers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0232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a:t>
            </a:r>
            <a:r>
              <a:rPr lang="en-US" altLang="ko-KR" sz="2000" dirty="0"/>
              <a:t> (</a:t>
            </a:r>
            <a:r>
              <a:rPr lang="en-US" altLang="ko-KR" sz="2000" dirty="0" err="1" smtClean="0"/>
              <a:t>AccountApi</a:t>
            </a:r>
            <a:r>
              <a:rPr lang="en-US" altLang="ko-KR" sz="2000" dirty="0"/>
              <a:t>)</a:t>
            </a: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567434" y="2211710"/>
            <a:ext cx="8111516"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summary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to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list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user by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username</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"List User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successful</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"Bad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Invalid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or validation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failed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"404"</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content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GetMapping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list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bYusername</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produces</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getAllUsers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PathVariable</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
        <p:nvSpPr>
          <p:cNvPr id="9" name="Espace réservé du contenu 8"/>
          <p:cNvSpPr>
            <a:spLocks noGrp="1"/>
          </p:cNvSpPr>
          <p:nvPr>
            <p:ph idx="10"/>
          </p:nvPr>
        </p:nvSpPr>
        <p:spPr/>
        <p:txBody>
          <a:bodyPr/>
          <a:lstStyle/>
          <a:p>
            <a:endParaRPr lang="fr-FR" dirty="0"/>
          </a:p>
        </p:txBody>
      </p:sp>
      <p:sp>
        <p:nvSpPr>
          <p:cNvPr id="11" name="Espace réservé du contenu 10"/>
          <p:cNvSpPr>
            <a:spLocks noGrp="1"/>
          </p:cNvSpPr>
          <p:nvPr>
            <p:ph idx="10"/>
          </p:nvPr>
        </p:nvSpPr>
        <p:spPr/>
        <p:txBody>
          <a:bodyPr/>
          <a:lstStyle/>
          <a:p>
            <a:endParaRPr lang="fr-FR"/>
          </a:p>
        </p:txBody>
      </p:sp>
      <p:sp>
        <p:nvSpPr>
          <p:cNvPr id="12" name="Content Placeholder 4"/>
          <p:cNvSpPr>
            <a:spLocks noGrp="1"/>
          </p:cNvSpPr>
          <p:nvPr>
            <p:ph idx="10"/>
          </p:nvPr>
        </p:nvSpPr>
        <p:spPr>
          <a:xfrm>
            <a:off x="406560" y="1091179"/>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AccountApi</a:t>
            </a:r>
            <a:endParaRPr lang="en-US" altLang="ko-KR" sz="1200" b="1" dirty="0" smtClean="0">
              <a:latin typeface="Arial" pitchFamily="34" charset="0"/>
              <a:cs typeface="Arial" pitchFamily="34" charset="0"/>
            </a:endParaRPr>
          </a:p>
        </p:txBody>
      </p:sp>
      <p:sp>
        <p:nvSpPr>
          <p:cNvPr id="13" name="Content Placeholder 4"/>
          <p:cNvSpPr>
            <a:spLocks noGrp="1"/>
          </p:cNvSpPr>
          <p:nvPr>
            <p:ph idx="10"/>
          </p:nvPr>
        </p:nvSpPr>
        <p:spPr>
          <a:xfrm>
            <a:off x="405880" y="1392854"/>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/user/list/</a:t>
            </a:r>
            <a:r>
              <a:rPr lang="en-US" altLang="ko-KR" sz="1200" b="1" dirty="0" err="1" smtClean="0">
                <a:latin typeface="Arial" pitchFamily="34" charset="0"/>
                <a:cs typeface="Arial" pitchFamily="34" charset="0"/>
              </a:rPr>
              <a:t>bYusername</a:t>
            </a:r>
            <a:endParaRPr lang="en-US" altLang="ko-KR" sz="1200" b="1" dirty="0" smtClean="0">
              <a:latin typeface="Arial" pitchFamily="34" charset="0"/>
              <a:cs typeface="Arial" pitchFamily="34" charset="0"/>
            </a:endParaRPr>
          </a:p>
        </p:txBody>
      </p:sp>
    </p:spTree>
    <p:extLst>
      <p:ext uri="{BB962C8B-B14F-4D97-AF65-F5344CB8AC3E}">
        <p14:creationId xmlns:p14="http://schemas.microsoft.com/office/powerpoint/2010/main" val="358663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a:t>8</a:t>
            </a:r>
            <a:r>
              <a:rPr lang="fr-FR" altLang="ko-KR" sz="2000" dirty="0" smtClean="0"/>
              <a:t>. Implémentation</a:t>
            </a:r>
            <a:r>
              <a:rPr lang="en-US" altLang="ko-KR" sz="2000" dirty="0" smtClean="0"/>
              <a:t>  </a:t>
            </a:r>
            <a:r>
              <a:rPr lang="en-US" altLang="ko-KR" sz="2000" dirty="0"/>
              <a:t>des </a:t>
            </a:r>
            <a:r>
              <a:rPr lang="en-US" altLang="ko-KR" sz="2000" dirty="0" smtClean="0"/>
              <a:t>API</a:t>
            </a:r>
            <a:r>
              <a:rPr lang="en-US" altLang="ko-KR" sz="2000" dirty="0"/>
              <a:t> (</a:t>
            </a:r>
            <a:r>
              <a:rPr lang="en-US" altLang="ko-KR" sz="2000" dirty="0" err="1" smtClean="0"/>
              <a:t>AccountApi</a:t>
            </a:r>
            <a:r>
              <a:rPr lang="en-US" altLang="ko-KR" sz="2000" dirty="0"/>
              <a:t>)</a:t>
            </a:r>
          </a:p>
        </p:txBody>
      </p:sp>
      <p:sp>
        <p:nvSpPr>
          <p:cNvPr id="4" name="Content Placeholder 4"/>
          <p:cNvSpPr>
            <a:spLocks noGrp="1"/>
          </p:cNvSpPr>
          <p:nvPr>
            <p:ph idx="10"/>
          </p:nvPr>
        </p:nvSpPr>
        <p:spPr>
          <a:xfrm>
            <a:off x="279728" y="1089746"/>
            <a:ext cx="2708096" cy="268613"/>
          </a:xfrm>
        </p:spPr>
        <p:txBody>
          <a:bodyPr/>
          <a:lstStyle/>
          <a:p>
            <a:r>
              <a:rPr lang="en-US" altLang="ko-KR" sz="1200" b="1" dirty="0" err="1" smtClean="0">
                <a:latin typeface="Arial" pitchFamily="34" charset="0"/>
                <a:cs typeface="Arial" pitchFamily="34" charset="0"/>
              </a:rPr>
              <a:t>Api</a:t>
            </a:r>
            <a:r>
              <a:rPr lang="en-US" altLang="ko-KR" sz="1200" b="1" dirty="0" smtClean="0">
                <a:latin typeface="Arial" pitchFamily="34" charset="0"/>
                <a:cs typeface="Arial" pitchFamily="34" charset="0"/>
              </a:rPr>
              <a:t>: </a:t>
            </a:r>
            <a:r>
              <a:rPr lang="en-US" altLang="ko-KR" sz="1200" b="1" dirty="0" err="1" smtClean="0">
                <a:latin typeface="Arial" pitchFamily="34" charset="0"/>
                <a:cs typeface="Arial" pitchFamily="34" charset="0"/>
              </a:rPr>
              <a:t>AccountApi</a:t>
            </a:r>
            <a:endParaRPr lang="en-US" altLang="ko-KR" sz="1200" b="1" dirty="0" smtClean="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Content Placeholder 4"/>
          <p:cNvSpPr>
            <a:spLocks noGrp="1"/>
          </p:cNvSpPr>
          <p:nvPr>
            <p:ph idx="10"/>
          </p:nvPr>
        </p:nvSpPr>
        <p:spPr>
          <a:xfrm>
            <a:off x="424828" y="1553365"/>
            <a:ext cx="6523436" cy="268613"/>
          </a:xfrm>
        </p:spPr>
        <p:txBody>
          <a:bodyPr/>
          <a:lstStyle/>
          <a:p>
            <a:r>
              <a:rPr lang="en-US" altLang="ko-KR" sz="1200" b="1" dirty="0" smtClean="0">
                <a:latin typeface="Arial" pitchFamily="34" charset="0"/>
                <a:cs typeface="Arial" pitchFamily="34" charset="0"/>
              </a:rPr>
              <a:t> get   user by </a:t>
            </a:r>
            <a:r>
              <a:rPr lang="en-US" altLang="ko-KR" sz="1200" b="1" dirty="0" err="1" smtClean="0">
                <a:latin typeface="Arial" pitchFamily="34" charset="0"/>
                <a:cs typeface="Arial" pitchFamily="34" charset="0"/>
              </a:rPr>
              <a:t>contextId</a:t>
            </a:r>
            <a:r>
              <a:rPr lang="en-US" altLang="ko-KR" sz="1200" b="1" dirty="0">
                <a:latin typeface="Arial" pitchFamily="34" charset="0"/>
                <a:cs typeface="Arial" pitchFamily="34" charset="0"/>
              </a:rPr>
              <a:t> </a:t>
            </a:r>
            <a:r>
              <a:rPr lang="en-US" altLang="ko-KR" sz="1200" b="1" dirty="0" smtClean="0">
                <a:latin typeface="Arial" pitchFamily="34" charset="0"/>
                <a:cs typeface="Arial" pitchFamily="34" charset="0"/>
              </a:rPr>
              <a:t>and  </a:t>
            </a:r>
            <a:r>
              <a:rPr lang="en-US" altLang="ko-KR" sz="1200" b="1" dirty="0" err="1">
                <a:latin typeface="Arial" pitchFamily="34" charset="0"/>
                <a:cs typeface="Arial" pitchFamily="34" charset="0"/>
              </a:rPr>
              <a:t>d</a:t>
            </a:r>
            <a:r>
              <a:rPr lang="en-US" altLang="ko-KR" sz="1200" b="1" dirty="0" err="1" smtClean="0">
                <a:latin typeface="Arial" pitchFamily="34" charset="0"/>
                <a:cs typeface="Arial" pitchFamily="34" charset="0"/>
              </a:rPr>
              <a:t>irId</a:t>
            </a:r>
            <a:r>
              <a:rPr lang="en-US" altLang="ko-KR" sz="1200" b="1" dirty="0" smtClean="0">
                <a:latin typeface="Arial" pitchFamily="34" charset="0"/>
                <a:cs typeface="Arial" pitchFamily="34" charset="0"/>
              </a:rPr>
              <a:t>    :  user/list/</a:t>
            </a:r>
            <a:r>
              <a:rPr lang="en-US" altLang="ko-KR" sz="1200" b="1" dirty="0" err="1" smtClean="0">
                <a:latin typeface="Arial" pitchFamily="34" charset="0"/>
                <a:cs typeface="Arial" pitchFamily="34" charset="0"/>
              </a:rPr>
              <a:t>param</a:t>
            </a:r>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532969" y="2072771"/>
            <a:ext cx="8180445" cy="18928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Operation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summary</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to sort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users</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by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param</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"User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successful</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"400"</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"Bad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Invalid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or validation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failed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ApiResponse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responseCode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"404"</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description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content </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content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@Content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mediaType</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Schema</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implementation</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GetMapping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path</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list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param</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produces</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APPLICATION_JSON_VALUE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&lt;List&lt;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&gt;&gt; </a:t>
            </a:r>
            <a:r>
              <a:rPr kumimoji="0" lang="fr-FR" altLang="fr-FR"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getAllUsersSortByParam</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RequestParam</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required</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String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contextId</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RequestParam</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required</a:t>
            </a:r>
            <a:r>
              <a:rPr kumimoji="0" lang="fr-FR" altLang="fr-FR" sz="9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String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dirdId</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38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537812" y="3290952"/>
            <a:ext cx="4426675" cy="1441038"/>
          </a:xfrm>
        </p:spPr>
        <p:txBody>
          <a:bodyPr/>
          <a:lstStyle/>
          <a:p>
            <a:r>
              <a:rPr lang="fr-FR" altLang="ko-KR" sz="1000" dirty="0" smtClean="0">
                <a:solidFill>
                  <a:srgbClr val="FF0000"/>
                </a:solidFill>
                <a:latin typeface="Arial" pitchFamily="34" charset="0"/>
                <a:cs typeface="Arial" pitchFamily="34" charset="0"/>
              </a:rPr>
              <a:t>1</a:t>
            </a:r>
            <a:r>
              <a:rPr lang="fr-FR" altLang="ko-KR" sz="1000" dirty="0" smtClean="0">
                <a:latin typeface="Arial" pitchFamily="34" charset="0"/>
                <a:cs typeface="Arial" pitchFamily="34" charset="0"/>
              </a:rPr>
              <a:t>: les packages </a:t>
            </a:r>
            <a:r>
              <a:rPr lang="fr-FR" altLang="ko-KR" sz="1000" dirty="0" err="1" smtClean="0">
                <a:solidFill>
                  <a:srgbClr val="FF0000"/>
                </a:solidFill>
                <a:latin typeface="Arial" pitchFamily="34" charset="0"/>
                <a:cs typeface="Arial" pitchFamily="34" charset="0"/>
              </a:rPr>
              <a:t>api_wide_pack</a:t>
            </a:r>
            <a:r>
              <a:rPr lang="fr-FR" altLang="ko-KR" sz="1000" dirty="0" smtClean="0">
                <a:latin typeface="Arial" pitchFamily="34" charset="0"/>
                <a:cs typeface="Arial" pitchFamily="34" charset="0"/>
              </a:rPr>
              <a:t> et </a:t>
            </a:r>
            <a:r>
              <a:rPr lang="fr-FR" altLang="ko-KR" sz="1000" dirty="0" smtClean="0">
                <a:solidFill>
                  <a:srgbClr val="FF0000"/>
                </a:solidFill>
                <a:latin typeface="Arial" pitchFamily="34" charset="0"/>
                <a:cs typeface="Arial" pitchFamily="34" charset="0"/>
              </a:rPr>
              <a:t>domaines</a:t>
            </a:r>
            <a:r>
              <a:rPr lang="fr-FR" altLang="ko-KR" sz="1000" dirty="0" smtClean="0">
                <a:latin typeface="Arial" pitchFamily="34" charset="0"/>
                <a:cs typeface="Arial" pitchFamily="34" charset="0"/>
              </a:rPr>
              <a:t> qui contient l’ensemble des fichiers clé de l ’application.</a:t>
            </a:r>
          </a:p>
          <a:p>
            <a:pPr marL="171450" indent="-171450">
              <a:buFont typeface="Wingdings" panose="05000000000000000000" pitchFamily="2" charset="2"/>
              <a:buChar char="Ø"/>
            </a:pPr>
            <a:r>
              <a:rPr lang="fr-FR" altLang="ko-KR" sz="1000" dirty="0" smtClean="0">
                <a:latin typeface="Arial" pitchFamily="34" charset="0"/>
                <a:cs typeface="Arial" pitchFamily="34" charset="0"/>
              </a:rPr>
              <a:t>Domaines contient le domaine </a:t>
            </a:r>
            <a:r>
              <a:rPr lang="fr-FR" altLang="ko-KR" sz="1000" dirty="0" err="1" smtClean="0">
                <a:solidFill>
                  <a:srgbClr val="FF0000"/>
                </a:solidFill>
                <a:latin typeface="Arial" pitchFamily="34" charset="0"/>
                <a:cs typeface="Arial" pitchFamily="34" charset="0"/>
              </a:rPr>
              <a:t>account</a:t>
            </a:r>
            <a:r>
              <a:rPr lang="fr-FR" altLang="ko-KR" sz="1000" dirty="0" smtClean="0">
                <a:latin typeface="Arial" pitchFamily="34" charset="0"/>
                <a:cs typeface="Arial" pitchFamily="34" charset="0"/>
              </a:rPr>
              <a:t> pour la gestion des compte utilisateur</a:t>
            </a:r>
          </a:p>
          <a:p>
            <a:pPr marL="171450" indent="-171450">
              <a:buFont typeface="Wingdings" panose="05000000000000000000" pitchFamily="2" charset="2"/>
              <a:buChar char="Ø"/>
            </a:pPr>
            <a:r>
              <a:rPr lang="fr-FR" altLang="ko-KR" sz="1000" dirty="0" smtClean="0">
                <a:latin typeface="Arial" pitchFamily="34" charset="0"/>
                <a:cs typeface="Arial" pitchFamily="34" charset="0"/>
              </a:rPr>
              <a:t>Et archive pour la gestion des </a:t>
            </a:r>
            <a:r>
              <a:rPr lang="fr-FR" altLang="ko-KR" sz="1000" dirty="0" smtClean="0">
                <a:solidFill>
                  <a:srgbClr val="FF0000"/>
                </a:solidFill>
                <a:latin typeface="Arial" pitchFamily="34" charset="0"/>
                <a:cs typeface="Arial" pitchFamily="34" charset="0"/>
              </a:rPr>
              <a:t>archives</a:t>
            </a:r>
          </a:p>
          <a:p>
            <a:endParaRPr lang="en-US" altLang="ko-KR" sz="1000" dirty="0">
              <a:solidFill>
                <a:srgbClr val="FF0000"/>
              </a:solidFill>
              <a:latin typeface="Arial" pitchFamily="34" charset="0"/>
              <a:cs typeface="Arial" pitchFamily="34" charset="0"/>
            </a:endParaRPr>
          </a:p>
          <a:p>
            <a:r>
              <a:rPr lang="en-US" altLang="ko-KR" sz="1000" dirty="0" smtClean="0">
                <a:solidFill>
                  <a:srgbClr val="FF0000"/>
                </a:solidFill>
                <a:latin typeface="Arial" pitchFamily="34" charset="0"/>
                <a:cs typeface="Arial" pitchFamily="34" charset="0"/>
              </a:rPr>
              <a:t>2</a:t>
            </a:r>
            <a:r>
              <a:rPr lang="en-US" altLang="ko-KR" sz="1000" dirty="0" smtClean="0">
                <a:latin typeface="Arial" pitchFamily="34" charset="0"/>
                <a:cs typeface="Arial" pitchFamily="34" charset="0"/>
              </a:rPr>
              <a:t>: </a:t>
            </a:r>
            <a:r>
              <a:rPr lang="en-US" altLang="ko-KR" sz="1000" dirty="0" err="1" smtClean="0">
                <a:latin typeface="Arial" pitchFamily="34" charset="0"/>
                <a:cs typeface="Arial" pitchFamily="34" charset="0"/>
              </a:rPr>
              <a:t>fichier</a:t>
            </a:r>
            <a:r>
              <a:rPr lang="en-US" altLang="ko-KR" sz="1000" dirty="0" smtClean="0">
                <a:latin typeface="Arial" pitchFamily="34" charset="0"/>
                <a:cs typeface="Arial" pitchFamily="34" charset="0"/>
              </a:rPr>
              <a:t> principal de </a:t>
            </a:r>
            <a:r>
              <a:rPr lang="en-US" altLang="ko-KR" sz="1000" dirty="0" err="1" smtClean="0">
                <a:latin typeface="Arial" pitchFamily="34" charset="0"/>
                <a:cs typeface="Arial" pitchFamily="34" charset="0"/>
              </a:rPr>
              <a:t>lancement</a:t>
            </a:r>
            <a:r>
              <a:rPr lang="en-US" altLang="ko-KR" sz="1000" dirty="0" smtClean="0">
                <a:latin typeface="Arial" pitchFamily="34" charset="0"/>
                <a:cs typeface="Arial" pitchFamily="34" charset="0"/>
              </a:rPr>
              <a:t> de </a:t>
            </a:r>
            <a:r>
              <a:rPr lang="en-US" altLang="ko-KR" sz="1000" dirty="0" err="1" smtClean="0">
                <a:latin typeface="Arial" pitchFamily="34" charset="0"/>
                <a:cs typeface="Arial" pitchFamily="34" charset="0"/>
              </a:rPr>
              <a:t>l’application</a:t>
            </a:r>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dirty="0" smtClean="0"/>
              <a:t>Structure du projet déjà réaliser</a:t>
            </a:r>
            <a:endParaRPr lang="en-US" sz="2400" dirty="0"/>
          </a:p>
        </p:txBody>
      </p:sp>
      <p:pic>
        <p:nvPicPr>
          <p:cNvPr id="6" name="Espace réservé du contenu 5"/>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716016" y="1520951"/>
            <a:ext cx="3820058" cy="600159"/>
          </a:xfrm>
        </p:spPr>
      </p:pic>
      <p:pic>
        <p:nvPicPr>
          <p:cNvPr id="4" name="Espace réservé du contenu 3"/>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142875" y="1536893"/>
            <a:ext cx="4213101" cy="2884101"/>
          </a:xfr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2266990"/>
            <a:ext cx="3496163" cy="790685"/>
          </a:xfrm>
          <a:prstGeom prst="rect">
            <a:avLst/>
          </a:prstGeom>
        </p:spPr>
      </p:pic>
    </p:spTree>
    <p:extLst>
      <p:ext uri="{BB962C8B-B14F-4D97-AF65-F5344CB8AC3E}">
        <p14:creationId xmlns:p14="http://schemas.microsoft.com/office/powerpoint/2010/main" val="4186652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smtClean="0">
                <a:latin typeface="Arial" pitchFamily="34" charset="0"/>
                <a:cs typeface="Arial" pitchFamily="34" charset="0"/>
              </a:rPr>
              <a:t>Interface </a:t>
            </a:r>
            <a:r>
              <a:rPr lang="fr-FR" altLang="ko-KR" sz="1200" b="1" dirty="0" err="1" smtClean="0">
                <a:latin typeface="Arial" pitchFamily="34" charset="0"/>
                <a:cs typeface="Arial" pitchFamily="34" charset="0"/>
              </a:rPr>
              <a:t>ArchiveService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ChangeArrowheads="1"/>
          </p:cNvSpPr>
          <p:nvPr/>
        </p:nvSpPr>
        <p:spPr bwMode="auto">
          <a:xfrm>
            <a:off x="680208" y="1543205"/>
            <a:ext cx="7783584" cy="30162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java.io.IOException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com.proplant.backend.domaines.archive.web.dto.ArchiveRequestDTO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com.proplant.backend.domaines.archive.web.dto.ArichveResponseDTO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saveFileUpload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file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image)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IOException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00" dirty="0">
                <a:solidFill>
                  <a:srgbClr val="CC7832"/>
                </a:solidFill>
                <a:latin typeface="Courier New" panose="02070309020205020404" pitchFamily="49" charset="0"/>
                <a:cs typeface="Courier New" panose="02070309020205020404" pitchFamily="49" charset="0"/>
              </a:rPr>
              <a:t> </a:t>
            </a:r>
            <a:r>
              <a:rPr lang="fr-FR" altLang="fr-FR" sz="1000" dirty="0" smtClean="0">
                <a:solidFill>
                  <a:srgbClr val="CC7832"/>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getArchives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listArchives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newArchive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fr-FR" altLang="fr-FR" sz="1000" dirty="0" smtClean="0">
                <a:solidFill>
                  <a:srgbClr val="CC7832"/>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deleteArchive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209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smtClean="0">
                <a:latin typeface="Arial" pitchFamily="34" charset="0"/>
                <a:cs typeface="Arial" pitchFamily="34" charset="0"/>
              </a:rPr>
              <a:t>Interface </a:t>
            </a:r>
            <a:r>
              <a:rPr lang="fr-FR" altLang="ko-KR" sz="1200" b="1" dirty="0" err="1" smtClean="0">
                <a:latin typeface="Arial" pitchFamily="34" charset="0"/>
                <a:cs typeface="Arial" pitchFamily="34" charset="0"/>
              </a:rPr>
              <a:t>ArchiveService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2780347" y="1406381"/>
            <a:ext cx="6186309"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java.io.IOException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java.nio.file.Files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java.nio.file.Path</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java.nio.file.Paths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java.util.stream.Collectors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javax.transaction.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Transactional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org.springframework.stereotype.</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com.proplant.backend.domaines.archive.mappers.ArchiveMapper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com.proplant.backend.domaines.archive.repository.dao.ArchiveRepository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com.proplant.backend.domaines.archive.repository.entity.Archive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com.proplant.backend.domaines.archive.web.dto.ArchiveRequestDTO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com.proplant.backend.domaines.archive.web.dto.ArichveResponseDTO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4"/>
          <p:cNvSpPr>
            <a:spLocks noGrp="1"/>
          </p:cNvSpPr>
          <p:nvPr>
            <p:ph idx="10"/>
          </p:nvPr>
        </p:nvSpPr>
        <p:spPr>
          <a:xfrm>
            <a:off x="216658" y="2427734"/>
            <a:ext cx="2418589" cy="268613"/>
          </a:xfrm>
        </p:spPr>
        <p:txBody>
          <a:bodyPr/>
          <a:lstStyle/>
          <a:p>
            <a:r>
              <a:rPr lang="fr-FR" altLang="ko-KR" sz="1200" b="1" dirty="0" smtClean="0">
                <a:latin typeface="Arial" pitchFamily="34" charset="0"/>
                <a:cs typeface="Arial" pitchFamily="34" charset="0"/>
              </a:rPr>
              <a:t>Imports à effectués </a:t>
            </a:r>
            <a:endParaRPr lang="fr-FR" altLang="ko-KR" sz="1200" b="1" dirty="0">
              <a:latin typeface="Arial" pitchFamily="34" charset="0"/>
              <a:cs typeface="Arial" pitchFamily="34" charset="0"/>
            </a:endParaRPr>
          </a:p>
        </p:txBody>
      </p:sp>
    </p:spTree>
    <p:extLst>
      <p:ext uri="{BB962C8B-B14F-4D97-AF65-F5344CB8AC3E}">
        <p14:creationId xmlns:p14="http://schemas.microsoft.com/office/powerpoint/2010/main" val="295323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ArchiveService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9" name="Rectangle 1"/>
          <p:cNvSpPr>
            <a:spLocks noGrp="1" noChangeArrowheads="1"/>
          </p:cNvSpPr>
          <p:nvPr>
            <p:ph idx="10"/>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@Service</a:t>
            </a:r>
            <a:br>
              <a:rPr kumimoji="0" lang="fr-FR" altLang="fr-FR"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@Transactional</a:t>
            </a:r>
            <a:br>
              <a:rPr kumimoji="0" lang="fr-FR" altLang="fr-FR"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ArchiveServiceImpl </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implements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ArchiveService{</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final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ArchiveRepository </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archiveRepository</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private final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ArchiveMapper </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archiveMapper</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public static final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UPLOADED_FOLDER_FILES</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"./uploads/files"</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public static final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UPLOADED_FOLDER_IMAGES</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"./uploads/images"</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ArchiveServiceImpl</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(ArchiveRepository archiveRepository</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ArchiveMapper archiveMapper) {</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this</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archiveRepository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archiveRepository</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this</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archiveMapper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archiveMapper</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1755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ArchiveService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Grp="1" noChangeArrowheads="1"/>
          </p:cNvSpPr>
          <p:nvPr>
            <p:ph idx="10"/>
          </p:nvPr>
        </p:nvSpPr>
        <p:spPr bwMode="auto">
          <a:xfrm>
            <a:off x="1403648" y="1893515"/>
            <a:ext cx="5878532"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saveFileUpload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file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image)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IOException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file.</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bytesFiles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file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bytesImages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image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Path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pathFiles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Paths.</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UPLOADED_FOLDER_FILES</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Path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pathImages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Paths.</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UPLOADED_FOLDER_IMAGES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+image)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Files.</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write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pathFiles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bytesFiles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Files.</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write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pathImages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bytesImages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2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ArchiveService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Rectangle 1"/>
          <p:cNvSpPr>
            <a:spLocks noGrp="1" noChangeArrowheads="1"/>
          </p:cNvSpPr>
          <p:nvPr>
            <p:ph idx="10"/>
          </p:nvPr>
        </p:nvSpPr>
        <p:spPr bwMode="auto">
          <a:xfrm>
            <a:off x="867090" y="1707654"/>
            <a:ext cx="5493812"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getArchives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id)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Archive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.findById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orElse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if</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RuntimeException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 not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found</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archiveMapper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.archiveToArchiveDTO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230301" y="3587971"/>
            <a:ext cx="8594311"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listArchives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List&lt;Archive&gt; archives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.findAll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archives.stream</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map</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archiveMapper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.archiveToArchiveDTO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collect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Collectors.</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toList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77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ArchiveService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Grp="1" noChangeArrowheads="1"/>
          </p:cNvSpPr>
          <p:nvPr>
            <p:ph idx="10"/>
          </p:nvPr>
        </p:nvSpPr>
        <p:spPr bwMode="auto">
          <a:xfrm>
            <a:off x="899592" y="1690809"/>
            <a:ext cx="7622504"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@Override</a:t>
            </a:r>
            <a:br>
              <a:rPr kumimoji="0" lang="fr-FR" altLang="fr-FR"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ArichveResponseDTO </a:t>
            </a:r>
            <a:r>
              <a:rPr kumimoji="0" lang="fr-FR" altLang="fr-FR"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newArchive</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(ArchiveRequestDTO archiveRequestDTO){</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Archive archive =</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archiveMapper</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.archiveRequestDtoToArchive(archiveRequestDTO)</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archive.setId(archiveRequestDTO.getId())</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archive.setName(archiveRequestDTO.getName())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archive.setFile(archiveRequestDTO.getFile())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archive.setImage(archiveRequestDTO.getImage())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archive.setDescription(archiveRequestDTO.getDescription())</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archive.setType(archiveRequestDTO.getType())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//enregistrer le fichier dans un dossier</a:t>
            </a:r>
            <a:br>
              <a:rPr kumimoji="0" lang="fr-FR" altLang="fr-FR" sz="1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try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saveFileUpload(archiveRequestDTO.getFile()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archiveRequestDTO.getImage())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catch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(IOException e) {</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e.printStackTrace()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Archive saveArchive =</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archiveRepository</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.save(archive)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archiveMapper</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.archiveToArchiveDTO(saveArchive)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1159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ArchiveService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Grp="1" noChangeArrowheads="1"/>
          </p:cNvSpPr>
          <p:nvPr>
            <p:ph idx="10"/>
          </p:nvPr>
        </p:nvSpPr>
        <p:spPr bwMode="auto">
          <a:xfrm>
            <a:off x="899592" y="1690809"/>
            <a:ext cx="7622504"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t>@Override</a:t>
            </a:r>
            <a:br>
              <a:rPr kumimoji="0" lang="fr-FR" altLang="fr-FR" sz="1000" b="0" i="0" u="none" strike="noStrike" cap="none" normalizeH="0" baseline="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ArichveResponseDTO </a:t>
            </a:r>
            <a:r>
              <a:rPr kumimoji="0" lang="fr-FR" altLang="fr-FR" sz="10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newArchive</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(ArchiveRequestDTO archiveRequestDTO){</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Archive archive =</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archiveMapper</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.archiveRequestDtoToArchive(archiveRequestDTO)</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archive.setId(archiveRequestDTO.getId())</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archive.setName(archiveRequestDTO.getName())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archive.setFile(archiveRequestDTO.getFile())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archive.setImage(archiveRequestDTO.getImage())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archive.setDescription(archiveRequestDTO.getDescription())</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archive.setType(archiveRequestDTO.getType())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//enregistrer le fichier dans un dossier</a:t>
            </a:r>
            <a:br>
              <a:rPr kumimoji="0" lang="fr-FR" altLang="fr-FR" sz="1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try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saveFileUpload(archiveRequestDTO.getFile()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archiveRequestDTO.getImage())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catch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(IOException e) {</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e.printStackTrace()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Archive saveArchive =</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archiveRepository</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.save(archive)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archiveMapper</a:t>
            </a: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.archiveToArchiveDTO(saveArchive)</a:t>
            </a:r>
            <a: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9557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ArchiveService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Rectangle 1"/>
          <p:cNvSpPr>
            <a:spLocks noGrp="1" noChangeArrowheads="1"/>
          </p:cNvSpPr>
          <p:nvPr>
            <p:ph idx="10"/>
          </p:nvPr>
        </p:nvSpPr>
        <p:spPr bwMode="auto">
          <a:xfrm>
            <a:off x="899592" y="1893515"/>
            <a:ext cx="7766520"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deleteArchive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id)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.deleteById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9170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smtClean="0">
                <a:latin typeface="Arial" pitchFamily="34" charset="0"/>
                <a:cs typeface="Arial" pitchFamily="34" charset="0"/>
              </a:rPr>
              <a:t>Interface  </a:t>
            </a:r>
            <a:r>
              <a:rPr lang="fr-FR" altLang="ko-KR" sz="1200" b="1" dirty="0" err="1" smtClean="0">
                <a:latin typeface="Arial" pitchFamily="34" charset="0"/>
                <a:cs typeface="Arial" pitchFamily="34" charset="0"/>
              </a:rPr>
              <a:t>AccountService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Grp="1" noChangeArrowheads="1"/>
          </p:cNvSpPr>
          <p:nvPr>
            <p:ph idx="10"/>
          </p:nvPr>
        </p:nvSpPr>
        <p:spPr bwMode="auto">
          <a:xfrm>
            <a:off x="2987824" y="1459394"/>
            <a:ext cx="5724644"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com.proplant.backend.domaines.account.repository.entity.AppRole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com.proplant.backend.domaines.account.repository.entity.AppUser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com.proplant.backend.domaines.account.repository.entity.Register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com.proplant.backend.domaines.account.web.dto.AdminResponseDTO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com.proplant.backend.domaines.account.web.dto.AppRoleResponseDTO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interface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saveAdmin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saveRole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addRoleToAdmin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adminname</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String</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findUserByUsername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deleteAdmins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deleteRoles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allAdmins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registerAdmin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registerUser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6914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AccountService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Rectangle 1"/>
          <p:cNvSpPr>
            <a:spLocks noGrp="1" noChangeArrowheads="1"/>
          </p:cNvSpPr>
          <p:nvPr>
            <p:ph idx="10"/>
          </p:nvPr>
        </p:nvSpPr>
        <p:spPr bwMode="auto">
          <a:xfrm>
            <a:off x="2051720" y="1707654"/>
            <a:ext cx="5570756"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saveAdmin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hashPW</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bCryptPasswordEncoder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.encode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admin.getPassword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admin.setPassword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hashPW</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accountMapper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.userToUserDTO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adminRepository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.save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saveRole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accountMapper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.roleToRoleDTO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.save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289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987824" y="987573"/>
            <a:ext cx="6000720" cy="4017851"/>
          </a:xfrm>
        </p:spPr>
        <p:txBody>
          <a:bodyPr/>
          <a:lstStyle/>
          <a:p>
            <a:r>
              <a:rPr lang="fr-FR" altLang="ko-KR" sz="1000" dirty="0" smtClean="0">
                <a:latin typeface="Arial" pitchFamily="34" charset="0"/>
                <a:cs typeface="Arial" pitchFamily="34" charset="0"/>
              </a:rPr>
              <a:t>package </a:t>
            </a:r>
            <a:r>
              <a:rPr lang="fr-FR" altLang="ko-KR" sz="1000" dirty="0" smtClean="0">
                <a:solidFill>
                  <a:srgbClr val="FF0000"/>
                </a:solidFill>
                <a:latin typeface="Arial" pitchFamily="34" charset="0"/>
                <a:cs typeface="Arial" pitchFamily="34" charset="0"/>
              </a:rPr>
              <a:t>documentation</a:t>
            </a:r>
          </a:p>
          <a:p>
            <a:pPr marL="171450" indent="-171450">
              <a:buFont typeface="Wingdings" panose="05000000000000000000" pitchFamily="2" charset="2"/>
              <a:buChar char="Ø"/>
            </a:pPr>
            <a:r>
              <a:rPr lang="fr-FR" altLang="ko-KR" sz="1000" dirty="0" smtClean="0">
                <a:solidFill>
                  <a:schemeClr val="tx1"/>
                </a:solidFill>
                <a:latin typeface="Arial" pitchFamily="34" charset="0"/>
                <a:cs typeface="Arial" pitchFamily="34" charset="0"/>
              </a:rPr>
              <a:t>Nous avons  la classe </a:t>
            </a:r>
            <a:r>
              <a:rPr lang="fr-FR" altLang="ko-KR" sz="1000" dirty="0" err="1" smtClean="0">
                <a:solidFill>
                  <a:srgbClr val="FF0000"/>
                </a:solidFill>
                <a:latin typeface="Arial" pitchFamily="34" charset="0"/>
                <a:cs typeface="Arial" pitchFamily="34" charset="0"/>
              </a:rPr>
              <a:t>SwaggerConfig</a:t>
            </a:r>
            <a:r>
              <a:rPr lang="fr-FR" altLang="ko-KR" sz="1000" dirty="0" smtClean="0">
                <a:solidFill>
                  <a:schemeClr val="tx1"/>
                </a:solidFill>
                <a:latin typeface="Arial" pitchFamily="34" charset="0"/>
                <a:cs typeface="Arial" pitchFamily="34" charset="0"/>
              </a:rPr>
              <a:t> contenu dans le package  documentation de l’application, qui est la classe de documentation de l’application</a:t>
            </a:r>
          </a:p>
          <a:p>
            <a:endParaRPr lang="fr-FR" altLang="ko-KR" sz="1000" dirty="0">
              <a:solidFill>
                <a:schemeClr val="tx1"/>
              </a:solidFill>
              <a:latin typeface="Arial" pitchFamily="34" charset="0"/>
              <a:cs typeface="Arial" pitchFamily="34" charset="0"/>
            </a:endParaRPr>
          </a:p>
          <a:p>
            <a:endParaRPr lang="fr-FR" altLang="ko-KR" sz="1000" dirty="0" smtClean="0">
              <a:solidFill>
                <a:schemeClr val="tx1"/>
              </a:solidFill>
              <a:latin typeface="Arial" pitchFamily="34" charset="0"/>
              <a:cs typeface="Arial" pitchFamily="34" charset="0"/>
            </a:endParaRPr>
          </a:p>
          <a:p>
            <a:r>
              <a:rPr lang="fr-FR" altLang="ko-KR" sz="1000" dirty="0" smtClean="0">
                <a:solidFill>
                  <a:schemeClr val="tx1"/>
                </a:solidFill>
                <a:latin typeface="Arial" pitchFamily="34" charset="0"/>
                <a:cs typeface="Arial" pitchFamily="34" charset="0"/>
              </a:rPr>
              <a:t>Package </a:t>
            </a:r>
            <a:r>
              <a:rPr lang="fr-FR" altLang="ko-KR" sz="1000" dirty="0" err="1" smtClean="0">
                <a:solidFill>
                  <a:srgbClr val="FF0000"/>
                </a:solidFill>
                <a:latin typeface="Arial" pitchFamily="34" charset="0"/>
                <a:cs typeface="Arial" pitchFamily="34" charset="0"/>
              </a:rPr>
              <a:t>error_handler</a:t>
            </a:r>
            <a:endParaRPr lang="fr-FR" altLang="ko-KR" sz="1000" dirty="0">
              <a:solidFill>
                <a:srgbClr val="FF0000"/>
              </a:solidFill>
              <a:latin typeface="Arial" pitchFamily="34" charset="0"/>
              <a:cs typeface="Arial" pitchFamily="34" charset="0"/>
            </a:endParaRPr>
          </a:p>
          <a:p>
            <a:pPr marL="171450" indent="-171450">
              <a:buFont typeface="Wingdings" panose="05000000000000000000" pitchFamily="2" charset="2"/>
              <a:buChar char="Ø"/>
            </a:pPr>
            <a:r>
              <a:rPr lang="fr-FR" altLang="ko-KR" sz="1000" dirty="0" smtClean="0">
                <a:solidFill>
                  <a:schemeClr val="tx1"/>
                </a:solidFill>
                <a:latin typeface="Arial" pitchFamily="34" charset="0"/>
                <a:cs typeface="Arial" pitchFamily="34" charset="0"/>
              </a:rPr>
              <a:t>Nous </a:t>
            </a:r>
            <a:r>
              <a:rPr lang="fr-FR" altLang="ko-KR" sz="1000" dirty="0" err="1" smtClean="0">
                <a:solidFill>
                  <a:schemeClr val="tx1"/>
                </a:solidFill>
                <a:latin typeface="Arial" pitchFamily="34" charset="0"/>
                <a:cs typeface="Arial" pitchFamily="34" charset="0"/>
              </a:rPr>
              <a:t>avous</a:t>
            </a:r>
            <a:r>
              <a:rPr lang="fr-FR" altLang="ko-KR" sz="1000" dirty="0" smtClean="0">
                <a:solidFill>
                  <a:schemeClr val="tx1"/>
                </a:solidFill>
                <a:latin typeface="Arial" pitchFamily="34" charset="0"/>
                <a:cs typeface="Arial" pitchFamily="34" charset="0"/>
              </a:rPr>
              <a:t> les classes </a:t>
            </a:r>
            <a:r>
              <a:rPr lang="fr-FR" altLang="ko-KR" sz="1000" dirty="0" err="1" smtClean="0">
                <a:solidFill>
                  <a:srgbClr val="FF0000"/>
                </a:solidFill>
                <a:latin typeface="Arial" pitchFamily="34" charset="0"/>
                <a:cs typeface="Arial" pitchFamily="34" charset="0"/>
              </a:rPr>
              <a:t>ApiErrorDto</a:t>
            </a:r>
            <a:r>
              <a:rPr lang="fr-FR" altLang="ko-KR" sz="1000" dirty="0" smtClean="0">
                <a:solidFill>
                  <a:srgbClr val="FF0000"/>
                </a:solidFill>
                <a:latin typeface="Arial" pitchFamily="34" charset="0"/>
                <a:cs typeface="Arial" pitchFamily="34" charset="0"/>
              </a:rPr>
              <a:t> </a:t>
            </a:r>
            <a:r>
              <a:rPr lang="fr-FR" altLang="ko-KR" sz="1000" dirty="0" smtClean="0">
                <a:solidFill>
                  <a:schemeClr val="tx1"/>
                </a:solidFill>
                <a:latin typeface="Arial" pitchFamily="34" charset="0"/>
                <a:cs typeface="Arial" pitchFamily="34" charset="0"/>
              </a:rPr>
              <a:t>et </a:t>
            </a:r>
            <a:r>
              <a:rPr lang="fr-FR" altLang="ko-KR" sz="1000" dirty="0" err="1" smtClean="0">
                <a:solidFill>
                  <a:srgbClr val="FF0000"/>
                </a:solidFill>
                <a:latin typeface="Arial" pitchFamily="34" charset="0"/>
                <a:cs typeface="Arial" pitchFamily="34" charset="0"/>
              </a:rPr>
              <a:t>ArchiveNotFoundException</a:t>
            </a:r>
            <a:r>
              <a:rPr lang="fr-FR" altLang="ko-KR" sz="1000" dirty="0" smtClean="0">
                <a:solidFill>
                  <a:srgbClr val="FF0000"/>
                </a:solidFill>
                <a:latin typeface="Arial" pitchFamily="34" charset="0"/>
                <a:cs typeface="Arial" pitchFamily="34" charset="0"/>
              </a:rPr>
              <a:t> </a:t>
            </a:r>
            <a:r>
              <a:rPr lang="fr-FR" altLang="ko-KR" sz="1000" dirty="0" smtClean="0">
                <a:solidFill>
                  <a:schemeClr val="tx1">
                    <a:lumMod val="95000"/>
                    <a:lumOff val="5000"/>
                  </a:schemeClr>
                </a:solidFill>
                <a:latin typeface="Arial" pitchFamily="34" charset="0"/>
                <a:cs typeface="Arial" pitchFamily="34" charset="0"/>
              </a:rPr>
              <a:t>contenu dans le package </a:t>
            </a:r>
            <a:r>
              <a:rPr lang="fr-FR" altLang="ko-KR" sz="1000" dirty="0" err="1" smtClean="0">
                <a:solidFill>
                  <a:schemeClr val="tx1">
                    <a:lumMod val="95000"/>
                    <a:lumOff val="5000"/>
                  </a:schemeClr>
                </a:solidFill>
                <a:latin typeface="Arial" pitchFamily="34" charset="0"/>
                <a:cs typeface="Arial" pitchFamily="34" charset="0"/>
              </a:rPr>
              <a:t>error_handler</a:t>
            </a:r>
            <a:r>
              <a:rPr lang="fr-FR" altLang="ko-KR" sz="1000" dirty="0" smtClean="0">
                <a:solidFill>
                  <a:schemeClr val="tx1">
                    <a:lumMod val="95000"/>
                    <a:lumOff val="5000"/>
                  </a:schemeClr>
                </a:solidFill>
                <a:latin typeface="Arial" pitchFamily="34" charset="0"/>
                <a:cs typeface="Arial" pitchFamily="34" charset="0"/>
              </a:rPr>
              <a:t> qui sont les deux fichier de gestion contenu dans notre application</a:t>
            </a:r>
          </a:p>
          <a:p>
            <a:pPr marL="171450" indent="-171450">
              <a:buFont typeface="Wingdings" panose="05000000000000000000" pitchFamily="2" charset="2"/>
              <a:buChar char="Ø"/>
            </a:pPr>
            <a:endParaRPr lang="fr-FR" altLang="ko-KR" sz="1000" dirty="0" smtClean="0">
              <a:solidFill>
                <a:schemeClr val="tx1">
                  <a:lumMod val="95000"/>
                  <a:lumOff val="5000"/>
                </a:schemeClr>
              </a:solidFill>
              <a:latin typeface="Arial" pitchFamily="34" charset="0"/>
              <a:cs typeface="Arial" pitchFamily="34" charset="0"/>
            </a:endParaRPr>
          </a:p>
          <a:p>
            <a:r>
              <a:rPr lang="fr-FR" altLang="ko-KR" sz="1000" dirty="0" smtClean="0">
                <a:solidFill>
                  <a:schemeClr val="tx1">
                    <a:lumMod val="95000"/>
                    <a:lumOff val="5000"/>
                  </a:schemeClr>
                </a:solidFill>
                <a:latin typeface="Arial" pitchFamily="34" charset="0"/>
                <a:cs typeface="Arial" pitchFamily="34" charset="0"/>
              </a:rPr>
              <a:t>Package </a:t>
            </a:r>
            <a:r>
              <a:rPr lang="fr-FR" altLang="ko-KR" sz="1000" dirty="0" err="1" smtClean="0">
                <a:solidFill>
                  <a:srgbClr val="FF0000"/>
                </a:solidFill>
                <a:latin typeface="Arial" pitchFamily="34" charset="0"/>
                <a:cs typeface="Arial" pitchFamily="34" charset="0"/>
              </a:rPr>
              <a:t>security</a:t>
            </a:r>
            <a:endParaRPr lang="fr-FR" altLang="ko-KR" sz="1000" dirty="0" smtClean="0">
              <a:solidFill>
                <a:srgbClr val="FF0000"/>
              </a:solidFill>
              <a:latin typeface="Arial" pitchFamily="34" charset="0"/>
              <a:cs typeface="Arial" pitchFamily="34" charset="0"/>
            </a:endParaRPr>
          </a:p>
          <a:p>
            <a:pPr marL="171450" indent="-171450">
              <a:buFont typeface="Wingdings" panose="05000000000000000000" pitchFamily="2" charset="2"/>
              <a:buChar char="Ø"/>
            </a:pPr>
            <a:r>
              <a:rPr lang="fr-FR" altLang="ko-KR" sz="1000" dirty="0" smtClean="0">
                <a:solidFill>
                  <a:schemeClr val="tx1">
                    <a:lumMod val="95000"/>
                    <a:lumOff val="5000"/>
                  </a:schemeClr>
                </a:solidFill>
                <a:latin typeface="Arial" pitchFamily="34" charset="0"/>
                <a:cs typeface="Arial" pitchFamily="34" charset="0"/>
              </a:rPr>
              <a:t>Nous avons le classe </a:t>
            </a:r>
            <a:r>
              <a:rPr lang="fr-FR" altLang="ko-KR" sz="1000" dirty="0" err="1" smtClean="0">
                <a:solidFill>
                  <a:srgbClr val="FF0000"/>
                </a:solidFill>
                <a:latin typeface="Arial" pitchFamily="34" charset="0"/>
                <a:cs typeface="Arial" pitchFamily="34" charset="0"/>
              </a:rPr>
              <a:t>JWTAuthenticationFilter</a:t>
            </a:r>
            <a:r>
              <a:rPr lang="fr-FR" altLang="ko-KR" sz="1000" dirty="0" smtClean="0">
                <a:solidFill>
                  <a:srgbClr val="FF0000"/>
                </a:solidFill>
                <a:latin typeface="Arial" pitchFamily="34" charset="0"/>
                <a:cs typeface="Arial" pitchFamily="34" charset="0"/>
              </a:rPr>
              <a:t> </a:t>
            </a:r>
            <a:r>
              <a:rPr lang="fr-FR" altLang="ko-KR" sz="1000" dirty="0" smtClean="0">
                <a:solidFill>
                  <a:schemeClr val="tx1">
                    <a:lumMod val="95000"/>
                    <a:lumOff val="5000"/>
                  </a:schemeClr>
                </a:solidFill>
                <a:latin typeface="Arial" pitchFamily="34" charset="0"/>
                <a:cs typeface="Arial" pitchFamily="34" charset="0"/>
              </a:rPr>
              <a:t>qui permet d’authentifier les utiliser et </a:t>
            </a:r>
            <a:r>
              <a:rPr lang="fr-FR" altLang="ko-KR" sz="1000" dirty="0" err="1" smtClean="0">
                <a:solidFill>
                  <a:schemeClr val="tx1">
                    <a:lumMod val="95000"/>
                    <a:lumOff val="5000"/>
                  </a:schemeClr>
                </a:solidFill>
                <a:latin typeface="Arial" pitchFamily="34" charset="0"/>
                <a:cs typeface="Arial" pitchFamily="34" charset="0"/>
              </a:rPr>
              <a:t>generer</a:t>
            </a:r>
            <a:r>
              <a:rPr lang="fr-FR" altLang="ko-KR" sz="1000" dirty="0" smtClean="0">
                <a:solidFill>
                  <a:schemeClr val="tx1">
                    <a:lumMod val="95000"/>
                    <a:lumOff val="5000"/>
                  </a:schemeClr>
                </a:solidFill>
                <a:latin typeface="Arial" pitchFamily="34" charset="0"/>
                <a:cs typeface="Arial" pitchFamily="34" charset="0"/>
              </a:rPr>
              <a:t> un </a:t>
            </a:r>
            <a:r>
              <a:rPr lang="fr-FR" altLang="ko-KR" sz="1000" dirty="0" err="1" smtClean="0">
                <a:solidFill>
                  <a:schemeClr val="tx1">
                    <a:lumMod val="95000"/>
                    <a:lumOff val="5000"/>
                  </a:schemeClr>
                </a:solidFill>
                <a:latin typeface="Arial" pitchFamily="34" charset="0"/>
                <a:cs typeface="Arial" pitchFamily="34" charset="0"/>
              </a:rPr>
              <a:t>token</a:t>
            </a:r>
            <a:r>
              <a:rPr lang="fr-FR" altLang="ko-KR" sz="1000" dirty="0" smtClean="0">
                <a:solidFill>
                  <a:schemeClr val="tx1">
                    <a:lumMod val="95000"/>
                    <a:lumOff val="5000"/>
                  </a:schemeClr>
                </a:solidFill>
                <a:latin typeface="Arial" pitchFamily="34" charset="0"/>
                <a:cs typeface="Arial" pitchFamily="34" charset="0"/>
              </a:rPr>
              <a:t> qui serai utiliser tout a long du projet</a:t>
            </a:r>
          </a:p>
          <a:p>
            <a:pPr marL="171450" indent="-171450">
              <a:buFont typeface="Wingdings" panose="05000000000000000000" pitchFamily="2" charset="2"/>
              <a:buChar char="Ø"/>
            </a:pPr>
            <a:endParaRPr lang="fr-FR"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fr-FR" altLang="ko-KR" sz="1000" dirty="0" smtClean="0">
                <a:solidFill>
                  <a:schemeClr val="tx1">
                    <a:lumMod val="95000"/>
                    <a:lumOff val="5000"/>
                  </a:schemeClr>
                </a:solidFill>
                <a:latin typeface="Arial" pitchFamily="34" charset="0"/>
                <a:cs typeface="Arial" pitchFamily="34" charset="0"/>
              </a:rPr>
              <a:t>Nous </a:t>
            </a:r>
            <a:r>
              <a:rPr lang="fr-FR" altLang="ko-KR" sz="1000" dirty="0" err="1" smtClean="0">
                <a:solidFill>
                  <a:schemeClr val="tx1">
                    <a:lumMod val="95000"/>
                    <a:lumOff val="5000"/>
                  </a:schemeClr>
                </a:solidFill>
                <a:latin typeface="Arial" pitchFamily="34" charset="0"/>
                <a:cs typeface="Arial" pitchFamily="34" charset="0"/>
              </a:rPr>
              <a:t>avous</a:t>
            </a:r>
            <a:r>
              <a:rPr lang="fr-FR" altLang="ko-KR" sz="1000" dirty="0" smtClean="0">
                <a:solidFill>
                  <a:schemeClr val="tx1">
                    <a:lumMod val="95000"/>
                    <a:lumOff val="5000"/>
                  </a:schemeClr>
                </a:solidFill>
                <a:latin typeface="Arial" pitchFamily="34" charset="0"/>
                <a:cs typeface="Arial" pitchFamily="34" charset="0"/>
              </a:rPr>
              <a:t> la classe </a:t>
            </a:r>
            <a:r>
              <a:rPr lang="fr-FR" altLang="ko-KR" sz="1000" dirty="0" err="1" smtClean="0">
                <a:solidFill>
                  <a:srgbClr val="FF0000"/>
                </a:solidFill>
                <a:latin typeface="Arial" pitchFamily="34" charset="0"/>
                <a:cs typeface="Arial" pitchFamily="34" charset="0"/>
              </a:rPr>
              <a:t>JWTAuthorizationFilter</a:t>
            </a:r>
            <a:r>
              <a:rPr lang="fr-FR" altLang="ko-KR" sz="1000" dirty="0" smtClean="0">
                <a:solidFill>
                  <a:srgbClr val="FF0000"/>
                </a:solidFill>
                <a:latin typeface="Arial" pitchFamily="34" charset="0"/>
                <a:cs typeface="Arial" pitchFamily="34" charset="0"/>
              </a:rPr>
              <a:t> </a:t>
            </a:r>
            <a:r>
              <a:rPr lang="fr-FR" altLang="ko-KR" sz="1000" dirty="0" smtClean="0">
                <a:solidFill>
                  <a:schemeClr val="tx1">
                    <a:lumMod val="95000"/>
                    <a:lumOff val="5000"/>
                  </a:schemeClr>
                </a:solidFill>
                <a:latin typeface="Arial" pitchFamily="34" charset="0"/>
                <a:cs typeface="Arial" pitchFamily="34" charset="0"/>
              </a:rPr>
              <a:t>qui permet au utilisateur de se connecter d’</a:t>
            </a:r>
            <a:r>
              <a:rPr lang="fr-FR" altLang="ko-KR" sz="1000" dirty="0" err="1" smtClean="0">
                <a:solidFill>
                  <a:schemeClr val="tx1">
                    <a:lumMod val="95000"/>
                    <a:lumOff val="5000"/>
                  </a:schemeClr>
                </a:solidFill>
                <a:latin typeface="Arial" pitchFamily="34" charset="0"/>
                <a:cs typeface="Arial" pitchFamily="34" charset="0"/>
              </a:rPr>
              <a:t>accerder</a:t>
            </a:r>
            <a:r>
              <a:rPr lang="fr-FR" altLang="ko-KR" sz="1000" dirty="0" smtClean="0">
                <a:solidFill>
                  <a:schemeClr val="tx1">
                    <a:lumMod val="95000"/>
                    <a:lumOff val="5000"/>
                  </a:schemeClr>
                </a:solidFill>
                <a:latin typeface="Arial" pitchFamily="34" charset="0"/>
                <a:cs typeface="Arial" pitchFamily="34" charset="0"/>
              </a:rPr>
              <a:t> a des pages en utilisant le </a:t>
            </a:r>
            <a:r>
              <a:rPr lang="fr-FR" altLang="ko-KR" sz="1000" dirty="0" err="1" smtClean="0">
                <a:solidFill>
                  <a:schemeClr val="tx1">
                    <a:lumMod val="95000"/>
                    <a:lumOff val="5000"/>
                  </a:schemeClr>
                </a:solidFill>
                <a:latin typeface="Arial" pitchFamily="34" charset="0"/>
                <a:cs typeface="Arial" pitchFamily="34" charset="0"/>
              </a:rPr>
              <a:t>tokens</a:t>
            </a:r>
            <a:r>
              <a:rPr lang="fr-FR" altLang="ko-KR" sz="1000" dirty="0" smtClean="0">
                <a:solidFill>
                  <a:schemeClr val="tx1">
                    <a:lumMod val="95000"/>
                    <a:lumOff val="5000"/>
                  </a:schemeClr>
                </a:solidFill>
                <a:latin typeface="Arial" pitchFamily="34" charset="0"/>
                <a:cs typeface="Arial" pitchFamily="34" charset="0"/>
              </a:rPr>
              <a:t> </a:t>
            </a:r>
            <a:r>
              <a:rPr lang="fr-FR" altLang="ko-KR" sz="1000" dirty="0" err="1" smtClean="0">
                <a:solidFill>
                  <a:schemeClr val="tx1">
                    <a:lumMod val="95000"/>
                    <a:lumOff val="5000"/>
                  </a:schemeClr>
                </a:solidFill>
                <a:latin typeface="Arial" pitchFamily="34" charset="0"/>
                <a:cs typeface="Arial" pitchFamily="34" charset="0"/>
              </a:rPr>
              <a:t>gener</a:t>
            </a:r>
            <a:r>
              <a:rPr lang="fr-FR" altLang="ko-KR" sz="1000" dirty="0" smtClean="0">
                <a:solidFill>
                  <a:schemeClr val="tx1">
                    <a:lumMod val="95000"/>
                    <a:lumOff val="5000"/>
                  </a:schemeClr>
                </a:solidFill>
                <a:latin typeface="Arial" pitchFamily="34" charset="0"/>
                <a:cs typeface="Arial" pitchFamily="34" charset="0"/>
              </a:rPr>
              <a:t> </a:t>
            </a:r>
            <a:r>
              <a:rPr lang="fr-FR" altLang="ko-KR" sz="1000" dirty="0" err="1" smtClean="0">
                <a:solidFill>
                  <a:schemeClr val="tx1">
                    <a:lumMod val="95000"/>
                    <a:lumOff val="5000"/>
                  </a:schemeClr>
                </a:solidFill>
                <a:latin typeface="Arial" pitchFamily="34" charset="0"/>
                <a:cs typeface="Arial" pitchFamily="34" charset="0"/>
              </a:rPr>
              <a:t>precedemment</a:t>
            </a:r>
            <a:r>
              <a:rPr lang="fr-FR" altLang="ko-KR" sz="1000" dirty="0" smtClean="0">
                <a:solidFill>
                  <a:schemeClr val="tx1">
                    <a:lumMod val="95000"/>
                    <a:lumOff val="5000"/>
                  </a:schemeClr>
                </a:solidFill>
                <a:latin typeface="Arial" pitchFamily="34" charset="0"/>
                <a:cs typeface="Arial" pitchFamily="34" charset="0"/>
              </a:rPr>
              <a:t>.</a:t>
            </a:r>
          </a:p>
          <a:p>
            <a:pPr marL="171450" indent="-171450">
              <a:buFont typeface="Wingdings" panose="05000000000000000000" pitchFamily="2" charset="2"/>
              <a:buChar char="Ø"/>
            </a:pPr>
            <a:endParaRPr lang="fr-FR"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fr-FR" altLang="ko-KR" sz="1000" dirty="0" smtClean="0">
                <a:solidFill>
                  <a:schemeClr val="tx1"/>
                </a:solidFill>
                <a:latin typeface="Arial" pitchFamily="34" charset="0"/>
                <a:cs typeface="Arial" pitchFamily="34" charset="0"/>
              </a:rPr>
              <a:t> </a:t>
            </a:r>
            <a:r>
              <a:rPr lang="fr-FR" altLang="ko-KR" sz="1000" dirty="0" err="1" smtClean="0">
                <a:solidFill>
                  <a:srgbClr val="FF0000"/>
                </a:solidFill>
                <a:latin typeface="Arial" pitchFamily="34" charset="0"/>
                <a:cs typeface="Arial" pitchFamily="34" charset="0"/>
              </a:rPr>
              <a:t>SecurityConstants</a:t>
            </a:r>
            <a:r>
              <a:rPr lang="fr-FR" altLang="ko-KR" sz="1000" dirty="0" smtClean="0">
                <a:solidFill>
                  <a:srgbClr val="FF0000"/>
                </a:solidFill>
                <a:latin typeface="Arial" pitchFamily="34" charset="0"/>
                <a:cs typeface="Arial" pitchFamily="34" charset="0"/>
              </a:rPr>
              <a:t> </a:t>
            </a:r>
            <a:r>
              <a:rPr lang="fr-FR" altLang="ko-KR" sz="1000" dirty="0" smtClean="0">
                <a:solidFill>
                  <a:schemeClr val="tx1">
                    <a:lumMod val="95000"/>
                    <a:lumOff val="5000"/>
                  </a:schemeClr>
                </a:solidFill>
                <a:latin typeface="Arial" pitchFamily="34" charset="0"/>
                <a:cs typeface="Arial" pitchFamily="34" charset="0"/>
              </a:rPr>
              <a:t>contient l’ensemble des contant de notre application</a:t>
            </a:r>
          </a:p>
          <a:p>
            <a:endParaRPr lang="fr-FR" altLang="ko-KR" sz="1000" dirty="0" smtClean="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fr-FR" altLang="ko-KR" sz="1000" dirty="0" smtClean="0">
                <a:solidFill>
                  <a:schemeClr val="tx1"/>
                </a:solidFill>
                <a:latin typeface="Arial" pitchFamily="34" charset="0"/>
                <a:cs typeface="Arial" pitchFamily="34" charset="0"/>
              </a:rPr>
              <a:t> </a:t>
            </a:r>
            <a:r>
              <a:rPr lang="fr-FR" altLang="ko-KR" sz="1000" dirty="0" err="1" smtClean="0">
                <a:solidFill>
                  <a:srgbClr val="FF0000"/>
                </a:solidFill>
                <a:latin typeface="Arial" pitchFamily="34" charset="0"/>
                <a:cs typeface="Arial" pitchFamily="34" charset="0"/>
              </a:rPr>
              <a:t>UserDetailServiceImpl</a:t>
            </a:r>
            <a:r>
              <a:rPr lang="fr-FR" altLang="ko-KR" sz="1000" dirty="0" smtClean="0">
                <a:solidFill>
                  <a:srgbClr val="FF0000"/>
                </a:solidFill>
                <a:latin typeface="Arial" pitchFamily="34" charset="0"/>
                <a:cs typeface="Arial" pitchFamily="34" charset="0"/>
              </a:rPr>
              <a:t> </a:t>
            </a:r>
            <a:r>
              <a:rPr lang="fr-FR" altLang="ko-KR" sz="1000" dirty="0" smtClean="0">
                <a:solidFill>
                  <a:schemeClr val="tx1">
                    <a:lumMod val="95000"/>
                    <a:lumOff val="5000"/>
                  </a:schemeClr>
                </a:solidFill>
                <a:latin typeface="Arial" pitchFamily="34" charset="0"/>
                <a:cs typeface="Arial" pitchFamily="34" charset="0"/>
              </a:rPr>
              <a:t>qui permet de charger les information sur un utilisateur en fonction de son nom </a:t>
            </a:r>
          </a:p>
          <a:p>
            <a:endParaRPr lang="fr-FR" altLang="ko-KR" sz="1000" dirty="0" smtClean="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fr-FR" altLang="ko-KR" sz="1000" dirty="0" smtClean="0">
                <a:solidFill>
                  <a:schemeClr val="tx1"/>
                </a:solidFill>
                <a:latin typeface="Arial" pitchFamily="34" charset="0"/>
                <a:cs typeface="Arial" pitchFamily="34" charset="0"/>
              </a:rPr>
              <a:t> </a:t>
            </a:r>
            <a:r>
              <a:rPr lang="fr-FR" altLang="ko-KR" sz="1000" dirty="0" err="1" smtClean="0">
                <a:solidFill>
                  <a:srgbClr val="FF0000"/>
                </a:solidFill>
                <a:latin typeface="Arial" pitchFamily="34" charset="0"/>
                <a:cs typeface="Arial" pitchFamily="34" charset="0"/>
              </a:rPr>
              <a:t>SecurityConfig</a:t>
            </a:r>
            <a:r>
              <a:rPr lang="fr-FR" altLang="ko-KR" sz="1000" dirty="0" smtClean="0">
                <a:solidFill>
                  <a:srgbClr val="FF0000"/>
                </a:solidFill>
                <a:latin typeface="Arial" pitchFamily="34" charset="0"/>
                <a:cs typeface="Arial" pitchFamily="34" charset="0"/>
              </a:rPr>
              <a:t> </a:t>
            </a:r>
            <a:r>
              <a:rPr lang="fr-FR" altLang="ko-KR" sz="1000" dirty="0" smtClean="0">
                <a:solidFill>
                  <a:schemeClr val="tx1">
                    <a:lumMod val="95000"/>
                    <a:lumOff val="5000"/>
                  </a:schemeClr>
                </a:solidFill>
                <a:latin typeface="Arial" pitchFamily="34" charset="0"/>
                <a:cs typeface="Arial" pitchFamily="34" charset="0"/>
              </a:rPr>
              <a:t>contient la configuration général de notre système de sécurité</a:t>
            </a:r>
            <a:endParaRPr lang="fr-FR" altLang="ko-KR" sz="1000" dirty="0" smtClean="0">
              <a:solidFill>
                <a:schemeClr val="tx1"/>
              </a:solidFill>
              <a:latin typeface="Arial" pitchFamily="34" charset="0"/>
              <a:cs typeface="Arial" pitchFamily="34" charset="0"/>
            </a:endParaRPr>
          </a:p>
          <a:p>
            <a:pPr marL="171450" indent="-171450">
              <a:buFont typeface="Wingdings" panose="05000000000000000000" pitchFamily="2" charset="2"/>
              <a:buChar char="Ø"/>
            </a:pPr>
            <a:endParaRPr lang="en-US" altLang="ko-KR" sz="1000" dirty="0" smtClean="0">
              <a:solidFill>
                <a:schemeClr val="tx1"/>
              </a:solidFill>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dirty="0" smtClean="0"/>
              <a:t>Structure du projet déjà réaliser</a:t>
            </a:r>
            <a:endParaRPr lang="en-US" sz="2400" dirty="0"/>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79662"/>
            <a:ext cx="2505425" cy="2343477"/>
          </a:xfrm>
          <a:prstGeom prst="rect">
            <a:avLst/>
          </a:prstGeom>
        </p:spPr>
      </p:pic>
    </p:spTree>
    <p:extLst>
      <p:ext uri="{BB962C8B-B14F-4D97-AF65-F5344CB8AC3E}">
        <p14:creationId xmlns:p14="http://schemas.microsoft.com/office/powerpoint/2010/main" val="2779146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AccountService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Grp="1" noChangeArrowheads="1"/>
          </p:cNvSpPr>
          <p:nvPr>
            <p:ph idx="10"/>
          </p:nvPr>
        </p:nvSpPr>
        <p:spPr bwMode="auto">
          <a:xfrm>
            <a:off x="2483768" y="1861641"/>
            <a:ext cx="5262979"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saveRole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accountMapper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.roleToRoleDTO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.save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addRoleToAdmin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.findByRoleName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adminRepository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admin.getRoles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211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AccountService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Rectangle 1"/>
          <p:cNvSpPr>
            <a:spLocks noGrp="1" noChangeArrowheads="1"/>
          </p:cNvSpPr>
          <p:nvPr>
            <p:ph idx="10"/>
          </p:nvPr>
        </p:nvSpPr>
        <p:spPr bwMode="auto">
          <a:xfrm>
            <a:off x="2051720" y="1921934"/>
            <a:ext cx="6417141" cy="252376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findUserByUsername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accountMapper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.userToUserDTO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adminRepository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deleteAdmins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adminRepository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.deleteAll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deleteRoles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roleRepository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.deleteAll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419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AccountService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7" name="Rectangle 1"/>
          <p:cNvSpPr>
            <a:spLocks noGrp="1" noChangeArrowheads="1"/>
          </p:cNvSpPr>
          <p:nvPr>
            <p:ph idx="10"/>
          </p:nvPr>
        </p:nvSpPr>
        <p:spPr bwMode="auto">
          <a:xfrm>
            <a:off x="2627784" y="1925265"/>
            <a:ext cx="5262979"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allAdmins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List&lt;Admin&gt;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adminRepository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.findAll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ArrayList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&lt;&gt;()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for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adminResponseDTOs.add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accountMapper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.userToUserDTO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9233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9. </a:t>
            </a:r>
            <a:r>
              <a:rPr lang="fr-FR" altLang="ko-KR" sz="2000" dirty="0"/>
              <a:t>Réalisation  des interface et implémentation (couche service</a:t>
            </a:r>
            <a:r>
              <a:rPr lang="fr-FR" altLang="ko-KR" sz="2000" dirty="0" smtClean="0"/>
              <a:t>)</a:t>
            </a:r>
            <a:endParaRPr lang="en-US" altLang="ko-KR" sz="2000" dirty="0"/>
          </a:p>
        </p:txBody>
      </p:sp>
      <p:sp>
        <p:nvSpPr>
          <p:cNvPr id="4" name="Content Placeholder 4"/>
          <p:cNvSpPr>
            <a:spLocks noGrp="1"/>
          </p:cNvSpPr>
          <p:nvPr>
            <p:ph idx="10"/>
          </p:nvPr>
        </p:nvSpPr>
        <p:spPr>
          <a:xfrm>
            <a:off x="279728" y="1089746"/>
            <a:ext cx="6668536"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de  </a:t>
            </a:r>
            <a:r>
              <a:rPr lang="fr-FR" altLang="ko-KR" sz="1200" b="1" dirty="0" err="1" smtClean="0">
                <a:latin typeface="Arial" pitchFamily="34" charset="0"/>
                <a:cs typeface="Arial" pitchFamily="34" charset="0"/>
              </a:rPr>
              <a:t>AccountService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8" name="Rectangle 1"/>
          <p:cNvSpPr>
            <a:spLocks noGrp="1" noChangeArrowheads="1"/>
          </p:cNvSpPr>
          <p:nvPr>
            <p:ph idx="10"/>
          </p:nvPr>
        </p:nvSpPr>
        <p:spPr bwMode="auto">
          <a:xfrm>
            <a:off x="3779912" y="1223051"/>
            <a:ext cx="464742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registerAdmin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Admin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admin.setEmail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register.getEmail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admin.setLastname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register.getLastname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admin.setUsername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admin.setPersonalNumber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register.getPersonalNumber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admin.setPassword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register.getPassword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3779912" y="3192852"/>
            <a:ext cx="4647426"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registerUser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appUser.setEmail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register.getEmail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appUser.setLastname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register.getLastname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appUser.setUsername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appUser.setPassword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register.getPassword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0040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10" name="Content Placeholder 4"/>
          <p:cNvSpPr>
            <a:spLocks noGrp="1"/>
          </p:cNvSpPr>
          <p:nvPr>
            <p:ph idx="10"/>
          </p:nvPr>
        </p:nvSpPr>
        <p:spPr>
          <a:xfrm>
            <a:off x="279728" y="2355726"/>
            <a:ext cx="3150850" cy="268613"/>
          </a:xfrm>
        </p:spPr>
        <p:txBody>
          <a:bodyPr/>
          <a:lstStyle/>
          <a:p>
            <a:r>
              <a:rPr lang="fr-FR" altLang="ko-KR" sz="1200" b="1" dirty="0" smtClean="0">
                <a:latin typeface="Arial" pitchFamily="34" charset="0"/>
                <a:cs typeface="Arial" pitchFamily="34" charset="0"/>
              </a:rPr>
              <a:t>Imports à effectués</a:t>
            </a:r>
            <a:endParaRPr lang="fr-FR" altLang="ko-KR" sz="1200" b="1" dirty="0">
              <a:latin typeface="Arial" pitchFamily="34" charset="0"/>
              <a:cs typeface="Arial" pitchFamily="34" charset="0"/>
            </a:endParaRPr>
          </a:p>
        </p:txBody>
      </p:sp>
      <p:sp>
        <p:nvSpPr>
          <p:cNvPr id="7" name="Rectangle 1"/>
          <p:cNvSpPr>
            <a:spLocks noGrp="1" noChangeArrowheads="1"/>
          </p:cNvSpPr>
          <p:nvPr>
            <p:ph idx="10"/>
          </p:nvPr>
        </p:nvSpPr>
        <p:spPr bwMode="auto">
          <a:xfrm>
            <a:off x="3059113" y="1875453"/>
            <a:ext cx="5724644"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com.proplant.backend.domaines.archive.web.controller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RequestMapping</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org.slf4j.Logger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org.slf4j.LoggerFactory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org.springframework.beans.factory.annotation.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Autowired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org.springframework.http.ResponseEntity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RestController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com.proplant.backend.domaines.archive.service.ArchiveService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com.proplant.backend.domaines.archive.web.api.ArchiveApi</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com.proplant.backend.domaines.archive.web.dto.ArchiveRequestDTO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com.proplant.backend.domaines.archive.web.dto.ArichveResponseDTO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985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Espace réservé du contenu 1"/>
          <p:cNvSpPr>
            <a:spLocks noGrp="1"/>
          </p:cNvSpPr>
          <p:nvPr>
            <p:ph idx="10"/>
          </p:nvPr>
        </p:nvSpPr>
        <p:spPr>
          <a:xfrm>
            <a:off x="1619672" y="1808261"/>
            <a:ext cx="7283152" cy="2995737"/>
          </a:xfrm>
        </p:spPr>
        <p:txBody>
          <a:bodyPr/>
          <a:lstStyle/>
          <a:p>
            <a:endParaRPr lang="fr-FR" dirty="0"/>
          </a:p>
        </p:txBody>
      </p:sp>
      <p:sp>
        <p:nvSpPr>
          <p:cNvPr id="9" name="Rectangle 1"/>
          <p:cNvSpPr>
            <a:spLocks noGrp="1" noChangeArrowheads="1"/>
          </p:cNvSpPr>
          <p:nvPr>
            <p:ph idx="10"/>
          </p:nvPr>
        </p:nvSpPr>
        <p:spPr bwMode="auto">
          <a:xfrm>
            <a:off x="1683926" y="1887289"/>
            <a:ext cx="5878532"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RequestMapping</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RestController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ArchiveRestController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implements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ArchiveApi</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LoggerFactory.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ArchiveRestController.</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Autowired</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4518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Espace réservé du contenu 1"/>
          <p:cNvSpPr>
            <a:spLocks noGrp="1"/>
          </p:cNvSpPr>
          <p:nvPr>
            <p:ph idx="10"/>
          </p:nvPr>
        </p:nvSpPr>
        <p:spPr>
          <a:xfrm>
            <a:off x="1619672" y="1808261"/>
            <a:ext cx="7283152" cy="2995737"/>
          </a:xfrm>
        </p:spPr>
        <p:txBody>
          <a:bodyPr/>
          <a:lstStyle/>
          <a:p>
            <a:endParaRPr lang="fr-FR" dirty="0"/>
          </a:p>
        </p:txBody>
      </p:sp>
      <p:sp>
        <p:nvSpPr>
          <p:cNvPr id="8" name="Rectangle 1"/>
          <p:cNvSpPr>
            <a:spLocks noGrp="1" noChangeArrowheads="1"/>
          </p:cNvSpPr>
          <p:nvPr>
            <p:ph idx="10"/>
          </p:nvPr>
        </p:nvSpPr>
        <p:spPr bwMode="auto">
          <a:xfrm>
            <a:off x="1855153" y="2162346"/>
            <a:ext cx="5647700"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getArchives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ok</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.getArchives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listArchives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list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all Archives"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ok</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.listArchives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096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Espace réservé du contenu 1"/>
          <p:cNvSpPr>
            <a:spLocks noGrp="1"/>
          </p:cNvSpPr>
          <p:nvPr>
            <p:ph idx="10"/>
          </p:nvPr>
        </p:nvSpPr>
        <p:spPr>
          <a:xfrm>
            <a:off x="683568" y="1808261"/>
            <a:ext cx="8219256" cy="2995737"/>
          </a:xfrm>
        </p:spPr>
        <p:txBody>
          <a:bodyPr/>
          <a:lstStyle/>
          <a:p>
            <a:endParaRPr lang="fr-FR" dirty="0"/>
          </a:p>
        </p:txBody>
      </p:sp>
      <p:sp>
        <p:nvSpPr>
          <p:cNvPr id="9" name="Rectangle 1"/>
          <p:cNvSpPr>
            <a:spLocks noGrp="1" noChangeArrowheads="1"/>
          </p:cNvSpPr>
          <p:nvPr>
            <p:ph idx="10"/>
          </p:nvPr>
        </p:nvSpPr>
        <p:spPr bwMode="auto">
          <a:xfrm>
            <a:off x="1084488" y="2137377"/>
            <a:ext cx="7417415"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newArchive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add</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new 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ok</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.newArchive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deleteArchive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delete</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.deleteArchive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584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10" name="Content Placeholder 4"/>
          <p:cNvSpPr>
            <a:spLocks noGrp="1"/>
          </p:cNvSpPr>
          <p:nvPr>
            <p:ph idx="10"/>
          </p:nvPr>
        </p:nvSpPr>
        <p:spPr>
          <a:xfrm>
            <a:off x="279728" y="2355726"/>
            <a:ext cx="3150850" cy="268613"/>
          </a:xfrm>
        </p:spPr>
        <p:txBody>
          <a:bodyPr/>
          <a:lstStyle/>
          <a:p>
            <a:r>
              <a:rPr lang="fr-FR" altLang="ko-KR" sz="1200" b="1" dirty="0" smtClean="0">
                <a:latin typeface="Arial" pitchFamily="34" charset="0"/>
                <a:cs typeface="Arial" pitchFamily="34" charset="0"/>
              </a:rPr>
              <a:t>Imports à effectués</a:t>
            </a:r>
            <a:endParaRPr lang="fr-FR" altLang="ko-KR" sz="1200" b="1" dirty="0">
              <a:latin typeface="Arial" pitchFamily="34" charset="0"/>
              <a:cs typeface="Arial" pitchFamily="34" charset="0"/>
            </a:endParaRPr>
          </a:p>
        </p:txBody>
      </p:sp>
      <p:sp>
        <p:nvSpPr>
          <p:cNvPr id="8" name="Rectangle 1"/>
          <p:cNvSpPr>
            <a:spLocks noGrp="1" noChangeArrowheads="1"/>
          </p:cNvSpPr>
          <p:nvPr>
            <p:ph idx="10"/>
          </p:nvPr>
        </p:nvSpPr>
        <p:spPr bwMode="auto">
          <a:xfrm>
            <a:off x="3197128" y="1552478"/>
            <a:ext cx="5724644"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com.proplant.backend.domaines.account.web.controller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java.security.Principal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com.proplant.backend.domaines.account.mappers.AccountMapper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com.proplant.backend.domaines.account.repository.entity.Register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com.proplant.backend.domaines.account.service.AccountService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com.proplant.backend.domaines.account.web.api.AccountApi</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com.proplant.backend.domaines.account.web.dto.AdminResponseDTO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org.slf4j.Logger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org.slf4j.LoggerFactory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org.springframework.beans.factory.annotation.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Autowired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org.springframework.http.ResponseEntity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RestController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RequestMapping</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404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Espace réservé du contenu 1"/>
          <p:cNvSpPr>
            <a:spLocks noGrp="1"/>
          </p:cNvSpPr>
          <p:nvPr>
            <p:ph idx="10"/>
          </p:nvPr>
        </p:nvSpPr>
        <p:spPr>
          <a:xfrm>
            <a:off x="683568" y="1808261"/>
            <a:ext cx="8219256" cy="2995737"/>
          </a:xfrm>
        </p:spPr>
        <p:txBody>
          <a:bodyPr/>
          <a:lstStyle/>
          <a:p>
            <a:endParaRPr lang="fr-FR" dirty="0"/>
          </a:p>
        </p:txBody>
      </p:sp>
      <p:sp>
        <p:nvSpPr>
          <p:cNvPr id="9" name="Rectangle 1"/>
          <p:cNvSpPr>
            <a:spLocks noGrp="1" noChangeArrowheads="1"/>
          </p:cNvSpPr>
          <p:nvPr>
            <p:ph idx="10"/>
          </p:nvPr>
        </p:nvSpPr>
        <p:spPr bwMode="auto">
          <a:xfrm>
            <a:off x="1084488" y="2137377"/>
            <a:ext cx="7417415"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ArichveResponseDTO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newArchive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add</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new 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ok</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.newArchive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ArchiveRequestDTO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deleteArchive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delete</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.deleteArchive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566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dirty="0" smtClean="0"/>
              <a:t>Structure du projet déjà réaliser</a:t>
            </a:r>
            <a:endParaRPr lang="en-US" sz="2400" dirty="0"/>
          </a:p>
        </p:txBody>
      </p:sp>
      <p:pic>
        <p:nvPicPr>
          <p:cNvPr id="8" name="Image 7"/>
          <p:cNvPicPr>
            <a:picLocks noChangeAspect="1"/>
          </p:cNvPicPr>
          <p:nvPr/>
        </p:nvPicPr>
        <p:blipFill>
          <a:blip r:embed="rId2"/>
          <a:stretch>
            <a:fillRect/>
          </a:stretch>
        </p:blipFill>
        <p:spPr>
          <a:xfrm>
            <a:off x="2699792" y="987574"/>
            <a:ext cx="1741212" cy="3968417"/>
          </a:xfrm>
          <a:prstGeom prst="rect">
            <a:avLst/>
          </a:prstGeom>
        </p:spPr>
      </p:pic>
      <p:pic>
        <p:nvPicPr>
          <p:cNvPr id="5" name="Image 4"/>
          <p:cNvPicPr>
            <a:picLocks noChangeAspect="1"/>
          </p:cNvPicPr>
          <p:nvPr/>
        </p:nvPicPr>
        <p:blipFill>
          <a:blip r:embed="rId3"/>
          <a:stretch>
            <a:fillRect/>
          </a:stretch>
        </p:blipFill>
        <p:spPr>
          <a:xfrm>
            <a:off x="323528" y="1923678"/>
            <a:ext cx="1838095" cy="2466667"/>
          </a:xfrm>
          <a:prstGeom prst="rect">
            <a:avLst/>
          </a:prstGeom>
        </p:spPr>
      </p:pic>
      <p:sp>
        <p:nvSpPr>
          <p:cNvPr id="9" name="Content Placeholder 4"/>
          <p:cNvSpPr>
            <a:spLocks noGrp="1"/>
          </p:cNvSpPr>
          <p:nvPr>
            <p:ph idx="10"/>
          </p:nvPr>
        </p:nvSpPr>
        <p:spPr>
          <a:xfrm>
            <a:off x="4644008" y="1131589"/>
            <a:ext cx="4320479" cy="3896409"/>
          </a:xfrm>
        </p:spPr>
        <p:txBody>
          <a:bodyPr/>
          <a:lstStyle/>
          <a:p>
            <a:r>
              <a:rPr lang="fr-FR" altLang="ko-KR" sz="1000" dirty="0">
                <a:latin typeface="Arial" pitchFamily="34" charset="0"/>
                <a:cs typeface="Arial" pitchFamily="34" charset="0"/>
              </a:rPr>
              <a:t>D</a:t>
            </a:r>
            <a:r>
              <a:rPr lang="fr-FR" altLang="ko-KR" sz="1000" dirty="0" smtClean="0">
                <a:latin typeface="Arial" pitchFamily="34" charset="0"/>
                <a:cs typeface="Arial" pitchFamily="34" charset="0"/>
              </a:rPr>
              <a:t>omain </a:t>
            </a:r>
            <a:r>
              <a:rPr lang="fr-FR" altLang="ko-KR" sz="1000" dirty="0" err="1" smtClean="0">
                <a:solidFill>
                  <a:srgbClr val="FF0000"/>
                </a:solidFill>
                <a:latin typeface="Arial" pitchFamily="34" charset="0"/>
                <a:cs typeface="Arial" pitchFamily="34" charset="0"/>
              </a:rPr>
              <a:t>account</a:t>
            </a:r>
            <a:endParaRPr lang="fr-FR" altLang="ko-KR" sz="1000" dirty="0" smtClean="0">
              <a:solidFill>
                <a:srgbClr val="FF0000"/>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smtClean="0">
                <a:solidFill>
                  <a:schemeClr val="tx1">
                    <a:lumMod val="95000"/>
                    <a:lumOff val="5000"/>
                  </a:schemeClr>
                </a:solidFill>
                <a:latin typeface="Arial" pitchFamily="34" charset="0"/>
                <a:cs typeface="Arial" pitchFamily="34" charset="0"/>
              </a:rPr>
              <a:t>  la package mappers, qui </a:t>
            </a:r>
            <a:r>
              <a:rPr lang="en-US" altLang="ko-KR" sz="1000" dirty="0" err="1" smtClean="0">
                <a:solidFill>
                  <a:schemeClr val="tx1">
                    <a:lumMod val="95000"/>
                    <a:lumOff val="5000"/>
                  </a:schemeClr>
                </a:solidFill>
                <a:latin typeface="Arial" pitchFamily="34" charset="0"/>
                <a:cs typeface="Arial" pitchFamily="34" charset="0"/>
              </a:rPr>
              <a:t>contient</a:t>
            </a:r>
            <a:r>
              <a:rPr lang="en-US" altLang="ko-KR" sz="1000" dirty="0" smtClean="0">
                <a:solidFill>
                  <a:schemeClr val="tx1">
                    <a:lumMod val="95000"/>
                    <a:lumOff val="5000"/>
                  </a:schemeClr>
                </a:solidFill>
                <a:latin typeface="Arial" pitchFamily="34" charset="0"/>
                <a:cs typeface="Arial" pitchFamily="34" charset="0"/>
              </a:rPr>
              <a:t> la </a:t>
            </a:r>
            <a:r>
              <a:rPr lang="en-US" altLang="ko-KR" sz="1000" dirty="0" err="1" smtClean="0">
                <a:solidFill>
                  <a:schemeClr val="tx1">
                    <a:lumMod val="95000"/>
                    <a:lumOff val="5000"/>
                  </a:schemeClr>
                </a:solidFill>
                <a:latin typeface="Arial" pitchFamily="34" charset="0"/>
                <a:cs typeface="Arial" pitchFamily="34" charset="0"/>
              </a:rPr>
              <a:t>classe</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AcountMapper</a:t>
            </a:r>
            <a:r>
              <a:rPr lang="en-US" altLang="ko-KR" sz="1000" dirty="0" smtClean="0">
                <a:solidFill>
                  <a:schemeClr val="tx1">
                    <a:lumMod val="95000"/>
                    <a:lumOff val="5000"/>
                  </a:schemeClr>
                </a:solidFill>
                <a:latin typeface="Arial" pitchFamily="34" charset="0"/>
                <a:cs typeface="Arial" pitchFamily="34" charset="0"/>
              </a:rPr>
              <a:t>  qui nous </a:t>
            </a:r>
            <a:r>
              <a:rPr lang="en-US" altLang="ko-KR" sz="1000" dirty="0" err="1" smtClean="0">
                <a:solidFill>
                  <a:schemeClr val="tx1">
                    <a:lumMod val="95000"/>
                    <a:lumOff val="5000"/>
                  </a:schemeClr>
                </a:solidFill>
                <a:latin typeface="Arial" pitchFamily="34" charset="0"/>
                <a:cs typeface="Arial" pitchFamily="34" charset="0"/>
              </a:rPr>
              <a:t>permettrait</a:t>
            </a:r>
            <a:r>
              <a:rPr lang="en-US" altLang="ko-KR" sz="1000" dirty="0" smtClean="0">
                <a:solidFill>
                  <a:schemeClr val="tx1">
                    <a:lumMod val="95000"/>
                    <a:lumOff val="5000"/>
                  </a:schemeClr>
                </a:solidFill>
                <a:latin typeface="Arial" pitchFamily="34" charset="0"/>
                <a:cs typeface="Arial" pitchFamily="34" charset="0"/>
              </a:rPr>
              <a:t> de mapper </a:t>
            </a:r>
            <a:r>
              <a:rPr lang="en-US" altLang="ko-KR" sz="1000" dirty="0" err="1" smtClean="0">
                <a:solidFill>
                  <a:schemeClr val="tx1">
                    <a:lumMod val="95000"/>
                    <a:lumOff val="5000"/>
                  </a:schemeClr>
                </a:solidFill>
                <a:latin typeface="Arial" pitchFamily="34" charset="0"/>
                <a:cs typeface="Arial" pitchFamily="34" charset="0"/>
              </a:rPr>
              <a:t>nos</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entités</a:t>
            </a:r>
            <a:r>
              <a:rPr lang="en-US" altLang="ko-KR" sz="1000" dirty="0" smtClean="0">
                <a:solidFill>
                  <a:srgbClr val="FF0000"/>
                </a:solidFill>
                <a:latin typeface="Arial" pitchFamily="34" charset="0"/>
                <a:cs typeface="Arial" pitchFamily="34" charset="0"/>
              </a:rPr>
              <a:t> </a:t>
            </a:r>
            <a:r>
              <a:rPr lang="en-US" altLang="ko-KR" sz="1000" dirty="0" smtClean="0">
                <a:solidFill>
                  <a:schemeClr val="tx1">
                    <a:lumMod val="95000"/>
                    <a:lumOff val="5000"/>
                  </a:schemeClr>
                </a:solidFill>
                <a:latin typeface="Arial" pitchFamily="34" charset="0"/>
                <a:cs typeface="Arial" pitchFamily="34" charset="0"/>
              </a:rPr>
              <a:t>avec les </a:t>
            </a:r>
            <a:r>
              <a:rPr lang="en-US" altLang="ko-KR" sz="1000" dirty="0" err="1" smtClean="0">
                <a:solidFill>
                  <a:srgbClr val="FF0000"/>
                </a:solidFill>
                <a:latin typeface="Arial" pitchFamily="34" charset="0"/>
                <a:cs typeface="Arial" pitchFamily="34" charset="0"/>
              </a:rPr>
              <a:t>dto</a:t>
            </a:r>
            <a:endParaRPr lang="en-US" altLang="ko-KR" sz="1000" dirty="0" smtClean="0">
              <a:solidFill>
                <a:srgbClr val="FF0000"/>
              </a:solidFill>
              <a:latin typeface="Arial" pitchFamily="34" charset="0"/>
              <a:cs typeface="Arial" pitchFamily="34" charset="0"/>
            </a:endParaRPr>
          </a:p>
          <a:p>
            <a:endParaRPr lang="en-US" altLang="ko-KR" sz="1000" dirty="0">
              <a:solidFill>
                <a:srgbClr val="FF0000"/>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smtClean="0">
                <a:solidFill>
                  <a:schemeClr val="tx1">
                    <a:lumMod val="95000"/>
                    <a:lumOff val="5000"/>
                  </a:schemeClr>
                </a:solidFill>
                <a:latin typeface="Arial" pitchFamily="34" charset="0"/>
                <a:cs typeface="Arial" pitchFamily="34" charset="0"/>
              </a:rPr>
              <a:t> la package </a:t>
            </a:r>
            <a:r>
              <a:rPr lang="en-US" altLang="ko-KR" sz="1000" dirty="0" err="1" smtClean="0">
                <a:solidFill>
                  <a:schemeClr val="tx1">
                    <a:lumMod val="95000"/>
                    <a:lumOff val="5000"/>
                  </a:schemeClr>
                </a:solidFill>
                <a:latin typeface="Arial" pitchFamily="34" charset="0"/>
                <a:cs typeface="Arial" pitchFamily="34" charset="0"/>
              </a:rPr>
              <a:t>dao</a:t>
            </a:r>
            <a:r>
              <a:rPr lang="en-US" altLang="ko-KR" sz="1000" dirty="0" smtClean="0">
                <a:solidFill>
                  <a:schemeClr val="tx1">
                    <a:lumMod val="95000"/>
                    <a:lumOff val="5000"/>
                  </a:schemeClr>
                </a:solidFill>
                <a:latin typeface="Arial" pitchFamily="34" charset="0"/>
                <a:cs typeface="Arial" pitchFamily="34" charset="0"/>
              </a:rPr>
              <a:t> qui </a:t>
            </a:r>
            <a:r>
              <a:rPr lang="en-US" altLang="ko-KR" sz="1000" dirty="0" err="1" smtClean="0">
                <a:solidFill>
                  <a:schemeClr val="tx1">
                    <a:lumMod val="95000"/>
                    <a:lumOff val="5000"/>
                  </a:schemeClr>
                </a:solidFill>
                <a:latin typeface="Arial" pitchFamily="34" charset="0"/>
                <a:cs typeface="Arial" pitchFamily="34" charset="0"/>
              </a:rPr>
              <a:t>contient</a:t>
            </a:r>
            <a:r>
              <a:rPr lang="en-US" altLang="ko-KR" sz="1000" dirty="0" smtClean="0">
                <a:solidFill>
                  <a:schemeClr val="tx1">
                    <a:lumMod val="95000"/>
                    <a:lumOff val="5000"/>
                  </a:schemeClr>
                </a:solidFill>
                <a:latin typeface="Arial" pitchFamily="34" charset="0"/>
                <a:cs typeface="Arial" pitchFamily="34" charset="0"/>
              </a:rPr>
              <a:t> les interfaces </a:t>
            </a:r>
            <a:r>
              <a:rPr lang="en-US" altLang="ko-KR" sz="1000" dirty="0" err="1" smtClean="0">
                <a:solidFill>
                  <a:srgbClr val="FF0000"/>
                </a:solidFill>
                <a:latin typeface="Arial" pitchFamily="34" charset="0"/>
                <a:cs typeface="Arial" pitchFamily="34" charset="0"/>
              </a:rPr>
              <a:t>AdminRepository</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AppUserRepository</a:t>
            </a:r>
            <a:r>
              <a:rPr lang="en-US" altLang="ko-KR" sz="1000" dirty="0" smtClean="0">
                <a:solidFill>
                  <a:srgbClr val="FF0000"/>
                </a:solidFill>
                <a:latin typeface="Arial" pitchFamily="34" charset="0"/>
                <a:cs typeface="Arial" pitchFamily="34" charset="0"/>
              </a:rPr>
              <a:t> </a:t>
            </a:r>
            <a:r>
              <a:rPr lang="en-US" altLang="ko-KR" sz="1000" dirty="0" smtClean="0">
                <a:solidFill>
                  <a:schemeClr val="tx1">
                    <a:lumMod val="95000"/>
                    <a:lumOff val="5000"/>
                  </a:schemeClr>
                </a:solidFill>
                <a:latin typeface="Arial" pitchFamily="34" charset="0"/>
                <a:cs typeface="Arial" pitchFamily="34" charset="0"/>
              </a:rPr>
              <a:t>et </a:t>
            </a:r>
            <a:r>
              <a:rPr lang="en-US" altLang="ko-KR" sz="1000" dirty="0" err="1" smtClean="0">
                <a:solidFill>
                  <a:srgbClr val="FF0000"/>
                </a:solidFill>
                <a:latin typeface="Arial" pitchFamily="34" charset="0"/>
                <a:cs typeface="Arial" pitchFamily="34" charset="0"/>
              </a:rPr>
              <a:t>RoleRepository</a:t>
            </a:r>
            <a:endParaRPr lang="en-US" altLang="ko-KR" sz="1000" dirty="0" smtClean="0">
              <a:solidFill>
                <a:srgbClr val="FF0000"/>
              </a:solidFill>
              <a:latin typeface="Arial" pitchFamily="34" charset="0"/>
              <a:cs typeface="Arial" pitchFamily="34" charset="0"/>
            </a:endParaRPr>
          </a:p>
          <a:p>
            <a:pPr marL="171450" indent="-171450">
              <a:buFont typeface="Wingdings" panose="05000000000000000000" pitchFamily="2" charset="2"/>
              <a:buChar char="Ø"/>
            </a:pPr>
            <a:endParaRPr lang="en-US" altLang="ko-KR" sz="1000" dirty="0">
              <a:solidFill>
                <a:srgbClr val="FF0000"/>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smtClean="0">
                <a:solidFill>
                  <a:schemeClr val="tx1">
                    <a:lumMod val="95000"/>
                    <a:lumOff val="5000"/>
                  </a:schemeClr>
                </a:solidFill>
                <a:latin typeface="Arial" pitchFamily="34" charset="0"/>
                <a:cs typeface="Arial" pitchFamily="34" charset="0"/>
              </a:rPr>
              <a:t>Le package entity qui </a:t>
            </a:r>
            <a:r>
              <a:rPr lang="en-US" altLang="ko-KR" sz="1000" dirty="0" err="1" smtClean="0">
                <a:solidFill>
                  <a:schemeClr val="tx1">
                    <a:lumMod val="95000"/>
                    <a:lumOff val="5000"/>
                  </a:schemeClr>
                </a:solidFill>
                <a:latin typeface="Arial" pitchFamily="34" charset="0"/>
                <a:cs typeface="Arial" pitchFamily="34" charset="0"/>
              </a:rPr>
              <a:t>contient</a:t>
            </a:r>
            <a:r>
              <a:rPr lang="en-US" altLang="ko-KR" sz="1000" dirty="0" smtClean="0">
                <a:solidFill>
                  <a:schemeClr val="tx1">
                    <a:lumMod val="95000"/>
                    <a:lumOff val="5000"/>
                  </a:schemeClr>
                </a:solidFill>
                <a:latin typeface="Arial" pitchFamily="34" charset="0"/>
                <a:cs typeface="Arial" pitchFamily="34" charset="0"/>
              </a:rPr>
              <a:t> les </a:t>
            </a:r>
            <a:r>
              <a:rPr lang="en-US" altLang="ko-KR" sz="1000" dirty="0" err="1" smtClean="0">
                <a:solidFill>
                  <a:schemeClr val="tx1">
                    <a:lumMod val="95000"/>
                    <a:lumOff val="5000"/>
                  </a:schemeClr>
                </a:solidFill>
                <a:latin typeface="Arial" pitchFamily="34" charset="0"/>
                <a:cs typeface="Arial" pitchFamily="34" charset="0"/>
              </a:rPr>
              <a:t>entités</a:t>
            </a:r>
            <a:r>
              <a:rPr lang="en-US" altLang="ko-KR" sz="1000" dirty="0" smtClean="0">
                <a:solidFill>
                  <a:schemeClr val="tx1">
                    <a:lumMod val="95000"/>
                    <a:lumOff val="5000"/>
                  </a:schemeClr>
                </a:solidFill>
                <a:latin typeface="Arial" pitchFamily="34" charset="0"/>
                <a:cs typeface="Arial" pitchFamily="34" charset="0"/>
              </a:rPr>
              <a:t> pour un </a:t>
            </a:r>
            <a:r>
              <a:rPr lang="en-US" altLang="ko-KR" sz="1000" dirty="0" err="1" smtClean="0">
                <a:solidFill>
                  <a:schemeClr val="tx1">
                    <a:lumMod val="95000"/>
                    <a:lumOff val="5000"/>
                  </a:schemeClr>
                </a:solidFill>
                <a:latin typeface="Arial" pitchFamily="34" charset="0"/>
                <a:cs typeface="Arial" pitchFamily="34" charset="0"/>
              </a:rPr>
              <a:t>utilisateurs</a:t>
            </a:r>
            <a:r>
              <a:rPr lang="en-US" altLang="ko-KR" sz="1000" dirty="0" smtClean="0">
                <a:solidFill>
                  <a:schemeClr val="tx1">
                    <a:lumMod val="95000"/>
                    <a:lumOff val="5000"/>
                  </a:schemeClr>
                </a:solidFill>
                <a:latin typeface="Arial" pitchFamily="34" charset="0"/>
                <a:cs typeface="Arial" pitchFamily="34" charset="0"/>
              </a:rPr>
              <a:t> du </a:t>
            </a:r>
            <a:r>
              <a:rPr lang="en-US" altLang="ko-KR" sz="1000" dirty="0" err="1" smtClean="0">
                <a:solidFill>
                  <a:schemeClr val="tx1">
                    <a:lumMod val="95000"/>
                    <a:lumOff val="5000"/>
                  </a:schemeClr>
                </a:solidFill>
                <a:latin typeface="Arial" pitchFamily="34" charset="0"/>
                <a:cs typeface="Arial" pitchFamily="34" charset="0"/>
              </a:rPr>
              <a:t>système</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Parmi</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ces</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entités</a:t>
            </a:r>
            <a:r>
              <a:rPr lang="en-US" altLang="ko-KR" sz="1000" dirty="0" smtClean="0">
                <a:solidFill>
                  <a:schemeClr val="tx1">
                    <a:lumMod val="95000"/>
                    <a:lumOff val="5000"/>
                  </a:schemeClr>
                </a:solidFill>
                <a:latin typeface="Arial" pitchFamily="34" charset="0"/>
                <a:cs typeface="Arial" pitchFamily="34" charset="0"/>
              </a:rPr>
              <a:t> nous </a:t>
            </a:r>
            <a:r>
              <a:rPr lang="en-US" altLang="ko-KR" sz="1000" dirty="0" err="1" smtClean="0">
                <a:solidFill>
                  <a:schemeClr val="tx1">
                    <a:lumMod val="95000"/>
                    <a:lumOff val="5000"/>
                  </a:schemeClr>
                </a:solidFill>
                <a:latin typeface="Arial" pitchFamily="34" charset="0"/>
                <a:cs typeface="Arial" pitchFamily="34" charset="0"/>
              </a:rPr>
              <a:t>avons</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smtClean="0">
                <a:solidFill>
                  <a:srgbClr val="FF0000"/>
                </a:solidFill>
                <a:latin typeface="Arial" pitchFamily="34" charset="0"/>
                <a:cs typeface="Arial" pitchFamily="34" charset="0"/>
              </a:rPr>
              <a:t>Admin</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AppRole</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AppUser</a:t>
            </a:r>
            <a:r>
              <a:rPr lang="en-US" altLang="ko-KR" sz="1000" dirty="0" smtClean="0">
                <a:solidFill>
                  <a:srgbClr val="FF0000"/>
                </a:solidFill>
                <a:latin typeface="Arial" pitchFamily="34" charset="0"/>
                <a:cs typeface="Arial" pitchFamily="34" charset="0"/>
              </a:rPr>
              <a:t> </a:t>
            </a:r>
            <a:r>
              <a:rPr lang="en-US" altLang="ko-KR" sz="1000" dirty="0" smtClean="0">
                <a:solidFill>
                  <a:schemeClr val="tx1">
                    <a:lumMod val="95000"/>
                    <a:lumOff val="5000"/>
                  </a:schemeClr>
                </a:solidFill>
                <a:latin typeface="Arial" pitchFamily="34" charset="0"/>
                <a:cs typeface="Arial" pitchFamily="34" charset="0"/>
              </a:rPr>
              <a:t>et Register(</a:t>
            </a:r>
            <a:r>
              <a:rPr lang="en-US" altLang="ko-KR" sz="1000" dirty="0" err="1" smtClean="0">
                <a:solidFill>
                  <a:schemeClr val="tx1">
                    <a:lumMod val="95000"/>
                    <a:lumOff val="5000"/>
                  </a:schemeClr>
                </a:solidFill>
                <a:latin typeface="Arial" pitchFamily="34" charset="0"/>
                <a:cs typeface="Arial" pitchFamily="34" charset="0"/>
              </a:rPr>
              <a:t>ici</a:t>
            </a:r>
            <a:r>
              <a:rPr lang="en-US" altLang="ko-KR" sz="1000" dirty="0" smtClean="0">
                <a:solidFill>
                  <a:schemeClr val="tx1">
                    <a:lumMod val="95000"/>
                    <a:lumOff val="5000"/>
                  </a:schemeClr>
                </a:solidFill>
                <a:latin typeface="Arial" pitchFamily="34" charset="0"/>
                <a:cs typeface="Arial" pitchFamily="34" charset="0"/>
              </a:rPr>
              <a:t> Register a </a:t>
            </a:r>
            <a:r>
              <a:rPr lang="en-US" altLang="ko-KR" sz="1000" dirty="0" err="1" smtClean="0">
                <a:solidFill>
                  <a:schemeClr val="tx1">
                    <a:lumMod val="95000"/>
                    <a:lumOff val="5000"/>
                  </a:schemeClr>
                </a:solidFill>
                <a:latin typeface="Arial" pitchFamily="34" charset="0"/>
                <a:cs typeface="Arial" pitchFamily="34" charset="0"/>
              </a:rPr>
              <a:t>juste</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été</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créer</a:t>
            </a:r>
            <a:r>
              <a:rPr lang="en-US" altLang="ko-KR" sz="1000" dirty="0" smtClean="0">
                <a:solidFill>
                  <a:schemeClr val="tx1">
                    <a:lumMod val="95000"/>
                    <a:lumOff val="5000"/>
                  </a:schemeClr>
                </a:solidFill>
                <a:latin typeface="Arial" pitchFamily="34" charset="0"/>
                <a:cs typeface="Arial" pitchFamily="34" charset="0"/>
              </a:rPr>
              <a:t> pour </a:t>
            </a:r>
            <a:r>
              <a:rPr lang="en-US" altLang="ko-KR" sz="1000" dirty="0" err="1" smtClean="0">
                <a:solidFill>
                  <a:schemeClr val="tx1">
                    <a:lumMod val="95000"/>
                    <a:lumOff val="5000"/>
                  </a:schemeClr>
                </a:solidFill>
                <a:latin typeface="Arial" pitchFamily="34" charset="0"/>
                <a:cs typeface="Arial" pitchFamily="34" charset="0"/>
              </a:rPr>
              <a:t>enregistere</a:t>
            </a:r>
            <a:r>
              <a:rPr lang="en-US" altLang="ko-KR" sz="1000" dirty="0" smtClean="0">
                <a:solidFill>
                  <a:schemeClr val="tx1">
                    <a:lumMod val="95000"/>
                    <a:lumOff val="5000"/>
                  </a:schemeClr>
                </a:solidFill>
                <a:latin typeface="Arial" pitchFamily="34" charset="0"/>
                <a:cs typeface="Arial" pitchFamily="34" charset="0"/>
              </a:rPr>
              <a:t> un </a:t>
            </a:r>
            <a:r>
              <a:rPr lang="en-US" altLang="ko-KR" sz="1000" dirty="0" err="1" smtClean="0">
                <a:solidFill>
                  <a:schemeClr val="tx1">
                    <a:lumMod val="95000"/>
                    <a:lumOff val="5000"/>
                  </a:schemeClr>
                </a:solidFill>
                <a:latin typeface="Arial" pitchFamily="34" charset="0"/>
                <a:cs typeface="Arial" pitchFamily="34" charset="0"/>
              </a:rPr>
              <a:t>utilisateur</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dans</a:t>
            </a:r>
            <a:r>
              <a:rPr lang="en-US" altLang="ko-KR" sz="1000" dirty="0" smtClean="0">
                <a:solidFill>
                  <a:schemeClr val="tx1">
                    <a:lumMod val="95000"/>
                    <a:lumOff val="5000"/>
                  </a:schemeClr>
                </a:solidFill>
                <a:latin typeface="Arial" pitchFamily="34" charset="0"/>
                <a:cs typeface="Arial" pitchFamily="34" charset="0"/>
              </a:rPr>
              <a:t> la base </a:t>
            </a:r>
            <a:r>
              <a:rPr lang="en-US" altLang="ko-KR" sz="1000" dirty="0" err="1" smtClean="0">
                <a:solidFill>
                  <a:schemeClr val="tx1">
                    <a:lumMod val="95000"/>
                    <a:lumOff val="5000"/>
                  </a:schemeClr>
                </a:solidFill>
                <a:latin typeface="Arial" pitchFamily="34" charset="0"/>
                <a:cs typeface="Arial" pitchFamily="34" charset="0"/>
              </a:rPr>
              <a:t>données</a:t>
            </a:r>
            <a:r>
              <a:rPr lang="en-US" altLang="ko-KR" sz="1000" dirty="0" smtClean="0">
                <a:solidFill>
                  <a:schemeClr val="tx1">
                    <a:lumMod val="95000"/>
                    <a:lumOff val="5000"/>
                  </a:schemeClr>
                </a:solidFill>
                <a:latin typeface="Arial" pitchFamily="34" charset="0"/>
                <a:cs typeface="Arial" pitchFamily="34" charset="0"/>
              </a:rPr>
              <a:t>)</a:t>
            </a:r>
          </a:p>
          <a:p>
            <a:pPr marL="171450" indent="-171450">
              <a:buFont typeface="Wingdings" panose="05000000000000000000" pitchFamily="2" charset="2"/>
              <a:buChar char="Ø"/>
            </a:pPr>
            <a:endParaRPr lang="en-US"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smtClean="0">
                <a:solidFill>
                  <a:schemeClr val="tx1">
                    <a:lumMod val="95000"/>
                    <a:lumOff val="5000"/>
                  </a:schemeClr>
                </a:solidFill>
                <a:latin typeface="Arial" pitchFamily="34" charset="0"/>
                <a:cs typeface="Arial" pitchFamily="34" charset="0"/>
              </a:rPr>
              <a:t>Le package service qui </a:t>
            </a:r>
            <a:r>
              <a:rPr lang="en-US" altLang="ko-KR" sz="1000" dirty="0" err="1" smtClean="0">
                <a:solidFill>
                  <a:schemeClr val="tx1">
                    <a:lumMod val="95000"/>
                    <a:lumOff val="5000"/>
                  </a:schemeClr>
                </a:solidFill>
                <a:latin typeface="Arial" pitchFamily="34" charset="0"/>
                <a:cs typeface="Arial" pitchFamily="34" charset="0"/>
              </a:rPr>
              <a:t>contient</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l’interface</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AccountService</a:t>
            </a:r>
            <a:r>
              <a:rPr lang="en-US" altLang="ko-KR" sz="1000" dirty="0" smtClean="0">
                <a:solidFill>
                  <a:srgbClr val="FF0000"/>
                </a:solidFill>
                <a:latin typeface="Arial" pitchFamily="34" charset="0"/>
                <a:cs typeface="Arial" pitchFamily="34" charset="0"/>
              </a:rPr>
              <a:t> </a:t>
            </a:r>
            <a:r>
              <a:rPr lang="en-US" altLang="ko-KR" sz="1000" dirty="0" smtClean="0">
                <a:solidFill>
                  <a:schemeClr val="tx1">
                    <a:lumMod val="95000"/>
                    <a:lumOff val="5000"/>
                  </a:schemeClr>
                </a:solidFill>
                <a:latin typeface="Arial" pitchFamily="34" charset="0"/>
                <a:cs typeface="Arial" pitchFamily="34" charset="0"/>
              </a:rPr>
              <a:t>et son Implementation (</a:t>
            </a:r>
            <a:r>
              <a:rPr lang="en-US" altLang="ko-KR" sz="1000" dirty="0" err="1" smtClean="0">
                <a:solidFill>
                  <a:srgbClr val="FF0000"/>
                </a:solidFill>
                <a:latin typeface="Arial" pitchFamily="34" charset="0"/>
                <a:cs typeface="Arial" pitchFamily="34" charset="0"/>
              </a:rPr>
              <a:t>AccountServiceImpl</a:t>
            </a:r>
            <a:r>
              <a:rPr lang="en-US" altLang="ko-KR" sz="1000" dirty="0" smtClean="0">
                <a:solidFill>
                  <a:schemeClr val="tx1">
                    <a:lumMod val="95000"/>
                    <a:lumOff val="5000"/>
                  </a:schemeClr>
                </a:solidFill>
                <a:latin typeface="Arial" pitchFamily="34" charset="0"/>
                <a:cs typeface="Arial" pitchFamily="34" charset="0"/>
              </a:rPr>
              <a:t>)</a:t>
            </a:r>
          </a:p>
          <a:p>
            <a:pPr marL="171450" indent="-171450">
              <a:buFont typeface="Wingdings" panose="05000000000000000000" pitchFamily="2" charset="2"/>
              <a:buChar char="Ø"/>
            </a:pPr>
            <a:endParaRPr lang="en-US"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smtClean="0">
                <a:solidFill>
                  <a:schemeClr val="tx1">
                    <a:lumMod val="95000"/>
                    <a:lumOff val="5000"/>
                  </a:schemeClr>
                </a:solidFill>
                <a:latin typeface="Arial" pitchFamily="34" charset="0"/>
                <a:cs typeface="Arial" pitchFamily="34" charset="0"/>
              </a:rPr>
              <a:t>Le package </a:t>
            </a:r>
            <a:r>
              <a:rPr lang="en-US" altLang="ko-KR" sz="1000" dirty="0" err="1" smtClean="0">
                <a:solidFill>
                  <a:schemeClr val="tx1">
                    <a:lumMod val="95000"/>
                    <a:lumOff val="5000"/>
                  </a:schemeClr>
                </a:solidFill>
                <a:latin typeface="Arial" pitchFamily="34" charset="0"/>
                <a:cs typeface="Arial" pitchFamily="34" charset="0"/>
              </a:rPr>
              <a:t>api</a:t>
            </a:r>
            <a:r>
              <a:rPr lang="en-US" altLang="ko-KR" sz="1000" dirty="0" smtClean="0">
                <a:solidFill>
                  <a:schemeClr val="tx1">
                    <a:lumMod val="95000"/>
                    <a:lumOff val="5000"/>
                  </a:schemeClr>
                </a:solidFill>
                <a:latin typeface="Arial" pitchFamily="34" charset="0"/>
                <a:cs typeface="Arial" pitchFamily="34" charset="0"/>
              </a:rPr>
              <a:t> qui </a:t>
            </a:r>
            <a:r>
              <a:rPr lang="en-US" altLang="ko-KR" sz="1000" dirty="0" err="1" smtClean="0">
                <a:solidFill>
                  <a:schemeClr val="tx1">
                    <a:lumMod val="95000"/>
                    <a:lumOff val="5000"/>
                  </a:schemeClr>
                </a:solidFill>
                <a:latin typeface="Arial" pitchFamily="34" charset="0"/>
                <a:cs typeface="Arial" pitchFamily="34" charset="0"/>
              </a:rPr>
              <a:t>contient</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l’interface</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AccountApi</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d’exposition</a:t>
            </a:r>
            <a:r>
              <a:rPr lang="en-US" altLang="ko-KR" sz="1000" dirty="0" smtClean="0">
                <a:solidFill>
                  <a:schemeClr val="tx1">
                    <a:lumMod val="95000"/>
                    <a:lumOff val="5000"/>
                  </a:schemeClr>
                </a:solidFill>
                <a:latin typeface="Arial" pitchFamily="34" charset="0"/>
                <a:cs typeface="Arial" pitchFamily="34" charset="0"/>
              </a:rPr>
              <a:t> de </a:t>
            </a:r>
            <a:r>
              <a:rPr lang="en-US" altLang="ko-KR" sz="1000" dirty="0" err="1" smtClean="0">
                <a:solidFill>
                  <a:schemeClr val="tx1">
                    <a:lumMod val="95000"/>
                    <a:lumOff val="5000"/>
                  </a:schemeClr>
                </a:solidFill>
                <a:latin typeface="Arial" pitchFamily="34" charset="0"/>
                <a:cs typeface="Arial" pitchFamily="34" charset="0"/>
              </a:rPr>
              <a:t>notre</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Api</a:t>
            </a:r>
            <a:endParaRPr lang="en-US" altLang="ko-KR" sz="1000" dirty="0" smtClean="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endParaRPr lang="en-US"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smtClean="0">
                <a:solidFill>
                  <a:schemeClr val="tx1">
                    <a:lumMod val="95000"/>
                    <a:lumOff val="5000"/>
                  </a:schemeClr>
                </a:solidFill>
                <a:latin typeface="Arial" pitchFamily="34" charset="0"/>
                <a:cs typeface="Arial" pitchFamily="34" charset="0"/>
              </a:rPr>
              <a:t>Le package controller qui </a:t>
            </a:r>
            <a:r>
              <a:rPr lang="en-US" altLang="ko-KR" sz="1000" dirty="0" err="1" smtClean="0">
                <a:solidFill>
                  <a:schemeClr val="tx1">
                    <a:lumMod val="95000"/>
                    <a:lumOff val="5000"/>
                  </a:schemeClr>
                </a:solidFill>
                <a:latin typeface="Arial" pitchFamily="34" charset="0"/>
                <a:cs typeface="Arial" pitchFamily="34" charset="0"/>
              </a:rPr>
              <a:t>contient</a:t>
            </a:r>
            <a:r>
              <a:rPr lang="en-US" altLang="ko-KR" sz="1000" dirty="0" smtClean="0">
                <a:solidFill>
                  <a:schemeClr val="tx1">
                    <a:lumMod val="95000"/>
                    <a:lumOff val="5000"/>
                  </a:schemeClr>
                </a:solidFill>
                <a:latin typeface="Arial" pitchFamily="34" charset="0"/>
                <a:cs typeface="Arial" pitchFamily="34" charset="0"/>
              </a:rPr>
              <a:t> la class </a:t>
            </a:r>
            <a:r>
              <a:rPr lang="en-US" altLang="ko-KR" sz="1000" dirty="0" err="1" smtClean="0">
                <a:solidFill>
                  <a:srgbClr val="FF0000"/>
                </a:solidFill>
                <a:latin typeface="Arial" pitchFamily="34" charset="0"/>
                <a:cs typeface="Arial" pitchFamily="34" charset="0"/>
              </a:rPr>
              <a:t>AccountRestController</a:t>
            </a:r>
            <a:r>
              <a:rPr lang="en-US" altLang="ko-KR" sz="1000" dirty="0" smtClean="0">
                <a:solidFill>
                  <a:srgbClr val="FF0000"/>
                </a:solidFill>
                <a:latin typeface="Arial" pitchFamily="34" charset="0"/>
                <a:cs typeface="Arial" pitchFamily="34" charset="0"/>
              </a:rPr>
              <a:t> </a:t>
            </a:r>
            <a:r>
              <a:rPr lang="en-US" altLang="ko-KR" sz="1000" dirty="0" smtClean="0">
                <a:solidFill>
                  <a:schemeClr val="tx1">
                    <a:lumMod val="95000"/>
                    <a:lumOff val="5000"/>
                  </a:schemeClr>
                </a:solidFill>
                <a:latin typeface="Arial" pitchFamily="34" charset="0"/>
                <a:cs typeface="Arial" pitchFamily="34" charset="0"/>
              </a:rPr>
              <a:t>qui </a:t>
            </a:r>
            <a:r>
              <a:rPr lang="en-US" altLang="ko-KR" sz="1000" dirty="0" err="1" smtClean="0">
                <a:solidFill>
                  <a:schemeClr val="tx1">
                    <a:lumMod val="95000"/>
                    <a:lumOff val="5000"/>
                  </a:schemeClr>
                </a:solidFill>
                <a:latin typeface="Arial" pitchFamily="34" charset="0"/>
                <a:cs typeface="Arial" pitchFamily="34" charset="0"/>
              </a:rPr>
              <a:t>est</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l’implémentation</a:t>
            </a:r>
            <a:r>
              <a:rPr lang="en-US" altLang="ko-KR" sz="1000" dirty="0" smtClean="0">
                <a:solidFill>
                  <a:schemeClr val="tx1">
                    <a:lumMod val="95000"/>
                    <a:lumOff val="5000"/>
                  </a:schemeClr>
                </a:solidFill>
                <a:latin typeface="Arial" pitchFamily="34" charset="0"/>
                <a:cs typeface="Arial" pitchFamily="34" charset="0"/>
              </a:rPr>
              <a:t> de la </a:t>
            </a:r>
            <a:r>
              <a:rPr lang="en-US" altLang="ko-KR" sz="1000" dirty="0" err="1" smtClean="0">
                <a:solidFill>
                  <a:schemeClr val="tx1">
                    <a:lumMod val="95000"/>
                    <a:lumOff val="5000"/>
                  </a:schemeClr>
                </a:solidFill>
                <a:latin typeface="Arial" pitchFamily="34" charset="0"/>
                <a:cs typeface="Arial" pitchFamily="34" charset="0"/>
              </a:rPr>
              <a:t>classe</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AccountApi</a:t>
            </a:r>
            <a:endParaRPr lang="en-US" altLang="ko-KR" sz="1000" dirty="0" smtClean="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967618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Espace réservé du contenu 1"/>
          <p:cNvSpPr>
            <a:spLocks noGrp="1"/>
          </p:cNvSpPr>
          <p:nvPr>
            <p:ph idx="10"/>
          </p:nvPr>
        </p:nvSpPr>
        <p:spPr>
          <a:xfrm>
            <a:off x="683568" y="1808261"/>
            <a:ext cx="8219256" cy="2995737"/>
          </a:xfrm>
        </p:spPr>
        <p:txBody>
          <a:bodyPr/>
          <a:lstStyle/>
          <a:p>
            <a:endParaRPr lang="fr-FR" dirty="0"/>
          </a:p>
        </p:txBody>
      </p:sp>
      <p:sp>
        <p:nvSpPr>
          <p:cNvPr id="8" name="Rectangle 1"/>
          <p:cNvSpPr>
            <a:spLocks noGrp="1" noChangeArrowheads="1"/>
          </p:cNvSpPr>
          <p:nvPr>
            <p:ph idx="10"/>
          </p:nvPr>
        </p:nvSpPr>
        <p:spPr bwMode="auto">
          <a:xfrm>
            <a:off x="1619672" y="2292696"/>
            <a:ext cx="5647700"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RequestMapping</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RestController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AccountRestController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implements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AccountApi</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LoggerFactory.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AccountRestController.</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Autowired</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Autowired</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AccountMapper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accountMapper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9615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Espace réservé du contenu 1"/>
          <p:cNvSpPr>
            <a:spLocks noGrp="1"/>
          </p:cNvSpPr>
          <p:nvPr>
            <p:ph idx="10"/>
          </p:nvPr>
        </p:nvSpPr>
        <p:spPr>
          <a:xfrm>
            <a:off x="683568" y="1808261"/>
            <a:ext cx="8219256" cy="2995737"/>
          </a:xfrm>
        </p:spPr>
        <p:txBody>
          <a:bodyPr/>
          <a:lstStyle/>
          <a:p>
            <a:endParaRPr lang="fr-FR" dirty="0"/>
          </a:p>
        </p:txBody>
      </p:sp>
      <p:sp>
        <p:nvSpPr>
          <p:cNvPr id="9" name="Rectangle 1"/>
          <p:cNvSpPr>
            <a:spLocks noGrp="1" noChangeArrowheads="1"/>
          </p:cNvSpPr>
          <p:nvPr>
            <p:ph idx="10"/>
          </p:nvPr>
        </p:nvSpPr>
        <p:spPr bwMode="auto">
          <a:xfrm>
            <a:off x="1299205" y="2101373"/>
            <a:ext cx="6647974"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final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new 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if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register.getPassword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equals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register.getRepassword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RuntimeException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must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confirm</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your</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password</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.findUserByUsername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if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 !=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RuntimeException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this</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use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already</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exist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.saveAdmin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.addRoleToAdmin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register.getUsername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ok</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accountMapper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.userToUserDTO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962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Espace réservé du contenu 1"/>
          <p:cNvSpPr>
            <a:spLocks noGrp="1"/>
          </p:cNvSpPr>
          <p:nvPr>
            <p:ph idx="10"/>
          </p:nvPr>
        </p:nvSpPr>
        <p:spPr>
          <a:xfrm>
            <a:off x="683568" y="1808261"/>
            <a:ext cx="8219256" cy="2995737"/>
          </a:xfrm>
        </p:spPr>
        <p:txBody>
          <a:bodyPr/>
          <a:lstStyle/>
          <a:p>
            <a:endParaRPr lang="fr-FR" dirty="0"/>
          </a:p>
        </p:txBody>
      </p:sp>
      <p:sp>
        <p:nvSpPr>
          <p:cNvPr id="8" name="Rectangle 1"/>
          <p:cNvSpPr>
            <a:spLocks noGrp="1" noChangeArrowheads="1"/>
          </p:cNvSpPr>
          <p:nvPr>
            <p:ph idx="10"/>
          </p:nvPr>
        </p:nvSpPr>
        <p:spPr bwMode="auto">
          <a:xfrm>
            <a:off x="1619672" y="2075822"/>
            <a:ext cx="6647974" cy="221599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profile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Principal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principal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user profile"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.findUserByUsername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principal.getName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ok</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getAllUsers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all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Admins</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ok</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.allAdmins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9892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419622"/>
            <a:ext cx="8496944" cy="3528392"/>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000" dirty="0" smtClean="0"/>
              <a:t>10. </a:t>
            </a:r>
            <a:r>
              <a:rPr lang="fr-FR" altLang="ko-KR" sz="2000" dirty="0"/>
              <a:t>Implémentation</a:t>
            </a:r>
            <a:r>
              <a:rPr lang="en-US" altLang="ko-KR" sz="2000" dirty="0"/>
              <a:t> des </a:t>
            </a:r>
            <a:r>
              <a:rPr lang="en-US" altLang="ko-KR" sz="2000" dirty="0" err="1" smtClean="0"/>
              <a:t>contrôleurs</a:t>
            </a:r>
            <a:endParaRPr lang="en-US" altLang="ko-KR" sz="2000" dirty="0"/>
          </a:p>
        </p:txBody>
      </p:sp>
      <p:sp>
        <p:nvSpPr>
          <p:cNvPr id="4" name="Content Placeholder 4"/>
          <p:cNvSpPr>
            <a:spLocks noGrp="1"/>
          </p:cNvSpPr>
          <p:nvPr>
            <p:ph idx="10"/>
          </p:nvPr>
        </p:nvSpPr>
        <p:spPr>
          <a:xfrm>
            <a:off x="279728" y="1089746"/>
            <a:ext cx="3150850" cy="268613"/>
          </a:xfrm>
        </p:spPr>
        <p:txBody>
          <a:bodyPr/>
          <a:lstStyle/>
          <a:p>
            <a:r>
              <a:rPr lang="fr-FR" altLang="ko-KR" sz="1200" b="1" dirty="0" err="1" smtClean="0">
                <a:latin typeface="Arial" pitchFamily="34" charset="0"/>
                <a:cs typeface="Arial" pitchFamily="34" charset="0"/>
              </a:rPr>
              <a:t>Implementation</a:t>
            </a:r>
            <a:r>
              <a:rPr lang="fr-FR" altLang="ko-KR" sz="1200" b="1" dirty="0" smtClean="0">
                <a:latin typeface="Arial" pitchFamily="34" charset="0"/>
                <a:cs typeface="Arial" pitchFamily="34" charset="0"/>
              </a:rPr>
              <a:t> du </a:t>
            </a:r>
            <a:r>
              <a:rPr lang="fr-FR" altLang="ko-KR" sz="1200" b="1" dirty="0" err="1" smtClean="0">
                <a:latin typeface="Arial" pitchFamily="34" charset="0"/>
                <a:cs typeface="Arial" pitchFamily="34" charset="0"/>
              </a:rPr>
              <a:t>controlleur</a:t>
            </a:r>
            <a:r>
              <a:rPr lang="fr-FR" altLang="ko-KR" sz="1200" b="1" dirty="0" smtClean="0">
                <a:latin typeface="Arial" pitchFamily="34" charset="0"/>
                <a:cs typeface="Arial" pitchFamily="34" charset="0"/>
              </a:rPr>
              <a:t>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Espace réservé du contenu 1"/>
          <p:cNvSpPr>
            <a:spLocks noGrp="1"/>
          </p:cNvSpPr>
          <p:nvPr>
            <p:ph idx="10"/>
          </p:nvPr>
        </p:nvSpPr>
        <p:spPr>
          <a:xfrm>
            <a:off x="683568" y="1808261"/>
            <a:ext cx="8219256" cy="2995737"/>
          </a:xfrm>
        </p:spPr>
        <p:txBody>
          <a:bodyPr/>
          <a:lstStyle/>
          <a:p>
            <a:endParaRPr lang="fr-FR" dirty="0"/>
          </a:p>
        </p:txBody>
      </p:sp>
      <p:sp>
        <p:nvSpPr>
          <p:cNvPr id="9" name="Rectangle 1"/>
          <p:cNvSpPr>
            <a:spLocks noGrp="1" noChangeArrowheads="1"/>
          </p:cNvSpPr>
          <p:nvPr>
            <p:ph idx="10"/>
          </p:nvPr>
        </p:nvSpPr>
        <p:spPr bwMode="auto">
          <a:xfrm>
            <a:off x="1115616" y="2355726"/>
            <a:ext cx="7554065"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getAllUsers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list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all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users</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by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ok</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.findUserByUsername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ResponseEntity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&lt;List&lt;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&gt;&gt;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getAllUsersSortByParam</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contextId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dirdId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logger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.info(</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"sort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users</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63389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Constants qui doivent être utilisé dans l’application.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10" name="Rectangle 1"/>
          <p:cNvSpPr>
            <a:spLocks noGrp="1" noChangeArrowheads="1"/>
          </p:cNvSpPr>
          <p:nvPr>
            <p:ph idx="10"/>
          </p:nvPr>
        </p:nvSpPr>
        <p:spPr bwMode="auto">
          <a:xfrm>
            <a:off x="1863566" y="1707654"/>
            <a:ext cx="5416868" cy="23698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com.proplant.backend.api_wide_pack.security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SecurityConstants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SECRET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"joeltchoufa@test.com"</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long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EXPIRATION_TIME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864_000_000</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//10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days</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TOKEN_PREFIX</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Bearer</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HEADER_STRING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Authorization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REFRESH_TOKEN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refresh-token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ACCESS_TOKEN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access-token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REFRESH_TOKEN_HTTP</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refreshToken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30274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Import à effectués.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385229" y="1635646"/>
            <a:ext cx="8525091" cy="24468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com.proplant.backend.api_wide_pack.security</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java.io.IOException</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java.util.ArrayList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java.util.Date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java.util.HashMap</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java.util.Map</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javax.servlet.FilterChain</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javax.servlet.ServletException</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javax.servlet.http.HttpServletRequest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javax.servlet.http.HttpServletResponse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com.auth0.jwt.JWT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com.auth0.jwt.algorithms.Algorithm</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com.fasterxml.jackson.databind.ObjectMapper</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com.proplant.backend.domaines.account.repository.entity.Admin</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org.springframework.security.authentication.AuthenticationManager</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org.springframework.security.authentication.UsernamePasswordAuthenticationToken</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org.springframework.security.core.Authentication</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org.springframework.security.core.AuthenticationException</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org.springframework.security.core.userdetails.User</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org.springframework.security.web.authentication.UsernamePasswordAuthenticationFilter</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05750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attemptAuthentication</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827584" y="1921716"/>
            <a:ext cx="7146508" cy="24468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JWTAuthenticationFilter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extends</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UsernamePasswordAuthenticationFilter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AuthenticationManager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authenticationManager</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attemptAuthentication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HttpServletRequest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HttpServletResponse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AuthenticationException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Admin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try</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ObjectMapper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readValue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request.getInputStream</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fr-FR" altLang="fr-FR"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authenticationManager</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UsernamePasswordAuthenticationToken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appUser.getUsername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appUser.getPassword</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catch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IOException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e.printStackTrace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new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RuntimeException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36427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successful</a:t>
            </a:r>
            <a:r>
              <a:rPr lang="fr-FR" altLang="ko-KR" sz="1200" b="1" dirty="0" err="1" smtClean="0">
                <a:latin typeface="Arial" pitchFamily="34" charset="0"/>
                <a:cs typeface="Arial" pitchFamily="34" charset="0"/>
              </a:rPr>
              <a:t>Authentication</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425709" y="1767170"/>
            <a:ext cx="7956024"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protected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successfulAuthentication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HttpServletRequest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HttpServletResponse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FilterChain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chain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authResult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IOException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ServletException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user=(User)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authResult.getPrincipal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List&lt;String&gt;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ArrayList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&lt;&gt;()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authResult.getAuthorities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forEach</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(a-&gt;{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389C5"/>
                </a:solidFill>
                <a:effectLst/>
                <a:latin typeface="Courier New" panose="02070309020205020404" pitchFamily="49" charset="0"/>
                <a:cs typeface="Courier New" panose="02070309020205020404" pitchFamily="49" charset="0"/>
              </a:rPr>
              <a:t>roles</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a.getAuthority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lang="fr-FR" altLang="fr-FR" sz="1000" dirty="0">
                <a:solidFill>
                  <a:srgbClr val="CC7832"/>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create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withIssuer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request.getRequestURI</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withSubject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user.getUsername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withArrayClaim</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roles</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roles.toArray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roles.size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withExpiresAt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System.</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currentTimeMillis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SecurityConstants.</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EXPIRATION_TIME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sign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(Algorithm.</a:t>
            </a:r>
            <a:r>
              <a:rPr kumimoji="0" lang="fr-FR" altLang="fr-FR" sz="10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HMAC256</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SecurityConstants.</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SECRET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System.</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out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.println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response.addHeader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SecurityConstants.</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HEADER_STRING</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Map</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String</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String</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idtoken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HashMap</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&lt;&gt;()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idtoken.put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access-token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response.setContentType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"application/</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json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ObjectMapper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writeValue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response.getOutputStream</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idtoken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90481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Imports à </a:t>
            </a:r>
            <a:r>
              <a:rPr lang="fr-FR" altLang="ko-KR" sz="1200" b="1" dirty="0" err="1" smtClean="0">
                <a:latin typeface="Arial" pitchFamily="34" charset="0"/>
                <a:cs typeface="Arial" pitchFamily="34" charset="0"/>
              </a:rPr>
              <a:t>éffectués</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539552" y="1707654"/>
            <a:ext cx="7494359"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com.proplant.backend.api_wide_pack.security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java.io.IOException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java.util.ArrayList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java.util.Collection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lang="fr-FR" altLang="fr-FR" sz="1000" dirty="0">
                <a:solidFill>
                  <a:srgbClr val="CC7832"/>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javax.servlet.FilterChain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javax.servlet.ServletException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javax.servlet.http.HttpServletRequest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javax.servlet.http.HttpServletResponse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com.auth0.jwt.JWT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com.auth0.jwt.JWTVerifier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com.auth0.jwt.algorithms.Algorithm</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com.auth0.jwt.interfaces.DecodedJWT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org.springframework.security.authentication.UsernamePasswordAuthenticationToken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org.springframework.security.core.GrantedAuthority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org.springframework.security.core.authority.SimpleGrantedAuthority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org.springframework.security.core.context.SecurityContextHolder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org.springframework.web.filter.OncePerRequestFilter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713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JWTAuthorizationFilter</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666200" y="1793597"/>
            <a:ext cx="7802136" cy="270843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JWTAuthorizationFilter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extends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OncePerRequestFilter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protected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doFilterInternal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HttpServletRequest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HttpServletResponse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FilterChain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filterChain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ServletException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IOException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response.addHeader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"Access-Control-</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Allow</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Origin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response.addHeader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"Access-Control-</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Allow</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-Headers"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Origin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Accept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X-</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Requested</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With</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Content-Type, Access-Control-</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-Method, Access-Control-</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Request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Headers,authorization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response.addHeader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"Access-Control-Expose-Headers"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"Access-Control-</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Allow</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Origin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Access-Control-</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Allow</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Credentials</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authorization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if</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request.getMethod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equals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"OPTIONS"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response.setStatus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HttpServletResponse.</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SC_OK</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else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if</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request.getRequestURI</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equals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"/login"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filterChain.doFilter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954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dirty="0" smtClean="0"/>
              <a:t>Structure du projet déjà réaliser</a:t>
            </a:r>
            <a:endParaRPr lang="en-US" sz="2400" dirty="0"/>
          </a:p>
        </p:txBody>
      </p:sp>
      <p:pic>
        <p:nvPicPr>
          <p:cNvPr id="4" name="Image 3"/>
          <p:cNvPicPr>
            <a:picLocks noChangeAspect="1"/>
          </p:cNvPicPr>
          <p:nvPr/>
        </p:nvPicPr>
        <p:blipFill>
          <a:blip r:embed="rId2"/>
          <a:stretch>
            <a:fillRect/>
          </a:stretch>
        </p:blipFill>
        <p:spPr>
          <a:xfrm>
            <a:off x="251520" y="1794741"/>
            <a:ext cx="1608365" cy="221673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418" y="1074050"/>
            <a:ext cx="2381582" cy="3658111"/>
          </a:xfrm>
          <a:prstGeom prst="rect">
            <a:avLst/>
          </a:prstGeom>
        </p:spPr>
      </p:pic>
      <p:sp>
        <p:nvSpPr>
          <p:cNvPr id="12" name="Content Placeholder 4"/>
          <p:cNvSpPr>
            <a:spLocks noGrp="1"/>
          </p:cNvSpPr>
          <p:nvPr>
            <p:ph idx="10"/>
          </p:nvPr>
        </p:nvSpPr>
        <p:spPr>
          <a:xfrm>
            <a:off x="4788024" y="1074050"/>
            <a:ext cx="4176463" cy="3657940"/>
          </a:xfrm>
        </p:spPr>
        <p:txBody>
          <a:bodyPr/>
          <a:lstStyle/>
          <a:p>
            <a:r>
              <a:rPr lang="fr-FR" altLang="ko-KR" sz="1000" dirty="0">
                <a:latin typeface="Arial" pitchFamily="34" charset="0"/>
                <a:cs typeface="Arial" pitchFamily="34" charset="0"/>
              </a:rPr>
              <a:t>Domain </a:t>
            </a:r>
            <a:r>
              <a:rPr lang="fr-FR" altLang="ko-KR" sz="1000" dirty="0" smtClean="0">
                <a:solidFill>
                  <a:srgbClr val="FF0000"/>
                </a:solidFill>
                <a:latin typeface="Arial" pitchFamily="34" charset="0"/>
                <a:cs typeface="Arial" pitchFamily="34" charset="0"/>
              </a:rPr>
              <a:t>archive</a:t>
            </a:r>
            <a:endParaRPr lang="fr-FR" altLang="ko-KR" sz="1000" dirty="0">
              <a:solidFill>
                <a:srgbClr val="FF0000"/>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a:solidFill>
                  <a:schemeClr val="tx1">
                    <a:lumMod val="95000"/>
                    <a:lumOff val="5000"/>
                  </a:schemeClr>
                </a:solidFill>
                <a:latin typeface="Arial" pitchFamily="34" charset="0"/>
                <a:cs typeface="Arial" pitchFamily="34" charset="0"/>
              </a:rPr>
              <a:t>  la package mappers, qui </a:t>
            </a:r>
            <a:r>
              <a:rPr lang="en-US" altLang="ko-KR" sz="1000" dirty="0" err="1">
                <a:solidFill>
                  <a:schemeClr val="tx1">
                    <a:lumMod val="95000"/>
                    <a:lumOff val="5000"/>
                  </a:schemeClr>
                </a:solidFill>
                <a:latin typeface="Arial" pitchFamily="34" charset="0"/>
                <a:cs typeface="Arial" pitchFamily="34" charset="0"/>
              </a:rPr>
              <a:t>contient</a:t>
            </a:r>
            <a:r>
              <a:rPr lang="en-US" altLang="ko-KR" sz="1000" dirty="0">
                <a:solidFill>
                  <a:schemeClr val="tx1">
                    <a:lumMod val="95000"/>
                    <a:lumOff val="5000"/>
                  </a:schemeClr>
                </a:solidFill>
                <a:latin typeface="Arial" pitchFamily="34" charset="0"/>
                <a:cs typeface="Arial" pitchFamily="34" charset="0"/>
              </a:rPr>
              <a:t> la </a:t>
            </a:r>
            <a:r>
              <a:rPr lang="en-US" altLang="ko-KR" sz="1000" dirty="0" err="1">
                <a:solidFill>
                  <a:schemeClr val="tx1">
                    <a:lumMod val="95000"/>
                    <a:lumOff val="5000"/>
                  </a:schemeClr>
                </a:solidFill>
                <a:latin typeface="Arial" pitchFamily="34" charset="0"/>
                <a:cs typeface="Arial" pitchFamily="34" charset="0"/>
              </a:rPr>
              <a:t>classe</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ArchiveMapper</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a:solidFill>
                  <a:schemeClr val="tx1">
                    <a:lumMod val="95000"/>
                    <a:lumOff val="5000"/>
                  </a:schemeClr>
                </a:solidFill>
                <a:latin typeface="Arial" pitchFamily="34" charset="0"/>
                <a:cs typeface="Arial" pitchFamily="34" charset="0"/>
              </a:rPr>
              <a:t>qui nous </a:t>
            </a:r>
            <a:r>
              <a:rPr lang="en-US" altLang="ko-KR" sz="1000" dirty="0" err="1">
                <a:solidFill>
                  <a:schemeClr val="tx1">
                    <a:lumMod val="95000"/>
                    <a:lumOff val="5000"/>
                  </a:schemeClr>
                </a:solidFill>
                <a:latin typeface="Arial" pitchFamily="34" charset="0"/>
                <a:cs typeface="Arial" pitchFamily="34" charset="0"/>
              </a:rPr>
              <a:t>permettrait</a:t>
            </a:r>
            <a:r>
              <a:rPr lang="en-US" altLang="ko-KR" sz="1000" dirty="0">
                <a:solidFill>
                  <a:schemeClr val="tx1">
                    <a:lumMod val="95000"/>
                    <a:lumOff val="5000"/>
                  </a:schemeClr>
                </a:solidFill>
                <a:latin typeface="Arial" pitchFamily="34" charset="0"/>
                <a:cs typeface="Arial" pitchFamily="34" charset="0"/>
              </a:rPr>
              <a:t> de mapper </a:t>
            </a:r>
            <a:r>
              <a:rPr lang="en-US" altLang="ko-KR" sz="1000" dirty="0" err="1">
                <a:solidFill>
                  <a:schemeClr val="tx1">
                    <a:lumMod val="95000"/>
                    <a:lumOff val="5000"/>
                  </a:schemeClr>
                </a:solidFill>
                <a:latin typeface="Arial" pitchFamily="34" charset="0"/>
                <a:cs typeface="Arial" pitchFamily="34" charset="0"/>
              </a:rPr>
              <a:t>nos</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a:solidFill>
                  <a:srgbClr val="FF0000"/>
                </a:solidFill>
                <a:latin typeface="Arial" pitchFamily="34" charset="0"/>
                <a:cs typeface="Arial" pitchFamily="34" charset="0"/>
              </a:rPr>
              <a:t>entités</a:t>
            </a:r>
            <a:r>
              <a:rPr lang="en-US" altLang="ko-KR" sz="1000" dirty="0">
                <a:solidFill>
                  <a:srgbClr val="FF0000"/>
                </a:solidFill>
                <a:latin typeface="Arial" pitchFamily="34" charset="0"/>
                <a:cs typeface="Arial" pitchFamily="34" charset="0"/>
              </a:rPr>
              <a:t> </a:t>
            </a:r>
            <a:r>
              <a:rPr lang="en-US" altLang="ko-KR" sz="1000" dirty="0">
                <a:solidFill>
                  <a:schemeClr val="tx1">
                    <a:lumMod val="95000"/>
                    <a:lumOff val="5000"/>
                  </a:schemeClr>
                </a:solidFill>
                <a:latin typeface="Arial" pitchFamily="34" charset="0"/>
                <a:cs typeface="Arial" pitchFamily="34" charset="0"/>
              </a:rPr>
              <a:t>avec les </a:t>
            </a:r>
            <a:r>
              <a:rPr lang="en-US" altLang="ko-KR" sz="1000" dirty="0" err="1">
                <a:solidFill>
                  <a:srgbClr val="FF0000"/>
                </a:solidFill>
                <a:latin typeface="Arial" pitchFamily="34" charset="0"/>
                <a:cs typeface="Arial" pitchFamily="34" charset="0"/>
              </a:rPr>
              <a:t>dto</a:t>
            </a:r>
            <a:endParaRPr lang="en-US" altLang="ko-KR" sz="1000" dirty="0">
              <a:solidFill>
                <a:srgbClr val="FF0000"/>
              </a:solidFill>
              <a:latin typeface="Arial" pitchFamily="34" charset="0"/>
              <a:cs typeface="Arial" pitchFamily="34" charset="0"/>
            </a:endParaRPr>
          </a:p>
          <a:p>
            <a:endParaRPr lang="en-US" altLang="ko-KR" sz="1000" dirty="0">
              <a:solidFill>
                <a:srgbClr val="FF0000"/>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a:solidFill>
                  <a:schemeClr val="tx1">
                    <a:lumMod val="95000"/>
                    <a:lumOff val="5000"/>
                  </a:schemeClr>
                </a:solidFill>
                <a:latin typeface="Arial" pitchFamily="34" charset="0"/>
                <a:cs typeface="Arial" pitchFamily="34" charset="0"/>
              </a:rPr>
              <a:t> la package </a:t>
            </a:r>
            <a:r>
              <a:rPr lang="en-US" altLang="ko-KR" sz="1000" dirty="0" err="1">
                <a:solidFill>
                  <a:schemeClr val="tx1">
                    <a:lumMod val="95000"/>
                    <a:lumOff val="5000"/>
                  </a:schemeClr>
                </a:solidFill>
                <a:latin typeface="Arial" pitchFamily="34" charset="0"/>
                <a:cs typeface="Arial" pitchFamily="34" charset="0"/>
              </a:rPr>
              <a:t>dao</a:t>
            </a:r>
            <a:r>
              <a:rPr lang="en-US" altLang="ko-KR" sz="1000" dirty="0">
                <a:solidFill>
                  <a:schemeClr val="tx1">
                    <a:lumMod val="95000"/>
                    <a:lumOff val="5000"/>
                  </a:schemeClr>
                </a:solidFill>
                <a:latin typeface="Arial" pitchFamily="34" charset="0"/>
                <a:cs typeface="Arial" pitchFamily="34" charset="0"/>
              </a:rPr>
              <a:t> qui </a:t>
            </a:r>
            <a:r>
              <a:rPr lang="en-US" altLang="ko-KR" sz="1000" dirty="0" err="1">
                <a:solidFill>
                  <a:schemeClr val="tx1">
                    <a:lumMod val="95000"/>
                    <a:lumOff val="5000"/>
                  </a:schemeClr>
                </a:solidFill>
                <a:latin typeface="Arial" pitchFamily="34" charset="0"/>
                <a:cs typeface="Arial" pitchFamily="34" charset="0"/>
              </a:rPr>
              <a:t>contient</a:t>
            </a:r>
            <a:r>
              <a:rPr lang="en-US" altLang="ko-KR" sz="1000" dirty="0">
                <a:solidFill>
                  <a:schemeClr val="tx1">
                    <a:lumMod val="95000"/>
                    <a:lumOff val="5000"/>
                  </a:schemeClr>
                </a:solidFill>
                <a:latin typeface="Arial" pitchFamily="34" charset="0"/>
                <a:cs typeface="Arial" pitchFamily="34" charset="0"/>
              </a:rPr>
              <a:t> les interfaces </a:t>
            </a:r>
            <a:r>
              <a:rPr lang="en-US" altLang="ko-KR" sz="1000" dirty="0" err="1" smtClean="0">
                <a:solidFill>
                  <a:srgbClr val="FF0000"/>
                </a:solidFill>
                <a:latin typeface="Arial" pitchFamily="34" charset="0"/>
                <a:cs typeface="Arial" pitchFamily="34" charset="0"/>
              </a:rPr>
              <a:t>ArchiveRepository</a:t>
            </a:r>
            <a:r>
              <a:rPr lang="en-US" altLang="ko-KR" sz="1000" dirty="0">
                <a:solidFill>
                  <a:schemeClr val="tx1">
                    <a:lumMod val="95000"/>
                    <a:lumOff val="5000"/>
                  </a:schemeClr>
                </a:solidFill>
                <a:latin typeface="Arial" pitchFamily="34" charset="0"/>
                <a:cs typeface="Arial" pitchFamily="34" charset="0"/>
              </a:rPr>
              <a:t>, </a:t>
            </a:r>
            <a:endParaRPr lang="en-US" altLang="ko-KR" sz="1000" dirty="0" smtClean="0">
              <a:solidFill>
                <a:schemeClr val="tx1">
                  <a:lumMod val="95000"/>
                  <a:lumOff val="5000"/>
                </a:schemeClr>
              </a:solidFill>
              <a:latin typeface="Arial" pitchFamily="34" charset="0"/>
              <a:cs typeface="Arial" pitchFamily="34" charset="0"/>
            </a:endParaRPr>
          </a:p>
          <a:p>
            <a:endParaRPr lang="en-US" altLang="ko-KR" sz="1000" dirty="0">
              <a:solidFill>
                <a:srgbClr val="FF0000"/>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a:solidFill>
                  <a:schemeClr val="tx1">
                    <a:lumMod val="95000"/>
                    <a:lumOff val="5000"/>
                  </a:schemeClr>
                </a:solidFill>
                <a:latin typeface="Arial" pitchFamily="34" charset="0"/>
                <a:cs typeface="Arial" pitchFamily="34" charset="0"/>
              </a:rPr>
              <a:t>Le package entity qui </a:t>
            </a:r>
            <a:r>
              <a:rPr lang="en-US" altLang="ko-KR" sz="1000" dirty="0" err="1">
                <a:solidFill>
                  <a:schemeClr val="tx1">
                    <a:lumMod val="95000"/>
                    <a:lumOff val="5000"/>
                  </a:schemeClr>
                </a:solidFill>
                <a:latin typeface="Arial" pitchFamily="34" charset="0"/>
                <a:cs typeface="Arial" pitchFamily="34" charset="0"/>
              </a:rPr>
              <a:t>contient</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smtClean="0">
                <a:solidFill>
                  <a:schemeClr val="tx1">
                    <a:lumMod val="95000"/>
                    <a:lumOff val="5000"/>
                  </a:schemeClr>
                </a:solidFill>
                <a:latin typeface="Arial" pitchFamily="34" charset="0"/>
                <a:cs typeface="Arial" pitchFamily="34" charset="0"/>
              </a:rPr>
              <a:t>l’entités</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a:solidFill>
                  <a:schemeClr val="tx1">
                    <a:lumMod val="95000"/>
                    <a:lumOff val="5000"/>
                  </a:schemeClr>
                </a:solidFill>
                <a:latin typeface="Arial" pitchFamily="34" charset="0"/>
                <a:cs typeface="Arial" pitchFamily="34" charset="0"/>
              </a:rPr>
              <a:t>pour un </a:t>
            </a:r>
            <a:r>
              <a:rPr lang="en-US" altLang="ko-KR" sz="1000" dirty="0" smtClean="0">
                <a:solidFill>
                  <a:schemeClr val="tx1">
                    <a:lumMod val="95000"/>
                    <a:lumOff val="5000"/>
                  </a:schemeClr>
                </a:solidFill>
                <a:latin typeface="Arial" pitchFamily="34" charset="0"/>
                <a:cs typeface="Arial" pitchFamily="34" charset="0"/>
              </a:rPr>
              <a:t>archive </a:t>
            </a:r>
            <a:r>
              <a:rPr lang="en-US" altLang="ko-KR" sz="1000" dirty="0">
                <a:solidFill>
                  <a:schemeClr val="tx1">
                    <a:lumMod val="95000"/>
                    <a:lumOff val="5000"/>
                  </a:schemeClr>
                </a:solidFill>
                <a:latin typeface="Arial" pitchFamily="34" charset="0"/>
                <a:cs typeface="Arial" pitchFamily="34" charset="0"/>
              </a:rPr>
              <a:t>du </a:t>
            </a:r>
            <a:r>
              <a:rPr lang="en-US" altLang="ko-KR" sz="1000" dirty="0" err="1">
                <a:solidFill>
                  <a:schemeClr val="tx1">
                    <a:lumMod val="95000"/>
                    <a:lumOff val="5000"/>
                  </a:schemeClr>
                </a:solidFill>
                <a:latin typeface="Arial" pitchFamily="34" charset="0"/>
                <a:cs typeface="Arial" pitchFamily="34" charset="0"/>
              </a:rPr>
              <a:t>système</a:t>
            </a:r>
            <a:r>
              <a:rPr lang="en-US" altLang="ko-KR" sz="1000" dirty="0" smtClean="0">
                <a:solidFill>
                  <a:schemeClr val="tx1">
                    <a:lumMod val="95000"/>
                    <a:lumOff val="5000"/>
                  </a:schemeClr>
                </a:solidFill>
                <a:latin typeface="Arial" pitchFamily="34" charset="0"/>
                <a:cs typeface="Arial" pitchFamily="34" charset="0"/>
              </a:rPr>
              <a:t>. </a:t>
            </a:r>
            <a:r>
              <a:rPr lang="en-US" altLang="ko-KR" sz="1000" dirty="0" smtClean="0">
                <a:solidFill>
                  <a:srgbClr val="FF0000"/>
                </a:solidFill>
                <a:latin typeface="Arial" pitchFamily="34" charset="0"/>
                <a:cs typeface="Arial" pitchFamily="34" charset="0"/>
              </a:rPr>
              <a:t>Archive</a:t>
            </a:r>
            <a:endParaRPr lang="en-US"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endParaRPr lang="en-US"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a:solidFill>
                  <a:schemeClr val="tx1">
                    <a:lumMod val="95000"/>
                    <a:lumOff val="5000"/>
                  </a:schemeClr>
                </a:solidFill>
                <a:latin typeface="Arial" pitchFamily="34" charset="0"/>
                <a:cs typeface="Arial" pitchFamily="34" charset="0"/>
              </a:rPr>
              <a:t>Le package service qui </a:t>
            </a:r>
            <a:r>
              <a:rPr lang="en-US" altLang="ko-KR" sz="1000" dirty="0" err="1">
                <a:solidFill>
                  <a:schemeClr val="tx1">
                    <a:lumMod val="95000"/>
                    <a:lumOff val="5000"/>
                  </a:schemeClr>
                </a:solidFill>
                <a:latin typeface="Arial" pitchFamily="34" charset="0"/>
                <a:cs typeface="Arial" pitchFamily="34" charset="0"/>
              </a:rPr>
              <a:t>contient</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a:solidFill>
                  <a:schemeClr val="tx1">
                    <a:lumMod val="95000"/>
                    <a:lumOff val="5000"/>
                  </a:schemeClr>
                </a:solidFill>
                <a:latin typeface="Arial" pitchFamily="34" charset="0"/>
                <a:cs typeface="Arial" pitchFamily="34" charset="0"/>
              </a:rPr>
              <a:t>l’interface</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ArchiveService</a:t>
            </a:r>
            <a:r>
              <a:rPr lang="en-US" altLang="ko-KR" sz="1000" dirty="0" smtClean="0">
                <a:solidFill>
                  <a:srgbClr val="FF0000"/>
                </a:solidFill>
                <a:latin typeface="Arial" pitchFamily="34" charset="0"/>
                <a:cs typeface="Arial" pitchFamily="34" charset="0"/>
              </a:rPr>
              <a:t> </a:t>
            </a:r>
            <a:r>
              <a:rPr lang="en-US" altLang="ko-KR" sz="1000" dirty="0">
                <a:solidFill>
                  <a:schemeClr val="tx1">
                    <a:lumMod val="95000"/>
                    <a:lumOff val="5000"/>
                  </a:schemeClr>
                </a:solidFill>
                <a:latin typeface="Arial" pitchFamily="34" charset="0"/>
                <a:cs typeface="Arial" pitchFamily="34" charset="0"/>
              </a:rPr>
              <a:t>et son Implementation (</a:t>
            </a:r>
            <a:r>
              <a:rPr lang="en-US" altLang="ko-KR" sz="1000" dirty="0" err="1" smtClean="0">
                <a:solidFill>
                  <a:srgbClr val="FF0000"/>
                </a:solidFill>
                <a:latin typeface="Arial" pitchFamily="34" charset="0"/>
                <a:cs typeface="Arial" pitchFamily="34" charset="0"/>
              </a:rPr>
              <a:t>ArchiveServiceImpl</a:t>
            </a:r>
            <a:r>
              <a:rPr lang="en-US" altLang="ko-KR" sz="1000" dirty="0">
                <a:solidFill>
                  <a:schemeClr val="tx1">
                    <a:lumMod val="95000"/>
                    <a:lumOff val="5000"/>
                  </a:schemeClr>
                </a:solidFill>
                <a:latin typeface="Arial" pitchFamily="34" charset="0"/>
                <a:cs typeface="Arial" pitchFamily="34" charset="0"/>
              </a:rPr>
              <a:t>)</a:t>
            </a:r>
          </a:p>
          <a:p>
            <a:pPr marL="171450" indent="-171450">
              <a:buFont typeface="Wingdings" panose="05000000000000000000" pitchFamily="2" charset="2"/>
              <a:buChar char="Ø"/>
            </a:pPr>
            <a:endParaRPr lang="en-US"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a:solidFill>
                  <a:schemeClr val="tx1">
                    <a:lumMod val="95000"/>
                    <a:lumOff val="5000"/>
                  </a:schemeClr>
                </a:solidFill>
                <a:latin typeface="Arial" pitchFamily="34" charset="0"/>
                <a:cs typeface="Arial" pitchFamily="34" charset="0"/>
              </a:rPr>
              <a:t>Le package </a:t>
            </a:r>
            <a:r>
              <a:rPr lang="en-US" altLang="ko-KR" sz="1000" dirty="0" err="1">
                <a:solidFill>
                  <a:schemeClr val="tx1">
                    <a:lumMod val="95000"/>
                    <a:lumOff val="5000"/>
                  </a:schemeClr>
                </a:solidFill>
                <a:latin typeface="Arial" pitchFamily="34" charset="0"/>
                <a:cs typeface="Arial" pitchFamily="34" charset="0"/>
              </a:rPr>
              <a:t>api</a:t>
            </a:r>
            <a:r>
              <a:rPr lang="en-US" altLang="ko-KR" sz="1000" dirty="0">
                <a:solidFill>
                  <a:schemeClr val="tx1">
                    <a:lumMod val="95000"/>
                    <a:lumOff val="5000"/>
                  </a:schemeClr>
                </a:solidFill>
                <a:latin typeface="Arial" pitchFamily="34" charset="0"/>
                <a:cs typeface="Arial" pitchFamily="34" charset="0"/>
              </a:rPr>
              <a:t> qui </a:t>
            </a:r>
            <a:r>
              <a:rPr lang="en-US" altLang="ko-KR" sz="1000" dirty="0" err="1">
                <a:solidFill>
                  <a:schemeClr val="tx1">
                    <a:lumMod val="95000"/>
                    <a:lumOff val="5000"/>
                  </a:schemeClr>
                </a:solidFill>
                <a:latin typeface="Arial" pitchFamily="34" charset="0"/>
                <a:cs typeface="Arial" pitchFamily="34" charset="0"/>
              </a:rPr>
              <a:t>contient</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a:solidFill>
                  <a:schemeClr val="tx1">
                    <a:lumMod val="95000"/>
                    <a:lumOff val="5000"/>
                  </a:schemeClr>
                </a:solidFill>
                <a:latin typeface="Arial" pitchFamily="34" charset="0"/>
                <a:cs typeface="Arial" pitchFamily="34" charset="0"/>
              </a:rPr>
              <a:t>l’interface</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ArchiveApi</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a:solidFill>
                  <a:schemeClr val="tx1">
                    <a:lumMod val="95000"/>
                    <a:lumOff val="5000"/>
                  </a:schemeClr>
                </a:solidFill>
                <a:latin typeface="Arial" pitchFamily="34" charset="0"/>
                <a:cs typeface="Arial" pitchFamily="34" charset="0"/>
              </a:rPr>
              <a:t>d’exposition</a:t>
            </a:r>
            <a:r>
              <a:rPr lang="en-US" altLang="ko-KR" sz="1000" dirty="0">
                <a:solidFill>
                  <a:schemeClr val="tx1">
                    <a:lumMod val="95000"/>
                    <a:lumOff val="5000"/>
                  </a:schemeClr>
                </a:solidFill>
                <a:latin typeface="Arial" pitchFamily="34" charset="0"/>
                <a:cs typeface="Arial" pitchFamily="34" charset="0"/>
              </a:rPr>
              <a:t> de </a:t>
            </a:r>
            <a:r>
              <a:rPr lang="en-US" altLang="ko-KR" sz="1000" dirty="0" err="1">
                <a:solidFill>
                  <a:schemeClr val="tx1">
                    <a:lumMod val="95000"/>
                    <a:lumOff val="5000"/>
                  </a:schemeClr>
                </a:solidFill>
                <a:latin typeface="Arial" pitchFamily="34" charset="0"/>
                <a:cs typeface="Arial" pitchFamily="34" charset="0"/>
              </a:rPr>
              <a:t>notre</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a:solidFill>
                  <a:schemeClr val="tx1">
                    <a:lumMod val="95000"/>
                    <a:lumOff val="5000"/>
                  </a:schemeClr>
                </a:solidFill>
                <a:latin typeface="Arial" pitchFamily="34" charset="0"/>
                <a:cs typeface="Arial" pitchFamily="34" charset="0"/>
              </a:rPr>
              <a:t>Api</a:t>
            </a:r>
            <a:endParaRPr lang="en-US"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endParaRPr lang="en-US" altLang="ko-KR" sz="1000" dirty="0">
              <a:solidFill>
                <a:schemeClr val="tx1">
                  <a:lumMod val="95000"/>
                  <a:lumOff val="5000"/>
                </a:schemeClr>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a:solidFill>
                  <a:schemeClr val="tx1">
                    <a:lumMod val="95000"/>
                    <a:lumOff val="5000"/>
                  </a:schemeClr>
                </a:solidFill>
                <a:latin typeface="Arial" pitchFamily="34" charset="0"/>
                <a:cs typeface="Arial" pitchFamily="34" charset="0"/>
              </a:rPr>
              <a:t>Le package controller qui </a:t>
            </a:r>
            <a:r>
              <a:rPr lang="en-US" altLang="ko-KR" sz="1000" dirty="0" err="1">
                <a:solidFill>
                  <a:schemeClr val="tx1">
                    <a:lumMod val="95000"/>
                    <a:lumOff val="5000"/>
                  </a:schemeClr>
                </a:solidFill>
                <a:latin typeface="Arial" pitchFamily="34" charset="0"/>
                <a:cs typeface="Arial" pitchFamily="34" charset="0"/>
              </a:rPr>
              <a:t>contient</a:t>
            </a:r>
            <a:r>
              <a:rPr lang="en-US" altLang="ko-KR" sz="1000" dirty="0">
                <a:solidFill>
                  <a:schemeClr val="tx1">
                    <a:lumMod val="95000"/>
                    <a:lumOff val="5000"/>
                  </a:schemeClr>
                </a:solidFill>
                <a:latin typeface="Arial" pitchFamily="34" charset="0"/>
                <a:cs typeface="Arial" pitchFamily="34" charset="0"/>
              </a:rPr>
              <a:t> la class </a:t>
            </a:r>
            <a:r>
              <a:rPr lang="en-US" altLang="ko-KR" sz="1000" dirty="0" err="1" smtClean="0">
                <a:solidFill>
                  <a:srgbClr val="FF0000"/>
                </a:solidFill>
                <a:latin typeface="Arial" pitchFamily="34" charset="0"/>
                <a:cs typeface="Arial" pitchFamily="34" charset="0"/>
              </a:rPr>
              <a:t>ArchiveRestController</a:t>
            </a:r>
            <a:r>
              <a:rPr lang="en-US" altLang="ko-KR" sz="1000" dirty="0" smtClean="0">
                <a:solidFill>
                  <a:srgbClr val="FF0000"/>
                </a:solidFill>
                <a:latin typeface="Arial" pitchFamily="34" charset="0"/>
                <a:cs typeface="Arial" pitchFamily="34" charset="0"/>
              </a:rPr>
              <a:t> </a:t>
            </a:r>
            <a:r>
              <a:rPr lang="en-US" altLang="ko-KR" sz="1000" dirty="0">
                <a:solidFill>
                  <a:schemeClr val="tx1">
                    <a:lumMod val="95000"/>
                    <a:lumOff val="5000"/>
                  </a:schemeClr>
                </a:solidFill>
                <a:latin typeface="Arial" pitchFamily="34" charset="0"/>
                <a:cs typeface="Arial" pitchFamily="34" charset="0"/>
              </a:rPr>
              <a:t>qui </a:t>
            </a:r>
            <a:r>
              <a:rPr lang="en-US" altLang="ko-KR" sz="1000" dirty="0" err="1">
                <a:solidFill>
                  <a:schemeClr val="tx1">
                    <a:lumMod val="95000"/>
                    <a:lumOff val="5000"/>
                  </a:schemeClr>
                </a:solidFill>
                <a:latin typeface="Arial" pitchFamily="34" charset="0"/>
                <a:cs typeface="Arial" pitchFamily="34" charset="0"/>
              </a:rPr>
              <a:t>est</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a:solidFill>
                  <a:schemeClr val="tx1">
                    <a:lumMod val="95000"/>
                    <a:lumOff val="5000"/>
                  </a:schemeClr>
                </a:solidFill>
                <a:latin typeface="Arial" pitchFamily="34" charset="0"/>
                <a:cs typeface="Arial" pitchFamily="34" charset="0"/>
              </a:rPr>
              <a:t>l’implémentation</a:t>
            </a:r>
            <a:r>
              <a:rPr lang="en-US" altLang="ko-KR" sz="1000" dirty="0">
                <a:solidFill>
                  <a:schemeClr val="tx1">
                    <a:lumMod val="95000"/>
                    <a:lumOff val="5000"/>
                  </a:schemeClr>
                </a:solidFill>
                <a:latin typeface="Arial" pitchFamily="34" charset="0"/>
                <a:cs typeface="Arial" pitchFamily="34" charset="0"/>
              </a:rPr>
              <a:t> de la </a:t>
            </a:r>
            <a:r>
              <a:rPr lang="en-US" altLang="ko-KR" sz="1000" dirty="0" err="1">
                <a:solidFill>
                  <a:schemeClr val="tx1">
                    <a:lumMod val="95000"/>
                    <a:lumOff val="5000"/>
                  </a:schemeClr>
                </a:solidFill>
                <a:latin typeface="Arial" pitchFamily="34" charset="0"/>
                <a:cs typeface="Arial" pitchFamily="34" charset="0"/>
              </a:rPr>
              <a:t>classe</a:t>
            </a:r>
            <a:r>
              <a:rPr lang="en-US" altLang="ko-KR" sz="1000" dirty="0">
                <a:solidFill>
                  <a:schemeClr val="tx1">
                    <a:lumMod val="95000"/>
                    <a:lumOff val="5000"/>
                  </a:schemeClr>
                </a:solidFill>
                <a:latin typeface="Arial" pitchFamily="34" charset="0"/>
                <a:cs typeface="Arial" pitchFamily="34" charset="0"/>
              </a:rPr>
              <a:t> </a:t>
            </a:r>
            <a:r>
              <a:rPr lang="en-US" altLang="ko-KR" sz="1000" dirty="0" err="1" smtClean="0">
                <a:solidFill>
                  <a:srgbClr val="FF0000"/>
                </a:solidFill>
                <a:latin typeface="Arial" pitchFamily="34" charset="0"/>
                <a:cs typeface="Arial" pitchFamily="34" charset="0"/>
              </a:rPr>
              <a:t>ArchiveApi</a:t>
            </a:r>
            <a:endParaRPr lang="en-US" altLang="ko-KR" sz="1000" dirty="0" smtClean="0">
              <a:solidFill>
                <a:srgbClr val="FF0000"/>
              </a:solidFill>
              <a:latin typeface="Arial" pitchFamily="34" charset="0"/>
              <a:cs typeface="Arial" pitchFamily="34" charset="0"/>
            </a:endParaRPr>
          </a:p>
          <a:p>
            <a:pPr marL="171450" indent="-171450">
              <a:buFont typeface="Wingdings" panose="05000000000000000000" pitchFamily="2" charset="2"/>
              <a:buChar char="Ø"/>
            </a:pPr>
            <a:r>
              <a:rPr lang="en-US" altLang="ko-KR" sz="1000" dirty="0" smtClean="0">
                <a:solidFill>
                  <a:schemeClr val="tx1">
                    <a:lumMod val="85000"/>
                    <a:lumOff val="15000"/>
                  </a:schemeClr>
                </a:solidFill>
                <a:latin typeface="Arial" pitchFamily="34" charset="0"/>
                <a:cs typeface="Arial" pitchFamily="34" charset="0"/>
              </a:rPr>
              <a:t>Package </a:t>
            </a:r>
            <a:r>
              <a:rPr lang="en-US" altLang="ko-KR" sz="1000" dirty="0" err="1" smtClean="0">
                <a:solidFill>
                  <a:srgbClr val="FF0000"/>
                </a:solidFill>
                <a:latin typeface="Arial" pitchFamily="34" charset="0"/>
                <a:cs typeface="Arial" pitchFamily="34" charset="0"/>
              </a:rPr>
              <a:t>dto</a:t>
            </a:r>
            <a:r>
              <a:rPr lang="en-US" altLang="ko-KR" sz="1000" dirty="0" smtClean="0">
                <a:solidFill>
                  <a:srgbClr val="FF0000"/>
                </a:solidFill>
                <a:latin typeface="Arial" pitchFamily="34" charset="0"/>
                <a:cs typeface="Arial" pitchFamily="34" charset="0"/>
              </a:rPr>
              <a:t> </a:t>
            </a:r>
            <a:r>
              <a:rPr lang="en-US" altLang="ko-KR" sz="1000" dirty="0" smtClean="0">
                <a:solidFill>
                  <a:schemeClr val="tx1">
                    <a:lumMod val="85000"/>
                    <a:lumOff val="15000"/>
                  </a:schemeClr>
                </a:solidFill>
                <a:latin typeface="Arial" pitchFamily="34" charset="0"/>
                <a:cs typeface="Arial" pitchFamily="34" charset="0"/>
              </a:rPr>
              <a:t>qui </a:t>
            </a:r>
            <a:r>
              <a:rPr lang="en-US" altLang="ko-KR" sz="1000" dirty="0" err="1" smtClean="0">
                <a:solidFill>
                  <a:schemeClr val="tx1">
                    <a:lumMod val="85000"/>
                    <a:lumOff val="15000"/>
                  </a:schemeClr>
                </a:solidFill>
                <a:latin typeface="Arial" pitchFamily="34" charset="0"/>
                <a:cs typeface="Arial" pitchFamily="34" charset="0"/>
              </a:rPr>
              <a:t>contient</a:t>
            </a:r>
            <a:r>
              <a:rPr lang="en-US" altLang="ko-KR" sz="1000" dirty="0" smtClean="0">
                <a:solidFill>
                  <a:schemeClr val="tx1">
                    <a:lumMod val="85000"/>
                    <a:lumOff val="15000"/>
                  </a:schemeClr>
                </a:solidFill>
                <a:latin typeface="Arial" pitchFamily="34" charset="0"/>
                <a:cs typeface="Arial" pitchFamily="34" charset="0"/>
              </a:rPr>
              <a:t> </a:t>
            </a:r>
            <a:r>
              <a:rPr lang="en-US" altLang="ko-KR" sz="1000" dirty="0" err="1" smtClean="0">
                <a:solidFill>
                  <a:schemeClr val="tx1">
                    <a:lumMod val="85000"/>
                    <a:lumOff val="15000"/>
                  </a:schemeClr>
                </a:solidFill>
                <a:latin typeface="Arial" pitchFamily="34" charset="0"/>
                <a:cs typeface="Arial" pitchFamily="34" charset="0"/>
              </a:rPr>
              <a:t>l’ensemble</a:t>
            </a:r>
            <a:r>
              <a:rPr lang="en-US" altLang="ko-KR" sz="1000" dirty="0" smtClean="0">
                <a:solidFill>
                  <a:schemeClr val="tx1">
                    <a:lumMod val="85000"/>
                    <a:lumOff val="15000"/>
                  </a:schemeClr>
                </a:solidFill>
                <a:latin typeface="Arial" pitchFamily="34" charset="0"/>
                <a:cs typeface="Arial" pitchFamily="34" charset="0"/>
              </a:rPr>
              <a:t> de </a:t>
            </a:r>
            <a:r>
              <a:rPr lang="en-US" altLang="ko-KR" sz="1000" dirty="0" err="1" smtClean="0">
                <a:solidFill>
                  <a:schemeClr val="tx1">
                    <a:lumMod val="85000"/>
                    <a:lumOff val="15000"/>
                  </a:schemeClr>
                </a:solidFill>
                <a:latin typeface="Arial" pitchFamily="34" charset="0"/>
                <a:cs typeface="Arial" pitchFamily="34" charset="0"/>
              </a:rPr>
              <a:t>dto</a:t>
            </a:r>
            <a:r>
              <a:rPr lang="en-US" altLang="ko-KR" sz="1000" dirty="0" smtClean="0">
                <a:solidFill>
                  <a:schemeClr val="tx1">
                    <a:lumMod val="85000"/>
                    <a:lumOff val="15000"/>
                  </a:schemeClr>
                </a:solidFill>
                <a:latin typeface="Arial" pitchFamily="34" charset="0"/>
                <a:cs typeface="Arial" pitchFamily="34" charset="0"/>
              </a:rPr>
              <a:t> de </a:t>
            </a:r>
            <a:r>
              <a:rPr lang="en-US" altLang="ko-KR" sz="1000" dirty="0" err="1" smtClean="0">
                <a:solidFill>
                  <a:schemeClr val="tx1">
                    <a:lumMod val="85000"/>
                    <a:lumOff val="15000"/>
                  </a:schemeClr>
                </a:solidFill>
                <a:latin typeface="Arial" pitchFamily="34" charset="0"/>
                <a:cs typeface="Arial" pitchFamily="34" charset="0"/>
              </a:rPr>
              <a:t>notre</a:t>
            </a:r>
            <a:r>
              <a:rPr lang="en-US" altLang="ko-KR" sz="1000" dirty="0" smtClean="0">
                <a:solidFill>
                  <a:schemeClr val="tx1">
                    <a:lumMod val="85000"/>
                    <a:lumOff val="15000"/>
                  </a:schemeClr>
                </a:solidFill>
                <a:latin typeface="Arial" pitchFamily="34" charset="0"/>
                <a:cs typeface="Arial" pitchFamily="34" charset="0"/>
              </a:rPr>
              <a:t> application</a:t>
            </a:r>
            <a:endParaRPr lang="en-US" altLang="ko-KR" sz="1000" dirty="0">
              <a:solidFill>
                <a:schemeClr val="tx1">
                  <a:lumMod val="85000"/>
                  <a:lumOff val="15000"/>
                </a:schemeClr>
              </a:solidFill>
              <a:latin typeface="Arial" pitchFamily="34" charset="0"/>
              <a:cs typeface="Arial" pitchFamily="34" charset="0"/>
            </a:endParaRPr>
          </a:p>
        </p:txBody>
      </p:sp>
    </p:spTree>
    <p:extLst>
      <p:ext uri="{BB962C8B-B14F-4D97-AF65-F5344CB8AC3E}">
        <p14:creationId xmlns:p14="http://schemas.microsoft.com/office/powerpoint/2010/main" val="9487351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JWTAuthorizationFilter</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827584" y="1736685"/>
            <a:ext cx="7697941"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else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String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jwtToken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request.getHeader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SecurityConstants.</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HEADER_STRING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System.</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out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.println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Token</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jwtToken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if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jwtToken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jwtToken.startsWith</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SecurityConstants.</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TOKEN_PREFIX</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filterChain.doFilter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lang="fr-FR" altLang="fr-FR" sz="900" dirty="0">
                <a:solidFill>
                  <a:srgbClr val="A9B7C6"/>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JWTVerifier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verifier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t>
            </a:r>
            <a:r>
              <a:rPr kumimoji="0" lang="fr-FR" altLang="fr-FR" sz="9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require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(Algorithm.</a:t>
            </a:r>
            <a:r>
              <a:rPr kumimoji="0" lang="fr-FR" altLang="fr-FR" sz="900" b="0" i="1"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HMAC256</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SecurityConstants.</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SECRET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build</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jwtToken.substring</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SecurityConstants.</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TOKEN_PREFIX</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.length</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DecodedJWT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decodedJWT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verifier.verify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System.</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out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.println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"JWT="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lang="fr-FR" altLang="fr-FR" sz="900" dirty="0">
                <a:solidFill>
                  <a:srgbClr val="CC7832"/>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decodedJWT.getSubject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List&lt;String&gt;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decodedJWT.getClaims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roles</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asList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String.</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System.</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out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.println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username</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System.</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out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.println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roles</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lang="fr-FR" altLang="fr-FR" sz="900" dirty="0">
                <a:solidFill>
                  <a:srgbClr val="CC7832"/>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Collection&lt;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GrantedAuthority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authorities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ArrayList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&lt;&gt;()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roles.forEach</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(rn -&gt; {</a:t>
            </a:r>
            <a:r>
              <a:rPr lang="fr-FR" altLang="fr-FR" sz="900" dirty="0">
                <a:solidFill>
                  <a:srgbClr val="A9B7C6"/>
                </a:solidFill>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B389C5"/>
                </a:solidFill>
                <a:effectLst/>
                <a:latin typeface="Courier New" panose="02070309020205020404" pitchFamily="49" charset="0"/>
                <a:cs typeface="Courier New" panose="02070309020205020404" pitchFamily="49" charset="0"/>
              </a:rPr>
              <a:t>authorities</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.add</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SimpleGrantedAuthority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(rn))</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UsernamePasswordAuthenticationToken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UsernamePasswordAuthenticationToken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authorities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SecurityContextHolder.</a:t>
            </a:r>
            <a:r>
              <a:rPr kumimoji="0" lang="fr-FR" altLang="fr-FR" sz="9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getContext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setAuthentication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filterChain.doFilter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request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response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05754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Imports à </a:t>
            </a:r>
            <a:r>
              <a:rPr lang="fr-FR" altLang="ko-KR" sz="1200" b="1" dirty="0" err="1" smtClean="0">
                <a:latin typeface="Arial" pitchFamily="34" charset="0"/>
                <a:cs typeface="Arial" pitchFamily="34" charset="0"/>
              </a:rPr>
              <a:t>éffectués</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1453093" y="1574573"/>
            <a:ext cx="6340197"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com.proplant.backend.api_wide_pack.security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java.util.ArrayList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java.util.Collection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com.proplant.backend.domaines.account.service.AccountService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com.proplant.backend.domaines.account.web.dto.AdminResponseDTO</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org.springframework.security.core.GrantedAuthority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org.springframework.security.core.authority.SimpleGrantedAuthority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org.springframework.security.core.userdetails.User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org.springframework.security.core.userdetails.UserDetails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org.springframework.security.core.userdetails.UserDetailsService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org.springframework.security.core.userdetails.UsernameNotFoundException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org.springframework.stereotype.</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lang="fr-FR" altLang="fr-FR" sz="1000" dirty="0">
                <a:solidFill>
                  <a:srgbClr val="CC7832"/>
                </a:solidFill>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485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UserDetailServiceImpl</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1161432" y="1893515"/>
            <a:ext cx="7263527" cy="270843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@Service</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UserDetailServiceImpl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implements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UserDetailsService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UserDetails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loadUserByUsername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UsernameNotFoundException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AdminResponseDTO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user =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accountService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.findUserByUsername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if</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UsernameNotFoundException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Collection&lt;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GrantedAuthority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authorities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ArrayList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&lt;&gt;()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user.getRoles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forEach</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(r-&gt;{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389C5"/>
                </a:solidFill>
                <a:effectLst/>
                <a:latin typeface="Courier New" panose="02070309020205020404" pitchFamily="49" charset="0"/>
                <a:cs typeface="Courier New" panose="02070309020205020404" pitchFamily="49" charset="0"/>
              </a:rPr>
              <a:t>authorities</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SimpleGrantedAuthority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r.getRoleName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new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user.getUsername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user.getPassword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authorities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6257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Import </a:t>
            </a:r>
            <a:r>
              <a:rPr lang="fr-FR" altLang="ko-KR" sz="1200" b="1" dirty="0" err="1" smtClean="0">
                <a:latin typeface="Arial" pitchFamily="34" charset="0"/>
                <a:cs typeface="Arial" pitchFamily="34" charset="0"/>
              </a:rPr>
              <a:t>éffectués</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414347" y="1640583"/>
            <a:ext cx="8417689"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com.proplant.backend.api_wide_pack.security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org.springframework.context.annotation.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Bean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org.springframework.context.annotation.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Configuration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org.springframework.http.HttpMethod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org.springframework.security.authentication.AuthenticationManager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org.springframework.security.config.annotation.authentication.builders.AuthenticationManagerBuilder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org.springframework.security.config.annotation.web.builders.HttpSecurity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org.springframework.security.config.annotation.web.configuration.</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EnableWebSecurity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org.springframework.security.config.annotation.web.configuration.WebSecurityConfigurerAdapter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org.springframework.security.config.http.SessionCreationPolicy</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org.springframework.security.core.userdetails.UserDetailsService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org.springframework.security.crypto.bcrypt.BCryptPasswordEncoder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org.springframework.security.web.authentication.UsernamePasswordAuthenticationFilter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32847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SécurityConfig</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1584625" y="1563639"/>
            <a:ext cx="6417141"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@Configuration</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EnableWebSecurity</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SecurityConfig</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extends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WebSecurityConfigurerAdapter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UserDetailsService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userDetailsService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BCryptPasswordEncoder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bCryptPasswordEncoder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SecurityConfig</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UserDetailsService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userDetailsService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BCryptPasswordEncoder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bCryptPasswordEncoder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userDetailsService</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userDetailsService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bCryptPasswordEncoder</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bCryptPasswordEncoder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protected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configure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AuthenticationManagerBuilder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Exception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auth.userDetailsService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userDetailsService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passwordEncoder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bCryptPasswordEncoder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3458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SécurityConfig</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1291190" y="1718027"/>
            <a:ext cx="6664004"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protected</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configure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HttpSecurity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http) </a:t>
            </a:r>
            <a:r>
              <a:rPr kumimoji="0" lang="fr-FR" altLang="fr-FR"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Exception{</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http.csrf</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disable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http.headers</a:t>
            </a:r>
            <a: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frameOptions</a:t>
            </a:r>
            <a: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disable</a:t>
            </a:r>
            <a: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http.sessionManagement</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sessionCreationPolicy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SessionCreationPolicy.</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STATELESS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"/login"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permitAll</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auth</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"/v3/api-docs/**"</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swagger-ui</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swagger-resources</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"/configuration/**"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permitAll</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//user</a:t>
            </a:r>
            <a:b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permitAll</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POST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DELETE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"/user/**"</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//archive                                                                     </a:t>
            </a:r>
            <a:b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permitAll</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POST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DELETE</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9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PUT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72820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SécurityConfig</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722124" y="1705907"/>
            <a:ext cx="7802136"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//archive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permitAll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POST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DELETE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PUT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chech</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authenticated</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after</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anyRequest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authenticated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//all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filter</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http.addFilter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JWTAuthenticationFilter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authenticationManager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http.addFilterBefore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JWTAuthorizationFilter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UsernamePasswordAuthenticationFilter.</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@Bean</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protected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AuthenticationManager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authenticationManager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Exception{</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super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.authenticationManager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8466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SécurityConfig</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722124" y="1705907"/>
            <a:ext cx="7802136"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//archive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permitAll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POST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DELETE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antMatchers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HttpMethod.</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PUT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"/archive/**"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hasAuthority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"ADMIN"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chech</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authenticated</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after</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http.authorizeRequests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anyRequest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authenticated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//all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filter</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http.addFilter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JWTAuthenticationFilter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authenticationManager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http.addFilterBefore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JWTAuthorizationFilter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UsernamePasswordAuthenticationFilter.</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@Bean</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Override</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protected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AuthenticationManager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authenticationManager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throws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Exception{</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super</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.authenticationManager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32524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12. </a:t>
            </a:r>
            <a:r>
              <a:rPr lang="fr-FR" altLang="ko-KR" sz="2000" dirty="0"/>
              <a:t>Configuration du fichier application </a:t>
            </a:r>
            <a:r>
              <a:rPr lang="fr-FR" altLang="ko-KR" sz="2000" dirty="0" err="1"/>
              <a:t>properties</a:t>
            </a:r>
            <a:r>
              <a:rPr lang="fr-FR" altLang="ko-KR" sz="2000" dirty="0"/>
              <a:t> </a:t>
            </a:r>
            <a:endParaRPr lang="fr-FR" altLang="ko-KR" sz="2000" dirty="0"/>
          </a:p>
        </p:txBody>
      </p:sp>
      <p:sp>
        <p:nvSpPr>
          <p:cNvPr id="4" name="Content Placeholder 4"/>
          <p:cNvSpPr>
            <a:spLocks noGrp="1"/>
          </p:cNvSpPr>
          <p:nvPr>
            <p:ph idx="10"/>
          </p:nvPr>
        </p:nvSpPr>
        <p:spPr>
          <a:xfrm>
            <a:off x="179512" y="1032165"/>
            <a:ext cx="8219256" cy="268613"/>
          </a:xfrm>
        </p:spPr>
        <p:txBody>
          <a:bodyPr/>
          <a:lstStyle/>
          <a:p>
            <a:r>
              <a:rPr lang="fr-FR" altLang="ko-KR" sz="1200" b="1" dirty="0" err="1" smtClean="0">
                <a:latin typeface="Arial" pitchFamily="34" charset="0"/>
                <a:cs typeface="Arial" pitchFamily="34" charset="0"/>
              </a:rPr>
              <a:t>application.properties</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1068372" y="1547752"/>
            <a:ext cx="7109639" cy="34470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spring.datasource.url</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jdbc:mysql</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://localhost:3306/</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archivesdb?createDatabaseIfNotExist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true</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spring.datasource.username</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root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spring.datasource.password</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spring.jpa.hibernate.ddl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-auto</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create</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spring.jpa.properties.hibernate.dialect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org.hibernate.dialect.MySQL5InnoDBDialect</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server.port</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2022</a:t>
            </a:r>
            <a:b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MULTIPART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MultipartProperties</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Enable</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multipart</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uploads</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spring.servlet.multipart.enabled</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true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Threshold</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after</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which</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files are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written</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to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disk</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spring.servlet.multipart.file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-size-</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threshold</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100KB</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Max file size.</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spring.servlet.multipart.max</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-file-size</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200MB</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Max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Request</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Size</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spring.servlet.multipart.max</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request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-size</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215MB</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File Storage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Properties</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All files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uploaded</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through</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the REST API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will</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be</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stored</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this</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directory</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file.upload-dir</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uploads</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/files</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75372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13. </a:t>
            </a:r>
            <a:r>
              <a:rPr lang="fr-FR" altLang="ko-KR" sz="2000" dirty="0"/>
              <a:t>Implémentation</a:t>
            </a:r>
            <a:r>
              <a:rPr lang="en-US" altLang="ko-KR" sz="2000" dirty="0"/>
              <a:t> des errors</a:t>
            </a:r>
          </a:p>
        </p:txBody>
      </p:sp>
      <p:sp>
        <p:nvSpPr>
          <p:cNvPr id="4" name="Content Placeholder 4"/>
          <p:cNvSpPr>
            <a:spLocks noGrp="1"/>
          </p:cNvSpPr>
          <p:nvPr>
            <p:ph idx="10"/>
          </p:nvPr>
        </p:nvSpPr>
        <p:spPr>
          <a:xfrm>
            <a:off x="179512" y="1032165"/>
            <a:ext cx="8219256" cy="268613"/>
          </a:xfrm>
        </p:spPr>
        <p:txBody>
          <a:bodyPr/>
          <a:lstStyle/>
          <a:p>
            <a:r>
              <a:rPr lang="fr-FR" altLang="ko-KR" sz="1200" b="1" dirty="0" smtClean="0">
                <a:latin typeface="Arial" pitchFamily="34" charset="0"/>
                <a:cs typeface="Arial" pitchFamily="34" charset="0"/>
              </a:rPr>
              <a:t>Implémentation des </a:t>
            </a:r>
            <a:r>
              <a:rPr lang="fr-FR" altLang="ko-KR" sz="1200" b="1" dirty="0" err="1" smtClean="0">
                <a:latin typeface="Arial" pitchFamily="34" charset="0"/>
                <a:cs typeface="Arial" pitchFamily="34" charset="0"/>
              </a:rPr>
              <a:t>errors</a:t>
            </a:r>
            <a:r>
              <a:rPr lang="fr-FR" altLang="ko-KR" sz="1200" b="1" dirty="0" smtClean="0">
                <a:latin typeface="Arial" pitchFamily="34" charset="0"/>
                <a:cs typeface="Arial" pitchFamily="34" charset="0"/>
              </a:rPr>
              <a:t> (</a:t>
            </a:r>
            <a:r>
              <a:rPr lang="fr-FR" altLang="ko-KR" sz="1200" b="1" dirty="0" err="1" smtClean="0">
                <a:latin typeface="Arial" pitchFamily="34" charset="0"/>
                <a:cs typeface="Arial" pitchFamily="34" charset="0"/>
              </a:rPr>
              <a:t>ApiErrorDto</a:t>
            </a:r>
            <a:r>
              <a:rPr lang="fr-FR" altLang="ko-KR" sz="1200" b="1" dirty="0" smtClean="0">
                <a:latin typeface="Arial" pitchFamily="34" charset="0"/>
                <a:cs typeface="Arial" pitchFamily="34" charset="0"/>
              </a:rPr>
              <a:t>)</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2411760" y="2116762"/>
            <a:ext cx="457048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com.proplant.backend.api_wide_pack.error_handler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lombok.</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Data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@Data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AllArgsConstructor</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ApiErrorDto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04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51520" y="1821031"/>
            <a:ext cx="8496944" cy="3126983"/>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dirty="0" smtClean="0"/>
              <a:t>1.Réalisation </a:t>
            </a:r>
            <a:r>
              <a:rPr lang="fr-FR" altLang="ko-KR" dirty="0"/>
              <a:t>du diagramme de classes</a:t>
            </a:r>
            <a:endParaRPr lang="en-US" sz="2400" dirty="0"/>
          </a:p>
        </p:txBody>
      </p:sp>
      <p:pic>
        <p:nvPicPr>
          <p:cNvPr id="8" name="Espace réservé du contenu 7"/>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51520" y="1563638"/>
            <a:ext cx="4185687" cy="2995612"/>
          </a:xfrm>
        </p:spPr>
      </p:pic>
      <p:sp>
        <p:nvSpPr>
          <p:cNvPr id="9" name="Content Placeholder 4"/>
          <p:cNvSpPr>
            <a:spLocks noGrp="1"/>
          </p:cNvSpPr>
          <p:nvPr>
            <p:ph idx="10"/>
          </p:nvPr>
        </p:nvSpPr>
        <p:spPr>
          <a:xfrm>
            <a:off x="4716016" y="1481445"/>
            <a:ext cx="4032448" cy="3077805"/>
          </a:xfrm>
        </p:spPr>
        <p:txBody>
          <a:bodyPr/>
          <a:lstStyle/>
          <a:p>
            <a:pPr marL="285750" indent="-285750">
              <a:buFont typeface="Wingdings" panose="05000000000000000000" pitchFamily="2" charset="2"/>
              <a:buChar char="Ø"/>
            </a:pPr>
            <a:r>
              <a:rPr lang="fr-FR" altLang="ko-KR" sz="1200" b="1" dirty="0">
                <a:latin typeface="Arial" pitchFamily="34" charset="0"/>
                <a:cs typeface="Arial" pitchFamily="34" charset="0"/>
              </a:rPr>
              <a:t>User: </a:t>
            </a:r>
            <a:r>
              <a:rPr lang="fr-FR" altLang="ko-KR" sz="1200" dirty="0">
                <a:latin typeface="Arial" pitchFamily="34" charset="0"/>
                <a:cs typeface="Arial" pitchFamily="34" charset="0"/>
              </a:rPr>
              <a:t>qui représente ici un utilisateur lambda différent de l’utilisateur </a:t>
            </a:r>
            <a:r>
              <a:rPr lang="fr-FR" altLang="ko-KR" sz="1200" b="1" dirty="0">
                <a:latin typeface="Arial" pitchFamily="34" charset="0"/>
                <a:cs typeface="Arial" pitchFamily="34" charset="0"/>
              </a:rPr>
              <a:t>admin</a:t>
            </a:r>
          </a:p>
          <a:p>
            <a:pPr marL="285750" indent="-285750">
              <a:buFont typeface="Wingdings" panose="05000000000000000000" pitchFamily="2" charset="2"/>
              <a:buChar char="Ø"/>
            </a:pPr>
            <a:endParaRPr lang="en-US" altLang="ko-KR" sz="1200" b="1" dirty="0" smtClean="0">
              <a:latin typeface="Arial" pitchFamily="34" charset="0"/>
              <a:cs typeface="Arial" pitchFamily="34" charset="0"/>
            </a:endParaRPr>
          </a:p>
          <a:p>
            <a:pPr marL="285750" indent="-285750">
              <a:buFont typeface="Wingdings" panose="05000000000000000000" pitchFamily="2" charset="2"/>
              <a:buChar char="Ø"/>
            </a:pPr>
            <a:r>
              <a:rPr lang="fr-FR" altLang="ko-KR" sz="1200" b="1" dirty="0">
                <a:latin typeface="Arial" pitchFamily="34" charset="0"/>
                <a:cs typeface="Arial" pitchFamily="34" charset="0"/>
              </a:rPr>
              <a:t>Admin</a:t>
            </a:r>
            <a:r>
              <a:rPr lang="fr-FR" altLang="ko-KR" sz="1200" dirty="0">
                <a:latin typeface="Arial" pitchFamily="34" charset="0"/>
                <a:cs typeface="Arial" pitchFamily="34" charset="0"/>
              </a:rPr>
              <a:t>: qui  représente l’utilisateur principal du système qui aura pour objectif de télécharger, </a:t>
            </a:r>
            <a:r>
              <a:rPr lang="fr-FR" altLang="ko-KR" sz="1200" dirty="0" err="1">
                <a:latin typeface="Arial" pitchFamily="34" charset="0"/>
                <a:cs typeface="Arial" pitchFamily="34" charset="0"/>
              </a:rPr>
              <a:t>téléverser</a:t>
            </a:r>
            <a:r>
              <a:rPr lang="fr-FR" altLang="ko-KR" sz="1200" dirty="0">
                <a:latin typeface="Arial" pitchFamily="34" charset="0"/>
                <a:cs typeface="Arial" pitchFamily="34" charset="0"/>
              </a:rPr>
              <a:t> ou modifier  les documents dans l’application</a:t>
            </a:r>
            <a:r>
              <a:rPr lang="fr-FR" altLang="ko-KR" sz="1200" dirty="0" smtClean="0">
                <a:latin typeface="Arial" pitchFamily="34" charset="0"/>
                <a:cs typeface="Arial" pitchFamily="34" charset="0"/>
              </a:rPr>
              <a:t>.</a:t>
            </a:r>
          </a:p>
          <a:p>
            <a:endParaRPr lang="fr-FR" altLang="ko-KR" sz="1200" dirty="0">
              <a:latin typeface="Arial" pitchFamily="34" charset="0"/>
              <a:cs typeface="Arial" pitchFamily="34" charset="0"/>
            </a:endParaRPr>
          </a:p>
          <a:p>
            <a:pPr marL="285750" indent="-285750">
              <a:buFont typeface="Wingdings" panose="05000000000000000000" pitchFamily="2" charset="2"/>
              <a:buChar char="Ø"/>
            </a:pPr>
            <a:r>
              <a:rPr lang="fr-FR" altLang="ko-KR" sz="1200" b="1" dirty="0">
                <a:latin typeface="Arial" pitchFamily="34" charset="0"/>
                <a:cs typeface="Arial" pitchFamily="34" charset="0"/>
              </a:rPr>
              <a:t>Rôle</a:t>
            </a:r>
            <a:r>
              <a:rPr lang="fr-FR" altLang="ko-KR" sz="1200" dirty="0">
                <a:latin typeface="Arial" pitchFamily="34" charset="0"/>
                <a:cs typeface="Arial" pitchFamily="34" charset="0"/>
              </a:rPr>
              <a:t>: qui représente la table qui va contenir les rôles des utilisateurs du </a:t>
            </a:r>
            <a:r>
              <a:rPr lang="fr-FR" altLang="ko-KR" sz="1200" dirty="0" smtClean="0">
                <a:latin typeface="Arial" pitchFamily="34" charset="0"/>
                <a:cs typeface="Arial" pitchFamily="34" charset="0"/>
              </a:rPr>
              <a:t>system(ici admin et user)</a:t>
            </a:r>
          </a:p>
          <a:p>
            <a:endParaRPr lang="fr-FR" altLang="ko-KR" sz="1200" b="1" dirty="0">
              <a:latin typeface="Arial" pitchFamily="34" charset="0"/>
              <a:cs typeface="Arial" pitchFamily="34" charset="0"/>
            </a:endParaRPr>
          </a:p>
          <a:p>
            <a:pPr marL="285750" indent="-285750">
              <a:buFont typeface="Wingdings" panose="05000000000000000000" pitchFamily="2" charset="2"/>
              <a:buChar char="Ø"/>
            </a:pPr>
            <a:r>
              <a:rPr lang="fr-FR" altLang="ko-KR" sz="1200" b="1" dirty="0">
                <a:latin typeface="Arial" pitchFamily="34" charset="0"/>
                <a:cs typeface="Arial" pitchFamily="34" charset="0"/>
              </a:rPr>
              <a:t>Archive</a:t>
            </a:r>
            <a:r>
              <a:rPr lang="fr-FR" altLang="ko-KR" sz="1200" dirty="0">
                <a:latin typeface="Arial" pitchFamily="34" charset="0"/>
                <a:cs typeface="Arial" pitchFamily="34" charset="0"/>
              </a:rPr>
              <a:t>: qui représente la table qui contient les caractéristiques de l’archive</a:t>
            </a:r>
          </a:p>
          <a:p>
            <a:endParaRPr lang="en-US" altLang="ko-KR" sz="1200" b="1" dirty="0" smtClean="0">
              <a:latin typeface="Arial" pitchFamily="34" charset="0"/>
              <a:cs typeface="Arial" pitchFamily="34" charset="0"/>
            </a:endParaRPr>
          </a:p>
        </p:txBody>
      </p:sp>
    </p:spTree>
    <p:extLst>
      <p:ext uri="{BB962C8B-B14F-4D97-AF65-F5344CB8AC3E}">
        <p14:creationId xmlns:p14="http://schemas.microsoft.com/office/powerpoint/2010/main" val="6403475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13. Implémentation</a:t>
            </a:r>
            <a:r>
              <a:rPr lang="en-US" altLang="ko-KR" sz="2000" dirty="0" smtClean="0"/>
              <a:t> des errors</a:t>
            </a:r>
            <a:endParaRPr lang="en-US" altLang="ko-KR" sz="2000" dirty="0"/>
          </a:p>
        </p:txBody>
      </p:sp>
      <p:sp>
        <p:nvSpPr>
          <p:cNvPr id="4" name="Content Placeholder 4"/>
          <p:cNvSpPr>
            <a:spLocks noGrp="1"/>
          </p:cNvSpPr>
          <p:nvPr>
            <p:ph idx="10"/>
          </p:nvPr>
        </p:nvSpPr>
        <p:spPr>
          <a:xfrm>
            <a:off x="179512" y="1032165"/>
            <a:ext cx="8219256" cy="268613"/>
          </a:xfrm>
        </p:spPr>
        <p:txBody>
          <a:bodyPr/>
          <a:lstStyle/>
          <a:p>
            <a:r>
              <a:rPr lang="fr-FR" altLang="ko-KR" sz="1200" b="1" dirty="0" smtClean="0">
                <a:latin typeface="Arial" pitchFamily="34" charset="0"/>
                <a:cs typeface="Arial" pitchFamily="34" charset="0"/>
              </a:rPr>
              <a:t>Implémentation des </a:t>
            </a:r>
            <a:r>
              <a:rPr lang="fr-FR" altLang="ko-KR" sz="1200" b="1" dirty="0" err="1" smtClean="0">
                <a:latin typeface="Arial" pitchFamily="34" charset="0"/>
                <a:cs typeface="Arial" pitchFamily="34" charset="0"/>
              </a:rPr>
              <a:t>errors</a:t>
            </a:r>
            <a:r>
              <a:rPr lang="fr-FR" altLang="ko-KR" sz="1200" b="1" dirty="0" smtClean="0">
                <a:latin typeface="Arial" pitchFamily="34" charset="0"/>
                <a:cs typeface="Arial" pitchFamily="34" charset="0"/>
              </a:rPr>
              <a:t> (</a:t>
            </a:r>
            <a:r>
              <a:rPr lang="fr-FR" altLang="ko-KR" sz="1200" b="1" dirty="0" err="1" smtClean="0">
                <a:latin typeface="Arial" pitchFamily="34" charset="0"/>
                <a:cs typeface="Arial" pitchFamily="34" charset="0"/>
              </a:rPr>
              <a:t>ArchiveNotFoundException</a:t>
            </a:r>
            <a:r>
              <a:rPr lang="fr-FR" altLang="ko-KR" sz="1200" b="1" dirty="0" smtClean="0">
                <a:latin typeface="Arial" pitchFamily="34" charset="0"/>
                <a:cs typeface="Arial" pitchFamily="34" charset="0"/>
              </a:rPr>
              <a:t>)</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1978982" y="1835934"/>
            <a:ext cx="5186035"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com.proplant.backend.api_wide_pack.error_handler</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org.springframework.http.HttpStatus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org.springframework.web.bind.annotation.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ResponseStatus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ResponseStatus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value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HttpStatus.</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NOT_FOUND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ArchiveNotFoundException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extends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RuntimeException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ArchiveNotFoundException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message){</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super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(message)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7693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15. </a:t>
            </a:r>
            <a:r>
              <a:rPr lang="fr-FR" altLang="ko-KR" sz="2000" dirty="0"/>
              <a:t>Implémentation</a:t>
            </a:r>
            <a:r>
              <a:rPr lang="en-US" altLang="ko-KR" sz="2000" dirty="0"/>
              <a:t> des </a:t>
            </a:r>
            <a:r>
              <a:rPr lang="en-US" altLang="ko-KR" sz="2000" dirty="0" smtClean="0"/>
              <a:t>tests</a:t>
            </a:r>
            <a:endParaRPr lang="en-US" altLang="ko-KR" sz="2000" dirty="0"/>
          </a:p>
        </p:txBody>
      </p:sp>
      <p:sp>
        <p:nvSpPr>
          <p:cNvPr id="4" name="Content Placeholder 4"/>
          <p:cNvSpPr>
            <a:spLocks noGrp="1"/>
          </p:cNvSpPr>
          <p:nvPr>
            <p:ph idx="10"/>
          </p:nvPr>
        </p:nvSpPr>
        <p:spPr>
          <a:xfrm>
            <a:off x="179512" y="1032165"/>
            <a:ext cx="8219256" cy="268613"/>
          </a:xfrm>
        </p:spPr>
        <p:txBody>
          <a:bodyPr/>
          <a:lstStyle/>
          <a:p>
            <a:r>
              <a:rPr lang="fr-FR" altLang="ko-KR" sz="1200" b="1" dirty="0" smtClean="0">
                <a:latin typeface="Arial" pitchFamily="34" charset="0"/>
                <a:cs typeface="Arial" pitchFamily="34" charset="0"/>
              </a:rPr>
              <a:t>Fonction utile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632100" y="2139702"/>
            <a:ext cx="8136904"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userTrueInfo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Effective Java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description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mydescription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image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type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mytype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userFalseInfo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name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Effective Java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description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mydescription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null</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type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mytype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espired</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after</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10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days</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authenticationToken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Bearer</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eyJ0eXAiOiJKV1QiLCJhbGciOiJIUzI1NiJ9.eyJzdWIiOiJhZG1pbiIsInJvbGVzIjpbIkFETUlOIl0sImlzcyI6Ii9sb2dpbiIsImV4cCI6MTY1NTEyMTQxNX0._zEJ_gdO4PTiMOKuCHaWe2hEBw4Fo5rw6KswtFaZVWc"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token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600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15. </a:t>
            </a:r>
            <a:r>
              <a:rPr lang="fr-FR" altLang="ko-KR" sz="2000" dirty="0"/>
              <a:t>Implémentation</a:t>
            </a:r>
            <a:r>
              <a:rPr lang="en-US" altLang="ko-KR" sz="2000" dirty="0"/>
              <a:t> des </a:t>
            </a:r>
            <a:r>
              <a:rPr lang="en-US" altLang="ko-KR" sz="2000" dirty="0" smtClean="0"/>
              <a:t>tests</a:t>
            </a:r>
            <a:endParaRPr lang="en-US" altLang="ko-KR" sz="2000" dirty="0"/>
          </a:p>
        </p:txBody>
      </p:sp>
      <p:sp>
        <p:nvSpPr>
          <p:cNvPr id="4" name="Content Placeholder 4"/>
          <p:cNvSpPr>
            <a:spLocks noGrp="1"/>
          </p:cNvSpPr>
          <p:nvPr>
            <p:ph idx="10"/>
          </p:nvPr>
        </p:nvSpPr>
        <p:spPr>
          <a:xfrm>
            <a:off x="179512" y="1032165"/>
            <a:ext cx="8219256" cy="268613"/>
          </a:xfrm>
        </p:spPr>
        <p:txBody>
          <a:bodyPr/>
          <a:lstStyle/>
          <a:p>
            <a:r>
              <a:rPr lang="fr-FR" altLang="ko-KR" sz="1200" b="1" dirty="0" smtClean="0">
                <a:latin typeface="Arial" pitchFamily="34" charset="0"/>
                <a:cs typeface="Arial" pitchFamily="34" charset="0"/>
              </a:rPr>
              <a:t>Fonction utile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2483768" y="1635646"/>
            <a:ext cx="4647426"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mapShop</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String to file</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mapShopStringToFile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fileName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byte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bytes =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fileName.getBytes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bytes</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random</a:t>
            </a:r>
            <a: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value ID</a:t>
            </a:r>
            <a:br>
              <a:rPr kumimoji="0" lang="fr-FR" altLang="fr-FR" sz="1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int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randomId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int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minimum = </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10000</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int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maximum = </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1000000000</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int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randomValue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randomValue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minimum +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int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Math.</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random</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maximum)</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randomValue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29674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11. Implémentation </a:t>
            </a:r>
            <a:r>
              <a:rPr lang="fr-FR" altLang="ko-KR" sz="2000" dirty="0"/>
              <a:t>du concept des rôles et de  sécurité</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Import à </a:t>
            </a:r>
            <a:r>
              <a:rPr lang="fr-FR" altLang="ko-KR" sz="1200" b="1" dirty="0" err="1" smtClean="0">
                <a:latin typeface="Arial" pitchFamily="34" charset="0"/>
                <a:cs typeface="Arial" pitchFamily="34" charset="0"/>
              </a:rPr>
              <a:t>éffectués</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2339752" y="1877913"/>
            <a:ext cx="5647700"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package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com.proplant.backend.archive.web</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org.junit.jupiter.api.</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Test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org.springframework.beans.factory.annotation.</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Autowired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org.springframework.boot.test.context.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SpringBootTest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org.springframework.boot.web.server.</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LocalServerPort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com.proplant.backend.domaines.archive.repository.entity.Archive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com.proplant.backend.domaines.archive.service.ArchiveService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io.restassured.RestAssured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94122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a:t>15. Implémentation</a:t>
            </a:r>
            <a:r>
              <a:rPr lang="en-US" altLang="ko-KR" sz="2000" dirty="0"/>
              <a:t> des tests</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Constants a utilisé </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1835696" y="1893515"/>
            <a:ext cx="6417141"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SpringBootTest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webEnvironment</a:t>
            </a:r>
            <a:r>
              <a:rPr kumimoji="0" lang="fr-FR" altLang="fr-FR" sz="10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SpringBootTest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.WebEnvironment.</a:t>
            </a:r>
            <a:r>
              <a:rPr kumimoji="0" lang="fr-FR" altLang="fr-FR" sz="10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RANDOM_PORT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ArchiveControllertest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LocalServerPort</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private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Integer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port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BASE_ARCHIVE_URL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"http://localhost:2022/archive"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AUTHORIZATION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Authorization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static</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final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String </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"application/</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json</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Autowired</a:t>
            </a: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archiveService</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5748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a:t>15. Implémentation</a:t>
            </a:r>
            <a:r>
              <a:rPr lang="en-US" altLang="ko-KR" sz="2000" dirty="0"/>
              <a:t> des tests</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Test pour ajouter un archive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2699792" y="1779662"/>
            <a:ext cx="5262979"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@Test</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shouldReturnSuccessfullyWhenGetaddArchive200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RestAssured.</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given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().header(</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AUTHORIZATION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contentType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.body(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userTrueInfo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.post(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BASE_ARCHIVE_URL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"/new"</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statusCode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06793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a:t>15. Implémentation</a:t>
            </a:r>
            <a:r>
              <a:rPr lang="en-US" altLang="ko-KR" sz="2000" dirty="0"/>
              <a:t> des tests</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Test pour ajouter un archive sans toute fois être authentifier</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1546153" y="1893515"/>
            <a:ext cx="6494085"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@Test</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shouldReturnBadRequestWhenPostArchiveWithoutAuthenticationToken403</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RestAssured.</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given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contentType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.body(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userTrueInfo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.post(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BASE_ARCHIVE_URL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"/new"</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statusCode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403</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45361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a:t>15. Implémentation</a:t>
            </a:r>
            <a:r>
              <a:rPr lang="en-US" altLang="ko-KR" sz="2000" dirty="0"/>
              <a:t> des tests</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Test pour ajouter un archive en utilisant une mauvais url</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1835696" y="1707654"/>
            <a:ext cx="5262979"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@Test</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shouldReturnBadRequestWhenPostBadURLArchive405</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RestAssured.</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given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().header(</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AUTHORIZATION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contentType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.body(</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userTrueInfo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.post(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BASE_ARCHIVE_URL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newfalse</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statusCode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405</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271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a:t>15. Implémentation</a:t>
            </a:r>
            <a:r>
              <a:rPr lang="en-US" altLang="ko-KR" sz="2000" dirty="0"/>
              <a:t> des tests</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Test pour supprimer un archive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2339752" y="2067694"/>
            <a:ext cx="526297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@Test</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shouldReturnSuccessfullyWhendeleteArchive200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RestAssured.</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given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().header(</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AUTHORIZATION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contentType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.post(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BASE_ARCHIVE_URL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delete</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/1"</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statusCode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2534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a:t>15. Implémentation</a:t>
            </a:r>
            <a:r>
              <a:rPr lang="en-US" altLang="ko-KR" sz="2000" dirty="0"/>
              <a:t> des tests</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Test pour supprimer un archive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2339752" y="2067694"/>
            <a:ext cx="526297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@Test</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shouldReturnSuccessfullyWhendeleteArchive200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RestAssured.</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given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().header(</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AUTHORIZATION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contentType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.post(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BASE_ARCHIVE_URL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delete</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/1"</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statusCode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5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9728" y="1922016"/>
            <a:ext cx="8496944" cy="3025998"/>
          </a:xfrm>
        </p:spPr>
        <p:txBody>
          <a:bodyPr/>
          <a:lstStyle/>
          <a:p>
            <a:endParaRPr lang="fr-FR" altLang="ko-KR" sz="1000" dirty="0">
              <a:latin typeface="Arial" pitchFamily="34" charset="0"/>
              <a:cs typeface="Arial" pitchFamily="34" charset="0"/>
            </a:endParaRPr>
          </a:p>
          <a:p>
            <a:endParaRPr lang="en-US" altLang="ko-KR" sz="1000" dirty="0">
              <a:latin typeface="Arial" pitchFamily="34" charset="0"/>
              <a:cs typeface="Arial" pitchFamily="34" charset="0"/>
            </a:endParaRPr>
          </a:p>
          <a:p>
            <a:endParaRPr lang="en-US" altLang="ko-KR" sz="10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fr-FR" altLang="ko-KR" sz="2800" dirty="0" smtClean="0"/>
              <a:t>2.Réalisation </a:t>
            </a:r>
            <a:r>
              <a:rPr lang="fr-FR" altLang="ko-KR" sz="2800" dirty="0"/>
              <a:t>du diagramme de cas d’utilisation</a:t>
            </a:r>
          </a:p>
        </p:txBody>
      </p:sp>
      <p:sp>
        <p:nvSpPr>
          <p:cNvPr id="4" name="Content Placeholder 4"/>
          <p:cNvSpPr>
            <a:spLocks noGrp="1"/>
          </p:cNvSpPr>
          <p:nvPr>
            <p:ph idx="10"/>
          </p:nvPr>
        </p:nvSpPr>
        <p:spPr>
          <a:xfrm>
            <a:off x="279728" y="987574"/>
            <a:ext cx="8396728" cy="504056"/>
          </a:xfrm>
        </p:spPr>
        <p:txBody>
          <a:bodyPr/>
          <a:lstStyle/>
          <a:p>
            <a:r>
              <a:rPr lang="fr-FR" sz="1200" dirty="0" smtClean="0">
                <a:latin typeface="Arial" panose="020B0604020202020204" pitchFamily="34" charset="0"/>
                <a:cs typeface="Arial" panose="020B0604020202020204" pitchFamily="34" charset="0"/>
              </a:rPr>
              <a:t>Le</a:t>
            </a:r>
            <a:r>
              <a:rPr lang="fr-FR" sz="1200" dirty="0">
                <a:latin typeface="Arial" panose="020B0604020202020204" pitchFamily="34" charset="0"/>
                <a:cs typeface="Arial" panose="020B0604020202020204" pitchFamily="34" charset="0"/>
              </a:rPr>
              <a:t> </a:t>
            </a:r>
            <a:r>
              <a:rPr lang="fr-FR" sz="1200" b="1" dirty="0" smtClean="0">
                <a:latin typeface="Arial" panose="020B0604020202020204" pitchFamily="34" charset="0"/>
                <a:cs typeface="Arial" panose="020B0604020202020204" pitchFamily="34" charset="0"/>
              </a:rPr>
              <a:t>diagramme </a:t>
            </a:r>
            <a:r>
              <a:rPr lang="fr-FR" sz="1200" b="1" dirty="0">
                <a:latin typeface="Arial" panose="020B0604020202020204" pitchFamily="34" charset="0"/>
                <a:cs typeface="Arial" panose="020B0604020202020204" pitchFamily="34" charset="0"/>
              </a:rPr>
              <a:t>de cas d'utilisation </a:t>
            </a:r>
            <a:r>
              <a:rPr lang="fr-FR" sz="1200" dirty="0">
                <a:latin typeface="Arial" panose="020B0604020202020204" pitchFamily="34" charset="0"/>
                <a:cs typeface="Arial" panose="020B0604020202020204" pitchFamily="34" charset="0"/>
              </a:rPr>
              <a:t>décrivent les fonctions générales et la portée </a:t>
            </a:r>
            <a:r>
              <a:rPr lang="fr-FR" sz="1200" dirty="0" smtClean="0">
                <a:latin typeface="Arial" panose="020B0604020202020204" pitchFamily="34" charset="0"/>
                <a:cs typeface="Arial" panose="020B0604020202020204" pitchFamily="34" charset="0"/>
              </a:rPr>
              <a:t>d'un </a:t>
            </a:r>
            <a:r>
              <a:rPr lang="fr-FR" sz="1200" dirty="0">
                <a:latin typeface="Arial" panose="020B0604020202020204" pitchFamily="34" charset="0"/>
                <a:cs typeface="Arial" panose="020B0604020202020204" pitchFamily="34" charset="0"/>
              </a:rPr>
              <a:t>système</a:t>
            </a:r>
            <a:r>
              <a:rPr lang="fr-FR" sz="1200" dirty="0" smtClean="0">
                <a:latin typeface="Arial" panose="020B0604020202020204" pitchFamily="34" charset="0"/>
                <a:cs typeface="Arial" panose="020B0604020202020204" pitchFamily="34" charset="0"/>
              </a:rPr>
              <a:t>.</a:t>
            </a:r>
          </a:p>
          <a:p>
            <a:r>
              <a:rPr lang="fr-FR" sz="1200" dirty="0" smtClean="0">
                <a:latin typeface="Arial" panose="020B0604020202020204" pitchFamily="34" charset="0"/>
                <a:cs typeface="Arial" panose="020B0604020202020204" pitchFamily="34" charset="0"/>
              </a:rPr>
              <a:t>Ces</a:t>
            </a:r>
            <a:r>
              <a:rPr lang="fr-FR" sz="1200" dirty="0">
                <a:latin typeface="Arial" panose="020B0604020202020204" pitchFamily="34" charset="0"/>
                <a:cs typeface="Arial" panose="020B0604020202020204" pitchFamily="34" charset="0"/>
              </a:rPr>
              <a:t> </a:t>
            </a:r>
            <a:r>
              <a:rPr lang="fr-FR" sz="1200" b="1" dirty="0">
                <a:latin typeface="Arial" panose="020B0604020202020204" pitchFamily="34" charset="0"/>
                <a:cs typeface="Arial" panose="020B0604020202020204" pitchFamily="34" charset="0"/>
              </a:rPr>
              <a:t>diagrammes</a:t>
            </a:r>
            <a:r>
              <a:rPr lang="fr-FR" sz="1200" dirty="0">
                <a:latin typeface="Arial" panose="020B0604020202020204" pitchFamily="34" charset="0"/>
                <a:cs typeface="Arial" panose="020B0604020202020204" pitchFamily="34" charset="0"/>
              </a:rPr>
              <a:t> identifient également les interactions entre le système et ses acteurs.</a:t>
            </a:r>
            <a:endParaRPr lang="en-US" altLang="ko-KR" sz="1200" b="1" dirty="0" smtClean="0">
              <a:latin typeface="Arial" pitchFamily="34" charset="0"/>
              <a:cs typeface="Arial"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212" y="1491630"/>
            <a:ext cx="5824116" cy="3366120"/>
          </a:xfrm>
          <a:prstGeom prst="rect">
            <a:avLst/>
          </a:prstGeom>
        </p:spPr>
      </p:pic>
    </p:spTree>
    <p:extLst>
      <p:ext uri="{BB962C8B-B14F-4D97-AF65-F5344CB8AC3E}">
        <p14:creationId xmlns:p14="http://schemas.microsoft.com/office/powerpoint/2010/main" val="24597369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a:t>15. Implémentation</a:t>
            </a:r>
            <a:r>
              <a:rPr lang="en-US" altLang="ko-KR" sz="2000" dirty="0"/>
              <a:t> des tests</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Test pour supprimer un archive qui n’existe pas</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Rectangle 1"/>
          <p:cNvSpPr>
            <a:spLocks noChangeArrowheads="1"/>
          </p:cNvSpPr>
          <p:nvPr/>
        </p:nvSpPr>
        <p:spPr bwMode="auto">
          <a:xfrm>
            <a:off x="1979712" y="1893515"/>
            <a:ext cx="5955476"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@Test</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shouldReturnInternalServerErrorWhendeleteArchiveNotExist500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RestAssured.</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given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().header(</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AUTHORIZATION</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authenticationToken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contentType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.post(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BASE_ARCHIVE_URL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delete</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randomId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statusCode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500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6737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a:t>15. Implémentation</a:t>
            </a:r>
            <a:r>
              <a:rPr lang="en-US" altLang="ko-KR" sz="2000" dirty="0"/>
              <a:t> des tests</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smtClean="0">
                <a:latin typeface="Arial" pitchFamily="34" charset="0"/>
                <a:cs typeface="Arial" pitchFamily="34" charset="0"/>
              </a:rPr>
              <a:t>Test pour </a:t>
            </a:r>
            <a:r>
              <a:rPr lang="fr-FR" altLang="ko-KR" sz="1200" b="1" dirty="0" err="1" smtClean="0">
                <a:latin typeface="Arial" pitchFamily="34" charset="0"/>
                <a:cs typeface="Arial" pitchFamily="34" charset="0"/>
              </a:rPr>
              <a:t>récuperer</a:t>
            </a:r>
            <a:r>
              <a:rPr lang="fr-FR" altLang="ko-KR" sz="1200" b="1" dirty="0" smtClean="0">
                <a:latin typeface="Arial" pitchFamily="34" charset="0"/>
                <a:cs typeface="Arial" pitchFamily="34" charset="0"/>
              </a:rPr>
              <a:t> tous les archive de la base de données</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ChangeArrowheads="1"/>
          </p:cNvSpPr>
          <p:nvPr/>
        </p:nvSpPr>
        <p:spPr bwMode="auto">
          <a:xfrm>
            <a:off x="1907704" y="1635646"/>
            <a:ext cx="4955203"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@Test</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shouldReturnSuccessfullyWhengetallArchives200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RestAssured.</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given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contentType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BASE_ARCHIVE_URL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"/all"</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statusCode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7" name="Content Placeholder 4"/>
          <p:cNvSpPr>
            <a:spLocks noGrp="1"/>
          </p:cNvSpPr>
          <p:nvPr>
            <p:ph idx="10"/>
          </p:nvPr>
        </p:nvSpPr>
        <p:spPr>
          <a:xfrm>
            <a:off x="424828" y="3147814"/>
            <a:ext cx="8219256" cy="268613"/>
          </a:xfrm>
        </p:spPr>
        <p:txBody>
          <a:bodyPr/>
          <a:lstStyle/>
          <a:p>
            <a:r>
              <a:rPr lang="fr-FR" altLang="ko-KR" sz="1200" b="1" dirty="0" smtClean="0">
                <a:latin typeface="Arial" pitchFamily="34" charset="0"/>
                <a:cs typeface="Arial" pitchFamily="34" charset="0"/>
              </a:rPr>
              <a:t>Test pour </a:t>
            </a:r>
            <a:r>
              <a:rPr lang="fr-FR" altLang="ko-KR" sz="1200" b="1" dirty="0" err="1" smtClean="0">
                <a:latin typeface="Arial" pitchFamily="34" charset="0"/>
                <a:cs typeface="Arial" pitchFamily="34" charset="0"/>
              </a:rPr>
              <a:t>récuperer</a:t>
            </a:r>
            <a:r>
              <a:rPr lang="fr-FR" altLang="ko-KR" sz="1200" b="1" dirty="0" smtClean="0">
                <a:latin typeface="Arial" pitchFamily="34" charset="0"/>
                <a:cs typeface="Arial" pitchFamily="34" charset="0"/>
              </a:rPr>
              <a:t> un archive de la base de données</a:t>
            </a:r>
            <a:endParaRPr lang="fr-FR" altLang="ko-KR" sz="1200" b="1" dirty="0">
              <a:latin typeface="Arial" pitchFamily="34" charset="0"/>
              <a:cs typeface="Arial" pitchFamily="34" charset="0"/>
            </a:endParaRPr>
          </a:p>
        </p:txBody>
      </p:sp>
      <p:sp>
        <p:nvSpPr>
          <p:cNvPr id="8" name="Rectangle 2"/>
          <p:cNvSpPr>
            <a:spLocks noChangeArrowheads="1"/>
          </p:cNvSpPr>
          <p:nvPr/>
        </p:nvSpPr>
        <p:spPr bwMode="auto">
          <a:xfrm>
            <a:off x="1907704" y="3620090"/>
            <a:ext cx="503214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@Test</a:t>
            </a:r>
            <a:br>
              <a:rPr kumimoji="0" lang="fr-FR" altLang="fr-FR" sz="10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void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shouldReturnSuccessfullyWhengetSingleArchive200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RestAssured.</a:t>
            </a:r>
            <a:r>
              <a:rPr kumimoji="0" lang="fr-FR" altLang="fr-FR" sz="1000" b="0" i="1"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given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contentType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APPLICATION_JSON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BASE_ARCHIVE_URL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"/1"</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then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statusCode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200</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7517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sz="2000" dirty="0" smtClean="0"/>
              <a:t>16. </a:t>
            </a:r>
            <a:r>
              <a:rPr lang="en-US" altLang="ko-KR" sz="2000" dirty="0" smtClean="0"/>
              <a:t>Configuration </a:t>
            </a:r>
            <a:r>
              <a:rPr lang="en-US" altLang="ko-KR" sz="2000" dirty="0"/>
              <a:t>du </a:t>
            </a:r>
            <a:r>
              <a:rPr lang="en-US" altLang="ko-KR" sz="2000" dirty="0" err="1" smtClean="0"/>
              <a:t>Dockerfile</a:t>
            </a:r>
            <a:endParaRPr lang="fr-FR" altLang="ko-KR" sz="2000" dirty="0"/>
          </a:p>
        </p:txBody>
      </p:sp>
      <p:sp>
        <p:nvSpPr>
          <p:cNvPr id="4" name="Content Placeholder 4"/>
          <p:cNvSpPr>
            <a:spLocks noGrp="1"/>
          </p:cNvSpPr>
          <p:nvPr>
            <p:ph idx="10"/>
          </p:nvPr>
        </p:nvSpPr>
        <p:spPr>
          <a:xfrm>
            <a:off x="683568" y="1089746"/>
            <a:ext cx="8219256" cy="268613"/>
          </a:xfrm>
        </p:spPr>
        <p:txBody>
          <a:bodyPr/>
          <a:lstStyle/>
          <a:p>
            <a:r>
              <a:rPr lang="fr-FR" altLang="ko-KR" sz="1200" b="1" dirty="0" err="1" smtClean="0">
                <a:latin typeface="Arial" pitchFamily="34" charset="0"/>
                <a:cs typeface="Arial" pitchFamily="34" charset="0"/>
              </a:rPr>
              <a:t>Dockerfile</a:t>
            </a:r>
            <a:endParaRPr lang="fr-FR" altLang="ko-KR" sz="1200" b="1"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2" name="Espace réservé du contenu 1"/>
          <p:cNvSpPr>
            <a:spLocks noGrp="1"/>
          </p:cNvSpPr>
          <p:nvPr>
            <p:ph idx="10"/>
          </p:nvPr>
        </p:nvSpPr>
        <p:spPr/>
        <p:txBody>
          <a:bodyPr/>
          <a:lstStyle/>
          <a:p>
            <a:endParaRPr lang="fr-FR"/>
          </a:p>
        </p:txBody>
      </p:sp>
      <p:sp>
        <p:nvSpPr>
          <p:cNvPr id="9" name="Rectangle 1"/>
          <p:cNvSpPr>
            <a:spLocks noChangeArrowheads="1"/>
          </p:cNvSpPr>
          <p:nvPr/>
        </p:nvSpPr>
        <p:spPr bwMode="auto">
          <a:xfrm>
            <a:off x="2843808" y="2139702"/>
            <a:ext cx="310854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adoptopenjdk</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openjdk11:alpine-jre</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ADD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backend</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target</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.jar app.jar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ENTRYPOINT </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"java"</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jar"</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"app.jar</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25207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sz="2000" dirty="0" smtClean="0"/>
              <a:t>17. Configuration </a:t>
            </a:r>
            <a:r>
              <a:rPr lang="en-US" altLang="ko-KR" sz="2000" dirty="0"/>
              <a:t>du </a:t>
            </a:r>
            <a:r>
              <a:rPr lang="en-US" altLang="ko-KR" sz="2000" dirty="0" err="1"/>
              <a:t>Jenkinsfile</a:t>
            </a:r>
            <a:endParaRPr lang="en-US" altLang="ko-KR" sz="2000" dirty="0"/>
          </a:p>
        </p:txBody>
      </p:sp>
      <p:sp>
        <p:nvSpPr>
          <p:cNvPr id="4" name="Content Placeholder 4"/>
          <p:cNvSpPr>
            <a:spLocks noGrp="1"/>
          </p:cNvSpPr>
          <p:nvPr>
            <p:ph idx="10"/>
          </p:nvPr>
        </p:nvSpPr>
        <p:spPr>
          <a:xfrm>
            <a:off x="462372" y="924808"/>
            <a:ext cx="8219256" cy="268613"/>
          </a:xfrm>
        </p:spPr>
        <p:txBody>
          <a:bodyPr/>
          <a:lstStyle/>
          <a:p>
            <a:r>
              <a:rPr lang="en-US" altLang="ko-KR" sz="1200" dirty="0">
                <a:latin typeface="Arial" pitchFamily="34" charset="0"/>
                <a:cs typeface="Arial" pitchFamily="34" charset="0"/>
              </a:rPr>
              <a:t>Configuration du </a:t>
            </a:r>
            <a:r>
              <a:rPr lang="en-US" altLang="ko-KR" sz="1200" dirty="0" err="1">
                <a:latin typeface="Arial" pitchFamily="34" charset="0"/>
                <a:cs typeface="Arial" pitchFamily="34" charset="0"/>
              </a:rPr>
              <a:t>Jenkinsfile</a:t>
            </a:r>
            <a:endParaRPr lang="en-US" altLang="ko-KR" sz="1200" dirty="0">
              <a:latin typeface="Arial" pitchFamily="34" charset="0"/>
              <a:cs typeface="Arial" pitchFamily="34" charset="0"/>
            </a:endParaRPr>
          </a:p>
        </p:txBody>
      </p:sp>
      <p:sp>
        <p:nvSpPr>
          <p:cNvPr id="6" name="Content Placeholder 4"/>
          <p:cNvSpPr>
            <a:spLocks noGrp="1"/>
          </p:cNvSpPr>
          <p:nvPr>
            <p:ph idx="10"/>
          </p:nvPr>
        </p:nvSpPr>
        <p:spPr>
          <a:xfrm>
            <a:off x="424828" y="1419622"/>
            <a:ext cx="8396728" cy="3456384"/>
          </a:xfrm>
        </p:spPr>
        <p:txBody>
          <a:bodyPr/>
          <a:lstStyle/>
          <a:p>
            <a:endParaRPr lang="fr-FR" altLang="ko-KR" sz="1200" b="1" dirty="0">
              <a:latin typeface="Arial" panose="020B0604020202020204" pitchFamily="34" charset="0"/>
              <a:cs typeface="Arial" panose="020B0604020202020204" pitchFamily="34" charset="0"/>
            </a:endParaRPr>
          </a:p>
          <a:p>
            <a:endParaRPr lang="fr-FR" altLang="ko-KR" sz="1200" b="1" dirty="0" smtClean="0">
              <a:latin typeface="Arial" panose="020B0604020202020204" pitchFamily="34" charset="0"/>
              <a:cs typeface="Arial" panose="020B0604020202020204" pitchFamily="34" charset="0"/>
            </a:endParaRPr>
          </a:p>
          <a:p>
            <a:endParaRPr lang="en-US" altLang="ko-KR" sz="1200" b="1" dirty="0" smtClean="0">
              <a:latin typeface="Arial" pitchFamily="34" charset="0"/>
              <a:cs typeface="Arial" pitchFamily="34" charset="0"/>
            </a:endParaRPr>
          </a:p>
        </p:txBody>
      </p:sp>
      <p:sp>
        <p:nvSpPr>
          <p:cNvPr id="5" name="Rectangle 1"/>
          <p:cNvSpPr>
            <a:spLocks noGrp="1" noChangeArrowheads="1"/>
          </p:cNvSpPr>
          <p:nvPr>
            <p:ph idx="10"/>
          </p:nvPr>
        </p:nvSpPr>
        <p:spPr bwMode="auto">
          <a:xfrm>
            <a:off x="3707904" y="1083760"/>
            <a:ext cx="4262705"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pipeline{</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agent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stages{</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stage("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build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steps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echo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'building the application....'</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stage("test"){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steps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echo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testing</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the application....'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stage("</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deploy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steps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echo</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deploying</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the application....'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65789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192" y="0"/>
            <a:ext cx="9144000" cy="884466"/>
          </a:xfrm>
        </p:spPr>
        <p:txBody>
          <a:bodyPr/>
          <a:lstStyle/>
          <a:p>
            <a:r>
              <a:rPr lang="fr-FR" altLang="ko-KR" sz="2000" dirty="0" smtClean="0"/>
              <a:t>18. Création </a:t>
            </a:r>
            <a:r>
              <a:rPr lang="fr-FR" altLang="ko-KR" sz="2000" dirty="0"/>
              <a:t>et configuration du fichier de déploiement </a:t>
            </a:r>
            <a:r>
              <a:rPr lang="fr-FR" altLang="ko-KR" sz="2000" dirty="0" err="1"/>
              <a:t>kubernetes</a:t>
            </a:r>
            <a:r>
              <a:rPr lang="fr-FR" altLang="ko-KR" sz="2000" dirty="0"/>
              <a:t>.</a:t>
            </a:r>
          </a:p>
        </p:txBody>
      </p:sp>
      <p:sp>
        <p:nvSpPr>
          <p:cNvPr id="6" name="Content Placeholder 4"/>
          <p:cNvSpPr>
            <a:spLocks noGrp="1"/>
          </p:cNvSpPr>
          <p:nvPr>
            <p:ph idx="10"/>
          </p:nvPr>
        </p:nvSpPr>
        <p:spPr>
          <a:xfrm>
            <a:off x="539552" y="2355726"/>
            <a:ext cx="4291188" cy="576064"/>
          </a:xfrm>
        </p:spPr>
        <p:txBody>
          <a:bodyPr/>
          <a:lstStyle/>
          <a:p>
            <a:r>
              <a:rPr lang="fr-FR" altLang="ko-KR" sz="1200" dirty="0"/>
              <a:t>configuration du fichier de déploiement </a:t>
            </a:r>
            <a:r>
              <a:rPr lang="fr-FR" altLang="ko-KR" sz="1200" dirty="0" err="1" smtClean="0"/>
              <a:t>kubernetes</a:t>
            </a:r>
            <a:endParaRPr lang="fr-FR" altLang="ko-KR" sz="1200" dirty="0" smtClean="0"/>
          </a:p>
          <a:p>
            <a:r>
              <a:rPr lang="fr-FR" altLang="ko-KR" sz="1200" b="1" dirty="0">
                <a:latin typeface="Arial" pitchFamily="34" charset="0"/>
                <a:cs typeface="Arial" pitchFamily="34" charset="0"/>
              </a:rPr>
              <a:t>a</a:t>
            </a:r>
            <a:r>
              <a:rPr lang="fr-FR" altLang="ko-KR" sz="1200" b="1" dirty="0" smtClean="0">
                <a:latin typeface="Arial" pitchFamily="34" charset="0"/>
                <a:cs typeface="Arial" pitchFamily="34" charset="0"/>
              </a:rPr>
              <a:t>rchive-</a:t>
            </a:r>
            <a:r>
              <a:rPr lang="fr-FR" altLang="ko-KR" sz="1200" b="1" dirty="0" err="1" smtClean="0">
                <a:latin typeface="Arial" pitchFamily="34" charset="0"/>
                <a:cs typeface="Arial" pitchFamily="34" charset="0"/>
              </a:rPr>
              <a:t>deployment</a:t>
            </a:r>
            <a:r>
              <a:rPr lang="fr-FR" altLang="ko-KR" sz="1200" b="1" dirty="0" err="1" smtClean="0">
                <a:latin typeface="Arial" pitchFamily="34" charset="0"/>
                <a:cs typeface="Arial" pitchFamily="34" charset="0"/>
              </a:rPr>
              <a:t>.yaml</a:t>
            </a:r>
            <a:endParaRPr lang="en-US" altLang="ko-KR" sz="1200" b="1" dirty="0" smtClean="0">
              <a:latin typeface="Arial" pitchFamily="34" charset="0"/>
              <a:cs typeface="Arial" pitchFamily="34" charset="0"/>
            </a:endParaRPr>
          </a:p>
        </p:txBody>
      </p:sp>
      <p:sp>
        <p:nvSpPr>
          <p:cNvPr id="7" name="Rectangle 1"/>
          <p:cNvSpPr>
            <a:spLocks noGrp="1" noChangeArrowheads="1"/>
          </p:cNvSpPr>
          <p:nvPr>
            <p:ph idx="10"/>
          </p:nvPr>
        </p:nvSpPr>
        <p:spPr bwMode="auto">
          <a:xfrm>
            <a:off x="5508104" y="987574"/>
            <a:ext cx="2262158"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apiVersion</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/v1</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kind</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Deployment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metadata</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archive</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spec</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replicas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2</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selector</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matchLabels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app</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archive</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template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metadata</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labels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app</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archive</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spec</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containers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name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archive</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image</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archive</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resources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limits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memory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"512Mi"</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cpu</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"1"</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requests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memory</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"256Mi"</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cpu</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"0.2"</a:t>
            </a:r>
            <a:b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ports</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containerPort</a:t>
            </a:r>
            <a:r>
              <a:rPr kumimoji="0" lang="fr-FR" altLang="fr-FR"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80</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71729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192" y="0"/>
            <a:ext cx="9144000" cy="884466"/>
          </a:xfrm>
        </p:spPr>
        <p:txBody>
          <a:bodyPr/>
          <a:lstStyle/>
          <a:p>
            <a:r>
              <a:rPr lang="fr-FR" altLang="ko-KR" sz="2000" dirty="0" smtClean="0"/>
              <a:t>19. </a:t>
            </a:r>
            <a:r>
              <a:rPr lang="fr-FR" altLang="ko-KR" sz="2000" dirty="0"/>
              <a:t>Création de l’image docker du </a:t>
            </a:r>
            <a:r>
              <a:rPr lang="fr-FR" altLang="ko-KR" sz="2000" dirty="0" smtClean="0"/>
              <a:t>projet</a:t>
            </a:r>
            <a:endParaRPr lang="fr-FR" altLang="ko-KR" sz="2000" dirty="0"/>
          </a:p>
        </p:txBody>
      </p:sp>
      <p:sp>
        <p:nvSpPr>
          <p:cNvPr id="2" name="Espace réservé du contenu 1"/>
          <p:cNvSpPr>
            <a:spLocks noGrp="1"/>
          </p:cNvSpPr>
          <p:nvPr>
            <p:ph idx="10"/>
          </p:nvPr>
        </p:nvSpPr>
        <p:spPr>
          <a:xfrm>
            <a:off x="374720" y="2067694"/>
            <a:ext cx="7653664" cy="792087"/>
          </a:xfrm>
        </p:spPr>
        <p:txBody>
          <a:bodyPr/>
          <a:lstStyle/>
          <a:p>
            <a:r>
              <a:rPr lang="fr-FR" dirty="0" smtClean="0"/>
              <a:t>Pour créer l’image docker de ce projet il suffit de se position dans le dossier courant du projet et d’</a:t>
            </a:r>
            <a:r>
              <a:rPr lang="fr-FR" dirty="0" err="1" smtClean="0"/>
              <a:t>exercuté</a:t>
            </a:r>
            <a:r>
              <a:rPr lang="fr-FR" dirty="0" smtClean="0"/>
              <a:t> la commande : </a:t>
            </a:r>
            <a:r>
              <a:rPr lang="fr-FR" b="1" dirty="0" smtClean="0"/>
              <a:t>docker </a:t>
            </a:r>
            <a:r>
              <a:rPr lang="fr-FR" b="1" dirty="0" err="1" smtClean="0"/>
              <a:t>build</a:t>
            </a:r>
            <a:r>
              <a:rPr lang="fr-FR" b="1" dirty="0" smtClean="0"/>
              <a:t> –f archive .</a:t>
            </a:r>
            <a:endParaRPr lang="fr-FR" b="1" dirty="0"/>
          </a:p>
        </p:txBody>
      </p:sp>
    </p:spTree>
    <p:extLst>
      <p:ext uri="{BB962C8B-B14F-4D97-AF65-F5344CB8AC3E}">
        <p14:creationId xmlns:p14="http://schemas.microsoft.com/office/powerpoint/2010/main" val="17668210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192" y="0"/>
            <a:ext cx="9144000" cy="884466"/>
          </a:xfrm>
        </p:spPr>
        <p:txBody>
          <a:bodyPr/>
          <a:lstStyle/>
          <a:p>
            <a:r>
              <a:rPr lang="fr-FR" altLang="ko-KR" sz="2000" dirty="0" smtClean="0"/>
              <a:t>20. Déployer </a:t>
            </a:r>
            <a:r>
              <a:rPr lang="fr-FR" altLang="ko-KR" sz="2000" dirty="0"/>
              <a:t>en utilisant le fichier déploiement</a:t>
            </a:r>
            <a:endParaRPr lang="fr-FR" altLang="ko-KR" sz="2000" dirty="0"/>
          </a:p>
        </p:txBody>
      </p:sp>
      <p:sp>
        <p:nvSpPr>
          <p:cNvPr id="2" name="Espace réservé du contenu 1"/>
          <p:cNvSpPr>
            <a:spLocks noGrp="1"/>
          </p:cNvSpPr>
          <p:nvPr>
            <p:ph idx="10"/>
          </p:nvPr>
        </p:nvSpPr>
        <p:spPr>
          <a:xfrm>
            <a:off x="374720" y="2067694"/>
            <a:ext cx="8301736" cy="792087"/>
          </a:xfrm>
        </p:spPr>
        <p:txBody>
          <a:bodyPr/>
          <a:lstStyle/>
          <a:p>
            <a:r>
              <a:rPr lang="en-US" dirty="0"/>
              <a:t>Pour </a:t>
            </a:r>
            <a:r>
              <a:rPr lang="en-US" dirty="0" err="1"/>
              <a:t>déployer</a:t>
            </a:r>
            <a:r>
              <a:rPr lang="en-US" dirty="0"/>
              <a:t> le </a:t>
            </a:r>
            <a:r>
              <a:rPr lang="en-US" dirty="0" err="1"/>
              <a:t>fichier</a:t>
            </a:r>
            <a:r>
              <a:rPr lang="en-US" dirty="0"/>
              <a:t> </a:t>
            </a:r>
            <a:r>
              <a:rPr lang="en-US" dirty="0" err="1"/>
              <a:t>il</a:t>
            </a:r>
            <a:r>
              <a:rPr lang="en-US" dirty="0"/>
              <a:t> </a:t>
            </a:r>
            <a:r>
              <a:rPr lang="en-US" dirty="0" err="1"/>
              <a:t>suffit</a:t>
            </a:r>
            <a:r>
              <a:rPr lang="en-US" dirty="0"/>
              <a:t> de se </a:t>
            </a:r>
            <a:r>
              <a:rPr lang="en-US" dirty="0" smtClean="0"/>
              <a:t> </a:t>
            </a:r>
            <a:r>
              <a:rPr lang="en-US" dirty="0" err="1" smtClean="0"/>
              <a:t>positionné</a:t>
            </a:r>
            <a:r>
              <a:rPr lang="en-US" dirty="0" smtClean="0"/>
              <a:t> </a:t>
            </a:r>
            <a:r>
              <a:rPr lang="en-US" dirty="0" err="1"/>
              <a:t>dans</a:t>
            </a:r>
            <a:r>
              <a:rPr lang="en-US" dirty="0"/>
              <a:t> le dossier </a:t>
            </a:r>
            <a:r>
              <a:rPr lang="en-US" dirty="0" err="1"/>
              <a:t>contenant</a:t>
            </a:r>
            <a:r>
              <a:rPr lang="en-US" dirty="0"/>
              <a:t> le </a:t>
            </a:r>
            <a:r>
              <a:rPr lang="en-US" dirty="0" err="1"/>
              <a:t>fichier</a:t>
            </a:r>
            <a:r>
              <a:rPr lang="en-US" dirty="0"/>
              <a:t> et  </a:t>
            </a:r>
            <a:endParaRPr lang="en-US" dirty="0" smtClean="0"/>
          </a:p>
          <a:p>
            <a:r>
              <a:rPr lang="en-US" dirty="0" err="1" smtClean="0"/>
              <a:t>exercuté</a:t>
            </a:r>
            <a:r>
              <a:rPr lang="en-US" dirty="0" smtClean="0"/>
              <a:t> </a:t>
            </a:r>
            <a:r>
              <a:rPr lang="en-US" dirty="0"/>
              <a:t>la </a:t>
            </a:r>
            <a:r>
              <a:rPr lang="en-US" dirty="0" err="1"/>
              <a:t>commande</a:t>
            </a:r>
            <a:r>
              <a:rPr lang="en-US" dirty="0"/>
              <a:t> :  </a:t>
            </a:r>
            <a:r>
              <a:rPr lang="en-US" dirty="0" smtClean="0"/>
              <a:t> </a:t>
            </a:r>
            <a:r>
              <a:rPr lang="en-US" b="1" dirty="0" err="1" smtClean="0"/>
              <a:t>kubectl</a:t>
            </a:r>
            <a:r>
              <a:rPr lang="en-US" b="1" dirty="0" smtClean="0"/>
              <a:t> </a:t>
            </a:r>
            <a:r>
              <a:rPr lang="en-US" b="1" dirty="0"/>
              <a:t>apply -f </a:t>
            </a:r>
            <a:r>
              <a:rPr lang="en-US" b="1" dirty="0" smtClean="0"/>
              <a:t>archive-</a:t>
            </a:r>
            <a:r>
              <a:rPr lang="en-US" b="1" dirty="0" err="1" smtClean="0"/>
              <a:t>deployment.yml</a:t>
            </a:r>
            <a:endParaRPr lang="en-US" b="1" dirty="0"/>
          </a:p>
        </p:txBody>
      </p:sp>
    </p:spTree>
    <p:extLst>
      <p:ext uri="{BB962C8B-B14F-4D97-AF65-F5344CB8AC3E}">
        <p14:creationId xmlns:p14="http://schemas.microsoft.com/office/powerpoint/2010/main" val="3979213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1658</TotalTime>
  <Words>2360</Words>
  <Application>Microsoft Office PowerPoint</Application>
  <PresentationFormat>Affichage à l'écran (16:9)</PresentationFormat>
  <Paragraphs>586</Paragraphs>
  <Slides>96</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96</vt:i4>
      </vt:variant>
    </vt:vector>
  </HeadingPairs>
  <TitlesOfParts>
    <vt:vector size="103" baseType="lpstr">
      <vt:lpstr>Malgun Gothic</vt:lpstr>
      <vt:lpstr>Arial</vt:lpstr>
      <vt:lpstr>Calibri</vt:lpstr>
      <vt:lpstr>Courier New</vt:lpstr>
      <vt:lpstr>Wingdings</vt:lpstr>
      <vt:lpstr>Office Theme</vt:lpstr>
      <vt:lpstr>Custom Design</vt:lpstr>
      <vt:lpstr>Présentation PowerPoint</vt:lpstr>
      <vt:lpstr> TABLE DE MATIERE</vt:lpstr>
      <vt:lpstr>EXEMPLE DE PROJET</vt:lpstr>
      <vt:lpstr>Structure du projet déjà réaliser</vt:lpstr>
      <vt:lpstr>Structure du projet déjà réaliser</vt:lpstr>
      <vt:lpstr>Structure du projet déjà réaliser</vt:lpstr>
      <vt:lpstr>Structure du projet déjà réaliser</vt:lpstr>
      <vt:lpstr>1.Réalisation du diagramme de classes</vt:lpstr>
      <vt:lpstr>2.Réalisation du diagramme de cas d’utilisation</vt:lpstr>
      <vt:lpstr>3.Réaliser l’analyse avec pour résultat les tableaux des Chemins  (colonnes: rest-opération|endpoint|input|output|users|rôle)</vt:lpstr>
      <vt:lpstr>4. Implémentation des entités pour intégrer la base de données</vt:lpstr>
      <vt:lpstr>4. Implémentation des entités pour intégrer la base de données</vt:lpstr>
      <vt:lpstr>4. Implémentation des entités pour intégrer la base de données</vt:lpstr>
      <vt:lpstr>4. Implémentation des entités pour intégrer la base de données</vt:lpstr>
      <vt:lpstr>5. Implementation des couches DAOs</vt:lpstr>
      <vt:lpstr>5. Implementation des couches DAOs</vt:lpstr>
      <vt:lpstr>5. Implementation des couches DAOs</vt:lpstr>
      <vt:lpstr>5. Implementation des couches DAOs</vt:lpstr>
      <vt:lpstr>6. Implémentation des DTOs (en rapport avec la colonne output du tableau des Chemins)</vt:lpstr>
      <vt:lpstr>6. Implémentation des DTOs (en rapport avec la colonne output du tableau des Chemins)</vt:lpstr>
      <vt:lpstr>6. Implémentation des DTOs (en rapport avec la colonne output du tableau des Chemins)</vt:lpstr>
      <vt:lpstr>6. Implémentation des DTOs (en rapport avec la colonne output du tableau des Chemins)</vt:lpstr>
      <vt:lpstr>6. Implémentation des DTOs (en rapport avec la colonne output du tableau des Chemins)</vt:lpstr>
      <vt:lpstr>6. Implémentation des DTOs (en rapport avec la colonne output du tableau des Chemins)</vt:lpstr>
      <vt:lpstr>6. Implémentation des DTOs (en rapport avec la colonne output du tableau des Chemins)</vt:lpstr>
      <vt:lpstr>6. Implémentation des DTOs (en rapport avec la colonne output du tableau des Chemins)</vt:lpstr>
      <vt:lpstr>7. Implementation des mappers</vt:lpstr>
      <vt:lpstr>7. Implementation des mappers</vt:lpstr>
      <vt:lpstr>8. Implémentation  des API (ArchiveApi)</vt:lpstr>
      <vt:lpstr>8. Implémentation  des API (ArchiveApi)</vt:lpstr>
      <vt:lpstr>8. Implémentation  des API (ArchiveApi)</vt:lpstr>
      <vt:lpstr>8. Implémentation  des API (ArchiveApi)</vt:lpstr>
      <vt:lpstr>8. Implémentation  des API (ArchiveApi)</vt:lpstr>
      <vt:lpstr>8. Implémentation  des API (AccountApi)</vt:lpstr>
      <vt:lpstr>8. Implémentation  des API (AccountApi)</vt:lpstr>
      <vt:lpstr>8. Implémentation  des API (AccountApi)</vt:lpstr>
      <vt:lpstr>8. Implémentation  des API (AccountApi)</vt:lpstr>
      <vt:lpstr>8. Implémentation  des API (AccountApi)</vt:lpstr>
      <vt:lpstr>8. Implémentation  des API (AccountApi)</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9. Réalisation  des interface et implémentation (couche service)</vt:lpstr>
      <vt:lpstr>10. Implémentation des contrôleurs</vt:lpstr>
      <vt:lpstr>10. Implémentation des contrôleurs</vt:lpstr>
      <vt:lpstr>10. Implémentation des contrôleurs</vt:lpstr>
      <vt:lpstr>10. Implémentation des contrôleurs</vt:lpstr>
      <vt:lpstr>10. Implémentation des contrôleurs</vt:lpstr>
      <vt:lpstr>10. Implémentation des contrôleurs</vt:lpstr>
      <vt:lpstr>10. Implémentation des contrôleurs</vt:lpstr>
      <vt:lpstr>10. Implémentation des contrôleurs</vt:lpstr>
      <vt:lpstr>10. Implémentation des contrôleurs</vt:lpstr>
      <vt:lpstr>10. Implémentation des contrôleurs</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11. Implémentation du concept des rôles et de  sécurité</vt:lpstr>
      <vt:lpstr>12. Configuration du fichier application properties </vt:lpstr>
      <vt:lpstr>13. Implémentation des errors</vt:lpstr>
      <vt:lpstr>13. Implémentation des errors</vt:lpstr>
      <vt:lpstr>15. Implémentation des tests</vt:lpstr>
      <vt:lpstr>15. Implémentation des tests</vt:lpstr>
      <vt:lpstr>11. Implémentation du concept des rôles et de  sécurité</vt:lpstr>
      <vt:lpstr>15. Implémentation des tests</vt:lpstr>
      <vt:lpstr>15. Implémentation des tests</vt:lpstr>
      <vt:lpstr>15. Implémentation des tests</vt:lpstr>
      <vt:lpstr>15. Implémentation des tests</vt:lpstr>
      <vt:lpstr>15. Implémentation des tests</vt:lpstr>
      <vt:lpstr>15. Implémentation des tests</vt:lpstr>
      <vt:lpstr>15. Implémentation des tests</vt:lpstr>
      <vt:lpstr>15. Implémentation des tests</vt:lpstr>
      <vt:lpstr>16. Configuration du Dockerfile</vt:lpstr>
      <vt:lpstr>17. Configuration du Jenkinsfile</vt:lpstr>
      <vt:lpstr>18. Création et configuration du fichier de déploiement kubernetes.</vt:lpstr>
      <vt:lpstr>19. Création de l’image docker du projet</vt:lpstr>
      <vt:lpstr>20. Déployer en utilisant le fichier déploiement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user</cp:lastModifiedBy>
  <cp:revision>104</cp:revision>
  <dcterms:created xsi:type="dcterms:W3CDTF">2014-04-01T16:27:38Z</dcterms:created>
  <dcterms:modified xsi:type="dcterms:W3CDTF">2022-06-08T15:57:31Z</dcterms:modified>
</cp:coreProperties>
</file>