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7" d="100"/>
          <a:sy n="77"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ACD52-B983-4CE1-8349-35E4B8623760}" type="datetimeFigureOut">
              <a:rPr lang="en-US" smtClean="0"/>
              <a:t>8/12/2017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1EAFD-E9D5-4810-95A8-BA2085CFA0E2}" type="slidenum">
              <a:rPr lang="en-US" smtClean="0"/>
              <a:t>‹#›</a:t>
            </a:fld>
            <a:endParaRPr lang="en-US"/>
          </a:p>
        </p:txBody>
      </p:sp>
    </p:spTree>
    <p:extLst>
      <p:ext uri="{BB962C8B-B14F-4D97-AF65-F5344CB8AC3E}">
        <p14:creationId xmlns:p14="http://schemas.microsoft.com/office/powerpoint/2010/main" val="202862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C6EA-07DE-4146-BF4A-226B40996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FE9CC-F7F7-4300-88EB-D4E2340B0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B69E1-81AD-49D4-87E4-83563F98A1A9}"/>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462FD59D-D75D-42CD-9993-6826B50428CA}"/>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9F234482-5AE1-4272-B426-5FB57F1C5CE1}"/>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264781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B7E1-7C90-473B-96BC-69B263B9FE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0EDAF-DE6A-471D-AE03-69B583A098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C0CA0-0637-4E6D-A11A-C5B0518AED30}"/>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99E2E199-4C92-4C15-8690-46C33E7AED4C}"/>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8C80BB8D-7847-4C97-BDB1-855C55D9D5F7}"/>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333351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AD8A2B-E87E-4EB7-8F2D-DEEE0A460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CA4F9-17DB-437A-874D-5F62541D27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29C0D-2974-4047-9D88-1FF087BF91BA}"/>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D99F3492-787B-444F-B2B5-DE9BF7DEAF60}"/>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FE6467FC-3051-4BFF-B449-61D7552362C2}"/>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133364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4372-B3ED-4D78-8813-CF4261395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4ADA1-8F61-4DC1-8C82-F0DE737CEC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D5F22-1B67-4DCA-AA82-E8E5EB84203B}"/>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4C29B046-40FD-4321-8FF1-C0B9424B2AEB}"/>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914A35BD-5A8C-445B-9B77-28B6B5DB6CEF}"/>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312644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F853-4D6A-41E5-B719-0002D1DD5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264DBA-BE7D-4C20-9AFF-52C13B01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B6807-1399-4BB4-8497-01594DA955D4}"/>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A0FC2B7F-E6CC-4485-9ABB-C2F9186EA0BE}"/>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3859F507-E4F3-4DCB-BB92-0E15C36E9F7B}"/>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39379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E1AF-CD0F-49EE-B98F-727E4AB50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239D-B745-4AC4-82CC-151107FA4C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0F7DC-24FC-4BAB-A90C-2C0958DFE8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6278F-578A-49AD-BFC2-F62CE6610447}"/>
              </a:ext>
            </a:extLst>
          </p:cNvPr>
          <p:cNvSpPr>
            <a:spLocks noGrp="1"/>
          </p:cNvSpPr>
          <p:nvPr>
            <p:ph type="dt" sz="half" idx="10"/>
          </p:nvPr>
        </p:nvSpPr>
        <p:spPr/>
        <p:txBody>
          <a:bodyPr/>
          <a:lstStyle/>
          <a:p>
            <a:r>
              <a:rPr lang="en-US"/>
              <a:t>8/13/2017</a:t>
            </a:r>
          </a:p>
        </p:txBody>
      </p:sp>
      <p:sp>
        <p:nvSpPr>
          <p:cNvPr id="6" name="Footer Placeholder 5">
            <a:extLst>
              <a:ext uri="{FF2B5EF4-FFF2-40B4-BE49-F238E27FC236}">
                <a16:creationId xmlns:a16="http://schemas.microsoft.com/office/drawing/2014/main" id="{AD821140-4F5C-44D7-BA55-886D376098F4}"/>
              </a:ext>
            </a:extLst>
          </p:cNvPr>
          <p:cNvSpPr>
            <a:spLocks noGrp="1"/>
          </p:cNvSpPr>
          <p:nvPr>
            <p:ph type="ftr" sz="quarter" idx="11"/>
          </p:nvPr>
        </p:nvSpPr>
        <p:spPr/>
        <p:txBody>
          <a:bodyPr/>
          <a:lstStyle/>
          <a:p>
            <a:r>
              <a:rPr lang="en-US"/>
              <a:t>Joel Ivey - 35th Vista Community Meeting </a:t>
            </a:r>
          </a:p>
        </p:txBody>
      </p:sp>
      <p:sp>
        <p:nvSpPr>
          <p:cNvPr id="7" name="Slide Number Placeholder 6">
            <a:extLst>
              <a:ext uri="{FF2B5EF4-FFF2-40B4-BE49-F238E27FC236}">
                <a16:creationId xmlns:a16="http://schemas.microsoft.com/office/drawing/2014/main" id="{0040CD26-FF0F-4F49-AEC7-8B188AEC60D2}"/>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106216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7B6E-2B7B-41BD-B08A-B78B6F52A2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5035A-A1FE-49C7-8EA2-AFC7B5F05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719DA2-6A85-4687-AEC9-3C24C871A4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392BE-72C0-4932-BBA4-986B66B62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ED73F1-CBAB-430B-9E7B-2D01542A9F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6B9EA9-5C0E-40BF-A9A2-E7A2DA8FFA3F}"/>
              </a:ext>
            </a:extLst>
          </p:cNvPr>
          <p:cNvSpPr>
            <a:spLocks noGrp="1"/>
          </p:cNvSpPr>
          <p:nvPr>
            <p:ph type="dt" sz="half" idx="10"/>
          </p:nvPr>
        </p:nvSpPr>
        <p:spPr/>
        <p:txBody>
          <a:bodyPr/>
          <a:lstStyle/>
          <a:p>
            <a:r>
              <a:rPr lang="en-US"/>
              <a:t>8/13/2017</a:t>
            </a:r>
          </a:p>
        </p:txBody>
      </p:sp>
      <p:sp>
        <p:nvSpPr>
          <p:cNvPr id="8" name="Footer Placeholder 7">
            <a:extLst>
              <a:ext uri="{FF2B5EF4-FFF2-40B4-BE49-F238E27FC236}">
                <a16:creationId xmlns:a16="http://schemas.microsoft.com/office/drawing/2014/main" id="{2470D892-929B-41EB-B2AA-ECD07A36E01E}"/>
              </a:ext>
            </a:extLst>
          </p:cNvPr>
          <p:cNvSpPr>
            <a:spLocks noGrp="1"/>
          </p:cNvSpPr>
          <p:nvPr>
            <p:ph type="ftr" sz="quarter" idx="11"/>
          </p:nvPr>
        </p:nvSpPr>
        <p:spPr/>
        <p:txBody>
          <a:bodyPr/>
          <a:lstStyle/>
          <a:p>
            <a:r>
              <a:rPr lang="en-US"/>
              <a:t>Joel Ivey - 35th Vista Community Meeting </a:t>
            </a:r>
          </a:p>
        </p:txBody>
      </p:sp>
      <p:sp>
        <p:nvSpPr>
          <p:cNvPr id="9" name="Slide Number Placeholder 8">
            <a:extLst>
              <a:ext uri="{FF2B5EF4-FFF2-40B4-BE49-F238E27FC236}">
                <a16:creationId xmlns:a16="http://schemas.microsoft.com/office/drawing/2014/main" id="{EE8D00CE-A559-4B57-90C7-4F84129876C6}"/>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250201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74EE-5C32-473E-A314-5F19747CE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C6CC0A-5A48-46D6-A843-838B8A11A449}"/>
              </a:ext>
            </a:extLst>
          </p:cNvPr>
          <p:cNvSpPr>
            <a:spLocks noGrp="1"/>
          </p:cNvSpPr>
          <p:nvPr>
            <p:ph type="dt" sz="half" idx="10"/>
          </p:nvPr>
        </p:nvSpPr>
        <p:spPr/>
        <p:txBody>
          <a:bodyPr/>
          <a:lstStyle/>
          <a:p>
            <a:r>
              <a:rPr lang="en-US"/>
              <a:t>8/13/2017</a:t>
            </a:r>
          </a:p>
        </p:txBody>
      </p:sp>
      <p:sp>
        <p:nvSpPr>
          <p:cNvPr id="4" name="Footer Placeholder 3">
            <a:extLst>
              <a:ext uri="{FF2B5EF4-FFF2-40B4-BE49-F238E27FC236}">
                <a16:creationId xmlns:a16="http://schemas.microsoft.com/office/drawing/2014/main" id="{6E65DA61-F66F-4584-A0C6-7482B2A6817F}"/>
              </a:ext>
            </a:extLst>
          </p:cNvPr>
          <p:cNvSpPr>
            <a:spLocks noGrp="1"/>
          </p:cNvSpPr>
          <p:nvPr>
            <p:ph type="ftr" sz="quarter" idx="11"/>
          </p:nvPr>
        </p:nvSpPr>
        <p:spPr/>
        <p:txBody>
          <a:bodyPr/>
          <a:lstStyle/>
          <a:p>
            <a:r>
              <a:rPr lang="en-US"/>
              <a:t>Joel Ivey - 35th Vista Community Meeting </a:t>
            </a:r>
          </a:p>
        </p:txBody>
      </p:sp>
      <p:sp>
        <p:nvSpPr>
          <p:cNvPr id="5" name="Slide Number Placeholder 4">
            <a:extLst>
              <a:ext uri="{FF2B5EF4-FFF2-40B4-BE49-F238E27FC236}">
                <a16:creationId xmlns:a16="http://schemas.microsoft.com/office/drawing/2014/main" id="{1586FCF7-93A3-4C9B-A306-8D5B967E5AD6}"/>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96140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2C960-AD43-4D51-AE78-0DFAAFE93003}"/>
              </a:ext>
            </a:extLst>
          </p:cNvPr>
          <p:cNvSpPr>
            <a:spLocks noGrp="1"/>
          </p:cNvSpPr>
          <p:nvPr>
            <p:ph type="dt" sz="half" idx="10"/>
          </p:nvPr>
        </p:nvSpPr>
        <p:spPr/>
        <p:txBody>
          <a:bodyPr/>
          <a:lstStyle/>
          <a:p>
            <a:r>
              <a:rPr lang="en-US"/>
              <a:t>8/13/2017</a:t>
            </a:r>
          </a:p>
        </p:txBody>
      </p:sp>
      <p:sp>
        <p:nvSpPr>
          <p:cNvPr id="3" name="Footer Placeholder 2">
            <a:extLst>
              <a:ext uri="{FF2B5EF4-FFF2-40B4-BE49-F238E27FC236}">
                <a16:creationId xmlns:a16="http://schemas.microsoft.com/office/drawing/2014/main" id="{E4F3256E-177C-4038-ACB6-841A9B95FA5F}"/>
              </a:ext>
            </a:extLst>
          </p:cNvPr>
          <p:cNvSpPr>
            <a:spLocks noGrp="1"/>
          </p:cNvSpPr>
          <p:nvPr>
            <p:ph type="ftr" sz="quarter" idx="11"/>
          </p:nvPr>
        </p:nvSpPr>
        <p:spPr/>
        <p:txBody>
          <a:bodyPr/>
          <a:lstStyle/>
          <a:p>
            <a:r>
              <a:rPr lang="en-US"/>
              <a:t>Joel Ivey - 35th Vista Community Meeting </a:t>
            </a:r>
          </a:p>
        </p:txBody>
      </p:sp>
      <p:sp>
        <p:nvSpPr>
          <p:cNvPr id="4" name="Slide Number Placeholder 3">
            <a:extLst>
              <a:ext uri="{FF2B5EF4-FFF2-40B4-BE49-F238E27FC236}">
                <a16:creationId xmlns:a16="http://schemas.microsoft.com/office/drawing/2014/main" id="{838AEB29-FB98-4427-974E-1DDDCB42E8FB}"/>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16463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24C6-FF72-4691-844B-4968A151A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59BB8A-EE67-4DBD-8E67-B842B9B98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AE4060-0CA8-4399-8C94-9CCF3CC26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28D08-5C6A-47BE-A1FB-581B414D4929}"/>
              </a:ext>
            </a:extLst>
          </p:cNvPr>
          <p:cNvSpPr>
            <a:spLocks noGrp="1"/>
          </p:cNvSpPr>
          <p:nvPr>
            <p:ph type="dt" sz="half" idx="10"/>
          </p:nvPr>
        </p:nvSpPr>
        <p:spPr/>
        <p:txBody>
          <a:bodyPr/>
          <a:lstStyle/>
          <a:p>
            <a:r>
              <a:rPr lang="en-US"/>
              <a:t>8/13/2017</a:t>
            </a:r>
          </a:p>
        </p:txBody>
      </p:sp>
      <p:sp>
        <p:nvSpPr>
          <p:cNvPr id="6" name="Footer Placeholder 5">
            <a:extLst>
              <a:ext uri="{FF2B5EF4-FFF2-40B4-BE49-F238E27FC236}">
                <a16:creationId xmlns:a16="http://schemas.microsoft.com/office/drawing/2014/main" id="{765C3432-E19A-421F-ACC9-051C5C2D52A4}"/>
              </a:ext>
            </a:extLst>
          </p:cNvPr>
          <p:cNvSpPr>
            <a:spLocks noGrp="1"/>
          </p:cNvSpPr>
          <p:nvPr>
            <p:ph type="ftr" sz="quarter" idx="11"/>
          </p:nvPr>
        </p:nvSpPr>
        <p:spPr/>
        <p:txBody>
          <a:bodyPr/>
          <a:lstStyle/>
          <a:p>
            <a:r>
              <a:rPr lang="en-US"/>
              <a:t>Joel Ivey - 35th Vista Community Meeting </a:t>
            </a:r>
          </a:p>
        </p:txBody>
      </p:sp>
      <p:sp>
        <p:nvSpPr>
          <p:cNvPr id="7" name="Slide Number Placeholder 6">
            <a:extLst>
              <a:ext uri="{FF2B5EF4-FFF2-40B4-BE49-F238E27FC236}">
                <a16:creationId xmlns:a16="http://schemas.microsoft.com/office/drawing/2014/main" id="{06E756E0-F2D4-423E-A818-B20850B45C7F}"/>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335538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2C57-3A08-423F-B68C-972C60676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2C3A93-47CF-4AFF-BDD5-D0480AFED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C1B98-0E71-4706-8A4B-E34A86F63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FF098-64A0-49B4-A540-FB5D6F92E06D}"/>
              </a:ext>
            </a:extLst>
          </p:cNvPr>
          <p:cNvSpPr>
            <a:spLocks noGrp="1"/>
          </p:cNvSpPr>
          <p:nvPr>
            <p:ph type="dt" sz="half" idx="10"/>
          </p:nvPr>
        </p:nvSpPr>
        <p:spPr/>
        <p:txBody>
          <a:bodyPr/>
          <a:lstStyle/>
          <a:p>
            <a:r>
              <a:rPr lang="en-US"/>
              <a:t>8/13/2017</a:t>
            </a:r>
          </a:p>
        </p:txBody>
      </p:sp>
      <p:sp>
        <p:nvSpPr>
          <p:cNvPr id="6" name="Footer Placeholder 5">
            <a:extLst>
              <a:ext uri="{FF2B5EF4-FFF2-40B4-BE49-F238E27FC236}">
                <a16:creationId xmlns:a16="http://schemas.microsoft.com/office/drawing/2014/main" id="{57297702-7DE6-4011-A3CF-20EE604F225B}"/>
              </a:ext>
            </a:extLst>
          </p:cNvPr>
          <p:cNvSpPr>
            <a:spLocks noGrp="1"/>
          </p:cNvSpPr>
          <p:nvPr>
            <p:ph type="ftr" sz="quarter" idx="11"/>
          </p:nvPr>
        </p:nvSpPr>
        <p:spPr/>
        <p:txBody>
          <a:bodyPr/>
          <a:lstStyle/>
          <a:p>
            <a:r>
              <a:rPr lang="en-US"/>
              <a:t>Joel Ivey - 35th Vista Community Meeting </a:t>
            </a:r>
          </a:p>
        </p:txBody>
      </p:sp>
      <p:sp>
        <p:nvSpPr>
          <p:cNvPr id="7" name="Slide Number Placeholder 6">
            <a:extLst>
              <a:ext uri="{FF2B5EF4-FFF2-40B4-BE49-F238E27FC236}">
                <a16:creationId xmlns:a16="http://schemas.microsoft.com/office/drawing/2014/main" id="{FE0A5F85-876D-4BB6-98B8-E169E67994D8}"/>
              </a:ext>
            </a:extLst>
          </p:cNvPr>
          <p:cNvSpPr>
            <a:spLocks noGrp="1"/>
          </p:cNvSpPr>
          <p:nvPr>
            <p:ph type="sldNum" sz="quarter" idx="12"/>
          </p:nvPr>
        </p:nvSpPr>
        <p:spPr/>
        <p:txBody>
          <a:bodyPr/>
          <a:lstStyle/>
          <a:p>
            <a:fld id="{3E844D52-61F4-4FCE-B0E5-03DD3D8CE543}" type="slidenum">
              <a:rPr lang="en-US" smtClean="0"/>
              <a:t>‹#›</a:t>
            </a:fld>
            <a:endParaRPr lang="en-US"/>
          </a:p>
        </p:txBody>
      </p:sp>
    </p:spTree>
    <p:extLst>
      <p:ext uri="{BB962C8B-B14F-4D97-AF65-F5344CB8AC3E}">
        <p14:creationId xmlns:p14="http://schemas.microsoft.com/office/powerpoint/2010/main" val="65038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630D2-7DE6-49E6-A610-7F76166C3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CF4521-6B8E-4812-9746-A767D69BE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E0854-600B-47A0-8732-EB8502549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8/13/2017</a:t>
            </a:r>
          </a:p>
        </p:txBody>
      </p:sp>
      <p:sp>
        <p:nvSpPr>
          <p:cNvPr id="5" name="Footer Placeholder 4">
            <a:extLst>
              <a:ext uri="{FF2B5EF4-FFF2-40B4-BE49-F238E27FC236}">
                <a16:creationId xmlns:a16="http://schemas.microsoft.com/office/drawing/2014/main" id="{82D0692E-34A5-4815-9B5B-3A5FECB60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Joel Ivey - 35th Vista Community Meeting </a:t>
            </a:r>
          </a:p>
        </p:txBody>
      </p:sp>
      <p:sp>
        <p:nvSpPr>
          <p:cNvPr id="6" name="Slide Number Placeholder 5">
            <a:extLst>
              <a:ext uri="{FF2B5EF4-FFF2-40B4-BE49-F238E27FC236}">
                <a16:creationId xmlns:a16="http://schemas.microsoft.com/office/drawing/2014/main" id="{A22DE12D-7CD4-44DA-AB17-75D1C11FC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44D52-61F4-4FCE-B0E5-03DD3D8CE543}" type="slidenum">
              <a:rPr lang="en-US" smtClean="0"/>
              <a:t>‹#›</a:t>
            </a:fld>
            <a:endParaRPr lang="en-US"/>
          </a:p>
        </p:txBody>
      </p:sp>
    </p:spTree>
    <p:extLst>
      <p:ext uri="{BB962C8B-B14F-4D97-AF65-F5344CB8AC3E}">
        <p14:creationId xmlns:p14="http://schemas.microsoft.com/office/powerpoint/2010/main" val="2574872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vey@jiveysoft.com" TargetMode="External"/><Relationship Id="rId2" Type="http://schemas.openxmlformats.org/officeDocument/2006/relationships/hyperlink" Target="mailto:joelivey@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joelivey/KBBPY-VistA-Show-and-Que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jivey@jiveysoft.com" TargetMode="External"/><Relationship Id="rId2" Type="http://schemas.openxmlformats.org/officeDocument/2006/relationships/hyperlink" Target="mailto:joelivey@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3ECB-376F-44FB-B9A9-9B28FF6C3342}"/>
              </a:ext>
            </a:extLst>
          </p:cNvPr>
          <p:cNvSpPr>
            <a:spLocks noGrp="1"/>
          </p:cNvSpPr>
          <p:nvPr>
            <p:ph type="ctrTitle"/>
          </p:nvPr>
        </p:nvSpPr>
        <p:spPr>
          <a:xfrm>
            <a:off x="1524000" y="1302706"/>
            <a:ext cx="9144000" cy="816867"/>
          </a:xfrm>
        </p:spPr>
        <p:txBody>
          <a:bodyPr>
            <a:normAutofit fontScale="90000"/>
          </a:bodyPr>
          <a:lstStyle/>
          <a:p>
            <a:r>
              <a:rPr lang="en-US" sz="5500" dirty="0"/>
              <a:t>Complicated Searches in </a:t>
            </a:r>
            <a:r>
              <a:rPr lang="en-US" sz="5500" dirty="0" err="1"/>
              <a:t>VistA</a:t>
            </a:r>
            <a:endParaRPr lang="en-US" sz="5500" dirty="0"/>
          </a:p>
        </p:txBody>
      </p:sp>
      <p:sp>
        <p:nvSpPr>
          <p:cNvPr id="3" name="Subtitle 2">
            <a:extLst>
              <a:ext uri="{FF2B5EF4-FFF2-40B4-BE49-F238E27FC236}">
                <a16:creationId xmlns:a16="http://schemas.microsoft.com/office/drawing/2014/main" id="{8D205669-33AC-484F-A56F-49B3BD418D99}"/>
              </a:ext>
            </a:extLst>
          </p:cNvPr>
          <p:cNvSpPr>
            <a:spLocks noGrp="1"/>
          </p:cNvSpPr>
          <p:nvPr>
            <p:ph type="subTitle" idx="1"/>
          </p:nvPr>
        </p:nvSpPr>
        <p:spPr/>
        <p:txBody>
          <a:bodyPr/>
          <a:lstStyle/>
          <a:p>
            <a:r>
              <a:rPr lang="en-US" dirty="0"/>
              <a:t>Joel L. Ivey, Ph.D.</a:t>
            </a:r>
          </a:p>
          <a:p>
            <a:r>
              <a:rPr lang="en-US" dirty="0">
                <a:hlinkClick r:id="rId2"/>
              </a:rPr>
              <a:t>joelivey@gmail.com</a:t>
            </a:r>
            <a:endParaRPr lang="en-US" dirty="0"/>
          </a:p>
          <a:p>
            <a:r>
              <a:rPr lang="en-US" dirty="0">
                <a:hlinkClick r:id="rId3"/>
              </a:rPr>
              <a:t>jivey@jiveysoft.com</a:t>
            </a:r>
            <a:endParaRPr lang="en-US" dirty="0"/>
          </a:p>
          <a:p>
            <a:endParaRPr lang="en-US" dirty="0"/>
          </a:p>
        </p:txBody>
      </p:sp>
      <p:sp>
        <p:nvSpPr>
          <p:cNvPr id="4" name="Date Placeholder 3">
            <a:extLst>
              <a:ext uri="{FF2B5EF4-FFF2-40B4-BE49-F238E27FC236}">
                <a16:creationId xmlns:a16="http://schemas.microsoft.com/office/drawing/2014/main" id="{946D69B7-2DB8-45DF-938D-2A0350FC3473}"/>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CE48ED4E-FC62-4154-AECE-93EC3A0F9516}"/>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CD74B9BA-0E4A-40C6-A993-B94E0B8CE4CA}"/>
              </a:ext>
            </a:extLst>
          </p:cNvPr>
          <p:cNvSpPr>
            <a:spLocks noGrp="1"/>
          </p:cNvSpPr>
          <p:nvPr>
            <p:ph type="sldNum" sz="quarter" idx="12"/>
          </p:nvPr>
        </p:nvSpPr>
        <p:spPr/>
        <p:txBody>
          <a:bodyPr/>
          <a:lstStyle/>
          <a:p>
            <a:fld id="{3E844D52-61F4-4FCE-B0E5-03DD3D8CE543}" type="slidenum">
              <a:rPr lang="en-US" smtClean="0"/>
              <a:t>1</a:t>
            </a:fld>
            <a:endParaRPr lang="en-US"/>
          </a:p>
        </p:txBody>
      </p:sp>
    </p:spTree>
    <p:extLst>
      <p:ext uri="{BB962C8B-B14F-4D97-AF65-F5344CB8AC3E}">
        <p14:creationId xmlns:p14="http://schemas.microsoft.com/office/powerpoint/2010/main" val="371823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5139-8414-4FF9-8D40-EBCCFE99F299}"/>
              </a:ext>
            </a:extLst>
          </p:cNvPr>
          <p:cNvSpPr>
            <a:spLocks noGrp="1"/>
          </p:cNvSpPr>
          <p:nvPr>
            <p:ph type="title"/>
          </p:nvPr>
        </p:nvSpPr>
        <p:spPr>
          <a:xfrm>
            <a:off x="838200" y="225469"/>
            <a:ext cx="10515600" cy="538619"/>
          </a:xfrm>
        </p:spPr>
        <p:txBody>
          <a:bodyPr>
            <a:normAutofit fontScale="90000"/>
          </a:bodyPr>
          <a:lstStyle/>
          <a:p>
            <a:pPr algn="ctr"/>
            <a:r>
              <a:rPr lang="en-US" dirty="0"/>
              <a:t>KBBPYSHO - 4 – Files related by pointers</a:t>
            </a:r>
          </a:p>
        </p:txBody>
      </p:sp>
      <p:sp>
        <p:nvSpPr>
          <p:cNvPr id="3" name="Content Placeholder 2">
            <a:extLst>
              <a:ext uri="{FF2B5EF4-FFF2-40B4-BE49-F238E27FC236}">
                <a16:creationId xmlns:a16="http://schemas.microsoft.com/office/drawing/2014/main" id="{8852993D-BE08-4D0D-86D0-471B9E33838D}"/>
              </a:ext>
            </a:extLst>
          </p:cNvPr>
          <p:cNvSpPr>
            <a:spLocks noGrp="1"/>
          </p:cNvSpPr>
          <p:nvPr>
            <p:ph idx="1"/>
          </p:nvPr>
        </p:nvSpPr>
        <p:spPr>
          <a:xfrm>
            <a:off x="838200" y="764088"/>
            <a:ext cx="10515600" cy="5592262"/>
          </a:xfrm>
        </p:spPr>
        <p:txBody>
          <a:bodyPr>
            <a:noAutofit/>
          </a:bodyPr>
          <a:lstStyle/>
          <a:p>
            <a:pPr marL="0" indent="0">
              <a:buNone/>
            </a:pPr>
            <a:r>
              <a:rPr lang="en-US" sz="1500" dirty="0"/>
              <a:t>                            TABLES RELATED TO PATIENT FILE  (2)</a:t>
            </a:r>
          </a:p>
          <a:p>
            <a:pPr marL="0" indent="0">
              <a:buNone/>
            </a:pPr>
            <a:r>
              <a:rPr lang="en-US" sz="1500" dirty="0"/>
              <a:t> In the M world, the following tables are files and </a:t>
            </a:r>
            <a:r>
              <a:rPr lang="en-US" sz="1500" dirty="0" err="1"/>
              <a:t>subfiles</a:t>
            </a:r>
            <a:r>
              <a:rPr lang="en-US" sz="1500" dirty="0"/>
              <a:t> that contain links</a:t>
            </a:r>
          </a:p>
          <a:p>
            <a:pPr marL="0" indent="0">
              <a:buNone/>
            </a:pPr>
            <a:r>
              <a:rPr lang="en-US" sz="1500" dirty="0"/>
              <a:t>to the PATIENT file</a:t>
            </a:r>
          </a:p>
          <a:p>
            <a:pPr marL="0" indent="0">
              <a:buNone/>
            </a:pPr>
            <a:r>
              <a:rPr lang="en-US" sz="1500" dirty="0"/>
              <a:t>  (an * indicates that the link is the primary identifier (.01) for the file,</a:t>
            </a:r>
          </a:p>
          <a:p>
            <a:pPr marL="0" indent="0">
              <a:buNone/>
            </a:pPr>
            <a:r>
              <a:rPr lang="en-US" sz="1500" dirty="0"/>
              <a:t>   an *X indicates that the link is also </a:t>
            </a:r>
            <a:r>
              <a:rPr lang="en-US" sz="1500" dirty="0" err="1"/>
              <a:t>DINUMed</a:t>
            </a:r>
            <a:r>
              <a:rPr lang="en-US" sz="1500" dirty="0"/>
              <a:t> to the PATIENT file</a:t>
            </a:r>
          </a:p>
          <a:p>
            <a:pPr marL="0" indent="0">
              <a:buNone/>
            </a:pPr>
            <a:r>
              <a:rPr lang="en-US" sz="1500" dirty="0"/>
              <a:t> </a:t>
            </a:r>
          </a:p>
          <a:p>
            <a:pPr marL="0" indent="0">
              <a:buNone/>
            </a:pPr>
            <a:r>
              <a:rPr lang="en-US" sz="1500" dirty="0"/>
              <a:t>     &lt;There are 316 related tables for the 'PATIENT' file&gt;</a:t>
            </a:r>
          </a:p>
          <a:p>
            <a:pPr marL="0" indent="0">
              <a:buNone/>
            </a:pPr>
            <a:r>
              <a:rPr lang="en-US" sz="1500" dirty="0"/>
              <a:t> </a:t>
            </a:r>
          </a:p>
          <a:p>
            <a:pPr marL="0" indent="0">
              <a:buNone/>
            </a:pPr>
            <a:r>
              <a:rPr lang="en-US" sz="1500" dirty="0"/>
              <a:t>     PRF HL7 EVENT    (26.21)*</a:t>
            </a:r>
          </a:p>
          <a:p>
            <a:pPr marL="0" indent="0">
              <a:buNone/>
            </a:pPr>
            <a:r>
              <a:rPr lang="en-US" sz="1500" dirty="0"/>
              <a:t>     PATIENT ENROLLMENT    (27.11)</a:t>
            </a:r>
          </a:p>
          <a:p>
            <a:pPr marL="0" indent="0">
              <a:buNone/>
            </a:pPr>
            <a:r>
              <a:rPr lang="en-US" sz="1500" dirty="0"/>
              <a:t>     ENROLLMENT QUERY LOG    (27.12)*</a:t>
            </a:r>
          </a:p>
          <a:p>
            <a:pPr marL="0" indent="0">
              <a:buNone/>
            </a:pPr>
            <a:r>
              <a:rPr lang="en-US" sz="1500" dirty="0"/>
              <a:t>     ENROLLMENT/ELIGIBILITY UPLOAD AUDIT    (27.14)</a:t>
            </a:r>
          </a:p>
          <a:p>
            <a:pPr marL="0" indent="0">
              <a:buNone/>
            </a:pPr>
            <a:r>
              <a:rPr lang="en-US" sz="1500" dirty="0"/>
              <a:t>     NOSE AND THROAT RADIUM HISTORY    (28.11)*</a:t>
            </a:r>
          </a:p>
          <a:p>
            <a:pPr marL="0" indent="0">
              <a:buNone/>
            </a:pPr>
            <a:r>
              <a:rPr lang="en-US" sz="1500" dirty="0"/>
              <a:t>     MST HISTORY    (29.11)</a:t>
            </a:r>
          </a:p>
          <a:p>
            <a:pPr marL="0" indent="0">
              <a:buNone/>
            </a:pPr>
            <a:r>
              <a:rPr lang="en-US" sz="1500" dirty="0"/>
              <a:t>     DG SECURITY LOG    (38.1)*X</a:t>
            </a:r>
          </a:p>
          <a:p>
            <a:pPr marL="0" indent="0">
              <a:buNone/>
            </a:pPr>
            <a:r>
              <a:rPr lang="en-US" sz="1500" dirty="0"/>
              <a:t>     INCONSISTENT DATA    (38.5)*X</a:t>
            </a:r>
          </a:p>
          <a:p>
            <a:pPr marL="0" indent="0">
              <a:buNone/>
            </a:pPr>
            <a:r>
              <a:rPr lang="en-US" sz="1500" dirty="0"/>
              <a:t>Enter '^' to STOP or &lt;ret&gt; to continue...       ^</a:t>
            </a:r>
          </a:p>
        </p:txBody>
      </p:sp>
      <p:sp>
        <p:nvSpPr>
          <p:cNvPr id="4" name="Date Placeholder 3">
            <a:extLst>
              <a:ext uri="{FF2B5EF4-FFF2-40B4-BE49-F238E27FC236}">
                <a16:creationId xmlns:a16="http://schemas.microsoft.com/office/drawing/2014/main" id="{846E63E2-D5D6-425C-824D-4C99BFFFCB85}"/>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3F05C362-1BA1-47DA-B7F7-EEC021F7366E}"/>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FD4FEC92-D602-4D89-B8C5-B6B59ABC01B7}"/>
              </a:ext>
            </a:extLst>
          </p:cNvPr>
          <p:cNvSpPr>
            <a:spLocks noGrp="1"/>
          </p:cNvSpPr>
          <p:nvPr>
            <p:ph type="sldNum" sz="quarter" idx="12"/>
          </p:nvPr>
        </p:nvSpPr>
        <p:spPr/>
        <p:txBody>
          <a:bodyPr/>
          <a:lstStyle/>
          <a:p>
            <a:fld id="{3E844D52-61F4-4FCE-B0E5-03DD3D8CE543}" type="slidenum">
              <a:rPr lang="en-US" smtClean="0"/>
              <a:t>10</a:t>
            </a:fld>
            <a:endParaRPr lang="en-US"/>
          </a:p>
        </p:txBody>
      </p:sp>
    </p:spTree>
    <p:extLst>
      <p:ext uri="{BB962C8B-B14F-4D97-AF65-F5344CB8AC3E}">
        <p14:creationId xmlns:p14="http://schemas.microsoft.com/office/powerpoint/2010/main" val="7659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4489-D400-4B65-A3D1-4247B48E460D}"/>
              </a:ext>
            </a:extLst>
          </p:cNvPr>
          <p:cNvSpPr>
            <a:spLocks noGrp="1"/>
          </p:cNvSpPr>
          <p:nvPr>
            <p:ph type="title"/>
          </p:nvPr>
        </p:nvSpPr>
        <p:spPr>
          <a:xfrm>
            <a:off x="838200" y="365125"/>
            <a:ext cx="10515600" cy="524223"/>
          </a:xfrm>
        </p:spPr>
        <p:txBody>
          <a:bodyPr>
            <a:normAutofit fontScale="90000"/>
          </a:bodyPr>
          <a:lstStyle/>
          <a:p>
            <a:pPr algn="ctr"/>
            <a:r>
              <a:rPr lang="en-US" dirty="0"/>
              <a:t>KBBPYQRY – Handling Complicated Searches</a:t>
            </a:r>
          </a:p>
        </p:txBody>
      </p:sp>
      <p:sp>
        <p:nvSpPr>
          <p:cNvPr id="3" name="Content Placeholder 2">
            <a:extLst>
              <a:ext uri="{FF2B5EF4-FFF2-40B4-BE49-F238E27FC236}">
                <a16:creationId xmlns:a16="http://schemas.microsoft.com/office/drawing/2014/main" id="{27772490-C6E8-4098-BAFF-0B00EDC8F043}"/>
              </a:ext>
            </a:extLst>
          </p:cNvPr>
          <p:cNvSpPr>
            <a:spLocks noGrp="1"/>
          </p:cNvSpPr>
          <p:nvPr>
            <p:ph idx="1"/>
          </p:nvPr>
        </p:nvSpPr>
        <p:spPr>
          <a:xfrm>
            <a:off x="838200" y="889348"/>
            <a:ext cx="10515600" cy="5467002"/>
          </a:xfrm>
        </p:spPr>
        <p:txBody>
          <a:bodyPr>
            <a:normAutofit fontScale="55000" lnSpcReduction="20000"/>
          </a:bodyPr>
          <a:lstStyle/>
          <a:p>
            <a:pPr marL="0" indent="0">
              <a:buNone/>
            </a:pPr>
            <a:r>
              <a:rPr lang="en-US" dirty="0"/>
              <a:t>/*</a:t>
            </a:r>
          </a:p>
          <a:p>
            <a:pPr marL="0" indent="0">
              <a:buNone/>
            </a:pPr>
            <a:r>
              <a:rPr lang="en-US" dirty="0"/>
              <a:t>    This example is limited by the paucity of real data in my databases.  However, it should provide a demonstration of how it can be used for more difficult searches.  The aim was/is to provide a tool to be able to use for  searches such as individuals prescribed a certain drug (possibly within a particular time period) and being seen with a particular clinic and/or lab values, etc.  These, in a real database with large number of entries would take a while to run, since it has to look at each entry (e.g., patient) and test each of the possible values for selection.</a:t>
            </a:r>
          </a:p>
          <a:p>
            <a:pPr marL="0" indent="0">
              <a:buNone/>
            </a:pPr>
            <a:r>
              <a:rPr lang="en-US" dirty="0"/>
              <a:t>*/</a:t>
            </a:r>
          </a:p>
          <a:p>
            <a:pPr marL="0" indent="0">
              <a:buNone/>
            </a:pPr>
            <a:endParaRPr lang="en-US" dirty="0"/>
          </a:p>
          <a:p>
            <a:pPr marL="0" indent="0">
              <a:buNone/>
            </a:pPr>
            <a:r>
              <a:rPr lang="en-US" dirty="0"/>
              <a:t>VISTA&gt;D ^KBBPYQRY</a:t>
            </a:r>
          </a:p>
          <a:p>
            <a:pPr marL="0" indent="0">
              <a:buNone/>
            </a:pPr>
            <a:endParaRPr lang="en-US" dirty="0"/>
          </a:p>
          <a:p>
            <a:pPr marL="0" indent="0">
              <a:buNone/>
            </a:pPr>
            <a:r>
              <a:rPr lang="en-US" dirty="0"/>
              <a:t>Press Enter NOW to run the application or wait 5 seconds to run the Unit Tests: </a:t>
            </a:r>
          </a:p>
          <a:p>
            <a:pPr marL="0" indent="0">
              <a:buNone/>
            </a:pPr>
            <a:r>
              <a:rPr lang="en-US" dirty="0"/>
              <a:t>Select Primary File: 2  PATIENT</a:t>
            </a:r>
          </a:p>
          <a:p>
            <a:pPr marL="0" indent="0">
              <a:buNone/>
            </a:pPr>
            <a:r>
              <a:rPr lang="en-US" dirty="0"/>
              <a:t>     Is this the correct file? YES// </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1 second</a:t>
            </a:r>
          </a:p>
        </p:txBody>
      </p:sp>
      <p:sp>
        <p:nvSpPr>
          <p:cNvPr id="4" name="Date Placeholder 3">
            <a:extLst>
              <a:ext uri="{FF2B5EF4-FFF2-40B4-BE49-F238E27FC236}">
                <a16:creationId xmlns:a16="http://schemas.microsoft.com/office/drawing/2014/main" id="{B248AB73-B39D-4C25-854B-BEAB16EB8F37}"/>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DC54BCB5-9984-4AA3-8A81-88C003EFEFBA}"/>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D65C9661-4FAB-48A2-AFEE-04421DE7AA55}"/>
              </a:ext>
            </a:extLst>
          </p:cNvPr>
          <p:cNvSpPr>
            <a:spLocks noGrp="1"/>
          </p:cNvSpPr>
          <p:nvPr>
            <p:ph type="sldNum" sz="quarter" idx="12"/>
          </p:nvPr>
        </p:nvSpPr>
        <p:spPr/>
        <p:txBody>
          <a:bodyPr/>
          <a:lstStyle/>
          <a:p>
            <a:fld id="{3E844D52-61F4-4FCE-B0E5-03DD3D8CE543}" type="slidenum">
              <a:rPr lang="en-US" smtClean="0"/>
              <a:t>11</a:t>
            </a:fld>
            <a:endParaRPr lang="en-US"/>
          </a:p>
        </p:txBody>
      </p:sp>
    </p:spTree>
    <p:extLst>
      <p:ext uri="{BB962C8B-B14F-4D97-AF65-F5344CB8AC3E}">
        <p14:creationId xmlns:p14="http://schemas.microsoft.com/office/powerpoint/2010/main" val="294872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5709-B3AF-4111-9D2D-1472694AA009}"/>
              </a:ext>
            </a:extLst>
          </p:cNvPr>
          <p:cNvSpPr>
            <a:spLocks noGrp="1"/>
          </p:cNvSpPr>
          <p:nvPr>
            <p:ph type="title"/>
          </p:nvPr>
        </p:nvSpPr>
        <p:spPr>
          <a:xfrm>
            <a:off x="838200" y="365125"/>
            <a:ext cx="10515600" cy="737165"/>
          </a:xfrm>
        </p:spPr>
        <p:txBody>
          <a:bodyPr/>
          <a:lstStyle/>
          <a:p>
            <a:pPr algn="ctr"/>
            <a:r>
              <a:rPr lang="en-US" dirty="0"/>
              <a:t>KBBPYQRY – The First Field And Condition</a:t>
            </a:r>
          </a:p>
        </p:txBody>
      </p:sp>
      <p:sp>
        <p:nvSpPr>
          <p:cNvPr id="3" name="Content Placeholder 2">
            <a:extLst>
              <a:ext uri="{FF2B5EF4-FFF2-40B4-BE49-F238E27FC236}">
                <a16:creationId xmlns:a16="http://schemas.microsoft.com/office/drawing/2014/main" id="{3E517E16-7209-4B18-A9E0-AF1432C6EF72}"/>
              </a:ext>
            </a:extLst>
          </p:cNvPr>
          <p:cNvSpPr>
            <a:spLocks noGrp="1"/>
          </p:cNvSpPr>
          <p:nvPr>
            <p:ph idx="1"/>
          </p:nvPr>
        </p:nvSpPr>
        <p:spPr>
          <a:xfrm>
            <a:off x="838200" y="1102290"/>
            <a:ext cx="10515600" cy="5254060"/>
          </a:xfrm>
        </p:spPr>
        <p:txBody>
          <a:bodyPr>
            <a:normAutofit fontScale="77500" lnSpcReduction="20000"/>
          </a:bodyPr>
          <a:lstStyle/>
          <a:p>
            <a:pPr marL="0" indent="0">
              <a:buNone/>
            </a:pPr>
            <a:r>
              <a:rPr lang="en-US" dirty="0"/>
              <a:t>Set of fields and conditions for Test 1</a:t>
            </a:r>
          </a:p>
          <a:p>
            <a:pPr marL="0" indent="0">
              <a:buNone/>
            </a:pPr>
            <a:r>
              <a:rPr lang="en-US" dirty="0"/>
              <a:t>/*</a:t>
            </a:r>
          </a:p>
          <a:p>
            <a:pPr marL="0" indent="0">
              <a:buNone/>
            </a:pPr>
            <a:r>
              <a:rPr lang="en-US" dirty="0"/>
              <a:t>   The user is prompted for fields and associated conditions, since at this level, the program is going to be selecting individuals based on the specified criteria to be included in the output.  There may be multiple sets of fields and conditions included in the analysis, this is only the first.</a:t>
            </a:r>
          </a:p>
          <a:p>
            <a:pPr marL="0" indent="0">
              <a:buNone/>
            </a:pPr>
            <a:r>
              <a:rPr lang="en-US" dirty="0"/>
              <a:t>   The field must be specified by at least part of the field name (field numbers will not currently work), and optionally the file number for the field (this may result in many, many choices - you probably don't want to enter NAME or DATE without a file number).</a:t>
            </a:r>
          </a:p>
          <a:p>
            <a:pPr marL="0" indent="0">
              <a:buNone/>
            </a:pPr>
            <a:r>
              <a:rPr lang="en-US" dirty="0"/>
              <a:t>   Then a prompt for the condition on X - this is required since this is part of the selection based on criteria. </a:t>
            </a:r>
          </a:p>
          <a:p>
            <a:pPr marL="0" indent="0">
              <a:buNone/>
            </a:pPr>
            <a:r>
              <a:rPr lang="en-US" dirty="0"/>
              <a:t>*/</a:t>
            </a:r>
          </a:p>
          <a:p>
            <a:pPr marL="0" indent="0">
              <a:buNone/>
            </a:pPr>
            <a:endParaRPr lang="en-US" dirty="0"/>
          </a:p>
          <a:p>
            <a:pPr marL="0" indent="0">
              <a:buNone/>
            </a:pPr>
            <a:r>
              <a:rPr lang="en-US" dirty="0"/>
              <a:t>Field name: SEX@2</a:t>
            </a:r>
          </a:p>
          <a:p>
            <a:pPr marL="0" indent="0">
              <a:buNone/>
            </a:pPr>
            <a:r>
              <a:rPr lang="en-US" dirty="0"/>
              <a:t>  1  SEX   in  'PATIENT'  file</a:t>
            </a:r>
          </a:p>
          <a:p>
            <a:pPr marL="0" indent="0">
              <a:buNone/>
            </a:pPr>
            <a:r>
              <a:rPr lang="en-US" dirty="0"/>
              <a:t>Code for condition on X: X="M"</a:t>
            </a:r>
          </a:p>
        </p:txBody>
      </p:sp>
      <p:sp>
        <p:nvSpPr>
          <p:cNvPr id="4" name="Date Placeholder 3">
            <a:extLst>
              <a:ext uri="{FF2B5EF4-FFF2-40B4-BE49-F238E27FC236}">
                <a16:creationId xmlns:a16="http://schemas.microsoft.com/office/drawing/2014/main" id="{537EA620-09A2-40EE-AEAA-9178F3AEB8CA}"/>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C8BBD440-5963-4C6A-9147-F4CDDDF028B6}"/>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D00B0ACC-52AD-44AA-B0E3-BDB39C8214DE}"/>
              </a:ext>
            </a:extLst>
          </p:cNvPr>
          <p:cNvSpPr>
            <a:spLocks noGrp="1"/>
          </p:cNvSpPr>
          <p:nvPr>
            <p:ph type="sldNum" sz="quarter" idx="12"/>
          </p:nvPr>
        </p:nvSpPr>
        <p:spPr/>
        <p:txBody>
          <a:bodyPr/>
          <a:lstStyle/>
          <a:p>
            <a:fld id="{3E844D52-61F4-4FCE-B0E5-03DD3D8CE543}" type="slidenum">
              <a:rPr lang="en-US" smtClean="0"/>
              <a:t>12</a:t>
            </a:fld>
            <a:endParaRPr lang="en-US"/>
          </a:p>
        </p:txBody>
      </p:sp>
    </p:spTree>
    <p:extLst>
      <p:ext uri="{BB962C8B-B14F-4D97-AF65-F5344CB8AC3E}">
        <p14:creationId xmlns:p14="http://schemas.microsoft.com/office/powerpoint/2010/main" val="353738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FA12-418E-4837-8038-380F929B7BCC}"/>
              </a:ext>
            </a:extLst>
          </p:cNvPr>
          <p:cNvSpPr>
            <a:spLocks noGrp="1"/>
          </p:cNvSpPr>
          <p:nvPr>
            <p:ph type="title"/>
          </p:nvPr>
        </p:nvSpPr>
        <p:spPr>
          <a:xfrm>
            <a:off x="838200" y="365125"/>
            <a:ext cx="10515600" cy="1125471"/>
          </a:xfrm>
        </p:spPr>
        <p:txBody>
          <a:bodyPr>
            <a:normAutofit/>
          </a:bodyPr>
          <a:lstStyle/>
          <a:p>
            <a:pPr algn="ctr"/>
            <a:r>
              <a:rPr lang="en-US" sz="3600" dirty="0"/>
              <a:t>KBBPYQRY – Selecting only 1 field for this condition</a:t>
            </a:r>
          </a:p>
        </p:txBody>
      </p:sp>
      <p:sp>
        <p:nvSpPr>
          <p:cNvPr id="3" name="Content Placeholder 2">
            <a:extLst>
              <a:ext uri="{FF2B5EF4-FFF2-40B4-BE49-F238E27FC236}">
                <a16:creationId xmlns:a16="http://schemas.microsoft.com/office/drawing/2014/main" id="{8A09A8A3-8ABA-476A-A76F-631679E32A7F}"/>
              </a:ext>
            </a:extLst>
          </p:cNvPr>
          <p:cNvSpPr>
            <a:spLocks noGrp="1"/>
          </p:cNvSpPr>
          <p:nvPr>
            <p:ph idx="1"/>
          </p:nvPr>
        </p:nvSpPr>
        <p:spPr>
          <a:xfrm>
            <a:off x="838200" y="1340285"/>
            <a:ext cx="10515600" cy="4836678"/>
          </a:xfrm>
        </p:spPr>
        <p:txBody>
          <a:bodyPr>
            <a:normAutofit/>
          </a:bodyPr>
          <a:lstStyle/>
          <a:p>
            <a:pPr marL="0" indent="0">
              <a:buNone/>
            </a:pPr>
            <a:endParaRPr lang="en-US" dirty="0"/>
          </a:p>
          <a:p>
            <a:pPr marL="0" indent="0">
              <a:buNone/>
            </a:pPr>
            <a:r>
              <a:rPr lang="en-US" dirty="0"/>
              <a:t>Multiple fields with associated conditions may be entered under one set.  If more than one field and condition specification is entered, they will all be considered as ANDed together, so that all of the specified conditions must be met for the entry to be selected.  </a:t>
            </a:r>
          </a:p>
          <a:p>
            <a:pPr marL="0" indent="0">
              <a:buNone/>
            </a:pPr>
            <a:r>
              <a:rPr lang="en-US" dirty="0"/>
              <a:t>Since the conditions being specified for this example will be ANDed together this could have been done, but instead a second set of conditions will be  used.</a:t>
            </a:r>
          </a:p>
          <a:p>
            <a:pPr marL="0" indent="0">
              <a:buNone/>
            </a:pPr>
            <a:r>
              <a:rPr lang="en-US" dirty="0"/>
              <a:t> </a:t>
            </a:r>
          </a:p>
          <a:p>
            <a:pPr marL="0" indent="0">
              <a:buNone/>
            </a:pPr>
            <a:r>
              <a:rPr lang="en-US" dirty="0"/>
              <a:t>Field name: </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B9DB71CE-DB2F-4A00-BA8D-EC39D24179F7}"/>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4F8FFA67-E21F-4B85-8D1E-7A14E5BE628B}"/>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1CB999B5-066E-45E1-A109-32C67D1E9BFC}"/>
              </a:ext>
            </a:extLst>
          </p:cNvPr>
          <p:cNvSpPr>
            <a:spLocks noGrp="1"/>
          </p:cNvSpPr>
          <p:nvPr>
            <p:ph type="sldNum" sz="quarter" idx="12"/>
          </p:nvPr>
        </p:nvSpPr>
        <p:spPr/>
        <p:txBody>
          <a:bodyPr/>
          <a:lstStyle/>
          <a:p>
            <a:fld id="{3E844D52-61F4-4FCE-B0E5-03DD3D8CE543}" type="slidenum">
              <a:rPr lang="en-US" smtClean="0"/>
              <a:t>13</a:t>
            </a:fld>
            <a:endParaRPr lang="en-US"/>
          </a:p>
        </p:txBody>
      </p:sp>
    </p:spTree>
    <p:extLst>
      <p:ext uri="{BB962C8B-B14F-4D97-AF65-F5344CB8AC3E}">
        <p14:creationId xmlns:p14="http://schemas.microsoft.com/office/powerpoint/2010/main" val="97049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54DA-0D6F-4FEF-A305-BACC6A832DA5}"/>
              </a:ext>
            </a:extLst>
          </p:cNvPr>
          <p:cNvSpPr>
            <a:spLocks noGrp="1"/>
          </p:cNvSpPr>
          <p:nvPr>
            <p:ph type="title"/>
          </p:nvPr>
        </p:nvSpPr>
        <p:spPr>
          <a:xfrm>
            <a:off x="838200" y="365125"/>
            <a:ext cx="10515600" cy="712113"/>
          </a:xfrm>
        </p:spPr>
        <p:txBody>
          <a:bodyPr>
            <a:normAutofit fontScale="90000"/>
          </a:bodyPr>
          <a:lstStyle/>
          <a:p>
            <a:pPr algn="ctr"/>
            <a:r>
              <a:rPr lang="en-US" dirty="0"/>
              <a:t>KBBPYQRY – The next set of fields and Conditions</a:t>
            </a:r>
          </a:p>
        </p:txBody>
      </p:sp>
      <p:sp>
        <p:nvSpPr>
          <p:cNvPr id="3" name="Content Placeholder 2">
            <a:extLst>
              <a:ext uri="{FF2B5EF4-FFF2-40B4-BE49-F238E27FC236}">
                <a16:creationId xmlns:a16="http://schemas.microsoft.com/office/drawing/2014/main" id="{5E5089BF-AD41-4C11-BE52-EF56F0C5737F}"/>
              </a:ext>
            </a:extLst>
          </p:cNvPr>
          <p:cNvSpPr>
            <a:spLocks noGrp="1"/>
          </p:cNvSpPr>
          <p:nvPr>
            <p:ph idx="1"/>
          </p:nvPr>
        </p:nvSpPr>
        <p:spPr>
          <a:xfrm>
            <a:off x="838200" y="939452"/>
            <a:ext cx="10515600" cy="5416897"/>
          </a:xfrm>
        </p:spPr>
        <p:txBody>
          <a:bodyPr>
            <a:normAutofit fontScale="62500" lnSpcReduction="20000"/>
          </a:bodyPr>
          <a:lstStyle/>
          <a:p>
            <a:pPr marL="0" indent="0">
              <a:buNone/>
            </a:pPr>
            <a:endParaRPr lang="en-US" dirty="0"/>
          </a:p>
          <a:p>
            <a:pPr marL="0" indent="0">
              <a:buNone/>
            </a:pPr>
            <a:r>
              <a:rPr lang="en-US" dirty="0"/>
              <a:t>/*</a:t>
            </a:r>
          </a:p>
          <a:p>
            <a:pPr marL="0" indent="0">
              <a:buNone/>
            </a:pPr>
            <a:r>
              <a:rPr lang="en-US" dirty="0"/>
              <a:t>  The following prompts for input for a second set of fields and conditions.</a:t>
            </a:r>
          </a:p>
          <a:p>
            <a:pPr marL="0" indent="0">
              <a:buNone/>
            </a:pPr>
            <a:r>
              <a:rPr lang="en-US" dirty="0"/>
              <a:t>  Simply entering return would indicate that another set of fields and   is not desired.  However, a second set will be entered here.</a:t>
            </a:r>
          </a:p>
          <a:p>
            <a:pPr marL="0" indent="0">
              <a:buNone/>
            </a:pPr>
            <a:r>
              <a:rPr lang="en-US" dirty="0"/>
              <a:t>*/</a:t>
            </a:r>
          </a:p>
          <a:p>
            <a:pPr marL="0" indent="0">
              <a:buNone/>
            </a:pPr>
            <a:r>
              <a:rPr lang="en-US" dirty="0"/>
              <a:t>Set of fields and conditions for Test 2</a:t>
            </a:r>
          </a:p>
          <a:p>
            <a:pPr marL="0" indent="0">
              <a:buNone/>
            </a:pPr>
            <a:r>
              <a:rPr lang="en-US" dirty="0"/>
              <a:t>Field name: GENERIC</a:t>
            </a:r>
          </a:p>
          <a:p>
            <a:pPr marL="0" indent="0">
              <a:buNone/>
            </a:pPr>
            <a:endParaRPr lang="en-US" dirty="0"/>
          </a:p>
          <a:p>
            <a:pPr marL="0" indent="0">
              <a:buNone/>
            </a:pPr>
            <a:r>
              <a:rPr lang="en-US" dirty="0"/>
              <a:t>  1  GENERIC NAME   in  'DRUG'  file</a:t>
            </a:r>
          </a:p>
          <a:p>
            <a:pPr marL="0" indent="0">
              <a:buNone/>
            </a:pPr>
            <a:r>
              <a:rPr lang="en-US" dirty="0"/>
              <a:t>  2  GENERIC PROVIDER   in  'PRESCRIPTION'  file</a:t>
            </a:r>
          </a:p>
          <a:p>
            <a:pPr marL="0" indent="0">
              <a:buNone/>
            </a:pPr>
            <a:r>
              <a:rPr lang="en-US" dirty="0"/>
              <a:t>  3  GENERIC PROVIDER   in  'REFILL'  sub-file of  'PRESCRIPTION'  file</a:t>
            </a:r>
          </a:p>
          <a:p>
            <a:pPr marL="0" indent="0">
              <a:buNone/>
            </a:pPr>
            <a:r>
              <a:rPr lang="en-US" dirty="0"/>
              <a:t>  4  GENERIC PROVIDER   in  'PARTIAL DATE'  sub-file of  'PRESCRIPTION'  file</a:t>
            </a:r>
          </a:p>
          <a:p>
            <a:pPr marL="0" indent="0">
              <a:buNone/>
            </a:pPr>
            <a:r>
              <a:rPr lang="en-US" dirty="0"/>
              <a:t>  5  GENERIC EQUIVALENT PRODUCT ID   in  'TRANSACTIONS'  sub-file of  'BPS CLAIMS'  file</a:t>
            </a:r>
          </a:p>
          <a:p>
            <a:pPr marL="0" indent="0">
              <a:buNone/>
            </a:pPr>
            <a:r>
              <a:rPr lang="en-US" dirty="0"/>
              <a:t>  6  GENERIC EQVLNT PRODUCT ID QLFR   in  'TRANSACTIONS'  sub-file of  'BPS CLAIMS'  file</a:t>
            </a:r>
          </a:p>
          <a:p>
            <a:pPr marL="0" indent="0">
              <a:buNone/>
            </a:pPr>
            <a:r>
              <a:rPr lang="en-US" dirty="0"/>
              <a:t>          Enter '^' to exit OR</a:t>
            </a:r>
          </a:p>
          <a:p>
            <a:pPr marL="0" indent="0">
              <a:buNone/>
            </a:pPr>
            <a:r>
              <a:rPr lang="en-US" dirty="0"/>
              <a:t>          Select (1 to 6 [out of 6 entries]) : 1</a:t>
            </a:r>
          </a:p>
          <a:p>
            <a:pPr marL="0" indent="0">
              <a:buNone/>
            </a:pPr>
            <a:endParaRPr lang="en-US" dirty="0"/>
          </a:p>
        </p:txBody>
      </p:sp>
      <p:sp>
        <p:nvSpPr>
          <p:cNvPr id="4" name="Date Placeholder 3">
            <a:extLst>
              <a:ext uri="{FF2B5EF4-FFF2-40B4-BE49-F238E27FC236}">
                <a16:creationId xmlns:a16="http://schemas.microsoft.com/office/drawing/2014/main" id="{3D7707A0-52F0-4934-A07A-BCFF0D29BE0F}"/>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43141F25-029B-48BE-9AD9-21F0E32DB6A4}"/>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B8D6DDC8-ACE3-4F72-95BB-2D1A944EBB90}"/>
              </a:ext>
            </a:extLst>
          </p:cNvPr>
          <p:cNvSpPr>
            <a:spLocks noGrp="1"/>
          </p:cNvSpPr>
          <p:nvPr>
            <p:ph type="sldNum" sz="quarter" idx="12"/>
          </p:nvPr>
        </p:nvSpPr>
        <p:spPr/>
        <p:txBody>
          <a:bodyPr/>
          <a:lstStyle/>
          <a:p>
            <a:fld id="{3E844D52-61F4-4FCE-B0E5-03DD3D8CE543}" type="slidenum">
              <a:rPr lang="en-US" smtClean="0"/>
              <a:t>14</a:t>
            </a:fld>
            <a:endParaRPr lang="en-US"/>
          </a:p>
        </p:txBody>
      </p:sp>
    </p:spTree>
    <p:extLst>
      <p:ext uri="{BB962C8B-B14F-4D97-AF65-F5344CB8AC3E}">
        <p14:creationId xmlns:p14="http://schemas.microsoft.com/office/powerpoint/2010/main" val="406704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0FEA-2E75-48B9-BBD5-859505B4870B}"/>
              </a:ext>
            </a:extLst>
          </p:cNvPr>
          <p:cNvSpPr>
            <a:spLocks noGrp="1"/>
          </p:cNvSpPr>
          <p:nvPr>
            <p:ph type="title"/>
          </p:nvPr>
        </p:nvSpPr>
        <p:spPr>
          <a:xfrm>
            <a:off x="838200" y="365125"/>
            <a:ext cx="10515600" cy="749691"/>
          </a:xfrm>
        </p:spPr>
        <p:txBody>
          <a:bodyPr/>
          <a:lstStyle/>
          <a:p>
            <a:r>
              <a:rPr lang="en-US" dirty="0"/>
              <a:t>KBBPYQRY – Oops - Lots of ways to get there</a:t>
            </a:r>
          </a:p>
        </p:txBody>
      </p:sp>
      <p:sp>
        <p:nvSpPr>
          <p:cNvPr id="3" name="Content Placeholder 2">
            <a:extLst>
              <a:ext uri="{FF2B5EF4-FFF2-40B4-BE49-F238E27FC236}">
                <a16:creationId xmlns:a16="http://schemas.microsoft.com/office/drawing/2014/main" id="{7A1B07D8-E478-4DDF-9407-4C71D15F4467}"/>
              </a:ext>
            </a:extLst>
          </p:cNvPr>
          <p:cNvSpPr>
            <a:spLocks noGrp="1"/>
          </p:cNvSpPr>
          <p:nvPr>
            <p:ph idx="1"/>
          </p:nvPr>
        </p:nvSpPr>
        <p:spPr>
          <a:xfrm>
            <a:off x="838200" y="1277654"/>
            <a:ext cx="10515600" cy="5078695"/>
          </a:xfrm>
        </p:spPr>
        <p:txBody>
          <a:bodyPr>
            <a:normAutofit fontScale="47500" lnSpcReduction="20000"/>
          </a:bodyPr>
          <a:lstStyle/>
          <a:p>
            <a:pPr marL="0" indent="0">
              <a:buNone/>
            </a:pPr>
            <a:r>
              <a:rPr lang="en-US" dirty="0"/>
              <a:t>/*</a:t>
            </a:r>
          </a:p>
          <a:p>
            <a:pPr marL="0" indent="0">
              <a:buNone/>
            </a:pPr>
            <a:r>
              <a:rPr lang="en-US" dirty="0"/>
              <a:t>   The file and field selected for analysis is related to the primary  file, but it can be reached in multiple ways, so the user is asked  to choose the connection pathway from those available. All 24 choices are not shown here, since the third choice was the   desired pathway, but a user could view all of them before making a choice.</a:t>
            </a:r>
          </a:p>
          <a:p>
            <a:pPr marL="0" indent="0">
              <a:buNone/>
            </a:pPr>
            <a:r>
              <a:rPr lang="en-US" dirty="0"/>
              <a:t>  Once a choice of paths between two files is selected, any other fields in files that might be on this pathway would be included without asking for paths, since this one is already selected.</a:t>
            </a:r>
          </a:p>
          <a:p>
            <a:pPr marL="0" indent="0">
              <a:buNone/>
            </a:pPr>
            <a:r>
              <a:rPr lang="en-US" dirty="0"/>
              <a:t>*/</a:t>
            </a:r>
          </a:p>
          <a:p>
            <a:pPr marL="0" indent="0">
              <a:buNone/>
            </a:pPr>
            <a:r>
              <a:rPr lang="en-US" dirty="0"/>
              <a:t>Select Method of Connection Between Files (24 choices) from:</a:t>
            </a:r>
          </a:p>
          <a:p>
            <a:pPr marL="0" indent="0">
              <a:buNone/>
            </a:pPr>
            <a:r>
              <a:rPr lang="en-US" dirty="0"/>
              <a:t> 1  a. NAME field of the PATIENT file is POINTED TO by the PHARMACY PATIENT file (55)</a:t>
            </a:r>
          </a:p>
          <a:p>
            <a:pPr marL="0" indent="0">
              <a:buNone/>
            </a:pPr>
            <a:r>
              <a:rPr lang="en-US" dirty="0"/>
              <a:t>       b. DISPENSE DRUG field of the PHARMACY PATIENT sub-file (#55.05) of the PHARMACY PATIENT file POINTS to the DRUG file (50)</a:t>
            </a:r>
          </a:p>
          <a:p>
            <a:pPr marL="0" indent="0">
              <a:buNone/>
            </a:pPr>
            <a:endParaRPr lang="en-US" dirty="0"/>
          </a:p>
          <a:p>
            <a:pPr marL="0" indent="0">
              <a:buNone/>
            </a:pPr>
            <a:r>
              <a:rPr lang="en-US" dirty="0"/>
              <a:t> 2  a. NAME field of the PATIENT file is POINTED TO by the PHARMACY PATIENT file (55)</a:t>
            </a:r>
          </a:p>
          <a:p>
            <a:pPr marL="0" indent="0">
              <a:buNone/>
            </a:pPr>
            <a:r>
              <a:rPr lang="en-US" dirty="0"/>
              <a:t>       b. *SOLUTION field of the PHARMACY PATIENT sub-file (#55.06) of the PHARMACY PATIENT file POINTS to the DRUG file (50)</a:t>
            </a:r>
          </a:p>
          <a:p>
            <a:pPr marL="0" indent="0">
              <a:buNone/>
            </a:pPr>
            <a:endParaRPr lang="en-US" dirty="0"/>
          </a:p>
          <a:p>
            <a:pPr marL="0" indent="0">
              <a:buNone/>
            </a:pPr>
            <a:r>
              <a:rPr lang="en-US" dirty="0"/>
              <a:t> 3  a. NAME field of the PATIENT file is POINTED TO by the PHARMACY PATIENT file (55)</a:t>
            </a:r>
          </a:p>
          <a:p>
            <a:pPr marL="0" indent="0">
              <a:buNone/>
            </a:pPr>
            <a:r>
              <a:rPr lang="en-US" dirty="0"/>
              <a:t>       b. PRESCRIPTION PROFILE field of the PHARMACY PATIENT sub-file (#55.03) of the PHARMACY PATIENT file POINTS to the PRESCRIPTION file (52)</a:t>
            </a:r>
          </a:p>
          <a:p>
            <a:pPr marL="0" indent="0">
              <a:buNone/>
            </a:pPr>
            <a:r>
              <a:rPr lang="en-US" dirty="0"/>
              <a:t>          c. DRUG field of the PRESCRIPTION file POINTS to the DRUG file (50)</a:t>
            </a:r>
          </a:p>
          <a:p>
            <a:pPr marL="0" indent="0">
              <a:buNone/>
            </a:pPr>
            <a:endParaRPr lang="en-US" dirty="0"/>
          </a:p>
          <a:p>
            <a:pPr marL="0" indent="0">
              <a:buNone/>
            </a:pPr>
            <a:r>
              <a:rPr lang="en-US" dirty="0"/>
              <a:t>          Select Method of Connection (1 to 3 out of 24): 3</a:t>
            </a:r>
          </a:p>
          <a:p>
            <a:pPr marL="0" indent="0">
              <a:buNone/>
            </a:pPr>
            <a:r>
              <a:rPr lang="en-US" dirty="0"/>
              <a:t>Code for condition on X: X["ASPRIN"</a:t>
            </a:r>
          </a:p>
          <a:p>
            <a:pPr marL="0" indent="0">
              <a:buNone/>
            </a:pPr>
            <a:endParaRPr lang="en-US" dirty="0"/>
          </a:p>
        </p:txBody>
      </p:sp>
      <p:sp>
        <p:nvSpPr>
          <p:cNvPr id="4" name="Date Placeholder 3">
            <a:extLst>
              <a:ext uri="{FF2B5EF4-FFF2-40B4-BE49-F238E27FC236}">
                <a16:creationId xmlns:a16="http://schemas.microsoft.com/office/drawing/2014/main" id="{C008AB13-77EB-44BA-855E-D39CB29A94A3}"/>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094E99C1-A279-4F2B-B07C-F54EC07C7E36}"/>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7D6D2175-5922-400D-83CF-854E86FCFA9C}"/>
              </a:ext>
            </a:extLst>
          </p:cNvPr>
          <p:cNvSpPr>
            <a:spLocks noGrp="1"/>
          </p:cNvSpPr>
          <p:nvPr>
            <p:ph type="sldNum" sz="quarter" idx="12"/>
          </p:nvPr>
        </p:nvSpPr>
        <p:spPr/>
        <p:txBody>
          <a:bodyPr/>
          <a:lstStyle/>
          <a:p>
            <a:fld id="{3E844D52-61F4-4FCE-B0E5-03DD3D8CE543}" type="slidenum">
              <a:rPr lang="en-US" smtClean="0"/>
              <a:t>15</a:t>
            </a:fld>
            <a:endParaRPr lang="en-US"/>
          </a:p>
        </p:txBody>
      </p:sp>
    </p:spTree>
    <p:extLst>
      <p:ext uri="{BB962C8B-B14F-4D97-AF65-F5344CB8AC3E}">
        <p14:creationId xmlns:p14="http://schemas.microsoft.com/office/powerpoint/2010/main" val="270277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5E76-03BF-49A0-B3AE-DBD3E75EC9AE}"/>
              </a:ext>
            </a:extLst>
          </p:cNvPr>
          <p:cNvSpPr>
            <a:spLocks noGrp="1"/>
          </p:cNvSpPr>
          <p:nvPr>
            <p:ph type="title"/>
          </p:nvPr>
        </p:nvSpPr>
        <p:spPr>
          <a:xfrm>
            <a:off x="838200" y="363255"/>
            <a:ext cx="10515600" cy="814193"/>
          </a:xfrm>
        </p:spPr>
        <p:txBody>
          <a:bodyPr/>
          <a:lstStyle/>
          <a:p>
            <a:r>
              <a:rPr lang="en-US" dirty="0"/>
              <a:t>KBBPYQRY – Combining Sets via AND or </a:t>
            </a:r>
            <a:r>
              <a:rPr lang="en-US" dirty="0" err="1"/>
              <a:t>OR</a:t>
            </a:r>
            <a:endParaRPr lang="en-US" dirty="0"/>
          </a:p>
        </p:txBody>
      </p:sp>
      <p:sp>
        <p:nvSpPr>
          <p:cNvPr id="3" name="Content Placeholder 2">
            <a:extLst>
              <a:ext uri="{FF2B5EF4-FFF2-40B4-BE49-F238E27FC236}">
                <a16:creationId xmlns:a16="http://schemas.microsoft.com/office/drawing/2014/main" id="{4D4A7843-6556-4C91-8FB8-B597D3B02F4C}"/>
              </a:ext>
            </a:extLst>
          </p:cNvPr>
          <p:cNvSpPr>
            <a:spLocks noGrp="1"/>
          </p:cNvSpPr>
          <p:nvPr>
            <p:ph idx="1"/>
          </p:nvPr>
        </p:nvSpPr>
        <p:spPr>
          <a:xfrm>
            <a:off x="838200" y="1402914"/>
            <a:ext cx="10515600" cy="4953435"/>
          </a:xfrm>
        </p:spPr>
        <p:txBody>
          <a:bodyPr>
            <a:noAutofit/>
          </a:bodyPr>
          <a:lstStyle/>
          <a:p>
            <a:pPr marL="0" indent="0">
              <a:buNone/>
            </a:pPr>
            <a:r>
              <a:rPr lang="en-US" sz="1600" dirty="0"/>
              <a:t>//     Again, no response for another field and file in this set of conditions</a:t>
            </a:r>
          </a:p>
          <a:p>
            <a:pPr marL="0" indent="0">
              <a:buNone/>
            </a:pPr>
            <a:r>
              <a:rPr lang="en-US" sz="1600" dirty="0"/>
              <a:t>Field name: </a:t>
            </a:r>
          </a:p>
          <a:p>
            <a:pPr marL="0" indent="0">
              <a:buNone/>
            </a:pPr>
            <a:r>
              <a:rPr lang="en-US" sz="1600" dirty="0"/>
              <a:t>Set of fields and conditions for Test 3</a:t>
            </a:r>
          </a:p>
          <a:p>
            <a:pPr marL="0" indent="0">
              <a:buNone/>
            </a:pPr>
            <a:r>
              <a:rPr lang="en-US" sz="1600" dirty="0"/>
              <a:t>//      And no response here, since only two conditions were to be specified</a:t>
            </a:r>
          </a:p>
          <a:p>
            <a:pPr marL="0" indent="0">
              <a:buNone/>
            </a:pPr>
            <a:r>
              <a:rPr lang="en-US" sz="1600" dirty="0"/>
              <a:t>Field name:</a:t>
            </a:r>
          </a:p>
          <a:p>
            <a:pPr marL="0" indent="0">
              <a:buNone/>
            </a:pPr>
            <a:r>
              <a:rPr lang="en-US" sz="1600" dirty="0"/>
              <a:t>/*</a:t>
            </a:r>
          </a:p>
          <a:p>
            <a:pPr marL="0" indent="0">
              <a:buNone/>
            </a:pPr>
            <a:r>
              <a:rPr lang="en-US" sz="1600" dirty="0"/>
              <a:t>   Since there were multiple sets of conditions specified, it is necessary for the user to indicate which of these sets should be ANDed to each other.  It is possible to enter sets of conditions to be ANDed together, while another set might be ANDed together.  The remaining sets that are not included in an AND set would be </a:t>
            </a:r>
            <a:r>
              <a:rPr lang="en-US" sz="1600" dirty="0" err="1"/>
              <a:t>ORed</a:t>
            </a:r>
            <a:r>
              <a:rPr lang="en-US" sz="1600" dirty="0"/>
              <a:t> together with the other sets.</a:t>
            </a:r>
          </a:p>
          <a:p>
            <a:pPr marL="0" indent="0">
              <a:buNone/>
            </a:pPr>
            <a:r>
              <a:rPr lang="en-US" sz="1600" dirty="0"/>
              <a:t>   In the following sets 1 and 2 are ANDed together. </a:t>
            </a:r>
          </a:p>
          <a:p>
            <a:pPr marL="0" indent="0">
              <a:buNone/>
            </a:pPr>
            <a:r>
              <a:rPr lang="en-US" sz="1600" dirty="0"/>
              <a:t>*/</a:t>
            </a:r>
          </a:p>
          <a:p>
            <a:pPr marL="0" indent="0">
              <a:buNone/>
            </a:pPr>
            <a:r>
              <a:rPr lang="en-US" sz="1600" dirty="0"/>
              <a:t>The response(s) must be a comma-separated series of digits ranging from 1 to 2.</a:t>
            </a:r>
          </a:p>
          <a:p>
            <a:pPr marL="0" indent="0">
              <a:buNone/>
            </a:pPr>
            <a:r>
              <a:rPr lang="en-US" sz="1600" dirty="0"/>
              <a:t>  Used values from one response may be used in a subsequent response as necessary</a:t>
            </a:r>
          </a:p>
          <a:p>
            <a:pPr marL="0" indent="0">
              <a:buNone/>
            </a:pPr>
            <a:r>
              <a:rPr lang="en-US" sz="1600" dirty="0"/>
              <a:t>Enter numbers for TESTS to be '</a:t>
            </a:r>
            <a:r>
              <a:rPr lang="en-US" sz="1600" dirty="0" err="1"/>
              <a:t>AND'ed</a:t>
            </a:r>
            <a:r>
              <a:rPr lang="en-US" sz="1600" dirty="0"/>
              <a:t> together (enter ?? for help): :  (1-2): 1,2//</a:t>
            </a:r>
          </a:p>
        </p:txBody>
      </p:sp>
      <p:sp>
        <p:nvSpPr>
          <p:cNvPr id="4" name="Date Placeholder 3">
            <a:extLst>
              <a:ext uri="{FF2B5EF4-FFF2-40B4-BE49-F238E27FC236}">
                <a16:creationId xmlns:a16="http://schemas.microsoft.com/office/drawing/2014/main" id="{9E1D0FE7-B23A-4EE5-929D-76054E202A04}"/>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D9078D3B-EAB4-43E7-91E1-388EA014BFC2}"/>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AC89AA16-0793-49F0-9C11-DDE9DDB05CB1}"/>
              </a:ext>
            </a:extLst>
          </p:cNvPr>
          <p:cNvSpPr>
            <a:spLocks noGrp="1"/>
          </p:cNvSpPr>
          <p:nvPr>
            <p:ph type="sldNum" sz="quarter" idx="12"/>
          </p:nvPr>
        </p:nvSpPr>
        <p:spPr/>
        <p:txBody>
          <a:bodyPr/>
          <a:lstStyle/>
          <a:p>
            <a:fld id="{3E844D52-61F4-4FCE-B0E5-03DD3D8CE543}" type="slidenum">
              <a:rPr lang="en-US" smtClean="0"/>
              <a:t>16</a:t>
            </a:fld>
            <a:endParaRPr lang="en-US"/>
          </a:p>
        </p:txBody>
      </p:sp>
    </p:spTree>
    <p:extLst>
      <p:ext uri="{BB962C8B-B14F-4D97-AF65-F5344CB8AC3E}">
        <p14:creationId xmlns:p14="http://schemas.microsoft.com/office/powerpoint/2010/main" val="419959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622D-4F28-4AD7-83C7-126E4AA47835}"/>
              </a:ext>
            </a:extLst>
          </p:cNvPr>
          <p:cNvSpPr>
            <a:spLocks noGrp="1"/>
          </p:cNvSpPr>
          <p:nvPr>
            <p:ph type="title"/>
          </p:nvPr>
        </p:nvSpPr>
        <p:spPr>
          <a:xfrm>
            <a:off x="838200" y="365125"/>
            <a:ext cx="10515600" cy="724639"/>
          </a:xfrm>
        </p:spPr>
        <p:txBody>
          <a:bodyPr/>
          <a:lstStyle/>
          <a:p>
            <a:pPr algn="ctr"/>
            <a:r>
              <a:rPr lang="en-US" dirty="0"/>
              <a:t>KBBPYQRY – Selecting data for output</a:t>
            </a:r>
          </a:p>
        </p:txBody>
      </p:sp>
      <p:sp>
        <p:nvSpPr>
          <p:cNvPr id="3" name="Content Placeholder 2">
            <a:extLst>
              <a:ext uri="{FF2B5EF4-FFF2-40B4-BE49-F238E27FC236}">
                <a16:creationId xmlns:a16="http://schemas.microsoft.com/office/drawing/2014/main" id="{FB9127A3-F846-4820-BF85-9A4B5C90FBC2}"/>
              </a:ext>
            </a:extLst>
          </p:cNvPr>
          <p:cNvSpPr>
            <a:spLocks noGrp="1"/>
          </p:cNvSpPr>
          <p:nvPr>
            <p:ph idx="1"/>
          </p:nvPr>
        </p:nvSpPr>
        <p:spPr>
          <a:xfrm>
            <a:off x="838200" y="989556"/>
            <a:ext cx="10515600" cy="5366794"/>
          </a:xfrm>
        </p:spPr>
        <p:txBody>
          <a:bodyPr>
            <a:noAutofit/>
          </a:bodyPr>
          <a:lstStyle/>
          <a:p>
            <a:pPr marL="0" indent="0">
              <a:buNone/>
            </a:pPr>
            <a:r>
              <a:rPr lang="en-US" sz="1500" dirty="0"/>
              <a:t>/*</a:t>
            </a:r>
          </a:p>
          <a:p>
            <a:pPr marL="0" indent="0">
              <a:buNone/>
            </a:pPr>
            <a:r>
              <a:rPr lang="en-US" sz="1500" dirty="0"/>
              <a:t>The user is then requested to specify what fields should be output for the entries that meet the criteria specified.  As it indicates, for the output of data from the selected criteria, conditions are optional, but may be very desirable (e.g., if conditions are not specified for the Generic Name in the Drug file, then all Generic Names that the selected user has been prescribed via the selected pathway would be included in the output).</a:t>
            </a:r>
          </a:p>
          <a:p>
            <a:pPr marL="0" indent="0">
              <a:buNone/>
            </a:pPr>
            <a:r>
              <a:rPr lang="en-US" sz="1500" dirty="0"/>
              <a:t>    The fields selected here are the Patient's Name, the sex, and Generic Name for the Drug prescribed.  Since SEX is a single entry field, it really doesn't require a condition at this point for the selected patients.</a:t>
            </a:r>
          </a:p>
          <a:p>
            <a:pPr marL="0" indent="0">
              <a:buNone/>
            </a:pPr>
            <a:r>
              <a:rPr lang="en-US" sz="1500" dirty="0"/>
              <a:t>     If multiple fields are specified with conditions, they may be ANDed or </a:t>
            </a:r>
            <a:r>
              <a:rPr lang="en-US" sz="1500" dirty="0" err="1"/>
              <a:t>ORed</a:t>
            </a:r>
            <a:r>
              <a:rPr lang="en-US" sz="1500" dirty="0"/>
              <a:t>.</a:t>
            </a:r>
          </a:p>
          <a:p>
            <a:pPr marL="0" indent="0">
              <a:buNone/>
            </a:pPr>
            <a:r>
              <a:rPr lang="en-US" sz="1500" dirty="0"/>
              <a:t>*/</a:t>
            </a:r>
          </a:p>
          <a:p>
            <a:pPr marL="0" indent="0">
              <a:buNone/>
            </a:pPr>
            <a:r>
              <a:rPr lang="en-US" sz="1200" dirty="0"/>
              <a:t>Data to **Report** for Matches (Conditions are optional)</a:t>
            </a:r>
          </a:p>
          <a:p>
            <a:pPr marL="0" indent="0">
              <a:buNone/>
            </a:pPr>
            <a:r>
              <a:rPr lang="en-US" sz="1200" dirty="0"/>
              <a:t>Field name: NAME@2</a:t>
            </a:r>
          </a:p>
          <a:p>
            <a:pPr marL="0" indent="0">
              <a:buNone/>
            </a:pPr>
            <a:r>
              <a:rPr lang="en-US" sz="1200" dirty="0"/>
              <a:t>  1  NAME   in  'PATIENT'  file                        </a:t>
            </a:r>
          </a:p>
          <a:p>
            <a:pPr marL="0" indent="0">
              <a:buNone/>
            </a:pPr>
            <a:r>
              <a:rPr lang="en-US" sz="1200" dirty="0"/>
              <a:t>  2  NAME   in  'ELIGIBILITY/BENEFIT'  sub-file of  'INSURANCE TYPE'  sub-file of  'PATIENT'  file</a:t>
            </a:r>
          </a:p>
          <a:p>
            <a:pPr marL="0" indent="0">
              <a:buNone/>
            </a:pPr>
            <a:r>
              <a:rPr lang="en-US" sz="1200" dirty="0"/>
              <a:t>  3  NAME   in  'CONTACT INFORMATION'  sub-file of  'ELIGIBILITY/BENEFIT'  sub-file of  'INSURANCE TYPE'  sub-file of 'PATIENT'  file</a:t>
            </a:r>
          </a:p>
          <a:p>
            <a:pPr marL="0" indent="0">
              <a:buNone/>
            </a:pPr>
            <a:r>
              <a:rPr lang="en-US" sz="1200" dirty="0"/>
              <a:t>  4  NAME COMPONENTS   in  'PATIENT'  file</a:t>
            </a:r>
          </a:p>
          <a:p>
            <a:pPr marL="0" indent="0">
              <a:buNone/>
            </a:pPr>
            <a:r>
              <a:rPr lang="en-US" sz="1200" dirty="0"/>
              <a:t>  5  NAME OF INSURED   in  'INSURANCE TYPE'  sub-file of  'PATIENT'  file</a:t>
            </a:r>
          </a:p>
          <a:p>
            <a:pPr marL="0" indent="0">
              <a:buNone/>
            </a:pPr>
            <a:r>
              <a:rPr lang="en-US" sz="1200" dirty="0"/>
              <a:t>          Enter '^' to exit OR</a:t>
            </a:r>
          </a:p>
          <a:p>
            <a:pPr marL="0" indent="0">
              <a:buNone/>
            </a:pPr>
            <a:r>
              <a:rPr lang="en-US" sz="1200" dirty="0"/>
              <a:t>          Select (1 to 5 [out of 5 entries]) : 1</a:t>
            </a:r>
          </a:p>
          <a:p>
            <a:pPr marL="0" indent="0">
              <a:buNone/>
            </a:pPr>
            <a:r>
              <a:rPr lang="en-US" sz="1200" dirty="0"/>
              <a:t>Code for condition on X:</a:t>
            </a:r>
          </a:p>
        </p:txBody>
      </p:sp>
      <p:sp>
        <p:nvSpPr>
          <p:cNvPr id="4" name="Date Placeholder 3">
            <a:extLst>
              <a:ext uri="{FF2B5EF4-FFF2-40B4-BE49-F238E27FC236}">
                <a16:creationId xmlns:a16="http://schemas.microsoft.com/office/drawing/2014/main" id="{0415D93F-3BA0-4F5F-991A-52D277C43224}"/>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E4432601-2EE3-4F13-996B-8AC30BFE4A8D}"/>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C8608773-3EE7-4F1F-BF5E-D1D54C953DFE}"/>
              </a:ext>
            </a:extLst>
          </p:cNvPr>
          <p:cNvSpPr>
            <a:spLocks noGrp="1"/>
          </p:cNvSpPr>
          <p:nvPr>
            <p:ph type="sldNum" sz="quarter" idx="12"/>
          </p:nvPr>
        </p:nvSpPr>
        <p:spPr/>
        <p:txBody>
          <a:bodyPr/>
          <a:lstStyle/>
          <a:p>
            <a:fld id="{3E844D52-61F4-4FCE-B0E5-03DD3D8CE543}" type="slidenum">
              <a:rPr lang="en-US" smtClean="0"/>
              <a:t>17</a:t>
            </a:fld>
            <a:endParaRPr lang="en-US"/>
          </a:p>
        </p:txBody>
      </p:sp>
    </p:spTree>
    <p:extLst>
      <p:ext uri="{BB962C8B-B14F-4D97-AF65-F5344CB8AC3E}">
        <p14:creationId xmlns:p14="http://schemas.microsoft.com/office/powerpoint/2010/main" val="86098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D156-92BF-4335-A52F-0EE5FA86B9B3}"/>
              </a:ext>
            </a:extLst>
          </p:cNvPr>
          <p:cNvSpPr>
            <a:spLocks noGrp="1"/>
          </p:cNvSpPr>
          <p:nvPr>
            <p:ph type="title"/>
          </p:nvPr>
        </p:nvSpPr>
        <p:spPr>
          <a:xfrm>
            <a:off x="838200" y="365125"/>
            <a:ext cx="10515600" cy="737165"/>
          </a:xfrm>
        </p:spPr>
        <p:txBody>
          <a:bodyPr/>
          <a:lstStyle/>
          <a:p>
            <a:pPr algn="ctr"/>
            <a:r>
              <a:rPr lang="en-US" dirty="0"/>
              <a:t>KBBPY – Selecting other output fields</a:t>
            </a:r>
          </a:p>
        </p:txBody>
      </p:sp>
      <p:sp>
        <p:nvSpPr>
          <p:cNvPr id="3" name="Content Placeholder 2">
            <a:extLst>
              <a:ext uri="{FF2B5EF4-FFF2-40B4-BE49-F238E27FC236}">
                <a16:creationId xmlns:a16="http://schemas.microsoft.com/office/drawing/2014/main" id="{0ECEB73C-C859-4AEE-964D-8350B7822636}"/>
              </a:ext>
            </a:extLst>
          </p:cNvPr>
          <p:cNvSpPr>
            <a:spLocks noGrp="1"/>
          </p:cNvSpPr>
          <p:nvPr>
            <p:ph idx="1"/>
          </p:nvPr>
        </p:nvSpPr>
        <p:spPr>
          <a:xfrm>
            <a:off x="838200" y="1102290"/>
            <a:ext cx="10515600" cy="5254059"/>
          </a:xfrm>
        </p:spPr>
        <p:txBody>
          <a:bodyPr>
            <a:normAutofit fontScale="77500" lnSpcReduction="20000"/>
          </a:bodyPr>
          <a:lstStyle/>
          <a:p>
            <a:pPr marL="0" indent="0">
              <a:buNone/>
            </a:pPr>
            <a:r>
              <a:rPr lang="en-US" dirty="0"/>
              <a:t>Field name: SEX@2</a:t>
            </a:r>
          </a:p>
          <a:p>
            <a:pPr marL="0" indent="0">
              <a:buNone/>
            </a:pPr>
            <a:r>
              <a:rPr lang="en-US" dirty="0"/>
              <a:t>  1  SEX   in  'PATIENT'  file</a:t>
            </a:r>
          </a:p>
          <a:p>
            <a:pPr marL="0" indent="0">
              <a:buNone/>
            </a:pPr>
            <a:r>
              <a:rPr lang="en-US" dirty="0"/>
              <a:t>Code for condition on X: </a:t>
            </a:r>
          </a:p>
          <a:p>
            <a:pPr marL="0" indent="0">
              <a:buNone/>
            </a:pPr>
            <a:endParaRPr lang="en-US" dirty="0"/>
          </a:p>
          <a:p>
            <a:pPr marL="0" indent="0">
              <a:buNone/>
            </a:pPr>
            <a:r>
              <a:rPr lang="en-US" dirty="0"/>
              <a:t>Field name: GENERIC</a:t>
            </a:r>
          </a:p>
          <a:p>
            <a:pPr marL="0" indent="0">
              <a:buNone/>
            </a:pPr>
            <a:r>
              <a:rPr lang="en-US" dirty="0"/>
              <a:t>  1  GENERIC NAME   in  'DRUG'  file</a:t>
            </a:r>
          </a:p>
          <a:p>
            <a:pPr marL="0" indent="0">
              <a:buNone/>
            </a:pPr>
            <a:r>
              <a:rPr lang="en-US" dirty="0"/>
              <a:t>  2  GENERIC PROVIDER   in  'PRESCRIPTION'  file</a:t>
            </a:r>
          </a:p>
          <a:p>
            <a:pPr marL="0" indent="0">
              <a:buNone/>
            </a:pPr>
            <a:r>
              <a:rPr lang="en-US" dirty="0"/>
              <a:t>  3  GENERIC PROVIDER   in  'REFILL'  sub-file of  'PRESCRIPTION'  file</a:t>
            </a:r>
          </a:p>
          <a:p>
            <a:pPr marL="0" indent="0">
              <a:buNone/>
            </a:pPr>
            <a:r>
              <a:rPr lang="en-US" dirty="0"/>
              <a:t>  4  GENERIC PROVIDER   in  'PARTIAL DATE'  sub-file of  'PRESCRIPTION'  file</a:t>
            </a:r>
          </a:p>
          <a:p>
            <a:pPr marL="0" indent="0">
              <a:buNone/>
            </a:pPr>
            <a:r>
              <a:rPr lang="en-US" dirty="0"/>
              <a:t>  5  GENERIC EQUIVALENT PRODUCT ID   in  'TRANSACTIONS'  sub-file of  'BPS CLAIMS'  file</a:t>
            </a:r>
          </a:p>
          <a:p>
            <a:pPr marL="0" indent="0">
              <a:buNone/>
            </a:pPr>
            <a:r>
              <a:rPr lang="en-US" dirty="0"/>
              <a:t>  6  GENERIC EQVLNT PRODUCT ID QLFR   in  'TRANSACTIONS'  sub-file of  'BPS CLAIMS'  file</a:t>
            </a:r>
          </a:p>
          <a:p>
            <a:pPr marL="0" indent="0">
              <a:buNone/>
            </a:pPr>
            <a:r>
              <a:rPr lang="en-US" dirty="0"/>
              <a:t>          Enter '^' to exit OR</a:t>
            </a:r>
          </a:p>
          <a:p>
            <a:pPr marL="0" indent="0">
              <a:buNone/>
            </a:pPr>
            <a:r>
              <a:rPr lang="en-US" dirty="0"/>
              <a:t>          Select (1 to 6 [out of 6 entries]) : 1</a:t>
            </a:r>
          </a:p>
          <a:p>
            <a:pPr marL="0" indent="0">
              <a:buNone/>
            </a:pPr>
            <a:r>
              <a:rPr lang="en-US" dirty="0"/>
              <a:t>Code for condition on X: X["ASPRIN"</a:t>
            </a:r>
          </a:p>
        </p:txBody>
      </p:sp>
      <p:sp>
        <p:nvSpPr>
          <p:cNvPr id="4" name="Date Placeholder 3">
            <a:extLst>
              <a:ext uri="{FF2B5EF4-FFF2-40B4-BE49-F238E27FC236}">
                <a16:creationId xmlns:a16="http://schemas.microsoft.com/office/drawing/2014/main" id="{35D0D490-DA21-43E7-92A1-21E54A72F878}"/>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76DFD346-9274-4960-9C77-A46125E3661B}"/>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5F314AC7-0E89-41C6-A857-617D0572AA78}"/>
              </a:ext>
            </a:extLst>
          </p:cNvPr>
          <p:cNvSpPr>
            <a:spLocks noGrp="1"/>
          </p:cNvSpPr>
          <p:nvPr>
            <p:ph type="sldNum" sz="quarter" idx="12"/>
          </p:nvPr>
        </p:nvSpPr>
        <p:spPr/>
        <p:txBody>
          <a:bodyPr/>
          <a:lstStyle/>
          <a:p>
            <a:fld id="{3E844D52-61F4-4FCE-B0E5-03DD3D8CE543}" type="slidenum">
              <a:rPr lang="en-US" smtClean="0"/>
              <a:t>18</a:t>
            </a:fld>
            <a:endParaRPr lang="en-US"/>
          </a:p>
        </p:txBody>
      </p:sp>
    </p:spTree>
    <p:extLst>
      <p:ext uri="{BB962C8B-B14F-4D97-AF65-F5344CB8AC3E}">
        <p14:creationId xmlns:p14="http://schemas.microsoft.com/office/powerpoint/2010/main" val="384288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936A-72AE-40D9-8FE0-61D489ED5A74}"/>
              </a:ext>
            </a:extLst>
          </p:cNvPr>
          <p:cNvSpPr>
            <a:spLocks noGrp="1"/>
          </p:cNvSpPr>
          <p:nvPr>
            <p:ph type="title"/>
          </p:nvPr>
        </p:nvSpPr>
        <p:spPr>
          <a:xfrm>
            <a:off x="838200" y="365125"/>
            <a:ext cx="10515600" cy="762217"/>
          </a:xfrm>
        </p:spPr>
        <p:txBody>
          <a:bodyPr/>
          <a:lstStyle/>
          <a:p>
            <a:pPr algn="ctr"/>
            <a:r>
              <a:rPr lang="en-US" dirty="0"/>
              <a:t>KBBPYQRY – No Further Output Selections</a:t>
            </a:r>
          </a:p>
        </p:txBody>
      </p:sp>
      <p:sp>
        <p:nvSpPr>
          <p:cNvPr id="3" name="Content Placeholder 2">
            <a:extLst>
              <a:ext uri="{FF2B5EF4-FFF2-40B4-BE49-F238E27FC236}">
                <a16:creationId xmlns:a16="http://schemas.microsoft.com/office/drawing/2014/main" id="{392A13D5-DCC9-4D07-9311-EDF4F8929E95}"/>
              </a:ext>
            </a:extLst>
          </p:cNvPr>
          <p:cNvSpPr>
            <a:spLocks noGrp="1"/>
          </p:cNvSpPr>
          <p:nvPr>
            <p:ph idx="1"/>
          </p:nvPr>
        </p:nvSpPr>
        <p:spPr>
          <a:xfrm>
            <a:off x="838200" y="1215024"/>
            <a:ext cx="10515600" cy="5141325"/>
          </a:xfrm>
        </p:spPr>
        <p:txBody>
          <a:bodyPr>
            <a:normAutofit fontScale="70000" lnSpcReduction="20000"/>
          </a:bodyPr>
          <a:lstStyle/>
          <a:p>
            <a:pPr marL="0" indent="0">
              <a:buNone/>
            </a:pPr>
            <a:r>
              <a:rPr lang="en-US" dirty="0"/>
              <a:t>Field name: </a:t>
            </a:r>
          </a:p>
          <a:p>
            <a:pPr marL="0" indent="0">
              <a:buNone/>
            </a:pPr>
            <a:r>
              <a:rPr lang="en-US" dirty="0"/>
              <a:t>   PATIENT NAME is not a multiple and will be included on each line of output</a:t>
            </a:r>
          </a:p>
          <a:p>
            <a:pPr marL="0" indent="0">
              <a:buNone/>
            </a:pPr>
            <a:r>
              <a:rPr lang="en-US" dirty="0"/>
              <a:t>   PATIENT SEX is not a multiple and will be included on each line of output</a:t>
            </a:r>
          </a:p>
          <a:p>
            <a:pPr marL="0" indent="0">
              <a:buNone/>
            </a:pPr>
            <a:endParaRPr lang="en-US" dirty="0"/>
          </a:p>
          <a:p>
            <a:pPr marL="0" indent="0">
              <a:buNone/>
            </a:pPr>
            <a:r>
              <a:rPr lang="en-US" dirty="0"/>
              <a:t>Select which of the following should be '</a:t>
            </a:r>
            <a:r>
              <a:rPr lang="en-US" dirty="0" err="1"/>
              <a:t>AND'ed</a:t>
            </a:r>
            <a:r>
              <a:rPr lang="en-US" dirty="0"/>
              <a:t> together, entry of only one</a:t>
            </a:r>
          </a:p>
          <a:p>
            <a:pPr marL="0" indent="0">
              <a:buNone/>
            </a:pPr>
            <a:r>
              <a:rPr lang="en-US" dirty="0"/>
              <a:t>number will 'OR' that value with the others.  Entry of 1,2 would have 1 and 2</a:t>
            </a:r>
          </a:p>
          <a:p>
            <a:pPr marL="0" indent="0">
              <a:buNone/>
            </a:pPr>
            <a:r>
              <a:rPr lang="en-US" dirty="0"/>
              <a:t>ANDed together, while 1,3 would also have 1 and 3 ANDed together.</a:t>
            </a:r>
          </a:p>
          <a:p>
            <a:pPr marL="0" indent="0">
              <a:buNone/>
            </a:pPr>
            <a:endParaRPr lang="en-US" dirty="0"/>
          </a:p>
          <a:p>
            <a:pPr marL="0" indent="0">
              <a:buNone/>
            </a:pPr>
            <a:r>
              <a:rPr lang="en-US" dirty="0"/>
              <a:t>/*</a:t>
            </a:r>
          </a:p>
          <a:p>
            <a:pPr marL="0" indent="0">
              <a:buNone/>
            </a:pPr>
            <a:r>
              <a:rPr lang="en-US" dirty="0"/>
              <a:t>*   Really this shouldn't be necessary for a single condition</a:t>
            </a:r>
          </a:p>
          <a:p>
            <a:pPr marL="0" indent="0">
              <a:buNone/>
            </a:pPr>
            <a:r>
              <a:rPr lang="en-US" dirty="0"/>
              <a:t>*/</a:t>
            </a:r>
          </a:p>
          <a:p>
            <a:pPr marL="0" indent="0">
              <a:buNone/>
            </a:pPr>
            <a:r>
              <a:rPr lang="en-US" dirty="0"/>
              <a:t>1  DRUG GENERIC NAME    *** X["ASPRIN"</a:t>
            </a:r>
          </a:p>
          <a:p>
            <a:pPr marL="0" indent="0">
              <a:buNone/>
            </a:pPr>
            <a:r>
              <a:rPr lang="en-US" dirty="0"/>
              <a:t>Response(s) must be a comma-separated series of digits ranging from 1 to 1.</a:t>
            </a:r>
          </a:p>
          <a:p>
            <a:pPr marL="0" indent="0">
              <a:buNone/>
            </a:pPr>
            <a:r>
              <a:rPr lang="en-US" dirty="0"/>
              <a:t>Used values from one response may be used in a subsequent response as necessary</a:t>
            </a:r>
          </a:p>
          <a:p>
            <a:pPr marL="0" indent="0">
              <a:buNone/>
            </a:pPr>
            <a:r>
              <a:rPr lang="en-US" dirty="0"/>
              <a:t>Enter numbers for TESTS to be '</a:t>
            </a:r>
            <a:r>
              <a:rPr lang="en-US" dirty="0" err="1"/>
              <a:t>AND'ed</a:t>
            </a:r>
            <a:r>
              <a:rPr lang="en-US" dirty="0"/>
              <a:t> together (enter ?? for help): :  (1-1): 1//</a:t>
            </a:r>
          </a:p>
          <a:p>
            <a:pPr marL="0" indent="0">
              <a:buNone/>
            </a:pPr>
            <a:endParaRPr lang="en-US" dirty="0"/>
          </a:p>
        </p:txBody>
      </p:sp>
      <p:sp>
        <p:nvSpPr>
          <p:cNvPr id="4" name="Date Placeholder 3">
            <a:extLst>
              <a:ext uri="{FF2B5EF4-FFF2-40B4-BE49-F238E27FC236}">
                <a16:creationId xmlns:a16="http://schemas.microsoft.com/office/drawing/2014/main" id="{04147BB6-9E6C-42A4-9014-7BF43C743CD9}"/>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1AB7D10D-4512-4A77-A869-C44B8888309B}"/>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7BCFB897-2D54-4A91-8EC7-610B0C9F6555}"/>
              </a:ext>
            </a:extLst>
          </p:cNvPr>
          <p:cNvSpPr>
            <a:spLocks noGrp="1"/>
          </p:cNvSpPr>
          <p:nvPr>
            <p:ph type="sldNum" sz="quarter" idx="12"/>
          </p:nvPr>
        </p:nvSpPr>
        <p:spPr/>
        <p:txBody>
          <a:bodyPr/>
          <a:lstStyle/>
          <a:p>
            <a:fld id="{3E844D52-61F4-4FCE-B0E5-03DD3D8CE543}" type="slidenum">
              <a:rPr lang="en-US" smtClean="0"/>
              <a:t>19</a:t>
            </a:fld>
            <a:endParaRPr lang="en-US"/>
          </a:p>
        </p:txBody>
      </p:sp>
    </p:spTree>
    <p:extLst>
      <p:ext uri="{BB962C8B-B14F-4D97-AF65-F5344CB8AC3E}">
        <p14:creationId xmlns:p14="http://schemas.microsoft.com/office/powerpoint/2010/main" val="119998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8292-C4E7-4C07-A062-96DC9F6B8781}"/>
              </a:ext>
            </a:extLst>
          </p:cNvPr>
          <p:cNvSpPr>
            <a:spLocks noGrp="1"/>
          </p:cNvSpPr>
          <p:nvPr>
            <p:ph type="title"/>
          </p:nvPr>
        </p:nvSpPr>
        <p:spPr>
          <a:xfrm>
            <a:off x="838200" y="365126"/>
            <a:ext cx="10515600" cy="824848"/>
          </a:xfrm>
        </p:spPr>
        <p:txBody>
          <a:bodyPr/>
          <a:lstStyle/>
          <a:p>
            <a:pPr algn="ctr"/>
            <a:r>
              <a:rPr lang="en-US" dirty="0"/>
              <a:t>A Product of 27 years – Some History</a:t>
            </a:r>
          </a:p>
        </p:txBody>
      </p:sp>
      <p:sp>
        <p:nvSpPr>
          <p:cNvPr id="3" name="Content Placeholder 2">
            <a:extLst>
              <a:ext uri="{FF2B5EF4-FFF2-40B4-BE49-F238E27FC236}">
                <a16:creationId xmlns:a16="http://schemas.microsoft.com/office/drawing/2014/main" id="{0C7674BF-FC9F-46F5-B8CB-01902B73D664}"/>
              </a:ext>
            </a:extLst>
          </p:cNvPr>
          <p:cNvSpPr>
            <a:spLocks noGrp="1"/>
          </p:cNvSpPr>
          <p:nvPr>
            <p:ph idx="1"/>
          </p:nvPr>
        </p:nvSpPr>
        <p:spPr>
          <a:xfrm>
            <a:off x="838200" y="1302706"/>
            <a:ext cx="10515600" cy="5053643"/>
          </a:xfrm>
        </p:spPr>
        <p:txBody>
          <a:bodyPr>
            <a:normAutofit fontScale="92500" lnSpcReduction="20000"/>
          </a:bodyPr>
          <a:lstStyle/>
          <a:p>
            <a:r>
              <a:rPr lang="en-US" dirty="0"/>
              <a:t>This work started as a means to see how relationships in </a:t>
            </a:r>
            <a:r>
              <a:rPr lang="en-US" dirty="0" err="1"/>
              <a:t>VistA</a:t>
            </a:r>
            <a:r>
              <a:rPr lang="en-US" dirty="0"/>
              <a:t> (then DHCP) data could be viewed as if it were in an SQL database, since I heard about SQL databases.</a:t>
            </a:r>
          </a:p>
          <a:p>
            <a:r>
              <a:rPr lang="en-US" dirty="0"/>
              <a:t>Across time I turned back to the relationships in </a:t>
            </a:r>
            <a:r>
              <a:rPr lang="en-US" dirty="0" err="1"/>
              <a:t>VistA</a:t>
            </a:r>
            <a:r>
              <a:rPr lang="en-US" dirty="0"/>
              <a:t> and worked to identify how to access that data.  Part of this was building a table of the far relationships, etc., which we later learned was basically a metadata dictionary of the </a:t>
            </a:r>
            <a:r>
              <a:rPr lang="en-US" dirty="0" err="1"/>
              <a:t>FileMan</a:t>
            </a:r>
            <a:r>
              <a:rPr lang="en-US" dirty="0"/>
              <a:t> database.</a:t>
            </a:r>
          </a:p>
          <a:p>
            <a:r>
              <a:rPr lang="en-US" dirty="0"/>
              <a:t>This work turned into a method to perform searches based on data across the entire </a:t>
            </a:r>
            <a:r>
              <a:rPr lang="en-US" dirty="0" err="1"/>
              <a:t>FileMan</a:t>
            </a:r>
            <a:r>
              <a:rPr lang="en-US" dirty="0"/>
              <a:t> database.</a:t>
            </a:r>
          </a:p>
          <a:p>
            <a:r>
              <a:rPr lang="en-US" dirty="0"/>
              <a:t>This work was demonstrated for other Kernel team members, supervisors (Catherine </a:t>
            </a:r>
            <a:r>
              <a:rPr lang="en-US" dirty="0" err="1"/>
              <a:t>Pfeil</a:t>
            </a:r>
            <a:r>
              <a:rPr lang="en-US" dirty="0"/>
              <a:t>, Maureen </a:t>
            </a:r>
            <a:r>
              <a:rPr lang="en-US" dirty="0" err="1"/>
              <a:t>Hoye</a:t>
            </a:r>
            <a:r>
              <a:rPr lang="en-US" dirty="0"/>
              <a:t>) and management (Dan Bishop), they were all impressed, but never gave permission to release it.</a:t>
            </a:r>
          </a:p>
          <a:p>
            <a:r>
              <a:rPr lang="en-US" dirty="0"/>
              <a:t>Basically, the final work on it was in 2000, until recently moving it to my own namespace and getting it ready to release to the Open Source community.</a:t>
            </a:r>
          </a:p>
          <a:p>
            <a:endParaRPr lang="en-US" dirty="0"/>
          </a:p>
        </p:txBody>
      </p:sp>
      <p:sp>
        <p:nvSpPr>
          <p:cNvPr id="4" name="Date Placeholder 3">
            <a:extLst>
              <a:ext uri="{FF2B5EF4-FFF2-40B4-BE49-F238E27FC236}">
                <a16:creationId xmlns:a16="http://schemas.microsoft.com/office/drawing/2014/main" id="{D4E8A1AF-B1AD-4F62-9BF6-B64B38E8999C}"/>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C607D09B-EE66-454A-9FFB-C540F4BD10B6}"/>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C886CAB2-5D1A-4434-A084-E516E5E8D181}"/>
              </a:ext>
            </a:extLst>
          </p:cNvPr>
          <p:cNvSpPr>
            <a:spLocks noGrp="1"/>
          </p:cNvSpPr>
          <p:nvPr>
            <p:ph type="sldNum" sz="quarter" idx="12"/>
          </p:nvPr>
        </p:nvSpPr>
        <p:spPr/>
        <p:txBody>
          <a:bodyPr/>
          <a:lstStyle/>
          <a:p>
            <a:fld id="{3E844D52-61F4-4FCE-B0E5-03DD3D8CE543}" type="slidenum">
              <a:rPr lang="en-US" smtClean="0"/>
              <a:t>2</a:t>
            </a:fld>
            <a:endParaRPr lang="en-US"/>
          </a:p>
        </p:txBody>
      </p:sp>
    </p:spTree>
    <p:extLst>
      <p:ext uri="{BB962C8B-B14F-4D97-AF65-F5344CB8AC3E}">
        <p14:creationId xmlns:p14="http://schemas.microsoft.com/office/powerpoint/2010/main" val="251149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A8F6-E3B9-4433-A939-B4630D476EE0}"/>
              </a:ext>
            </a:extLst>
          </p:cNvPr>
          <p:cNvSpPr>
            <a:spLocks noGrp="1"/>
          </p:cNvSpPr>
          <p:nvPr>
            <p:ph type="title"/>
          </p:nvPr>
        </p:nvSpPr>
        <p:spPr/>
        <p:txBody>
          <a:bodyPr/>
          <a:lstStyle/>
          <a:p>
            <a:pPr algn="ctr"/>
            <a:r>
              <a:rPr lang="en-US" dirty="0"/>
              <a:t>KBBPYQRY – Selection of output format</a:t>
            </a:r>
          </a:p>
        </p:txBody>
      </p:sp>
      <p:sp>
        <p:nvSpPr>
          <p:cNvPr id="3" name="Content Placeholder 2">
            <a:extLst>
              <a:ext uri="{FF2B5EF4-FFF2-40B4-BE49-F238E27FC236}">
                <a16:creationId xmlns:a16="http://schemas.microsoft.com/office/drawing/2014/main" id="{1DA92CA8-9B73-4DDC-93E4-3D9296786F01}"/>
              </a:ext>
            </a:extLst>
          </p:cNvPr>
          <p:cNvSpPr>
            <a:spLocks noGrp="1"/>
          </p:cNvSpPr>
          <p:nvPr>
            <p:ph idx="1"/>
          </p:nvPr>
        </p:nvSpPr>
        <p:spPr/>
        <p:txBody>
          <a:bodyPr>
            <a:normAutofit fontScale="92500"/>
          </a:bodyPr>
          <a:lstStyle/>
          <a:p>
            <a:r>
              <a:rPr lang="en-US" dirty="0"/>
              <a:t>/*</a:t>
            </a:r>
          </a:p>
          <a:p>
            <a:r>
              <a:rPr lang="en-US" dirty="0"/>
              <a:t>*   The user is given multiple possible output formats, Unpacked (basically </a:t>
            </a:r>
          </a:p>
          <a:p>
            <a:r>
              <a:rPr lang="en-US" dirty="0"/>
              <a:t>*   a regular text output) or Packed with separators between the fields</a:t>
            </a:r>
          </a:p>
          <a:p>
            <a:r>
              <a:rPr lang="en-US" dirty="0"/>
              <a:t>*   (either '^'-delimited, or ','-delimited for Excel).  The results for </a:t>
            </a:r>
          </a:p>
          <a:p>
            <a:r>
              <a:rPr lang="en-US" dirty="0"/>
              <a:t>*   this search will be shown in both of these packed formats as well.</a:t>
            </a:r>
          </a:p>
          <a:p>
            <a:r>
              <a:rPr lang="en-US" dirty="0"/>
              <a:t>*/</a:t>
            </a:r>
          </a:p>
          <a:p>
            <a:r>
              <a:rPr lang="en-US" dirty="0"/>
              <a:t>The output may be PACKED with only a separator between data fields,</a:t>
            </a:r>
          </a:p>
          <a:p>
            <a:r>
              <a:rPr lang="en-US" dirty="0"/>
              <a:t>or the output may be in a more readable format</a:t>
            </a:r>
          </a:p>
          <a:p>
            <a:r>
              <a:rPr lang="en-US" dirty="0"/>
              <a:t>Output Packed? NO</a:t>
            </a:r>
          </a:p>
          <a:p>
            <a:endParaRPr lang="en-US" dirty="0"/>
          </a:p>
        </p:txBody>
      </p:sp>
      <p:sp>
        <p:nvSpPr>
          <p:cNvPr id="4" name="Date Placeholder 3">
            <a:extLst>
              <a:ext uri="{FF2B5EF4-FFF2-40B4-BE49-F238E27FC236}">
                <a16:creationId xmlns:a16="http://schemas.microsoft.com/office/drawing/2014/main" id="{4C1B1999-76CE-4838-B1F3-B1F39AB98A67}"/>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E7DCCF70-D4BC-444F-9184-34DC94B0526E}"/>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34A30542-73F3-4DB2-B757-05DB1AD92C94}"/>
              </a:ext>
            </a:extLst>
          </p:cNvPr>
          <p:cNvSpPr>
            <a:spLocks noGrp="1"/>
          </p:cNvSpPr>
          <p:nvPr>
            <p:ph type="sldNum" sz="quarter" idx="12"/>
          </p:nvPr>
        </p:nvSpPr>
        <p:spPr/>
        <p:txBody>
          <a:bodyPr/>
          <a:lstStyle/>
          <a:p>
            <a:fld id="{3E844D52-61F4-4FCE-B0E5-03DD3D8CE543}" type="slidenum">
              <a:rPr lang="en-US" smtClean="0"/>
              <a:t>20</a:t>
            </a:fld>
            <a:endParaRPr lang="en-US"/>
          </a:p>
        </p:txBody>
      </p:sp>
    </p:spTree>
    <p:extLst>
      <p:ext uri="{BB962C8B-B14F-4D97-AF65-F5344CB8AC3E}">
        <p14:creationId xmlns:p14="http://schemas.microsoft.com/office/powerpoint/2010/main" val="33439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B82F-37D5-4B78-92EE-20BA7853434E}"/>
              </a:ext>
            </a:extLst>
          </p:cNvPr>
          <p:cNvSpPr>
            <a:spLocks noGrp="1"/>
          </p:cNvSpPr>
          <p:nvPr>
            <p:ph type="title"/>
          </p:nvPr>
        </p:nvSpPr>
        <p:spPr/>
        <p:txBody>
          <a:bodyPr/>
          <a:lstStyle/>
          <a:p>
            <a:pPr algn="ctr"/>
            <a:r>
              <a:rPr lang="en-US" dirty="0"/>
              <a:t>KBBPYQRY – The Output Routine</a:t>
            </a:r>
          </a:p>
        </p:txBody>
      </p:sp>
      <p:sp>
        <p:nvSpPr>
          <p:cNvPr id="3" name="Content Placeholder 2">
            <a:extLst>
              <a:ext uri="{FF2B5EF4-FFF2-40B4-BE49-F238E27FC236}">
                <a16:creationId xmlns:a16="http://schemas.microsoft.com/office/drawing/2014/main" id="{C0B37854-0A5F-4DFA-830D-A07128FB9788}"/>
              </a:ext>
            </a:extLst>
          </p:cNvPr>
          <p:cNvSpPr>
            <a:spLocks noGrp="1"/>
          </p:cNvSpPr>
          <p:nvPr>
            <p:ph idx="1"/>
          </p:nvPr>
        </p:nvSpPr>
        <p:spPr/>
        <p:txBody>
          <a:bodyPr>
            <a:normAutofit fontScale="25000" lnSpcReduction="20000"/>
          </a:bodyPr>
          <a:lstStyle/>
          <a:p>
            <a:pPr marL="0" indent="0">
              <a:buNone/>
            </a:pPr>
            <a:r>
              <a:rPr lang="en-US" sz="6000" dirty="0"/>
              <a:t>/*</a:t>
            </a:r>
          </a:p>
          <a:p>
            <a:pPr marL="0" indent="0">
              <a:buNone/>
            </a:pPr>
            <a:r>
              <a:rPr lang="en-US" sz="6000" dirty="0"/>
              <a:t>    The specification for the analysis are added to the end of a template routine (KBBPYROU) which contains all of the code for performing the searches and analyses.  The specifications added to the end provide all of the necessary information to perform the search and output and may be used in the future to perform the analysis again.  Another option would be to place the specifications into a file so that it could be performed again as desired.</a:t>
            </a:r>
          </a:p>
          <a:p>
            <a:pPr marL="0" indent="0">
              <a:buNone/>
            </a:pPr>
            <a:r>
              <a:rPr lang="en-US" sz="6000" dirty="0"/>
              <a:t>    The template routine is saved to the active routine using the KBBPZ namespace followed by 3 digits, beginning with 001 up to 998 (KBBPZ999 is reserved for running unit tests).  Before asking the user for input, the program checks to see if the high value has already been used, and if so the user is informed that the routine can't be generated and the analysis can't be performed until some routines are deleted.</a:t>
            </a:r>
          </a:p>
          <a:p>
            <a:pPr marL="0" indent="0">
              <a:buNone/>
            </a:pPr>
            <a:r>
              <a:rPr lang="en-US" sz="6000" dirty="0"/>
              <a:t>*/</a:t>
            </a:r>
          </a:p>
          <a:p>
            <a:pPr marL="0" indent="0">
              <a:buNone/>
            </a:pPr>
            <a:r>
              <a:rPr lang="en-US" sz="6000" dirty="0"/>
              <a:t>The routine to perform the specified analysis has been saved as</a:t>
            </a:r>
          </a:p>
          <a:p>
            <a:pPr marL="0" indent="0">
              <a:buNone/>
            </a:pPr>
            <a:endParaRPr lang="en-US" sz="6000" dirty="0"/>
          </a:p>
          <a:p>
            <a:pPr marL="0" indent="0">
              <a:buNone/>
            </a:pPr>
            <a:r>
              <a:rPr lang="en-US" sz="6000" dirty="0"/>
              <a:t>                    KBBPZ024</a:t>
            </a:r>
          </a:p>
          <a:p>
            <a:pPr marL="0" indent="0">
              <a:buNone/>
            </a:pPr>
            <a:endParaRPr lang="en-US" sz="6000" dirty="0"/>
          </a:p>
          <a:p>
            <a:pPr marL="0" indent="0">
              <a:buNone/>
            </a:pPr>
            <a:r>
              <a:rPr lang="en-US" sz="6000" dirty="0"/>
              <a:t>You may use this routine name in the future to repeat the analysis</a:t>
            </a:r>
          </a:p>
          <a:p>
            <a:pPr marL="0" indent="0">
              <a:buNone/>
            </a:pPr>
            <a:endParaRPr lang="en-US" dirty="0"/>
          </a:p>
        </p:txBody>
      </p:sp>
      <p:sp>
        <p:nvSpPr>
          <p:cNvPr id="4" name="Date Placeholder 3">
            <a:extLst>
              <a:ext uri="{FF2B5EF4-FFF2-40B4-BE49-F238E27FC236}">
                <a16:creationId xmlns:a16="http://schemas.microsoft.com/office/drawing/2014/main" id="{0D7857AA-86E6-4CAD-81E7-EA09B51D5715}"/>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62E18954-60D5-445F-8045-56E63756E873}"/>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7F7EA7D1-D468-4464-93F0-79A2694E66F4}"/>
              </a:ext>
            </a:extLst>
          </p:cNvPr>
          <p:cNvSpPr>
            <a:spLocks noGrp="1"/>
          </p:cNvSpPr>
          <p:nvPr>
            <p:ph type="sldNum" sz="quarter" idx="12"/>
          </p:nvPr>
        </p:nvSpPr>
        <p:spPr/>
        <p:txBody>
          <a:bodyPr/>
          <a:lstStyle/>
          <a:p>
            <a:fld id="{3E844D52-61F4-4FCE-B0E5-03DD3D8CE543}" type="slidenum">
              <a:rPr lang="en-US" smtClean="0"/>
              <a:t>21</a:t>
            </a:fld>
            <a:endParaRPr lang="en-US"/>
          </a:p>
        </p:txBody>
      </p:sp>
    </p:spTree>
    <p:extLst>
      <p:ext uri="{BB962C8B-B14F-4D97-AF65-F5344CB8AC3E}">
        <p14:creationId xmlns:p14="http://schemas.microsoft.com/office/powerpoint/2010/main" val="26341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6E46-138C-46FF-890C-AEFE356FC938}"/>
              </a:ext>
            </a:extLst>
          </p:cNvPr>
          <p:cNvSpPr>
            <a:spLocks noGrp="1"/>
          </p:cNvSpPr>
          <p:nvPr>
            <p:ph type="title"/>
          </p:nvPr>
        </p:nvSpPr>
        <p:spPr>
          <a:xfrm>
            <a:off x="838200" y="365126"/>
            <a:ext cx="10515600" cy="662008"/>
          </a:xfrm>
        </p:spPr>
        <p:txBody>
          <a:bodyPr>
            <a:normAutofit fontScale="90000"/>
          </a:bodyPr>
          <a:lstStyle/>
          <a:p>
            <a:pPr algn="ctr"/>
            <a:r>
              <a:rPr lang="en-US" dirty="0"/>
              <a:t>KBBPYQRY – The Output 1</a:t>
            </a:r>
          </a:p>
        </p:txBody>
      </p:sp>
      <p:sp>
        <p:nvSpPr>
          <p:cNvPr id="3" name="Content Placeholder 2">
            <a:extLst>
              <a:ext uri="{FF2B5EF4-FFF2-40B4-BE49-F238E27FC236}">
                <a16:creationId xmlns:a16="http://schemas.microsoft.com/office/drawing/2014/main" id="{089BE3C2-1627-4B2A-95BA-8D98288F5869}"/>
              </a:ext>
            </a:extLst>
          </p:cNvPr>
          <p:cNvSpPr>
            <a:spLocks noGrp="1"/>
          </p:cNvSpPr>
          <p:nvPr>
            <p:ph idx="1"/>
          </p:nvPr>
        </p:nvSpPr>
        <p:spPr>
          <a:xfrm>
            <a:off x="838200" y="1027134"/>
            <a:ext cx="10515600" cy="5329216"/>
          </a:xfrm>
        </p:spPr>
        <p:txBody>
          <a:bodyPr>
            <a:normAutofit fontScale="92500" lnSpcReduction="10000"/>
          </a:bodyPr>
          <a:lstStyle/>
          <a:p>
            <a:pPr marL="0" indent="0">
              <a:buNone/>
            </a:pPr>
            <a:r>
              <a:rPr lang="en-US" dirty="0"/>
              <a:t>DEVICE: HOME//   Console (Cache' on Windows)</a:t>
            </a:r>
          </a:p>
          <a:p>
            <a:pPr marL="0" indent="0">
              <a:buNone/>
            </a:pPr>
            <a:r>
              <a:rPr lang="en-US" dirty="0"/>
              <a:t>Selection based on </a:t>
            </a:r>
          </a:p>
          <a:p>
            <a:pPr marL="0" indent="0">
              <a:buNone/>
            </a:pPr>
            <a:r>
              <a:rPr lang="en-US" dirty="0"/>
              <a:t>       PATIENT SEX (file #2)   *** I X="M"</a:t>
            </a:r>
          </a:p>
          <a:p>
            <a:pPr marL="0" indent="0">
              <a:buNone/>
            </a:pPr>
            <a:r>
              <a:rPr lang="en-US" dirty="0"/>
              <a:t>  and  DRUG GENERIC NAME (file #50)   *** I X["ASPRIN"</a:t>
            </a:r>
          </a:p>
          <a:p>
            <a:pPr marL="0" indent="0">
              <a:buNone/>
            </a:pPr>
            <a:endParaRPr lang="en-US" dirty="0"/>
          </a:p>
          <a:p>
            <a:pPr marL="0" indent="0">
              <a:buNone/>
            </a:pPr>
            <a:r>
              <a:rPr lang="en-US" dirty="0"/>
              <a:t>DATA VALUES DISPLAYED ARE: </a:t>
            </a:r>
          </a:p>
          <a:p>
            <a:pPr marL="0" indent="0">
              <a:buNone/>
            </a:pPr>
            <a:r>
              <a:rPr lang="en-US" dirty="0"/>
              <a:t>    PATIENT NAME</a:t>
            </a:r>
          </a:p>
          <a:p>
            <a:pPr marL="0" indent="0">
              <a:buNone/>
            </a:pPr>
            <a:r>
              <a:rPr lang="en-US" dirty="0"/>
              <a:t>    PATIENT SEX</a:t>
            </a:r>
          </a:p>
          <a:p>
            <a:pPr marL="0" indent="0">
              <a:buNone/>
            </a:pPr>
            <a:r>
              <a:rPr lang="en-US" dirty="0"/>
              <a:t>    DRUG GENERIC NAME   *** condition: I X["ASPRIN"</a:t>
            </a:r>
          </a:p>
          <a:p>
            <a:pPr marL="0" indent="0">
              <a:buNone/>
            </a:pPr>
            <a:endParaRPr lang="en-US" dirty="0"/>
          </a:p>
          <a:p>
            <a:pPr marL="0" indent="0">
              <a:buNone/>
            </a:pPr>
            <a:r>
              <a:rPr lang="en-US" dirty="0"/>
              <a:t>TEST,PATIENTAAA                MALE   ASPRIN                         </a:t>
            </a:r>
          </a:p>
          <a:p>
            <a:pPr marL="0" indent="0">
              <a:buNone/>
            </a:pPr>
            <a:r>
              <a:rPr lang="en-US" dirty="0"/>
              <a:t>TEST,PATIENTAAA                MALE   ASPRIN_80                      </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04F81CED-FA04-470C-9BAE-817440056E90}"/>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F75455FD-6BF1-4D19-B11D-A80DDF5B380B}"/>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B80FB9E9-6E94-44A3-964F-1415D0AA310C}"/>
              </a:ext>
            </a:extLst>
          </p:cNvPr>
          <p:cNvSpPr>
            <a:spLocks noGrp="1"/>
          </p:cNvSpPr>
          <p:nvPr>
            <p:ph type="sldNum" sz="quarter" idx="12"/>
          </p:nvPr>
        </p:nvSpPr>
        <p:spPr/>
        <p:txBody>
          <a:bodyPr/>
          <a:lstStyle/>
          <a:p>
            <a:fld id="{3E844D52-61F4-4FCE-B0E5-03DD3D8CE543}" type="slidenum">
              <a:rPr lang="en-US" smtClean="0"/>
              <a:t>22</a:t>
            </a:fld>
            <a:endParaRPr lang="en-US"/>
          </a:p>
        </p:txBody>
      </p:sp>
    </p:spTree>
    <p:extLst>
      <p:ext uri="{BB962C8B-B14F-4D97-AF65-F5344CB8AC3E}">
        <p14:creationId xmlns:p14="http://schemas.microsoft.com/office/powerpoint/2010/main" val="34832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AE4F-29C6-414E-99A8-1FA2E03A6A05}"/>
              </a:ext>
            </a:extLst>
          </p:cNvPr>
          <p:cNvSpPr>
            <a:spLocks noGrp="1"/>
          </p:cNvSpPr>
          <p:nvPr>
            <p:ph type="title"/>
          </p:nvPr>
        </p:nvSpPr>
        <p:spPr>
          <a:xfrm>
            <a:off x="838200" y="365125"/>
            <a:ext cx="10515600" cy="749691"/>
          </a:xfrm>
        </p:spPr>
        <p:txBody>
          <a:bodyPr/>
          <a:lstStyle/>
          <a:p>
            <a:pPr algn="ctr"/>
            <a:r>
              <a:rPr lang="en-US" dirty="0"/>
              <a:t>KBBPYQRY – The Output 2</a:t>
            </a:r>
          </a:p>
        </p:txBody>
      </p:sp>
      <p:sp>
        <p:nvSpPr>
          <p:cNvPr id="3" name="Content Placeholder 2">
            <a:extLst>
              <a:ext uri="{FF2B5EF4-FFF2-40B4-BE49-F238E27FC236}">
                <a16:creationId xmlns:a16="http://schemas.microsoft.com/office/drawing/2014/main" id="{7DE84ACD-FFF3-46D8-A5ED-2E50E9ED1B9D}"/>
              </a:ext>
            </a:extLst>
          </p:cNvPr>
          <p:cNvSpPr>
            <a:spLocks noGrp="1"/>
          </p:cNvSpPr>
          <p:nvPr>
            <p:ph idx="1"/>
          </p:nvPr>
        </p:nvSpPr>
        <p:spPr>
          <a:xfrm>
            <a:off x="838200" y="1002082"/>
            <a:ext cx="10515600" cy="5354268"/>
          </a:xfrm>
        </p:spPr>
        <p:txBody>
          <a:bodyPr>
            <a:normAutofit fontScale="92500" lnSpcReduction="20000"/>
          </a:bodyPr>
          <a:lstStyle/>
          <a:p>
            <a:pPr marL="0" indent="0">
              <a:buNone/>
            </a:pPr>
            <a:r>
              <a:rPr lang="en-US" dirty="0"/>
              <a:t>/*</a:t>
            </a:r>
          </a:p>
          <a:p>
            <a:pPr marL="0" indent="0">
              <a:buNone/>
            </a:pPr>
            <a:r>
              <a:rPr lang="en-US" dirty="0"/>
              <a:t>The following shows the output from a similar analysis in which the ','-delimited format (for use with Excel) was specified</a:t>
            </a:r>
          </a:p>
          <a:p>
            <a:pPr marL="0" indent="0">
              <a:buNone/>
            </a:pPr>
            <a:r>
              <a:rPr lang="en-US" dirty="0"/>
              <a:t>*/</a:t>
            </a:r>
          </a:p>
          <a:p>
            <a:pPr marL="0" indent="0">
              <a:buNone/>
            </a:pPr>
            <a:r>
              <a:rPr lang="en-US" dirty="0"/>
              <a:t>"TEST,PATIENTAAA","MALE","ASPRIN",,</a:t>
            </a:r>
          </a:p>
          <a:p>
            <a:pPr marL="0" indent="0">
              <a:buNone/>
            </a:pPr>
            <a:r>
              <a:rPr lang="en-US" dirty="0"/>
              <a:t>"TEST,PATIENTAAA","MALE","ASPRIN_80",,</a:t>
            </a:r>
          </a:p>
          <a:p>
            <a:pPr marL="0" indent="0">
              <a:buNone/>
            </a:pPr>
            <a:endParaRPr lang="en-US" dirty="0"/>
          </a:p>
          <a:p>
            <a:pPr marL="0" indent="0">
              <a:buNone/>
            </a:pPr>
            <a:r>
              <a:rPr lang="en-US" dirty="0"/>
              <a:t>/*</a:t>
            </a:r>
          </a:p>
          <a:p>
            <a:pPr marL="0" indent="0">
              <a:buNone/>
            </a:pPr>
            <a:r>
              <a:rPr lang="en-US" dirty="0"/>
              <a:t>   The following shows the output from a similar analysis in which the '^'-delimited format was specified</a:t>
            </a:r>
          </a:p>
          <a:p>
            <a:pPr marL="0" indent="0">
              <a:buNone/>
            </a:pPr>
            <a:r>
              <a:rPr lang="en-US" dirty="0"/>
              <a:t>*/</a:t>
            </a:r>
          </a:p>
          <a:p>
            <a:pPr marL="0" indent="0">
              <a:buNone/>
            </a:pPr>
            <a:r>
              <a:rPr lang="en-US" dirty="0"/>
              <a:t>TEST,PATIENTAAA^MALE^ASPRIN^</a:t>
            </a:r>
          </a:p>
          <a:p>
            <a:pPr marL="0" indent="0">
              <a:buNone/>
            </a:pPr>
            <a:r>
              <a:rPr lang="en-US" dirty="0"/>
              <a:t>TEST,PATIENTAAA^MALE^ASPRIN_80^</a:t>
            </a:r>
          </a:p>
          <a:p>
            <a:pPr marL="0" indent="0">
              <a:buNone/>
            </a:pPr>
            <a:endParaRPr lang="en-US" dirty="0"/>
          </a:p>
        </p:txBody>
      </p:sp>
      <p:sp>
        <p:nvSpPr>
          <p:cNvPr id="4" name="Date Placeholder 3">
            <a:extLst>
              <a:ext uri="{FF2B5EF4-FFF2-40B4-BE49-F238E27FC236}">
                <a16:creationId xmlns:a16="http://schemas.microsoft.com/office/drawing/2014/main" id="{8B95F839-91C3-4029-B5B7-FC23CEC0CD05}"/>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4D18ACA5-86D2-4AFD-B512-62E14814C710}"/>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20DFB688-7DFD-484E-B9AC-7D25D1375368}"/>
              </a:ext>
            </a:extLst>
          </p:cNvPr>
          <p:cNvSpPr>
            <a:spLocks noGrp="1"/>
          </p:cNvSpPr>
          <p:nvPr>
            <p:ph type="sldNum" sz="quarter" idx="12"/>
          </p:nvPr>
        </p:nvSpPr>
        <p:spPr/>
        <p:txBody>
          <a:bodyPr/>
          <a:lstStyle/>
          <a:p>
            <a:fld id="{3E844D52-61F4-4FCE-B0E5-03DD3D8CE543}" type="slidenum">
              <a:rPr lang="en-US" smtClean="0"/>
              <a:t>23</a:t>
            </a:fld>
            <a:endParaRPr lang="en-US"/>
          </a:p>
        </p:txBody>
      </p:sp>
    </p:spTree>
    <p:extLst>
      <p:ext uri="{BB962C8B-B14F-4D97-AF65-F5344CB8AC3E}">
        <p14:creationId xmlns:p14="http://schemas.microsoft.com/office/powerpoint/2010/main" val="94774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A5C0-78B2-428F-8B4A-877980E3CDC0}"/>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CE4DB6D2-A9B0-4F08-BBB1-6D007C1A98AD}"/>
              </a:ext>
            </a:extLst>
          </p:cNvPr>
          <p:cNvSpPr>
            <a:spLocks noGrp="1"/>
          </p:cNvSpPr>
          <p:nvPr>
            <p:ph idx="1"/>
          </p:nvPr>
        </p:nvSpPr>
        <p:spPr>
          <a:xfrm>
            <a:off x="838200" y="1327759"/>
            <a:ext cx="10515600" cy="4849204"/>
          </a:xfrm>
        </p:spPr>
        <p:txBody>
          <a:bodyPr>
            <a:normAutofit/>
          </a:bodyPr>
          <a:lstStyle/>
          <a:p>
            <a:r>
              <a:rPr lang="en-US" dirty="0"/>
              <a:t>The KBBPYSHO and related routines provide the capability to see relationships between </a:t>
            </a:r>
            <a:r>
              <a:rPr lang="en-US" dirty="0" err="1"/>
              <a:t>VistA</a:t>
            </a:r>
            <a:r>
              <a:rPr lang="en-US" dirty="0"/>
              <a:t> files and </a:t>
            </a:r>
            <a:r>
              <a:rPr lang="en-US" dirty="0" err="1"/>
              <a:t>subfiles</a:t>
            </a:r>
            <a:r>
              <a:rPr lang="en-US" dirty="0"/>
              <a:t> and other files and/or </a:t>
            </a:r>
            <a:r>
              <a:rPr lang="en-US" dirty="0" err="1"/>
              <a:t>subfiles</a:t>
            </a:r>
            <a:r>
              <a:rPr lang="en-US" dirty="0"/>
              <a:t> in a table form which shows lookup cross references as well as the type of data in the field.</a:t>
            </a:r>
          </a:p>
          <a:p>
            <a:r>
              <a:rPr lang="en-US" dirty="0"/>
              <a:t>The KBBPYQRY and related routines provide the capability to perform searches based on multiple fields and conditions which would be difficult to perform with </a:t>
            </a:r>
            <a:r>
              <a:rPr lang="en-US" dirty="0" err="1"/>
              <a:t>FileMan</a:t>
            </a:r>
            <a:r>
              <a:rPr lang="en-US" dirty="0"/>
              <a:t> searches or other means.</a:t>
            </a:r>
          </a:p>
          <a:p>
            <a:r>
              <a:rPr lang="en-US" dirty="0"/>
              <a:t>The KBBPY* routines have 98% coverage with their unit tests.</a:t>
            </a:r>
          </a:p>
          <a:p>
            <a:r>
              <a:rPr lang="en-US" dirty="0"/>
              <a:t>These files will be provided to OSEHRA for certification</a:t>
            </a:r>
          </a:p>
          <a:p>
            <a:r>
              <a:rPr lang="en-US" dirty="0"/>
              <a:t>And are currently available from </a:t>
            </a:r>
            <a:r>
              <a:rPr lang="en-US" dirty="0">
                <a:hlinkClick r:id="rId2"/>
              </a:rPr>
              <a:t>https://github.com/joelivey/KBBPY-VistA-Show-and-Query</a:t>
            </a:r>
            <a:endParaRPr lang="en-US" dirty="0"/>
          </a:p>
        </p:txBody>
      </p:sp>
      <p:sp>
        <p:nvSpPr>
          <p:cNvPr id="4" name="Date Placeholder 3">
            <a:extLst>
              <a:ext uri="{FF2B5EF4-FFF2-40B4-BE49-F238E27FC236}">
                <a16:creationId xmlns:a16="http://schemas.microsoft.com/office/drawing/2014/main" id="{1589C927-B8B0-4314-92AF-270689A87D1A}"/>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75624D21-73DE-45ED-B635-40460C40DDA9}"/>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45EBB388-E89E-4C4D-AE98-A8EADE6C5CA9}"/>
              </a:ext>
            </a:extLst>
          </p:cNvPr>
          <p:cNvSpPr>
            <a:spLocks noGrp="1"/>
          </p:cNvSpPr>
          <p:nvPr>
            <p:ph type="sldNum" sz="quarter" idx="12"/>
          </p:nvPr>
        </p:nvSpPr>
        <p:spPr/>
        <p:txBody>
          <a:bodyPr/>
          <a:lstStyle/>
          <a:p>
            <a:fld id="{3E844D52-61F4-4FCE-B0E5-03DD3D8CE543}" type="slidenum">
              <a:rPr lang="en-US" smtClean="0"/>
              <a:t>24</a:t>
            </a:fld>
            <a:endParaRPr lang="en-US"/>
          </a:p>
        </p:txBody>
      </p:sp>
    </p:spTree>
    <p:extLst>
      <p:ext uri="{BB962C8B-B14F-4D97-AF65-F5344CB8AC3E}">
        <p14:creationId xmlns:p14="http://schemas.microsoft.com/office/powerpoint/2010/main" val="361690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57CC-6486-41F3-B854-1600F4763877}"/>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9F397744-2A19-40CF-A8ED-5DDE4A75C82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Ask now or contact </a:t>
            </a:r>
          </a:p>
          <a:p>
            <a:pPr marL="0" indent="0">
              <a:buNone/>
            </a:pPr>
            <a:r>
              <a:rPr lang="en-US" dirty="0"/>
              <a:t>     Joel Ivey</a:t>
            </a:r>
          </a:p>
          <a:p>
            <a:pPr marL="0" indent="0">
              <a:buNone/>
            </a:pPr>
            <a:r>
              <a:rPr lang="en-US" dirty="0">
                <a:hlinkClick r:id="rId2"/>
              </a:rPr>
              <a:t>     joelivey@gmail.com</a:t>
            </a:r>
            <a:endParaRPr lang="en-US" dirty="0"/>
          </a:p>
          <a:p>
            <a:pPr marL="0" indent="0">
              <a:buNone/>
            </a:pPr>
            <a:r>
              <a:rPr lang="en-US" dirty="0">
                <a:hlinkClick r:id="rId3"/>
              </a:rPr>
              <a:t>     jivey@jiveysoft.com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F696B257-63DF-4478-A809-047ACC57526F}"/>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3D21B7C1-90F2-4DDB-A818-6321D3CA2C79}"/>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34EE25A5-5640-4F41-A4A5-DBDF907672C1}"/>
              </a:ext>
            </a:extLst>
          </p:cNvPr>
          <p:cNvSpPr>
            <a:spLocks noGrp="1"/>
          </p:cNvSpPr>
          <p:nvPr>
            <p:ph type="sldNum" sz="quarter" idx="12"/>
          </p:nvPr>
        </p:nvSpPr>
        <p:spPr/>
        <p:txBody>
          <a:bodyPr/>
          <a:lstStyle/>
          <a:p>
            <a:fld id="{3E844D52-61F4-4FCE-B0E5-03DD3D8CE543}" type="slidenum">
              <a:rPr lang="en-US" smtClean="0"/>
              <a:t>25</a:t>
            </a:fld>
            <a:endParaRPr lang="en-US"/>
          </a:p>
        </p:txBody>
      </p:sp>
    </p:spTree>
    <p:extLst>
      <p:ext uri="{BB962C8B-B14F-4D97-AF65-F5344CB8AC3E}">
        <p14:creationId xmlns:p14="http://schemas.microsoft.com/office/powerpoint/2010/main" val="11598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67BE-8489-41FD-9A0C-C55CCB4B0A9F}"/>
              </a:ext>
            </a:extLst>
          </p:cNvPr>
          <p:cNvSpPr>
            <a:spLocks noGrp="1"/>
          </p:cNvSpPr>
          <p:nvPr>
            <p:ph type="title"/>
          </p:nvPr>
        </p:nvSpPr>
        <p:spPr/>
        <p:txBody>
          <a:bodyPr/>
          <a:lstStyle/>
          <a:p>
            <a:pPr algn="ctr"/>
            <a:r>
              <a:rPr lang="en-US" dirty="0"/>
              <a:t>The Metadata Dictionary</a:t>
            </a:r>
          </a:p>
        </p:txBody>
      </p:sp>
      <p:sp>
        <p:nvSpPr>
          <p:cNvPr id="3" name="Content Placeholder 2">
            <a:extLst>
              <a:ext uri="{FF2B5EF4-FFF2-40B4-BE49-F238E27FC236}">
                <a16:creationId xmlns:a16="http://schemas.microsoft.com/office/drawing/2014/main" id="{4276F2F9-DBB6-40C8-A581-87F2B180A0CD}"/>
              </a:ext>
            </a:extLst>
          </p:cNvPr>
          <p:cNvSpPr>
            <a:spLocks noGrp="1"/>
          </p:cNvSpPr>
          <p:nvPr>
            <p:ph idx="1"/>
          </p:nvPr>
        </p:nvSpPr>
        <p:spPr>
          <a:xfrm>
            <a:off x="838200" y="1402915"/>
            <a:ext cx="10515600" cy="4774048"/>
          </a:xfrm>
        </p:spPr>
        <p:txBody>
          <a:bodyPr>
            <a:normAutofit fontScale="70000" lnSpcReduction="20000"/>
          </a:bodyPr>
          <a:lstStyle/>
          <a:p>
            <a:r>
              <a:rPr lang="en-US" dirty="0"/>
              <a:t>If a table of relationships hasn’t been built recently, this table is built for a specific file.</a:t>
            </a:r>
          </a:p>
          <a:p>
            <a:endParaRPr lang="en-US" dirty="0"/>
          </a:p>
          <a:p>
            <a:r>
              <a:rPr lang="en-US" dirty="0"/>
              <a:t>VISTA&gt;D ^KBBPYSHO</a:t>
            </a:r>
          </a:p>
          <a:p>
            <a:r>
              <a:rPr lang="en-US" dirty="0"/>
              <a:t>Press Enter NOW to run the application or wait 5 seconds to run the Unit Tests:</a:t>
            </a:r>
          </a:p>
          <a:p>
            <a:r>
              <a:rPr lang="en-US" dirty="0"/>
              <a:t> First I have to rebuild the field cross-reference file</a:t>
            </a:r>
          </a:p>
          <a:p>
            <a:r>
              <a:rPr lang="en-US" dirty="0"/>
              <a:t>          THIS MAY TAKE A WHILE                     </a:t>
            </a:r>
            <a:r>
              <a:rPr lang="en-US" dirty="0">
                <a:sym typeface="Wingdings" panose="05000000000000000000" pitchFamily="2" charset="2"/>
              </a:rPr>
              <a:t>&lt;- - - -  Building the file</a:t>
            </a:r>
            <a:endParaRPr lang="en-US" dirty="0"/>
          </a:p>
          <a:p>
            <a:r>
              <a:rPr lang="en-US" dirty="0"/>
              <a:t>Select File:</a:t>
            </a:r>
          </a:p>
          <a:p>
            <a:endParaRPr lang="en-US" dirty="0"/>
          </a:p>
          <a:p>
            <a:r>
              <a:rPr lang="en-US" dirty="0"/>
              <a:t>VISTA&gt;D ^%G</a:t>
            </a:r>
          </a:p>
          <a:p>
            <a:r>
              <a:rPr lang="en-US" dirty="0"/>
              <a:t>Global ^XTMP("KBBPY",)</a:t>
            </a:r>
          </a:p>
          <a:p>
            <a:r>
              <a:rPr lang="en-US" dirty="0"/>
              <a:t>^XTMP("KBBPY",0)="3170819^3170812^KBBPY METADATA DICTIONARY OF </a:t>
            </a:r>
            <a:r>
              <a:rPr lang="en-US" dirty="0" err="1"/>
              <a:t>FileMan</a:t>
            </a:r>
            <a:r>
              <a:rPr lang="en-US" dirty="0"/>
              <a:t> Files"</a:t>
            </a:r>
          </a:p>
          <a:p>
            <a:r>
              <a:rPr lang="en-US" dirty="0"/>
              <a:t>          "FNM")=3170812.143</a:t>
            </a:r>
          </a:p>
          <a:p>
            <a:r>
              <a:rPr lang="en-US" dirty="0"/>
              <a:t>          "XR1")pointer</a:t>
            </a:r>
          </a:p>
        </p:txBody>
      </p:sp>
      <p:sp>
        <p:nvSpPr>
          <p:cNvPr id="4" name="Date Placeholder 3">
            <a:extLst>
              <a:ext uri="{FF2B5EF4-FFF2-40B4-BE49-F238E27FC236}">
                <a16:creationId xmlns:a16="http://schemas.microsoft.com/office/drawing/2014/main" id="{A0491320-C133-4652-9F27-38A256BC6AAE}"/>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8C84BFEC-6F06-43D6-AFF3-2039E0FEBD69}"/>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6FA9E4DF-862E-4AED-AB5C-3930CDCC070C}"/>
              </a:ext>
            </a:extLst>
          </p:cNvPr>
          <p:cNvSpPr>
            <a:spLocks noGrp="1"/>
          </p:cNvSpPr>
          <p:nvPr>
            <p:ph type="sldNum" sz="quarter" idx="12"/>
          </p:nvPr>
        </p:nvSpPr>
        <p:spPr/>
        <p:txBody>
          <a:bodyPr/>
          <a:lstStyle/>
          <a:p>
            <a:fld id="{3E844D52-61F4-4FCE-B0E5-03DD3D8CE543}" type="slidenum">
              <a:rPr lang="en-US" smtClean="0"/>
              <a:t>3</a:t>
            </a:fld>
            <a:endParaRPr lang="en-US"/>
          </a:p>
        </p:txBody>
      </p:sp>
    </p:spTree>
    <p:extLst>
      <p:ext uri="{BB962C8B-B14F-4D97-AF65-F5344CB8AC3E}">
        <p14:creationId xmlns:p14="http://schemas.microsoft.com/office/powerpoint/2010/main" val="135107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88D5-7029-4B9F-9F51-B4EC55C7608B}"/>
              </a:ext>
            </a:extLst>
          </p:cNvPr>
          <p:cNvSpPr>
            <a:spLocks noGrp="1"/>
          </p:cNvSpPr>
          <p:nvPr>
            <p:ph type="title"/>
          </p:nvPr>
        </p:nvSpPr>
        <p:spPr>
          <a:xfrm>
            <a:off x="838200" y="365126"/>
            <a:ext cx="10515600" cy="830524"/>
          </a:xfrm>
        </p:spPr>
        <p:txBody>
          <a:bodyPr/>
          <a:lstStyle/>
          <a:p>
            <a:r>
              <a:rPr lang="en-US" dirty="0"/>
              <a:t>The FNM and XR1 nodes of ^XTMP("KBBPY"</a:t>
            </a:r>
          </a:p>
        </p:txBody>
      </p:sp>
      <p:sp>
        <p:nvSpPr>
          <p:cNvPr id="3" name="Content Placeholder 2">
            <a:extLst>
              <a:ext uri="{FF2B5EF4-FFF2-40B4-BE49-F238E27FC236}">
                <a16:creationId xmlns:a16="http://schemas.microsoft.com/office/drawing/2014/main" id="{7734881A-1E4A-42CA-881F-1719B66E6F22}"/>
              </a:ext>
            </a:extLst>
          </p:cNvPr>
          <p:cNvSpPr>
            <a:spLocks noGrp="1"/>
          </p:cNvSpPr>
          <p:nvPr>
            <p:ph idx="1"/>
          </p:nvPr>
        </p:nvSpPr>
        <p:spPr>
          <a:xfrm>
            <a:off x="838200" y="1352811"/>
            <a:ext cx="10515600" cy="4846377"/>
          </a:xfrm>
        </p:spPr>
        <p:txBody>
          <a:bodyPr>
            <a:noAutofit/>
          </a:bodyPr>
          <a:lstStyle/>
          <a:p>
            <a:pPr marL="0" indent="0">
              <a:buNone/>
            </a:pPr>
            <a:r>
              <a:rPr lang="en-US" sz="1600" dirty="0"/>
              <a:t>  FNF – file names and sub file names</a:t>
            </a:r>
          </a:p>
          <a:p>
            <a:pPr marL="0" indent="0">
              <a:buNone/>
            </a:pPr>
            <a:r>
              <a:rPr lang="en-US" sz="1600" dirty="0"/>
              <a:t>^XTMP("KBBPY","FNM","*ADDITIONAL PLANS",99.18)="99.18;99.17;99.16;99^TPA;1;1"</a:t>
            </a:r>
          </a:p>
          <a:p>
            <a:pPr marL="0" indent="0">
              <a:buNone/>
            </a:pPr>
            <a:r>
              <a:rPr lang="en-US" sz="1600" dirty="0"/>
              <a:t>                                                </a:t>
            </a:r>
            <a:r>
              <a:rPr lang="en-US" sz="1600" dirty="0" err="1"/>
              <a:t>subfile_name</a:t>
            </a:r>
            <a:r>
              <a:rPr lang="en-US" sz="1600" dirty="0"/>
              <a:t>          </a:t>
            </a:r>
            <a:r>
              <a:rPr lang="en-US" sz="1600" dirty="0" err="1"/>
              <a:t>subfile</a:t>
            </a:r>
            <a:r>
              <a:rPr lang="en-US" sz="1600" dirty="0"/>
              <a:t>#   subfile3;upfile2;upfile1;topfile^node1; node2;node3</a:t>
            </a:r>
          </a:p>
          <a:p>
            <a:pPr marL="0" indent="0">
              <a:buNone/>
            </a:pPr>
            <a:r>
              <a:rPr lang="en-US" sz="1600" dirty="0"/>
              <a:t>^XTMP("KBBPY","FNM","*ADDITIONAL PRINT LOCATIONS",713.025)="713.025;713^2"</a:t>
            </a:r>
          </a:p>
          <a:p>
            <a:pPr marL="0" indent="0">
              <a:buNone/>
            </a:pPr>
            <a:r>
              <a:rPr lang="en-US" sz="1600" dirty="0"/>
              <a:t>^XTMP("KBBPY","FNM","*AMIS/RCS 14-4",60.06)="60.06;60.01;60^1;2"</a:t>
            </a:r>
          </a:p>
          <a:p>
            <a:pPr marL="0" indent="0">
              <a:buNone/>
            </a:pPr>
            <a:r>
              <a:rPr lang="en-US" sz="1600" dirty="0"/>
              <a:t>^XTMP("KBBPY","FNM","*ASSESSMENT",2040.012)="2040.012;2040^11“</a:t>
            </a:r>
          </a:p>
          <a:p>
            <a:pPr marL="0" indent="0">
              <a:buNone/>
            </a:pPr>
            <a:r>
              <a:rPr lang="en-US" sz="1600" dirty="0"/>
              <a:t>^XTMP("KBBPY","FNM","$STACK()",3.7519)="3.7519;3.0751;3.075^1;STACK“</a:t>
            </a:r>
          </a:p>
          <a:p>
            <a:pPr marL="0" indent="0">
              <a:buNone/>
            </a:pPr>
            <a:endParaRPr lang="en-US" sz="1600" dirty="0"/>
          </a:p>
          <a:p>
            <a:pPr marL="0" indent="0">
              <a:buNone/>
            </a:pPr>
            <a:r>
              <a:rPr lang="en-US" sz="1600" dirty="0"/>
              <a:t>  XR1 – cross reference of fields </a:t>
            </a:r>
          </a:p>
          <a:p>
            <a:pPr marL="0" indent="0">
              <a:buNone/>
            </a:pPr>
            <a:r>
              <a:rPr lang="en-US" sz="1600" dirty="0"/>
              <a:t>^XTMP("KBBPY","XR1","# ACTIVE IN BATCH",791812,791812,.04)="0;4^^791812^"</a:t>
            </a:r>
          </a:p>
          <a:p>
            <a:pPr marL="0" indent="0">
              <a:buNone/>
            </a:pPr>
            <a:r>
              <a:rPr lang="en-US" sz="1600" dirty="0"/>
              <a:t>^XTMP("KBBPY","XR1","# COLLATERALS",115.7,115.701,2)        =     "0;3^                     P^                  115.701;115.7^"</a:t>
            </a:r>
          </a:p>
          <a:p>
            <a:pPr marL="0" indent="0">
              <a:buNone/>
            </a:pPr>
            <a:r>
              <a:rPr lang="en-US" sz="1600" dirty="0"/>
              <a:t>                                                 </a:t>
            </a:r>
            <a:r>
              <a:rPr lang="en-US" sz="1600" dirty="0" err="1"/>
              <a:t>field_name</a:t>
            </a:r>
            <a:r>
              <a:rPr lang="en-US" sz="1600" dirty="0"/>
              <a:t>    </a:t>
            </a:r>
            <a:r>
              <a:rPr lang="en-US" sz="1600" dirty="0" err="1"/>
              <a:t>primary,subfile,field</a:t>
            </a:r>
            <a:r>
              <a:rPr lang="en-US" sz="1600" dirty="0"/>
              <a:t>#      </a:t>
            </a:r>
            <a:r>
              <a:rPr lang="en-US" sz="1600" dirty="0" err="1"/>
              <a:t>node;piece</a:t>
            </a:r>
            <a:r>
              <a:rPr lang="en-US" sz="1600" dirty="0"/>
              <a:t>^ node for </a:t>
            </a:r>
            <a:r>
              <a:rPr lang="en-US" sz="1600" dirty="0" err="1"/>
              <a:t>subfile</a:t>
            </a:r>
            <a:r>
              <a:rPr lang="en-US" sz="1600" dirty="0"/>
              <a:t>^ </a:t>
            </a:r>
            <a:r>
              <a:rPr lang="en-US" sz="1600" dirty="0" err="1"/>
              <a:t>subfiles</a:t>
            </a:r>
            <a:r>
              <a:rPr lang="en-US" sz="1600" dirty="0"/>
              <a:t>; ; </a:t>
            </a:r>
            <a:r>
              <a:rPr lang="en-US" sz="1600" dirty="0" err="1"/>
              <a:t>topfile^XREF</a:t>
            </a:r>
            <a:endParaRPr lang="en-US" sz="1600" dirty="0"/>
          </a:p>
          <a:p>
            <a:pPr marL="0" indent="0">
              <a:buNone/>
            </a:pPr>
            <a:r>
              <a:rPr lang="en-US" sz="1600" dirty="0"/>
              <a:t>^XTMP("KBBPY","XR1","# DAILY MODIFIED DIETS",117,117,57)="1;26^^117^"</a:t>
            </a:r>
          </a:p>
          <a:p>
            <a:pPr marL="0" indent="0">
              <a:buNone/>
            </a:pPr>
            <a:r>
              <a:rPr lang="en-US" sz="1600" dirty="0"/>
              <a:t>^XTMP("KBBPY","XR1","# DAILY MODIFIED DIETS",117,117.06,32)="0;27^2^117.06;117^"</a:t>
            </a:r>
          </a:p>
        </p:txBody>
      </p:sp>
      <p:sp>
        <p:nvSpPr>
          <p:cNvPr id="4" name="Date Placeholder 3">
            <a:extLst>
              <a:ext uri="{FF2B5EF4-FFF2-40B4-BE49-F238E27FC236}">
                <a16:creationId xmlns:a16="http://schemas.microsoft.com/office/drawing/2014/main" id="{37B8D7E4-1755-457B-BB1A-A5E41DDFBCF4}"/>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C308C080-F156-434F-8237-9BDB8EE28457}"/>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DD9B66A1-F809-4C6E-BBE1-8DA7594C2CD6}"/>
              </a:ext>
            </a:extLst>
          </p:cNvPr>
          <p:cNvSpPr>
            <a:spLocks noGrp="1"/>
          </p:cNvSpPr>
          <p:nvPr>
            <p:ph type="sldNum" sz="quarter" idx="12"/>
          </p:nvPr>
        </p:nvSpPr>
        <p:spPr/>
        <p:txBody>
          <a:bodyPr/>
          <a:lstStyle/>
          <a:p>
            <a:fld id="{3E844D52-61F4-4FCE-B0E5-03DD3D8CE543}" type="slidenum">
              <a:rPr lang="en-US" smtClean="0"/>
              <a:t>4</a:t>
            </a:fld>
            <a:endParaRPr lang="en-US"/>
          </a:p>
        </p:txBody>
      </p:sp>
    </p:spTree>
    <p:extLst>
      <p:ext uri="{BB962C8B-B14F-4D97-AF65-F5344CB8AC3E}">
        <p14:creationId xmlns:p14="http://schemas.microsoft.com/office/powerpoint/2010/main" val="259923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25FD-7E12-4266-AAC5-8B5BF100BE41}"/>
              </a:ext>
            </a:extLst>
          </p:cNvPr>
          <p:cNvSpPr>
            <a:spLocks noGrp="1"/>
          </p:cNvSpPr>
          <p:nvPr>
            <p:ph type="title"/>
          </p:nvPr>
        </p:nvSpPr>
        <p:spPr>
          <a:xfrm>
            <a:off x="838200" y="365126"/>
            <a:ext cx="10515600" cy="7328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7642404-C3FD-42AB-B738-E5670B430356}"/>
              </a:ext>
            </a:extLst>
          </p:cNvPr>
          <p:cNvSpPr>
            <a:spLocks noGrp="1"/>
          </p:cNvSpPr>
          <p:nvPr>
            <p:ph idx="1"/>
          </p:nvPr>
        </p:nvSpPr>
        <p:spPr>
          <a:xfrm>
            <a:off x="838200" y="438411"/>
            <a:ext cx="10515600" cy="5917939"/>
          </a:xfrm>
        </p:spPr>
        <p:txBody>
          <a:bodyPr>
            <a:normAutofit fontScale="55000" lnSpcReduction="20000"/>
          </a:bodyPr>
          <a:lstStyle/>
          <a:p>
            <a:pPr marL="0" indent="0">
              <a:buNone/>
            </a:pPr>
            <a:r>
              <a:rPr lang="en-US" dirty="0"/>
              <a:t>^XTMP("KBBPY","FNM","PATIENT",2)="2^"              </a:t>
            </a:r>
            <a:r>
              <a:rPr lang="en-US" sz="3600" dirty="0"/>
              <a:t>&lt;- - - - - Files and </a:t>
            </a:r>
            <a:r>
              <a:rPr lang="en-US" sz="3600" dirty="0" err="1"/>
              <a:t>Subfiles</a:t>
            </a:r>
            <a:r>
              <a:rPr lang="en-US" sz="3600" dirty="0"/>
              <a:t> with name of PATIENT (20)</a:t>
            </a:r>
          </a:p>
          <a:p>
            <a:pPr marL="0" indent="0">
              <a:buNone/>
            </a:pPr>
            <a:r>
              <a:rPr lang="en-US" dirty="0"/>
              <a:t>                          42.51)="42.51;42.5^P"</a:t>
            </a:r>
          </a:p>
          <a:p>
            <a:pPr marL="0" indent="0">
              <a:buNone/>
            </a:pPr>
            <a:r>
              <a:rPr lang="en-US" dirty="0"/>
              <a:t>                         44.003)="44.003;44.001;44^S;1"</a:t>
            </a:r>
          </a:p>
          <a:p>
            <a:pPr marL="0" indent="0">
              <a:buNone/>
            </a:pPr>
            <a:r>
              <a:rPr lang="en-US" dirty="0"/>
              <a:t>                         44.007)="44.007;44.006;44^C;1"</a:t>
            </a:r>
          </a:p>
          <a:p>
            <a:pPr marL="0" indent="0">
              <a:buNone/>
            </a:pPr>
            <a:r>
              <a:rPr lang="en-US" dirty="0"/>
              <a:t>                         50.801)="50.801;50.8^1"</a:t>
            </a:r>
          </a:p>
          <a:p>
            <a:pPr marL="0" indent="0">
              <a:buNone/>
            </a:pPr>
            <a:r>
              <a:rPr lang="en-US" dirty="0"/>
              <a:t>                         50.806)="50.806;50.805;50.803;50.8^2;2;1"</a:t>
            </a:r>
          </a:p>
          <a:p>
            <a:pPr marL="0" indent="0">
              <a:buNone/>
            </a:pPr>
            <a:r>
              <a:rPr lang="en-US" dirty="0"/>
              <a:t>                         53.401)="53.401;53.4^1"</a:t>
            </a:r>
          </a:p>
          <a:p>
            <a:pPr marL="0" indent="0">
              <a:buNone/>
            </a:pPr>
            <a:r>
              <a:rPr lang="en-US" dirty="0"/>
              <a:t>                        53.4102)="53.4102;53.4101;53.41^1;1"</a:t>
            </a:r>
          </a:p>
          <a:p>
            <a:pPr marL="0" indent="0">
              <a:buNone/>
            </a:pPr>
            <a:r>
              <a:rPr lang="en-US" dirty="0"/>
              <a:t>                       53.43011)="53.43011;53.4301;53.43^1;1"</a:t>
            </a:r>
          </a:p>
          <a:p>
            <a:pPr marL="0" indent="0">
              <a:buNone/>
            </a:pPr>
            <a:r>
              <a:rPr lang="en-US" dirty="0"/>
              <a:t>                        53.4401)="53.4401;53.44^1"</a:t>
            </a:r>
          </a:p>
          <a:p>
            <a:pPr marL="0" indent="0">
              <a:buNone/>
            </a:pPr>
            <a:r>
              <a:rPr lang="en-US" dirty="0"/>
              <a:t>                          53.51)="53.51;53.5^1"</a:t>
            </a:r>
          </a:p>
          <a:p>
            <a:pPr marL="0" indent="0">
              <a:buNone/>
            </a:pPr>
            <a:r>
              <a:rPr lang="en-US" dirty="0"/>
              <a:t>                        115.701)="115.701;115.7^P"</a:t>
            </a:r>
          </a:p>
          <a:p>
            <a:pPr marL="0" indent="0">
              <a:buNone/>
            </a:pPr>
            <a:r>
              <a:rPr lang="en-US" dirty="0"/>
              <a:t>                        133.801)="133.801;133.8^1"</a:t>
            </a:r>
          </a:p>
          <a:p>
            <a:pPr marL="0" indent="0">
              <a:buNone/>
            </a:pPr>
            <a:r>
              <a:rPr lang="en-US" dirty="0"/>
              <a:t>                         183.21)="183.21;183.2^1"</a:t>
            </a:r>
          </a:p>
          <a:p>
            <a:pPr marL="0" indent="0">
              <a:buNone/>
            </a:pPr>
            <a:r>
              <a:rPr lang="en-US" dirty="0"/>
              <a:t>                         213.51)="213.51;213.5^1"</a:t>
            </a:r>
          </a:p>
          <a:p>
            <a:pPr marL="0" indent="0">
              <a:buNone/>
            </a:pPr>
            <a:r>
              <a:rPr lang="en-US" dirty="0"/>
              <a:t>                         409.69)="409.69;409.6^1"</a:t>
            </a:r>
          </a:p>
          <a:p>
            <a:pPr marL="0" indent="0">
              <a:buNone/>
            </a:pPr>
            <a:r>
              <a:rPr lang="en-US" dirty="0"/>
              <a:t>                         617.01)="617.01;617^1"</a:t>
            </a:r>
          </a:p>
          <a:p>
            <a:pPr marL="0" indent="0">
              <a:buNone/>
            </a:pPr>
            <a:r>
              <a:rPr lang="en-US" dirty="0"/>
              <a:t>                      665.72319)="665.72319;665.7231;665.723;665.72^1;1;V"</a:t>
            </a:r>
          </a:p>
          <a:p>
            <a:pPr marL="0" indent="0">
              <a:buNone/>
            </a:pPr>
            <a:r>
              <a:rPr lang="en-US" dirty="0"/>
              <a:t>                         810.16)="810.16;810.1^2"</a:t>
            </a:r>
          </a:p>
          <a:p>
            <a:pPr marL="0" indent="0">
              <a:buNone/>
            </a:pPr>
            <a:r>
              <a:rPr lang="en-US" dirty="0"/>
              <a:t>                       2006.552)="2006.552;2006.55^1"</a:t>
            </a:r>
          </a:p>
        </p:txBody>
      </p:sp>
      <p:sp>
        <p:nvSpPr>
          <p:cNvPr id="4" name="Date Placeholder 3">
            <a:extLst>
              <a:ext uri="{FF2B5EF4-FFF2-40B4-BE49-F238E27FC236}">
                <a16:creationId xmlns:a16="http://schemas.microsoft.com/office/drawing/2014/main" id="{2CF54741-3EA9-40FD-8488-31ACC0C87480}"/>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7CCD1443-1FC3-49FD-BF83-2CC88E920358}"/>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4E6492AA-1E75-481D-B78C-71C0999CD2BD}"/>
              </a:ext>
            </a:extLst>
          </p:cNvPr>
          <p:cNvSpPr>
            <a:spLocks noGrp="1"/>
          </p:cNvSpPr>
          <p:nvPr>
            <p:ph type="sldNum" sz="quarter" idx="12"/>
          </p:nvPr>
        </p:nvSpPr>
        <p:spPr/>
        <p:txBody>
          <a:bodyPr/>
          <a:lstStyle/>
          <a:p>
            <a:fld id="{3E844D52-61F4-4FCE-B0E5-03DD3D8CE543}" type="slidenum">
              <a:rPr lang="en-US" smtClean="0"/>
              <a:t>5</a:t>
            </a:fld>
            <a:endParaRPr lang="en-US"/>
          </a:p>
        </p:txBody>
      </p:sp>
    </p:spTree>
    <p:extLst>
      <p:ext uri="{BB962C8B-B14F-4D97-AF65-F5344CB8AC3E}">
        <p14:creationId xmlns:p14="http://schemas.microsoft.com/office/powerpoint/2010/main" val="422910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1E7B-3028-4743-BEE3-10575EE26BAB}"/>
              </a:ext>
            </a:extLst>
          </p:cNvPr>
          <p:cNvSpPr>
            <a:spLocks noGrp="1"/>
          </p:cNvSpPr>
          <p:nvPr>
            <p:ph type="title"/>
          </p:nvPr>
        </p:nvSpPr>
        <p:spPr/>
        <p:txBody>
          <a:bodyPr/>
          <a:lstStyle/>
          <a:p>
            <a:pPr algn="ctr"/>
            <a:r>
              <a:rPr lang="en-US" dirty="0"/>
              <a:t>Fields With Name of Patient (a few of 215)</a:t>
            </a:r>
          </a:p>
        </p:txBody>
      </p:sp>
      <p:sp>
        <p:nvSpPr>
          <p:cNvPr id="3" name="Content Placeholder 2">
            <a:extLst>
              <a:ext uri="{FF2B5EF4-FFF2-40B4-BE49-F238E27FC236}">
                <a16:creationId xmlns:a16="http://schemas.microsoft.com/office/drawing/2014/main" id="{77190628-A0A3-4271-8A0C-E6C039450BCB}"/>
              </a:ext>
            </a:extLst>
          </p:cNvPr>
          <p:cNvSpPr>
            <a:spLocks noGrp="1"/>
          </p:cNvSpPr>
          <p:nvPr>
            <p:ph idx="1"/>
          </p:nvPr>
        </p:nvSpPr>
        <p:spPr/>
        <p:txBody>
          <a:bodyPr>
            <a:normAutofit fontScale="62500" lnSpcReduction="20000"/>
          </a:bodyPr>
          <a:lstStyle/>
          <a:p>
            <a:pPr marL="0" indent="0">
              <a:buNone/>
            </a:pPr>
            <a:r>
              <a:rPr lang="en-US" dirty="0"/>
              <a:t>^XTMP("KBBPY","XR1","PATIENT",26.21,26.21,.01)="0;1^^26.21^""B"""  &lt;---- Lowest file # (other than 2)</a:t>
            </a:r>
          </a:p>
          <a:p>
            <a:pPr marL="0" indent="0">
              <a:buNone/>
            </a:pPr>
            <a:r>
              <a:rPr lang="en-US" dirty="0"/>
              <a:t>^XTMP("KBBPY","XR1","PATIENT",27.11,27.11,.02)="0;2^^27.11^""C"""</a:t>
            </a:r>
          </a:p>
          <a:p>
            <a:pPr marL="0" indent="0">
              <a:buNone/>
            </a:pPr>
            <a:r>
              <a:rPr lang="en-US" dirty="0"/>
              <a:t>…..</a:t>
            </a:r>
          </a:p>
          <a:p>
            <a:pPr marL="0" indent="0">
              <a:buNone/>
            </a:pPr>
            <a:r>
              <a:rPr lang="en-US" dirty="0"/>
              <a:t>^XTMP("KBBPY","XR1","PATIENT",45.5,45.5,1)="0;2^^45.5^""PT"""</a:t>
            </a:r>
          </a:p>
          <a:p>
            <a:pPr marL="0" indent="0">
              <a:buNone/>
            </a:pPr>
            <a:r>
              <a:rPr lang="en-US" dirty="0"/>
              <a:t>^XTMP("KBBPY","XR1","PATIENT",45.87,45.87,.09)="0;9^^45.87^"</a:t>
            </a:r>
          </a:p>
          <a:p>
            <a:pPr marL="0" indent="0">
              <a:buNone/>
            </a:pPr>
            <a:r>
              <a:rPr lang="en-US" dirty="0"/>
              <a:t>^XTMP("KBBPY","XR1","PATIENT",50.0731,50.0731,7)="0;8^^50.0731^"</a:t>
            </a:r>
          </a:p>
          <a:p>
            <a:pPr marL="0" indent="0">
              <a:buNone/>
            </a:pPr>
            <a:r>
              <a:rPr lang="en-US" dirty="0"/>
              <a:t>^XTMP("KBBPY","XR1","PATIENT",50.8,50.8,1)="1;0^^50.8^"</a:t>
            </a:r>
          </a:p>
          <a:p>
            <a:pPr marL="0" indent="0">
              <a:buNone/>
            </a:pPr>
            <a:r>
              <a:rPr lang="en-US" dirty="0"/>
              <a:t>^XTMP("KBBPY","XR1","PATIENT",50.8,50.801,.01)="0;1^1^50.801;50.8^"</a:t>
            </a:r>
          </a:p>
          <a:p>
            <a:pPr marL="0" indent="0">
              <a:buNone/>
            </a:pPr>
            <a:r>
              <a:rPr lang="en-US" dirty="0"/>
              <a:t>^XTMP("KBBPY","XR1","PATIENT",50.8,50.805,8)="1;0^2;2^50.805;50.803;50.8^"</a:t>
            </a:r>
          </a:p>
          <a:p>
            <a:pPr marL="0" indent="0">
              <a:buNone/>
            </a:pPr>
            <a:r>
              <a:rPr lang="en-US" dirty="0"/>
              <a:t>^XTMP("KBBPY","XR1","PATIENT",50.8,50.806,.01)="0;1^2;2;1^50.806;50.805;50.803;50.8^"</a:t>
            </a:r>
          </a:p>
          <a:p>
            <a:pPr marL="0" indent="0">
              <a:buNone/>
            </a:pPr>
            <a:r>
              <a:rPr lang="en-US" dirty="0"/>
              <a:t>^XTMP("KBBPY","XR1","PATIENT",52,52,2)="0;2^^52^"</a:t>
            </a:r>
          </a:p>
          <a:p>
            <a:pPr marL="0" indent="0">
              <a:buNone/>
            </a:pPr>
            <a:r>
              <a:rPr lang="en-US" dirty="0"/>
              <a:t>^XTMP("KBBPY","XR1","PATIENT",52.11,52.11,.01)="0;1^^52.11^""B"""</a:t>
            </a:r>
          </a:p>
          <a:p>
            <a:pPr marL="0" indent="0">
              <a:buNone/>
            </a:pPr>
            <a:r>
              <a:rPr lang="en-US" dirty="0"/>
              <a:t>^XTMP("KBBPY","XR1","PATIENT",52.41,52.41,1)="0;2^^52.41^""P"""</a:t>
            </a:r>
          </a:p>
          <a:p>
            <a:endParaRPr lang="en-US" dirty="0"/>
          </a:p>
        </p:txBody>
      </p:sp>
      <p:sp>
        <p:nvSpPr>
          <p:cNvPr id="4" name="Date Placeholder 3">
            <a:extLst>
              <a:ext uri="{FF2B5EF4-FFF2-40B4-BE49-F238E27FC236}">
                <a16:creationId xmlns:a16="http://schemas.microsoft.com/office/drawing/2014/main" id="{45DFD95D-FE69-419F-8DAC-E6B0D8638E99}"/>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87FB98FF-8702-4DB0-8903-F44683A109DF}"/>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3CBB9B86-5F79-4218-9E2F-0620488354D0}"/>
              </a:ext>
            </a:extLst>
          </p:cNvPr>
          <p:cNvSpPr>
            <a:spLocks noGrp="1"/>
          </p:cNvSpPr>
          <p:nvPr>
            <p:ph type="sldNum" sz="quarter" idx="12"/>
          </p:nvPr>
        </p:nvSpPr>
        <p:spPr/>
        <p:txBody>
          <a:bodyPr/>
          <a:lstStyle/>
          <a:p>
            <a:fld id="{3E844D52-61F4-4FCE-B0E5-03DD3D8CE543}" type="slidenum">
              <a:rPr lang="en-US" smtClean="0"/>
              <a:t>6</a:t>
            </a:fld>
            <a:endParaRPr lang="en-US"/>
          </a:p>
        </p:txBody>
      </p:sp>
    </p:spTree>
    <p:extLst>
      <p:ext uri="{BB962C8B-B14F-4D97-AF65-F5344CB8AC3E}">
        <p14:creationId xmlns:p14="http://schemas.microsoft.com/office/powerpoint/2010/main" val="370247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ECA9-D989-42D6-8ADF-5C2F843F461B}"/>
              </a:ext>
            </a:extLst>
          </p:cNvPr>
          <p:cNvSpPr>
            <a:spLocks noGrp="1"/>
          </p:cNvSpPr>
          <p:nvPr>
            <p:ph type="title"/>
          </p:nvPr>
        </p:nvSpPr>
        <p:spPr/>
        <p:txBody>
          <a:bodyPr/>
          <a:lstStyle/>
          <a:p>
            <a:pPr algn="ctr"/>
            <a:r>
              <a:rPr lang="en-US" dirty="0"/>
              <a:t>KBBPYSHO – A Tour of Relationships - 1</a:t>
            </a:r>
          </a:p>
        </p:txBody>
      </p:sp>
      <p:sp>
        <p:nvSpPr>
          <p:cNvPr id="3" name="Content Placeholder 2">
            <a:extLst>
              <a:ext uri="{FF2B5EF4-FFF2-40B4-BE49-F238E27FC236}">
                <a16:creationId xmlns:a16="http://schemas.microsoft.com/office/drawing/2014/main" id="{0E023B7F-6C57-44D1-BD3F-738EB3EE88DD}"/>
              </a:ext>
            </a:extLst>
          </p:cNvPr>
          <p:cNvSpPr>
            <a:spLocks noGrp="1"/>
          </p:cNvSpPr>
          <p:nvPr>
            <p:ph idx="1"/>
          </p:nvPr>
        </p:nvSpPr>
        <p:spPr/>
        <p:txBody>
          <a:bodyPr>
            <a:normAutofit fontScale="55000" lnSpcReduction="20000"/>
          </a:bodyPr>
          <a:lstStyle/>
          <a:p>
            <a:pPr marL="0" indent="0">
              <a:buNone/>
            </a:pPr>
            <a:r>
              <a:rPr lang="en-US" dirty="0"/>
              <a:t>Select File: PATIENT              Select File: 2                                   </a:t>
            </a:r>
          </a:p>
          <a:p>
            <a:pPr marL="0" indent="0">
              <a:buNone/>
            </a:pPr>
            <a:r>
              <a:rPr lang="en-US" dirty="0"/>
              <a:t>     Select From:                          Select From:                                </a:t>
            </a:r>
          </a:p>
          <a:p>
            <a:pPr marL="0" indent="0">
              <a:buNone/>
            </a:pPr>
            <a:r>
              <a:rPr lang="en-US" dirty="0"/>
              <a:t>         1.  PATIENT  (2)                      1.  PATIENT  (2)                        </a:t>
            </a:r>
          </a:p>
          <a:p>
            <a:pPr marL="0" indent="0">
              <a:buNone/>
            </a:pPr>
            <a:r>
              <a:rPr lang="en-US" dirty="0"/>
              <a:t>         2.  PATIENT  (42.51)               2.  ENROLLMENT CLINIC  (2.001)          </a:t>
            </a:r>
          </a:p>
          <a:p>
            <a:pPr marL="0" indent="0">
              <a:buNone/>
            </a:pPr>
            <a:r>
              <a:rPr lang="en-US" dirty="0"/>
              <a:t>         3.  PATIENT  (44.003)             3.  ALIAS  (2.01)                       </a:t>
            </a:r>
          </a:p>
          <a:p>
            <a:pPr marL="0" indent="0">
              <a:buNone/>
            </a:pPr>
            <a:r>
              <a:rPr lang="en-US" dirty="0"/>
              <a:t>         4.  PATIENT  (44.007)             4.  ENROLLMENT DATA  (2.011)            </a:t>
            </a:r>
          </a:p>
          <a:p>
            <a:pPr marL="0" indent="0">
              <a:buNone/>
            </a:pPr>
            <a:r>
              <a:rPr lang="en-US" dirty="0"/>
              <a:t>         5.  PATIENT  (50.801)             5.  RACE INFORMATION  (2.02)            </a:t>
            </a:r>
          </a:p>
          <a:p>
            <a:pPr marL="0" indent="0">
              <a:buNone/>
            </a:pPr>
            <a:r>
              <a:rPr lang="en-US" dirty="0"/>
              <a:t>         6.  PATIENT  (50.806)             6.  PATIENT ELIGIBILITIES  (2.0361)     </a:t>
            </a:r>
          </a:p>
          <a:p>
            <a:pPr marL="0" indent="0">
              <a:buNone/>
            </a:pPr>
            <a:r>
              <a:rPr lang="en-US" dirty="0"/>
              <a:t>         7.  PATIENT  (53.401)             7.  RATED DISABILITIES (VA)  (2.04)     </a:t>
            </a:r>
          </a:p>
          <a:p>
            <a:pPr marL="0" indent="0">
              <a:buNone/>
            </a:pPr>
            <a:r>
              <a:rPr lang="en-US" dirty="0"/>
              <a:t>         8.  PATIENT  (53.4102)           8.  SERVICE CONNECTED CONDITIONS  (2.05)</a:t>
            </a:r>
          </a:p>
          <a:p>
            <a:pPr marL="0" indent="0">
              <a:buNone/>
            </a:pPr>
            <a:r>
              <a:rPr lang="en-US" dirty="0"/>
              <a:t>         9.  PATIENT  (53.43011)         9.  PH DATE/TIME UPDATED  (2.0534)      </a:t>
            </a:r>
          </a:p>
          <a:p>
            <a:pPr marL="0" indent="0">
              <a:buNone/>
            </a:pPr>
            <a:r>
              <a:rPr lang="en-US" dirty="0"/>
              <a:t>        10.  PATIENT  (53.4401)        10.  ETHNICITY INFORMATION  (2.06)       </a:t>
            </a:r>
          </a:p>
          <a:p>
            <a:pPr marL="0" indent="0">
              <a:buNone/>
            </a:pPr>
            <a:r>
              <a:rPr lang="en-US" dirty="0"/>
              <a:t>                Enter '^' to STOP or                 Enter '^' to STOP or              </a:t>
            </a:r>
          </a:p>
          <a:p>
            <a:pPr marL="0" indent="0">
              <a:buNone/>
            </a:pPr>
            <a:r>
              <a:rPr lang="en-US" dirty="0"/>
              <a:t>                Select 1 to 10:                          Select 1 to 10:</a:t>
            </a:r>
          </a:p>
        </p:txBody>
      </p:sp>
      <p:sp>
        <p:nvSpPr>
          <p:cNvPr id="4" name="Date Placeholder 3">
            <a:extLst>
              <a:ext uri="{FF2B5EF4-FFF2-40B4-BE49-F238E27FC236}">
                <a16:creationId xmlns:a16="http://schemas.microsoft.com/office/drawing/2014/main" id="{E1E006C3-D5F6-46A7-93F3-9D2229E3AD67}"/>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39C2BAFA-BE6D-4B8D-8B47-44891D49A66C}"/>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10BDC5A3-899F-4DA6-8439-CCE31ECF2226}"/>
              </a:ext>
            </a:extLst>
          </p:cNvPr>
          <p:cNvSpPr>
            <a:spLocks noGrp="1"/>
          </p:cNvSpPr>
          <p:nvPr>
            <p:ph type="sldNum" sz="quarter" idx="12"/>
          </p:nvPr>
        </p:nvSpPr>
        <p:spPr/>
        <p:txBody>
          <a:bodyPr/>
          <a:lstStyle/>
          <a:p>
            <a:fld id="{3E844D52-61F4-4FCE-B0E5-03DD3D8CE543}" type="slidenum">
              <a:rPr lang="en-US" smtClean="0"/>
              <a:t>7</a:t>
            </a:fld>
            <a:endParaRPr lang="en-US"/>
          </a:p>
        </p:txBody>
      </p:sp>
    </p:spTree>
    <p:extLst>
      <p:ext uri="{BB962C8B-B14F-4D97-AF65-F5344CB8AC3E}">
        <p14:creationId xmlns:p14="http://schemas.microsoft.com/office/powerpoint/2010/main" val="21784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DBFD-E416-4F1A-B980-AC0EAF859027}"/>
              </a:ext>
            </a:extLst>
          </p:cNvPr>
          <p:cNvSpPr>
            <a:spLocks noGrp="1"/>
          </p:cNvSpPr>
          <p:nvPr>
            <p:ph type="title"/>
          </p:nvPr>
        </p:nvSpPr>
        <p:spPr>
          <a:xfrm>
            <a:off x="838200" y="365125"/>
            <a:ext cx="10515600" cy="599379"/>
          </a:xfrm>
        </p:spPr>
        <p:txBody>
          <a:bodyPr>
            <a:normAutofit fontScale="90000"/>
          </a:bodyPr>
          <a:lstStyle/>
          <a:p>
            <a:pPr algn="ctr"/>
            <a:r>
              <a:rPr lang="en-US" dirty="0"/>
              <a:t>KBBPYSHO - 2 -The PATIENT File Itself</a:t>
            </a:r>
          </a:p>
        </p:txBody>
      </p:sp>
      <p:sp>
        <p:nvSpPr>
          <p:cNvPr id="3" name="Content Placeholder 2">
            <a:extLst>
              <a:ext uri="{FF2B5EF4-FFF2-40B4-BE49-F238E27FC236}">
                <a16:creationId xmlns:a16="http://schemas.microsoft.com/office/drawing/2014/main" id="{1455AD88-CDFE-44C6-82D1-05814EE171BD}"/>
              </a:ext>
            </a:extLst>
          </p:cNvPr>
          <p:cNvSpPr>
            <a:spLocks noGrp="1"/>
          </p:cNvSpPr>
          <p:nvPr>
            <p:ph idx="1"/>
          </p:nvPr>
        </p:nvSpPr>
        <p:spPr>
          <a:xfrm>
            <a:off x="838200" y="964504"/>
            <a:ext cx="10515600" cy="5756971"/>
          </a:xfrm>
        </p:spPr>
        <p:txBody>
          <a:bodyPr>
            <a:normAutofit fontScale="62500" lnSpcReduction="20000"/>
          </a:bodyPr>
          <a:lstStyle/>
          <a:p>
            <a:pPr marL="0" indent="0">
              <a:buNone/>
            </a:pPr>
            <a:r>
              <a:rPr lang="en-US" sz="2900" dirty="0"/>
              <a:t>B         KEY - PATIENT(2) - NAME .... (Free Text, 3 to 30 chars)</a:t>
            </a:r>
          </a:p>
          <a:p>
            <a:pPr marL="0" indent="0">
              <a:buNone/>
            </a:pPr>
            <a:r>
              <a:rPr lang="en-US" sz="2900" dirty="0"/>
              <a:t>          *AMOUNT OF MILITARY RETIREMENT .... (Numeric, 10 digits, 2 decimals places)</a:t>
            </a:r>
          </a:p>
          <a:p>
            <a:pPr marL="0" indent="0">
              <a:buNone/>
            </a:pPr>
            <a:r>
              <a:rPr lang="en-US" sz="2900" dirty="0"/>
              <a:t>         *AMOUNT OF SOCIAL SECURITY .... (Numeric, 10 digits, 2 decimals places)</a:t>
            </a:r>
          </a:p>
          <a:p>
            <a:pPr marL="0" indent="0">
              <a:buNone/>
            </a:pPr>
            <a:r>
              <a:rPr lang="en-US" sz="2900" dirty="0"/>
              <a:t>         *CLAIM FOLDER LOCATION .... (Free Text, 2 to 40 chars)</a:t>
            </a:r>
          </a:p>
          <a:p>
            <a:pPr marL="0" indent="0">
              <a:buNone/>
            </a:pPr>
            <a:r>
              <a:rPr lang="en-US" sz="2900" dirty="0"/>
              <a:t>         *CURRENT PC PRACTITIONER .... (pointer to entry in NEW PERSON file)</a:t>
            </a:r>
          </a:p>
          <a:p>
            <a:pPr marL="0" indent="0">
              <a:buNone/>
            </a:pPr>
            <a:r>
              <a:rPr lang="en-US" sz="2900" dirty="0"/>
              <a:t>         *CURRENT PC TEAM .... (pointer to entry in TEAM file)</a:t>
            </a:r>
          </a:p>
          <a:p>
            <a:pPr marL="0" indent="0">
              <a:buNone/>
            </a:pPr>
            <a:r>
              <a:rPr lang="en-US" sz="2900" dirty="0"/>
              <a:t>         *1U4N .... (Computed)</a:t>
            </a:r>
          </a:p>
          <a:p>
            <a:pPr marL="0" indent="0">
              <a:buNone/>
            </a:pPr>
            <a:r>
              <a:rPr lang="en-US" sz="2900" dirty="0"/>
              <a:t>         *2ND MOST RECENT DATE OF CARE .... (Date)</a:t>
            </a:r>
          </a:p>
          <a:p>
            <a:pPr marL="0" indent="0">
              <a:buNone/>
            </a:pPr>
            <a:r>
              <a:rPr lang="en-US" sz="2900" dirty="0"/>
              <a:t>         *2ND MOST RECENT LOCATION .... (pointer to entry in INSTITUTION file)</a:t>
            </a:r>
          </a:p>
          <a:p>
            <a:pPr marL="0" indent="0">
              <a:buNone/>
            </a:pPr>
            <a:r>
              <a:rPr lang="en-US" sz="2900" dirty="0"/>
              <a:t>         A&amp;A AMOUNT .... (Numeric, 10 digits, 2 decimals places)</a:t>
            </a:r>
          </a:p>
          <a:p>
            <a:pPr marL="0" indent="0">
              <a:buNone/>
            </a:pPr>
            <a:r>
              <a:rPr lang="en-US" sz="2900" dirty="0"/>
              <a:t>         ABSENCE DIVISION .... (Computed)</a:t>
            </a:r>
          </a:p>
          <a:p>
            <a:pPr marL="0" indent="0">
              <a:buNone/>
            </a:pPr>
            <a:r>
              <a:rPr lang="en-US" sz="2900" dirty="0"/>
              <a:t>         ADDRESS CHANGE DT/TM .... (Date)</a:t>
            </a:r>
          </a:p>
          <a:p>
            <a:pPr marL="0" indent="0">
              <a:buNone/>
            </a:pPr>
            <a:r>
              <a:rPr lang="en-US" sz="2900" dirty="0"/>
              <a:t>         ADDRESS CHANGE SITE .... (pointer to entry in INSTITUTION file)</a:t>
            </a:r>
          </a:p>
          <a:p>
            <a:pPr marL="0" indent="0">
              <a:buNone/>
            </a:pPr>
            <a:r>
              <a:rPr lang="en-US" sz="2900" dirty="0"/>
              <a:t>         ADDRESS CHANGE SOURCE .... (Set of Codes)</a:t>
            </a:r>
          </a:p>
          <a:p>
            <a:pPr marL="0" indent="0">
              <a:buNone/>
            </a:pPr>
            <a:r>
              <a:rPr lang="en-US" sz="2900" dirty="0"/>
              <a:t>         ADDRESS CHANGE USER .... (pointer to entry in NEW PERSON file)</a:t>
            </a:r>
          </a:p>
          <a:p>
            <a:pPr marL="0" indent="0">
              <a:buNone/>
            </a:pPr>
            <a:r>
              <a:rPr lang="en-US" sz="2900" dirty="0"/>
              <a:t>         AGE .... (Computed)</a:t>
            </a:r>
          </a:p>
          <a:p>
            <a:pPr marL="0" indent="0">
              <a:buNone/>
            </a:pPr>
            <a:r>
              <a:rPr lang="en-US" sz="2900" dirty="0"/>
              <a:t>               Enter '^' to STOP or &lt;ret&gt; to continue...   ^       &lt;- - - -  skip to related files</a:t>
            </a:r>
          </a:p>
          <a:p>
            <a:pPr marL="0" indent="0">
              <a:buNone/>
            </a:pPr>
            <a:r>
              <a:rPr lang="en-US" dirty="0"/>
              <a:t> </a:t>
            </a:r>
          </a:p>
        </p:txBody>
      </p:sp>
      <p:sp>
        <p:nvSpPr>
          <p:cNvPr id="4" name="Date Placeholder 3">
            <a:extLst>
              <a:ext uri="{FF2B5EF4-FFF2-40B4-BE49-F238E27FC236}">
                <a16:creationId xmlns:a16="http://schemas.microsoft.com/office/drawing/2014/main" id="{052FDC60-C01F-40EB-BCCA-FE31CAAAB433}"/>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0D824F4F-AF21-4808-8125-501F3D706CFD}"/>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9813E2AB-BCD6-4BBF-9B35-31E65B5BAD40}"/>
              </a:ext>
            </a:extLst>
          </p:cNvPr>
          <p:cNvSpPr>
            <a:spLocks noGrp="1"/>
          </p:cNvSpPr>
          <p:nvPr>
            <p:ph type="sldNum" sz="quarter" idx="12"/>
          </p:nvPr>
        </p:nvSpPr>
        <p:spPr/>
        <p:txBody>
          <a:bodyPr/>
          <a:lstStyle/>
          <a:p>
            <a:fld id="{3E844D52-61F4-4FCE-B0E5-03DD3D8CE543}" type="slidenum">
              <a:rPr lang="en-US" smtClean="0"/>
              <a:t>8</a:t>
            </a:fld>
            <a:endParaRPr lang="en-US"/>
          </a:p>
        </p:txBody>
      </p:sp>
    </p:spTree>
    <p:extLst>
      <p:ext uri="{BB962C8B-B14F-4D97-AF65-F5344CB8AC3E}">
        <p14:creationId xmlns:p14="http://schemas.microsoft.com/office/powerpoint/2010/main" val="139855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7B7E-97A9-467C-8CE0-12A2AA2B81B1}"/>
              </a:ext>
            </a:extLst>
          </p:cNvPr>
          <p:cNvSpPr>
            <a:spLocks noGrp="1"/>
          </p:cNvSpPr>
          <p:nvPr>
            <p:ph type="title"/>
          </p:nvPr>
        </p:nvSpPr>
        <p:spPr>
          <a:xfrm>
            <a:off x="838200" y="365126"/>
            <a:ext cx="10515600" cy="624430"/>
          </a:xfrm>
        </p:spPr>
        <p:txBody>
          <a:bodyPr>
            <a:normAutofit fontScale="90000"/>
          </a:bodyPr>
          <a:lstStyle/>
          <a:p>
            <a:pPr algn="ctr"/>
            <a:r>
              <a:rPr lang="en-US" dirty="0"/>
              <a:t>KBBPYSHO - 3 –</a:t>
            </a:r>
            <a:r>
              <a:rPr lang="en-US" dirty="0" err="1"/>
              <a:t>Subfiles</a:t>
            </a:r>
            <a:r>
              <a:rPr lang="en-US" dirty="0"/>
              <a:t> of the PATIENT file</a:t>
            </a:r>
          </a:p>
        </p:txBody>
      </p:sp>
      <p:sp>
        <p:nvSpPr>
          <p:cNvPr id="3" name="Content Placeholder 2">
            <a:extLst>
              <a:ext uri="{FF2B5EF4-FFF2-40B4-BE49-F238E27FC236}">
                <a16:creationId xmlns:a16="http://schemas.microsoft.com/office/drawing/2014/main" id="{A88A52C5-6CDE-4404-A640-7673663307DD}"/>
              </a:ext>
            </a:extLst>
          </p:cNvPr>
          <p:cNvSpPr>
            <a:spLocks noGrp="1"/>
          </p:cNvSpPr>
          <p:nvPr>
            <p:ph idx="1"/>
          </p:nvPr>
        </p:nvSpPr>
        <p:spPr>
          <a:xfrm>
            <a:off x="838200" y="889348"/>
            <a:ext cx="10515600" cy="5467002"/>
          </a:xfrm>
        </p:spPr>
        <p:txBody>
          <a:bodyPr>
            <a:normAutofit fontScale="62500" lnSpcReduction="20000"/>
          </a:bodyPr>
          <a:lstStyle/>
          <a:p>
            <a:pPr marL="0" indent="0">
              <a:buNone/>
            </a:pPr>
            <a:r>
              <a:rPr lang="en-US" dirty="0"/>
              <a:t>          TABLES RELATED TO PATIENT FILE  (2)</a:t>
            </a:r>
          </a:p>
          <a:p>
            <a:pPr marL="0" indent="0">
              <a:buNone/>
            </a:pPr>
            <a:r>
              <a:rPr lang="en-US" dirty="0"/>
              <a:t> </a:t>
            </a:r>
          </a:p>
          <a:p>
            <a:pPr marL="0" indent="0">
              <a:buNone/>
            </a:pPr>
            <a:r>
              <a:rPr lang="en-US" dirty="0"/>
              <a:t>In the M world, these tables are </a:t>
            </a:r>
            <a:r>
              <a:rPr lang="en-US" dirty="0" err="1"/>
              <a:t>subfiles</a:t>
            </a:r>
            <a:r>
              <a:rPr lang="en-US" dirty="0"/>
              <a:t> to the PATIENT file.</a:t>
            </a:r>
          </a:p>
          <a:p>
            <a:pPr marL="0" indent="0">
              <a:buNone/>
            </a:pPr>
            <a:r>
              <a:rPr lang="en-US" dirty="0"/>
              <a:t>      &lt;There are 32 </a:t>
            </a:r>
            <a:r>
              <a:rPr lang="en-US" dirty="0" err="1"/>
              <a:t>subfile</a:t>
            </a:r>
            <a:r>
              <a:rPr lang="en-US" dirty="0"/>
              <a:t> tables for the 'PATIENT' file&gt;</a:t>
            </a:r>
          </a:p>
          <a:p>
            <a:pPr marL="0" indent="0">
              <a:buNone/>
            </a:pPr>
            <a:r>
              <a:rPr lang="en-US" dirty="0"/>
              <a:t> </a:t>
            </a:r>
          </a:p>
          <a:p>
            <a:pPr marL="0" indent="0">
              <a:buNone/>
            </a:pPr>
            <a:r>
              <a:rPr lang="en-US" dirty="0"/>
              <a:t>     PATIENT - ENROLLMENT CLINIC    (2.001)</a:t>
            </a:r>
          </a:p>
          <a:p>
            <a:pPr marL="0" indent="0">
              <a:buNone/>
            </a:pPr>
            <a:r>
              <a:rPr lang="en-US" dirty="0"/>
              <a:t>     PATIENT - ENROLLMENT CLINIC - ENROLLMENT DATA    (2.011)</a:t>
            </a:r>
          </a:p>
          <a:p>
            <a:pPr marL="0" indent="0">
              <a:buNone/>
            </a:pPr>
            <a:r>
              <a:rPr lang="en-US" dirty="0"/>
              <a:t>     PATIENT - ALIAS    (2.01)</a:t>
            </a:r>
          </a:p>
          <a:p>
            <a:pPr marL="0" indent="0">
              <a:buNone/>
            </a:pPr>
            <a:r>
              <a:rPr lang="en-US" dirty="0"/>
              <a:t>     PATIENT - RACE INFORMATION    (2.02)</a:t>
            </a:r>
          </a:p>
          <a:p>
            <a:pPr marL="0" indent="0">
              <a:buNone/>
            </a:pPr>
            <a:r>
              <a:rPr lang="en-US" dirty="0"/>
              <a:t>     PATIENT - PATIENT ELIGIBILITIES    (2.0361)</a:t>
            </a:r>
          </a:p>
          <a:p>
            <a:pPr marL="0" indent="0">
              <a:buNone/>
            </a:pPr>
            <a:r>
              <a:rPr lang="en-US" dirty="0"/>
              <a:t>     PATIENT - RATED DISABILITIES (VA)    (2.04)</a:t>
            </a:r>
          </a:p>
          <a:p>
            <a:pPr marL="0" indent="0">
              <a:buNone/>
            </a:pPr>
            <a:r>
              <a:rPr lang="en-US" dirty="0"/>
              <a:t>     PATIENT - SERVICE CONNECTED CONDITIONS    (2.05)</a:t>
            </a:r>
          </a:p>
          <a:p>
            <a:pPr marL="0" indent="0">
              <a:buNone/>
            </a:pPr>
            <a:r>
              <a:rPr lang="en-US" dirty="0"/>
              <a:t>     PATIENT - PH DATE/TIME UPDATED    (2.0534)</a:t>
            </a:r>
          </a:p>
          <a:p>
            <a:pPr marL="0" indent="0">
              <a:buNone/>
            </a:pPr>
            <a:r>
              <a:rPr lang="en-US" dirty="0"/>
              <a:t>     PATIENT - ETHNICITY INFORMATION    (2.06)</a:t>
            </a:r>
          </a:p>
          <a:p>
            <a:pPr marL="0" indent="0">
              <a:buNone/>
            </a:pPr>
            <a:r>
              <a:rPr lang="en-US" dirty="0"/>
              <a:t>     PATIENT - ICN HISTORY    (2.0992)</a:t>
            </a:r>
          </a:p>
          <a:p>
            <a:pPr marL="0" indent="0">
              <a:buNone/>
            </a:pPr>
            <a:r>
              <a:rPr lang="en-US" dirty="0"/>
              <a:t>     PATIENT - CMOR HISTORY    (2.0993)</a:t>
            </a:r>
          </a:p>
          <a:p>
            <a:pPr marL="0" indent="0">
              <a:buNone/>
            </a:pPr>
            <a:r>
              <a:rPr lang="en-US" dirty="0"/>
              <a:t>Enter '^' to STOP or &lt;ret&gt; to continue...   ^            &lt;- - - -  skip to 'pointed to' related files</a:t>
            </a:r>
          </a:p>
        </p:txBody>
      </p:sp>
      <p:sp>
        <p:nvSpPr>
          <p:cNvPr id="4" name="Date Placeholder 3">
            <a:extLst>
              <a:ext uri="{FF2B5EF4-FFF2-40B4-BE49-F238E27FC236}">
                <a16:creationId xmlns:a16="http://schemas.microsoft.com/office/drawing/2014/main" id="{1CB29A85-3E3A-4CCD-BFB8-66EDD03F58CA}"/>
              </a:ext>
            </a:extLst>
          </p:cNvPr>
          <p:cNvSpPr>
            <a:spLocks noGrp="1"/>
          </p:cNvSpPr>
          <p:nvPr>
            <p:ph type="dt" sz="half" idx="10"/>
          </p:nvPr>
        </p:nvSpPr>
        <p:spPr/>
        <p:txBody>
          <a:bodyPr/>
          <a:lstStyle/>
          <a:p>
            <a:r>
              <a:rPr lang="en-US"/>
              <a:t>8/13/2017</a:t>
            </a:r>
          </a:p>
        </p:txBody>
      </p:sp>
      <p:sp>
        <p:nvSpPr>
          <p:cNvPr id="5" name="Footer Placeholder 4">
            <a:extLst>
              <a:ext uri="{FF2B5EF4-FFF2-40B4-BE49-F238E27FC236}">
                <a16:creationId xmlns:a16="http://schemas.microsoft.com/office/drawing/2014/main" id="{7302BE33-68F9-4922-8FD5-5C912844815A}"/>
              </a:ext>
            </a:extLst>
          </p:cNvPr>
          <p:cNvSpPr>
            <a:spLocks noGrp="1"/>
          </p:cNvSpPr>
          <p:nvPr>
            <p:ph type="ftr" sz="quarter" idx="11"/>
          </p:nvPr>
        </p:nvSpPr>
        <p:spPr/>
        <p:txBody>
          <a:bodyPr/>
          <a:lstStyle/>
          <a:p>
            <a:r>
              <a:rPr lang="en-US"/>
              <a:t>Joel Ivey - 35th Vista Community Meeting </a:t>
            </a:r>
          </a:p>
        </p:txBody>
      </p:sp>
      <p:sp>
        <p:nvSpPr>
          <p:cNvPr id="6" name="Slide Number Placeholder 5">
            <a:extLst>
              <a:ext uri="{FF2B5EF4-FFF2-40B4-BE49-F238E27FC236}">
                <a16:creationId xmlns:a16="http://schemas.microsoft.com/office/drawing/2014/main" id="{B57A4BB1-582E-46D5-9786-D2270E3E8D2B}"/>
              </a:ext>
            </a:extLst>
          </p:cNvPr>
          <p:cNvSpPr>
            <a:spLocks noGrp="1"/>
          </p:cNvSpPr>
          <p:nvPr>
            <p:ph type="sldNum" sz="quarter" idx="12"/>
          </p:nvPr>
        </p:nvSpPr>
        <p:spPr/>
        <p:txBody>
          <a:bodyPr/>
          <a:lstStyle/>
          <a:p>
            <a:fld id="{3E844D52-61F4-4FCE-B0E5-03DD3D8CE543}" type="slidenum">
              <a:rPr lang="en-US" smtClean="0"/>
              <a:t>9</a:t>
            </a:fld>
            <a:endParaRPr lang="en-US"/>
          </a:p>
        </p:txBody>
      </p:sp>
    </p:spTree>
    <p:extLst>
      <p:ext uri="{BB962C8B-B14F-4D97-AF65-F5344CB8AC3E}">
        <p14:creationId xmlns:p14="http://schemas.microsoft.com/office/powerpoint/2010/main" val="210553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4100</Words>
  <Application>Microsoft Office PowerPoint</Application>
  <PresentationFormat>Widescreen</PresentationFormat>
  <Paragraphs>407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Complicated Searches in VistA</vt:lpstr>
      <vt:lpstr>A Product of 27 years – Some History</vt:lpstr>
      <vt:lpstr>The Metadata Dictionary</vt:lpstr>
      <vt:lpstr>The FNM and XR1 nodes of ^XTMP("KBBPY"</vt:lpstr>
      <vt:lpstr> </vt:lpstr>
      <vt:lpstr>Fields With Name of Patient (a few of 215)</vt:lpstr>
      <vt:lpstr>KBBPYSHO – A Tour of Relationships - 1</vt:lpstr>
      <vt:lpstr>KBBPYSHO - 2 -The PATIENT File Itself</vt:lpstr>
      <vt:lpstr>KBBPYSHO - 3 –Subfiles of the PATIENT file</vt:lpstr>
      <vt:lpstr>KBBPYSHO - 4 – Files related by pointers</vt:lpstr>
      <vt:lpstr>KBBPYQRY – Handling Complicated Searches</vt:lpstr>
      <vt:lpstr>KBBPYQRY – The First Field And Condition</vt:lpstr>
      <vt:lpstr>KBBPYQRY – Selecting only 1 field for this condition</vt:lpstr>
      <vt:lpstr>KBBPYQRY – The next set of fields and Conditions</vt:lpstr>
      <vt:lpstr>KBBPYQRY – Oops - Lots of ways to get there</vt:lpstr>
      <vt:lpstr>KBBPYQRY – Combining Sets via AND or OR</vt:lpstr>
      <vt:lpstr>KBBPYQRY – Selecting data for output</vt:lpstr>
      <vt:lpstr>KBBPY – Selecting other output fields</vt:lpstr>
      <vt:lpstr>KBBPYQRY – No Further Output Selections</vt:lpstr>
      <vt:lpstr>KBBPYQRY – Selection of output format</vt:lpstr>
      <vt:lpstr>KBBPYQRY – The Output Routine</vt:lpstr>
      <vt:lpstr>KBBPYQRY – The Output 1</vt:lpstr>
      <vt:lpstr>KBBPYQRY – The Output 2</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Complicated Searches in VistA</dc:title>
  <dc:creator>jivey</dc:creator>
  <cp:lastModifiedBy>jivey</cp:lastModifiedBy>
  <cp:revision>24</cp:revision>
  <dcterms:created xsi:type="dcterms:W3CDTF">2017-08-12T20:00:02Z</dcterms:created>
  <dcterms:modified xsi:type="dcterms:W3CDTF">2017-08-13T02:24:21Z</dcterms:modified>
</cp:coreProperties>
</file>